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ggtvgcrTnQ0/baFnSV5wWm87M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DDD5C0-277D-4FF3-B937-38E33139FD50}">
  <a:tblStyle styleId="{77DDD5C0-277D-4FF3-B937-38E33139FD5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6"/>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7"/>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7"/>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7.png"/><Relationship Id="rId11" Type="http://schemas.openxmlformats.org/officeDocument/2006/relationships/image" Target="../media/image1.png"/><Relationship Id="rId10" Type="http://schemas.openxmlformats.org/officeDocument/2006/relationships/image" Target="../media/image5.png"/><Relationship Id="rId9" Type="http://schemas.openxmlformats.org/officeDocument/2006/relationships/image" Target="../media/image8.jp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9000">
              <a:srgbClr val="F1E6F8"/>
            </a:gs>
            <a:gs pos="90000">
              <a:srgbClr val="E8DBF4"/>
            </a:gs>
            <a:gs pos="100000">
              <a:srgbClr val="E8DBF4"/>
            </a:gs>
          </a:gsLst>
          <a:lin ang="5400000" scaled="0"/>
        </a:gradFill>
      </p:bgPr>
    </p:bg>
    <p:spTree>
      <p:nvGrpSpPr>
        <p:cNvPr id="83" name="Shape 83"/>
        <p:cNvGrpSpPr/>
        <p:nvPr/>
      </p:nvGrpSpPr>
      <p:grpSpPr>
        <a:xfrm>
          <a:off x="0" y="0"/>
          <a:ext cx="0" cy="0"/>
          <a:chOff x="0" y="0"/>
          <a:chExt cx="0" cy="0"/>
        </a:xfrm>
      </p:grpSpPr>
      <p:sp>
        <p:nvSpPr>
          <p:cNvPr id="84" name="Google Shape;84;p1"/>
          <p:cNvSpPr txBox="1"/>
          <p:nvPr/>
        </p:nvSpPr>
        <p:spPr>
          <a:xfrm>
            <a:off x="38991742" y="35561"/>
            <a:ext cx="4862228"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8000" u="none" cap="none" strike="noStrike">
                <a:solidFill>
                  <a:schemeClr val="dk1"/>
                </a:solidFill>
                <a:latin typeface="Arial"/>
                <a:ea typeface="Arial"/>
                <a:cs typeface="Arial"/>
                <a:sym typeface="Arial"/>
              </a:rPr>
              <a:t>ECE 4960</a:t>
            </a:r>
            <a:endParaRPr/>
          </a:p>
          <a:p>
            <a:pPr indent="0" lvl="0" marL="0" marR="0" rtl="0" algn="ctr">
              <a:spcBef>
                <a:spcPts val="0"/>
              </a:spcBef>
              <a:spcAft>
                <a:spcPts val="0"/>
              </a:spcAft>
              <a:buNone/>
            </a:pPr>
            <a:r>
              <a:rPr b="0" i="0" lang="en-US" sz="8000" u="none" cap="none" strike="noStrike">
                <a:solidFill>
                  <a:schemeClr val="dk1"/>
                </a:solidFill>
                <a:latin typeface="Arial"/>
                <a:ea typeface="Arial"/>
                <a:cs typeface="Arial"/>
                <a:sym typeface="Arial"/>
              </a:rPr>
              <a:t>Team 4</a:t>
            </a:r>
            <a:endParaRPr/>
          </a:p>
        </p:txBody>
      </p:sp>
      <p:sp>
        <p:nvSpPr>
          <p:cNvPr id="85" name="Google Shape;85;p1"/>
          <p:cNvSpPr txBox="1"/>
          <p:nvPr>
            <p:ph type="ctrTitle"/>
          </p:nvPr>
        </p:nvSpPr>
        <p:spPr>
          <a:xfrm>
            <a:off x="14119521" y="233795"/>
            <a:ext cx="15652159" cy="29341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8700"/>
              <a:buFont typeface="Arial"/>
              <a:buNone/>
            </a:pPr>
            <a:r>
              <a:rPr b="1" lang="en-US" sz="8700">
                <a:latin typeface="Arial"/>
                <a:ea typeface="Arial"/>
                <a:cs typeface="Arial"/>
                <a:sym typeface="Arial"/>
              </a:rPr>
              <a:t>Automated Latte Art Machine</a:t>
            </a:r>
            <a:endParaRPr/>
          </a:p>
        </p:txBody>
      </p:sp>
      <p:sp>
        <p:nvSpPr>
          <p:cNvPr id="86" name="Google Shape;86;p1"/>
          <p:cNvSpPr txBox="1"/>
          <p:nvPr/>
        </p:nvSpPr>
        <p:spPr>
          <a:xfrm>
            <a:off x="7595503" y="2958665"/>
            <a:ext cx="28700194" cy="1170708"/>
          </a:xfrm>
          <a:prstGeom prst="rect">
            <a:avLst/>
          </a:prstGeom>
          <a:noFill/>
          <a:ln>
            <a:noFill/>
          </a:ln>
        </p:spPr>
        <p:txBody>
          <a:bodyPr anchorCtr="0" anchor="t" bIns="164575" lIns="329175" spcFirstLastPara="1" rIns="329175" wrap="square" tIns="164575">
            <a:noAutofit/>
          </a:bodyPr>
          <a:lstStyle/>
          <a:p>
            <a:pPr indent="0" lvl="0" marL="0" marR="0" rtl="0" algn="ctr">
              <a:lnSpc>
                <a:spcPct val="90000"/>
              </a:lnSpc>
              <a:spcBef>
                <a:spcPts val="0"/>
              </a:spcBef>
              <a:spcAft>
                <a:spcPts val="0"/>
              </a:spcAft>
              <a:buClr>
                <a:srgbClr val="1F3864"/>
              </a:buClr>
              <a:buSzPts val="5600"/>
              <a:buFont typeface="Arial"/>
              <a:buNone/>
            </a:pPr>
            <a:r>
              <a:rPr b="1" i="0" lang="en-US" sz="5600" u="none" cap="none" strike="noStrike">
                <a:solidFill>
                  <a:srgbClr val="1F3864"/>
                </a:solidFill>
                <a:latin typeface="Calibri"/>
                <a:ea typeface="Calibri"/>
                <a:cs typeface="Calibri"/>
                <a:sym typeface="Calibri"/>
              </a:rPr>
              <a:t>Jacqueline Bendziewicz, Leah Brown, Elise Ferkler, Derrick Joyce, Mariah Tam, Luke Swetonic</a:t>
            </a:r>
            <a:endParaRPr b="1" i="0" sz="5600" u="none" cap="none" strike="noStrike">
              <a:solidFill>
                <a:srgbClr val="1F3864"/>
              </a:solidFill>
              <a:latin typeface="Calibri"/>
              <a:ea typeface="Calibri"/>
              <a:cs typeface="Calibri"/>
              <a:sym typeface="Calibri"/>
            </a:endParaRPr>
          </a:p>
        </p:txBody>
      </p:sp>
      <p:cxnSp>
        <p:nvCxnSpPr>
          <p:cNvPr id="87" name="Google Shape;87;p1"/>
          <p:cNvCxnSpPr/>
          <p:nvPr/>
        </p:nvCxnSpPr>
        <p:spPr>
          <a:xfrm>
            <a:off x="0" y="5132896"/>
            <a:ext cx="43891200" cy="0"/>
          </a:xfrm>
          <a:prstGeom prst="straightConnector1">
            <a:avLst/>
          </a:prstGeom>
          <a:noFill/>
          <a:ln cap="flat" cmpd="sng" w="19050">
            <a:solidFill>
              <a:schemeClr val="dk1"/>
            </a:solidFill>
            <a:prstDash val="solid"/>
            <a:miter lim="800000"/>
            <a:headEnd len="sm" w="sm" type="none"/>
            <a:tailEnd len="sm" w="sm" type="none"/>
          </a:ln>
        </p:spPr>
      </p:cxnSp>
      <p:cxnSp>
        <p:nvCxnSpPr>
          <p:cNvPr id="88" name="Google Shape;88;p1"/>
          <p:cNvCxnSpPr/>
          <p:nvPr/>
        </p:nvCxnSpPr>
        <p:spPr>
          <a:xfrm flipH="1">
            <a:off x="14553468" y="5132901"/>
            <a:ext cx="34" cy="27785499"/>
          </a:xfrm>
          <a:prstGeom prst="straightConnector1">
            <a:avLst/>
          </a:prstGeom>
          <a:noFill/>
          <a:ln cap="flat" cmpd="sng" w="19050">
            <a:solidFill>
              <a:schemeClr val="dk1"/>
            </a:solidFill>
            <a:prstDash val="solid"/>
            <a:miter lim="800000"/>
            <a:headEnd len="sm" w="sm" type="none"/>
            <a:tailEnd len="sm" w="sm" type="none"/>
          </a:ln>
        </p:spPr>
      </p:cxnSp>
      <p:cxnSp>
        <p:nvCxnSpPr>
          <p:cNvPr id="89" name="Google Shape;89;p1"/>
          <p:cNvCxnSpPr/>
          <p:nvPr/>
        </p:nvCxnSpPr>
        <p:spPr>
          <a:xfrm>
            <a:off x="29488000" y="5132901"/>
            <a:ext cx="0" cy="27785499"/>
          </a:xfrm>
          <a:prstGeom prst="straightConnector1">
            <a:avLst/>
          </a:prstGeom>
          <a:noFill/>
          <a:ln cap="flat" cmpd="sng" w="19050">
            <a:solidFill>
              <a:schemeClr val="dk1"/>
            </a:solidFill>
            <a:prstDash val="solid"/>
            <a:miter lim="800000"/>
            <a:headEnd len="sm" w="sm" type="none"/>
            <a:tailEnd len="sm" w="sm" type="none"/>
          </a:ln>
        </p:spPr>
      </p:cxnSp>
      <p:sp>
        <p:nvSpPr>
          <p:cNvPr id="90" name="Google Shape;90;p1"/>
          <p:cNvSpPr txBox="1"/>
          <p:nvPr/>
        </p:nvSpPr>
        <p:spPr>
          <a:xfrm>
            <a:off x="5418258" y="5263685"/>
            <a:ext cx="3847035"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Abstract</a:t>
            </a:r>
            <a:endParaRPr/>
          </a:p>
        </p:txBody>
      </p:sp>
      <p:sp>
        <p:nvSpPr>
          <p:cNvPr id="91" name="Google Shape;91;p1"/>
          <p:cNvSpPr txBox="1"/>
          <p:nvPr/>
        </p:nvSpPr>
        <p:spPr>
          <a:xfrm>
            <a:off x="33811822" y="5263685"/>
            <a:ext cx="5756924"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Results</a:t>
            </a:r>
            <a:endParaRPr/>
          </a:p>
        </p:txBody>
      </p:sp>
      <p:sp>
        <p:nvSpPr>
          <p:cNvPr id="92" name="Google Shape;92;p1"/>
          <p:cNvSpPr txBox="1"/>
          <p:nvPr/>
        </p:nvSpPr>
        <p:spPr>
          <a:xfrm>
            <a:off x="17827208" y="5263685"/>
            <a:ext cx="8236784"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Hardware Implementation</a:t>
            </a:r>
            <a:endParaRPr/>
          </a:p>
        </p:txBody>
      </p:sp>
      <p:sp>
        <p:nvSpPr>
          <p:cNvPr id="93" name="Google Shape;93;p1"/>
          <p:cNvSpPr txBox="1"/>
          <p:nvPr/>
        </p:nvSpPr>
        <p:spPr>
          <a:xfrm>
            <a:off x="353955" y="6248585"/>
            <a:ext cx="13975640" cy="862197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3240" u="none" cap="none" strike="noStrike">
                <a:solidFill>
                  <a:schemeClr val="dk1"/>
                </a:solidFill>
                <a:latin typeface="Calibri"/>
                <a:ea typeface="Calibri"/>
                <a:cs typeface="Calibri"/>
                <a:sym typeface="Calibri"/>
              </a:rPr>
              <a:t>Latte art is the process of pouring microfoam on the surface of espresso-based coffee beverages to create aesthetically pleasing patterns and designs. This art form is immediately recognizable in the coffee community, but usually only mastered by skillful baristas. The typical challenges include:</a:t>
            </a:r>
            <a:endParaRPr/>
          </a:p>
          <a:p>
            <a:pPr indent="-457200" lvl="0" marL="457200" marR="0" rtl="0" algn="l">
              <a:lnSpc>
                <a:spcPct val="107000"/>
              </a:lnSpc>
              <a:spcBef>
                <a:spcPts val="2880"/>
              </a:spcBef>
              <a:spcAft>
                <a:spcPts val="0"/>
              </a:spcAft>
              <a:buClr>
                <a:schemeClr val="dk1"/>
              </a:buClr>
              <a:buSzPts val="3240"/>
              <a:buFont typeface="Arial"/>
              <a:buChar char="•"/>
            </a:pPr>
            <a:r>
              <a:rPr b="0" i="0" lang="en-US" sz="3240" u="none" cap="none" strike="noStrike">
                <a:solidFill>
                  <a:schemeClr val="dk1"/>
                </a:solidFill>
                <a:latin typeface="Calibri"/>
                <a:ea typeface="Calibri"/>
                <a:cs typeface="Calibri"/>
                <a:sym typeface="Calibri"/>
              </a:rPr>
              <a:t>Milk temperature and consistency</a:t>
            </a:r>
            <a:endParaRPr/>
          </a:p>
          <a:p>
            <a:pPr indent="-457200" lvl="0" marL="457200" marR="0" rtl="0" algn="l">
              <a:lnSpc>
                <a:spcPct val="107000"/>
              </a:lnSpc>
              <a:spcBef>
                <a:spcPts val="2880"/>
              </a:spcBef>
              <a:spcAft>
                <a:spcPts val="0"/>
              </a:spcAft>
              <a:buClr>
                <a:schemeClr val="dk1"/>
              </a:buClr>
              <a:buSzPts val="3240"/>
              <a:buFont typeface="Arial"/>
              <a:buChar char="•"/>
            </a:pPr>
            <a:r>
              <a:rPr b="0" i="0" lang="en-US" sz="3240" u="none" cap="none" strike="noStrike">
                <a:solidFill>
                  <a:schemeClr val="dk1"/>
                </a:solidFill>
                <a:latin typeface="Calibri"/>
                <a:ea typeface="Calibri"/>
                <a:cs typeface="Calibri"/>
                <a:sym typeface="Calibri"/>
              </a:rPr>
              <a:t>Pouring speed</a:t>
            </a:r>
            <a:endParaRPr/>
          </a:p>
          <a:p>
            <a:pPr indent="-457200" lvl="0" marL="457200" marR="0" rtl="0" algn="l">
              <a:lnSpc>
                <a:spcPct val="107000"/>
              </a:lnSpc>
              <a:spcBef>
                <a:spcPts val="2880"/>
              </a:spcBef>
              <a:spcAft>
                <a:spcPts val="0"/>
              </a:spcAft>
              <a:buClr>
                <a:schemeClr val="dk1"/>
              </a:buClr>
              <a:buSzPts val="3240"/>
              <a:buFont typeface="Arial"/>
              <a:buChar char="•"/>
            </a:pPr>
            <a:r>
              <a:rPr b="0" i="0" lang="en-US" sz="3240" u="none" cap="none" strike="noStrike">
                <a:solidFill>
                  <a:schemeClr val="dk1"/>
                </a:solidFill>
                <a:latin typeface="Calibri"/>
                <a:ea typeface="Calibri"/>
                <a:cs typeface="Calibri"/>
                <a:sym typeface="Calibri"/>
              </a:rPr>
              <a:t>Tilting angles</a:t>
            </a:r>
            <a:endParaRPr/>
          </a:p>
          <a:p>
            <a:pPr indent="-457200" lvl="0" marL="457200" marR="0" rtl="0" algn="l">
              <a:lnSpc>
                <a:spcPct val="107000"/>
              </a:lnSpc>
              <a:spcBef>
                <a:spcPts val="2880"/>
              </a:spcBef>
              <a:spcAft>
                <a:spcPts val="0"/>
              </a:spcAft>
              <a:buClr>
                <a:schemeClr val="dk1"/>
              </a:buClr>
              <a:buSzPts val="3240"/>
              <a:buFont typeface="Arial"/>
              <a:buChar char="•"/>
            </a:pPr>
            <a:r>
              <a:rPr b="0" i="0" lang="en-US" sz="3240" u="none" cap="none" strike="noStrike">
                <a:solidFill>
                  <a:schemeClr val="dk1"/>
                </a:solidFill>
                <a:latin typeface="Calibri"/>
                <a:ea typeface="Calibri"/>
                <a:cs typeface="Calibri"/>
                <a:sym typeface="Calibri"/>
              </a:rPr>
              <a:t>Reproducible designs</a:t>
            </a:r>
            <a:endParaRPr/>
          </a:p>
          <a:p>
            <a:pPr indent="-450850" lvl="0" marL="457200" marR="0" rtl="0" algn="l">
              <a:lnSpc>
                <a:spcPct val="107000"/>
              </a:lnSpc>
              <a:spcBef>
                <a:spcPts val="2880"/>
              </a:spcBef>
              <a:spcAft>
                <a:spcPts val="0"/>
              </a:spcAft>
              <a:buClr>
                <a:schemeClr val="dk1"/>
              </a:buClr>
              <a:buSzPts val="100"/>
              <a:buFont typeface="Arial"/>
              <a:buNone/>
            </a:pPr>
            <a:r>
              <a:t/>
            </a:r>
            <a:endParaRPr b="0" i="0" sz="100" u="none" cap="none" strike="noStrike">
              <a:solidFill>
                <a:schemeClr val="dk1"/>
              </a:solidFill>
              <a:latin typeface="Calibri"/>
              <a:ea typeface="Calibri"/>
              <a:cs typeface="Calibri"/>
              <a:sym typeface="Calibri"/>
            </a:endParaRPr>
          </a:p>
          <a:p>
            <a:pPr indent="0" lvl="0" marL="0" marR="0" rtl="0" algn="l">
              <a:lnSpc>
                <a:spcPct val="107000"/>
              </a:lnSpc>
              <a:spcBef>
                <a:spcPts val="2880"/>
              </a:spcBef>
              <a:spcAft>
                <a:spcPts val="0"/>
              </a:spcAft>
              <a:buNone/>
            </a:pPr>
            <a:r>
              <a:rPr b="1" i="0" lang="en-US" sz="3800" u="none" cap="none" strike="noStrike">
                <a:solidFill>
                  <a:schemeClr val="dk1"/>
                </a:solidFill>
                <a:latin typeface="Calibri"/>
                <a:ea typeface="Calibri"/>
                <a:cs typeface="Calibri"/>
                <a:sym typeface="Calibri"/>
              </a:rPr>
              <a:t>Objective: Create an automated latte art machine that can pour a  snowman and heart latte art design with a cup of espresso and a cup of steamed milk.</a:t>
            </a:r>
            <a:endParaRPr b="0" i="0" sz="3240" u="none" cap="none" strike="noStrike">
              <a:solidFill>
                <a:schemeClr val="dk1"/>
              </a:solidFill>
              <a:latin typeface="Calibri"/>
              <a:ea typeface="Calibri"/>
              <a:cs typeface="Calibri"/>
              <a:sym typeface="Calibri"/>
            </a:endParaRPr>
          </a:p>
        </p:txBody>
      </p:sp>
      <p:sp>
        <p:nvSpPr>
          <p:cNvPr id="94" name="Google Shape;94;p1"/>
          <p:cNvSpPr txBox="1"/>
          <p:nvPr/>
        </p:nvSpPr>
        <p:spPr>
          <a:xfrm>
            <a:off x="4777090" y="15873322"/>
            <a:ext cx="5129367"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Introduction</a:t>
            </a:r>
            <a:endParaRPr/>
          </a:p>
        </p:txBody>
      </p:sp>
      <p:sp>
        <p:nvSpPr>
          <p:cNvPr id="95" name="Google Shape;95;p1"/>
          <p:cNvSpPr txBox="1"/>
          <p:nvPr/>
        </p:nvSpPr>
        <p:spPr>
          <a:xfrm>
            <a:off x="34751121" y="15074545"/>
            <a:ext cx="3878327"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000" u="none" cap="none" strike="noStrike">
                <a:solidFill>
                  <a:schemeClr val="dk1"/>
                </a:solidFill>
                <a:latin typeface="Calibri"/>
                <a:ea typeface="Calibri"/>
                <a:cs typeface="Calibri"/>
                <a:sym typeface="Calibri"/>
              </a:rPr>
              <a:t>Conclusions</a:t>
            </a:r>
            <a:endParaRPr/>
          </a:p>
        </p:txBody>
      </p:sp>
      <p:sp>
        <p:nvSpPr>
          <p:cNvPr id="96" name="Google Shape;96;p1"/>
          <p:cNvSpPr txBox="1"/>
          <p:nvPr/>
        </p:nvSpPr>
        <p:spPr>
          <a:xfrm>
            <a:off x="33983044" y="26478277"/>
            <a:ext cx="541448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000" u="none" cap="none" strike="noStrike">
                <a:solidFill>
                  <a:schemeClr val="dk1"/>
                </a:solidFill>
                <a:latin typeface="Calibri"/>
                <a:ea typeface="Calibri"/>
                <a:cs typeface="Calibri"/>
                <a:sym typeface="Calibri"/>
              </a:rPr>
              <a:t>Acknowledgements</a:t>
            </a:r>
            <a:endParaRPr/>
          </a:p>
        </p:txBody>
      </p:sp>
      <p:sp>
        <p:nvSpPr>
          <p:cNvPr id="97" name="Google Shape;97;p1"/>
          <p:cNvSpPr txBox="1"/>
          <p:nvPr/>
        </p:nvSpPr>
        <p:spPr>
          <a:xfrm>
            <a:off x="17975297" y="15873322"/>
            <a:ext cx="7940606"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Software Implementation</a:t>
            </a:r>
            <a:endParaRPr/>
          </a:p>
        </p:txBody>
      </p:sp>
      <p:sp>
        <p:nvSpPr>
          <p:cNvPr id="98" name="Google Shape;98;p1"/>
          <p:cNvSpPr/>
          <p:nvPr/>
        </p:nvSpPr>
        <p:spPr>
          <a:xfrm>
            <a:off x="10870517" y="4142085"/>
            <a:ext cx="22150166" cy="83349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4300">
                <a:solidFill>
                  <a:schemeClr val="dk1"/>
                </a:solidFill>
                <a:latin typeface="Calibri"/>
                <a:ea typeface="Calibri"/>
                <a:cs typeface="Calibri"/>
                <a:sym typeface="Calibri"/>
              </a:rPr>
              <a:t>Holcombe Department of Electrical and Computer Engineering, Clemson University, Clemson, SC</a:t>
            </a:r>
            <a:endParaRPr/>
          </a:p>
        </p:txBody>
      </p:sp>
      <p:sp>
        <p:nvSpPr>
          <p:cNvPr id="99" name="Google Shape;99;p1"/>
          <p:cNvSpPr txBox="1"/>
          <p:nvPr/>
        </p:nvSpPr>
        <p:spPr>
          <a:xfrm>
            <a:off x="34751121" y="20584050"/>
            <a:ext cx="3878327"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dk1"/>
                </a:solidFill>
                <a:latin typeface="Calibri"/>
                <a:ea typeface="Calibri"/>
                <a:cs typeface="Calibri"/>
                <a:sym typeface="Calibri"/>
              </a:rPr>
              <a:t>References</a:t>
            </a:r>
            <a:endParaRPr/>
          </a:p>
        </p:txBody>
      </p:sp>
      <p:sp>
        <p:nvSpPr>
          <p:cNvPr id="100" name="Google Shape;100;p1"/>
          <p:cNvSpPr txBox="1"/>
          <p:nvPr/>
        </p:nvSpPr>
        <p:spPr>
          <a:xfrm>
            <a:off x="29807502" y="21867527"/>
            <a:ext cx="13765565" cy="42196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980">
                <a:solidFill>
                  <a:schemeClr val="dk1"/>
                </a:solidFill>
                <a:latin typeface="Calibri"/>
                <a:ea typeface="Calibri"/>
                <a:cs typeface="Calibri"/>
                <a:sym typeface="Calibri"/>
              </a:rPr>
              <a:t>[1] “Gpiozero,” </a:t>
            </a:r>
            <a:r>
              <a:rPr i="1" lang="en-US" sz="2980">
                <a:solidFill>
                  <a:schemeClr val="dk1"/>
                </a:solidFill>
                <a:latin typeface="Calibri"/>
                <a:ea typeface="Calibri"/>
                <a:cs typeface="Calibri"/>
                <a:sym typeface="Calibri"/>
              </a:rPr>
              <a:t>gpiozero</a:t>
            </a:r>
            <a:r>
              <a:rPr lang="en-US" sz="2980">
                <a:solidFill>
                  <a:schemeClr val="dk1"/>
                </a:solidFill>
                <a:latin typeface="Calibri"/>
                <a:ea typeface="Calibri"/>
                <a:cs typeface="Calibri"/>
                <a:sym typeface="Calibri"/>
              </a:rPr>
              <a:t>. [Online]. Available: https://gpiozero.readthedocs.io/en/stable/.</a:t>
            </a:r>
            <a:endParaRPr/>
          </a:p>
          <a:p>
            <a:pPr indent="0" lvl="0" marL="0" marR="0" rtl="0" algn="l">
              <a:spcBef>
                <a:spcPts val="0"/>
              </a:spcBef>
              <a:spcAft>
                <a:spcPts val="0"/>
              </a:spcAft>
              <a:buNone/>
            </a:pPr>
            <a:r>
              <a:t/>
            </a:r>
            <a:endParaRPr sz="2980">
              <a:solidFill>
                <a:schemeClr val="dk1"/>
              </a:solidFill>
              <a:latin typeface="Calibri"/>
              <a:ea typeface="Calibri"/>
              <a:cs typeface="Calibri"/>
              <a:sym typeface="Calibri"/>
            </a:endParaRPr>
          </a:p>
          <a:p>
            <a:pPr indent="0" lvl="0" marL="0" marR="0" rtl="0" algn="l">
              <a:spcBef>
                <a:spcPts val="0"/>
              </a:spcBef>
              <a:spcAft>
                <a:spcPts val="0"/>
              </a:spcAft>
              <a:buNone/>
            </a:pPr>
            <a:r>
              <a:rPr lang="en-US" sz="2980">
                <a:solidFill>
                  <a:schemeClr val="dk1"/>
                </a:solidFill>
                <a:latin typeface="Calibri"/>
                <a:ea typeface="Calibri"/>
                <a:cs typeface="Calibri"/>
                <a:sym typeface="Calibri"/>
              </a:rPr>
              <a:t>[2] M. Bilal, “Ampere debuts 80-core arm server processor,” </a:t>
            </a:r>
            <a:r>
              <a:rPr i="1" lang="en-US" sz="2980">
                <a:solidFill>
                  <a:schemeClr val="dk1"/>
                </a:solidFill>
                <a:latin typeface="Calibri"/>
                <a:ea typeface="Calibri"/>
                <a:cs typeface="Calibri"/>
                <a:sym typeface="Calibri"/>
              </a:rPr>
              <a:t>PIC Microcontroller</a:t>
            </a:r>
            <a:r>
              <a:rPr lang="en-US" sz="2980">
                <a:solidFill>
                  <a:schemeClr val="dk1"/>
                </a:solidFill>
                <a:latin typeface="Calibri"/>
                <a:ea typeface="Calibri"/>
                <a:cs typeface="Calibri"/>
                <a:sym typeface="Calibri"/>
              </a:rPr>
              <a:t>, 11-Apr-2020. [Online]. Available: https://pic-microcontroller.com/ece-4760-latte-art-machine/amp/. </a:t>
            </a:r>
            <a:endParaRPr/>
          </a:p>
          <a:p>
            <a:pPr indent="0" lvl="0" marL="0" marR="0" rtl="0" algn="l">
              <a:spcBef>
                <a:spcPts val="0"/>
              </a:spcBef>
              <a:spcAft>
                <a:spcPts val="0"/>
              </a:spcAft>
              <a:buNone/>
            </a:pPr>
            <a:r>
              <a:t/>
            </a:r>
            <a:endParaRPr sz="2980">
              <a:solidFill>
                <a:schemeClr val="dk1"/>
              </a:solidFill>
              <a:latin typeface="Calibri"/>
              <a:ea typeface="Calibri"/>
              <a:cs typeface="Calibri"/>
              <a:sym typeface="Calibri"/>
            </a:endParaRPr>
          </a:p>
          <a:p>
            <a:pPr indent="0" lvl="0" marL="0" marR="0" rtl="0" algn="l">
              <a:spcBef>
                <a:spcPts val="0"/>
              </a:spcBef>
              <a:spcAft>
                <a:spcPts val="0"/>
              </a:spcAft>
              <a:buNone/>
            </a:pPr>
            <a:r>
              <a:rPr lang="en-US" sz="2980">
                <a:solidFill>
                  <a:schemeClr val="dk1"/>
                </a:solidFill>
                <a:latin typeface="Calibri"/>
                <a:ea typeface="Calibri"/>
                <a:cs typeface="Calibri"/>
                <a:sym typeface="Calibri"/>
              </a:rPr>
              <a:t>[3] Sebastian, “GPIO programming on the Raspberry Pi: Python libraries,” </a:t>
            </a:r>
            <a:r>
              <a:rPr i="1" lang="en-US" sz="2980">
                <a:solidFill>
                  <a:schemeClr val="dk1"/>
                </a:solidFill>
                <a:latin typeface="Calibri"/>
                <a:ea typeface="Calibri"/>
                <a:cs typeface="Calibri"/>
                <a:sym typeface="Calibri"/>
              </a:rPr>
              <a:t>Medium</a:t>
            </a:r>
            <a:r>
              <a:rPr lang="en-US" sz="2980">
                <a:solidFill>
                  <a:schemeClr val="dk1"/>
                </a:solidFill>
                <a:latin typeface="Calibri"/>
                <a:ea typeface="Calibri"/>
                <a:cs typeface="Calibri"/>
                <a:sym typeface="Calibri"/>
              </a:rPr>
              <a:t>, 31-Aug-2021. [Online]. Available: https://medium.com/geekculture/gpio-programming-on-the-raspberry-pi-python-libraries-e12af7e0a812.</a:t>
            </a:r>
            <a:endParaRPr/>
          </a:p>
        </p:txBody>
      </p:sp>
      <p:sp>
        <p:nvSpPr>
          <p:cNvPr id="101" name="Google Shape;101;p1"/>
          <p:cNvSpPr txBox="1"/>
          <p:nvPr/>
        </p:nvSpPr>
        <p:spPr>
          <a:xfrm>
            <a:off x="2954593" y="24971741"/>
            <a:ext cx="8774362" cy="5598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1.</a:t>
            </a:r>
            <a:r>
              <a:rPr lang="en-US" sz="3000">
                <a:solidFill>
                  <a:schemeClr val="dk1"/>
                </a:solidFill>
                <a:latin typeface="Calibri"/>
                <a:ea typeface="Calibri"/>
                <a:cs typeface="Calibri"/>
                <a:sym typeface="Calibri"/>
              </a:rPr>
              <a:t> Automated Latte Art Machine Block Diagram</a:t>
            </a:r>
            <a:endParaRPr sz="3000">
              <a:solidFill>
                <a:schemeClr val="dk1"/>
              </a:solidFill>
              <a:latin typeface="Calibri"/>
              <a:ea typeface="Calibri"/>
              <a:cs typeface="Calibri"/>
              <a:sym typeface="Calibri"/>
            </a:endParaRPr>
          </a:p>
        </p:txBody>
      </p:sp>
      <p:pic>
        <p:nvPicPr>
          <p:cNvPr descr="A group of people posing for a photo&#10;&#10;Description automatically generated" id="102" name="Google Shape;102;p1"/>
          <p:cNvPicPr preferRelativeResize="0"/>
          <p:nvPr/>
        </p:nvPicPr>
        <p:blipFill rotWithShape="1">
          <a:blip r:embed="rId3">
            <a:alphaModFix/>
          </a:blip>
          <a:srcRect b="555" l="6250" r="6145" t="15740"/>
          <a:stretch/>
        </p:blipFill>
        <p:spPr>
          <a:xfrm>
            <a:off x="37094575" y="27792231"/>
            <a:ext cx="6514314" cy="4668175"/>
          </a:xfrm>
          <a:prstGeom prst="rect">
            <a:avLst/>
          </a:prstGeom>
          <a:noFill/>
          <a:ln>
            <a:noFill/>
          </a:ln>
        </p:spPr>
      </p:pic>
      <p:sp>
        <p:nvSpPr>
          <p:cNvPr id="103" name="Google Shape;103;p1"/>
          <p:cNvSpPr txBox="1"/>
          <p:nvPr/>
        </p:nvSpPr>
        <p:spPr>
          <a:xfrm>
            <a:off x="29771680" y="27822370"/>
            <a:ext cx="7143332" cy="48249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40">
                <a:solidFill>
                  <a:schemeClr val="dk1"/>
                </a:solidFill>
                <a:latin typeface="Calibri"/>
                <a:ea typeface="Calibri"/>
                <a:cs typeface="Calibri"/>
                <a:sym typeface="Calibri"/>
              </a:rPr>
              <a:t>This work was supported by Clemson University’s Holcombe Department of Electrical and Computer Engineering.</a:t>
            </a:r>
            <a:endParaRPr/>
          </a:p>
          <a:p>
            <a:pPr indent="0" lvl="0" marL="0" marR="0" rtl="0" algn="l">
              <a:spcBef>
                <a:spcPts val="2880"/>
              </a:spcBef>
              <a:spcAft>
                <a:spcPts val="0"/>
              </a:spcAft>
              <a:buNone/>
            </a:pPr>
            <a:r>
              <a:rPr lang="en-US" sz="3240">
                <a:solidFill>
                  <a:schemeClr val="dk1"/>
                </a:solidFill>
                <a:latin typeface="Calibri"/>
                <a:ea typeface="Calibri"/>
                <a:cs typeface="Calibri"/>
                <a:sym typeface="Calibri"/>
              </a:rPr>
              <a:t>We acknowledge Dr. Hassan Raza and the Mechanical Engineering Student Shop.</a:t>
            </a:r>
            <a:endParaRPr/>
          </a:p>
          <a:p>
            <a:pPr indent="0" lvl="0" marL="0" marR="0" rtl="0" algn="l">
              <a:spcBef>
                <a:spcPts val="2880"/>
              </a:spcBef>
              <a:spcAft>
                <a:spcPts val="0"/>
              </a:spcAft>
              <a:buNone/>
            </a:pPr>
            <a:r>
              <a:rPr b="1" lang="en-US" sz="3240">
                <a:solidFill>
                  <a:schemeClr val="dk1"/>
                </a:solidFill>
                <a:latin typeface="Calibri"/>
                <a:ea typeface="Calibri"/>
                <a:cs typeface="Calibri"/>
                <a:sym typeface="Calibri"/>
              </a:rPr>
              <a:t>Figure 8.</a:t>
            </a:r>
            <a:r>
              <a:rPr lang="en-US" sz="3240">
                <a:solidFill>
                  <a:schemeClr val="dk1"/>
                </a:solidFill>
                <a:latin typeface="Calibri"/>
                <a:ea typeface="Calibri"/>
                <a:cs typeface="Calibri"/>
                <a:sym typeface="Calibri"/>
              </a:rPr>
              <a:t> Jacqueline Bendziewicz, Mariah Tam, Elise Ferkler, Leah Brown, Derrick Joyce, and Luke Swetonic</a:t>
            </a:r>
            <a:endParaRPr sz="3240">
              <a:solidFill>
                <a:schemeClr val="dk1"/>
              </a:solidFill>
              <a:latin typeface="Calibri"/>
              <a:ea typeface="Calibri"/>
              <a:cs typeface="Calibri"/>
              <a:sym typeface="Calibri"/>
            </a:endParaRPr>
          </a:p>
        </p:txBody>
      </p:sp>
      <p:pic>
        <p:nvPicPr>
          <p:cNvPr id="104" name="Google Shape;104;p1"/>
          <p:cNvPicPr preferRelativeResize="0"/>
          <p:nvPr/>
        </p:nvPicPr>
        <p:blipFill rotWithShape="1">
          <a:blip r:embed="rId4">
            <a:alphaModFix/>
          </a:blip>
          <a:srcRect b="0" l="15408" r="0" t="0"/>
          <a:stretch/>
        </p:blipFill>
        <p:spPr>
          <a:xfrm>
            <a:off x="15896142" y="6248585"/>
            <a:ext cx="12098916" cy="8068186"/>
          </a:xfrm>
          <a:prstGeom prst="rect">
            <a:avLst/>
          </a:prstGeom>
          <a:noFill/>
          <a:ln>
            <a:noFill/>
          </a:ln>
        </p:spPr>
      </p:pic>
      <p:pic>
        <p:nvPicPr>
          <p:cNvPr id="105" name="Google Shape;105;p1"/>
          <p:cNvPicPr preferRelativeResize="0"/>
          <p:nvPr/>
        </p:nvPicPr>
        <p:blipFill rotWithShape="1">
          <a:blip r:embed="rId5">
            <a:alphaModFix/>
          </a:blip>
          <a:srcRect b="0" l="0" r="0" t="0"/>
          <a:stretch/>
        </p:blipFill>
        <p:spPr>
          <a:xfrm>
            <a:off x="319352" y="17038421"/>
            <a:ext cx="13876367" cy="7762374"/>
          </a:xfrm>
          <a:prstGeom prst="rect">
            <a:avLst/>
          </a:prstGeom>
          <a:noFill/>
          <a:ln>
            <a:noFill/>
          </a:ln>
        </p:spPr>
      </p:pic>
      <p:pic>
        <p:nvPicPr>
          <p:cNvPr descr="Overview of the Holcombe Department of ECE | College of Engineering,  Computing and Applied Sciences | Clemson University, South Carolina" id="106" name="Google Shape;106;p1"/>
          <p:cNvPicPr preferRelativeResize="0"/>
          <p:nvPr/>
        </p:nvPicPr>
        <p:blipFill rotWithShape="1">
          <a:blip r:embed="rId6">
            <a:alphaModFix/>
          </a:blip>
          <a:srcRect b="0" l="0" r="0" t="0"/>
          <a:stretch/>
        </p:blipFill>
        <p:spPr>
          <a:xfrm>
            <a:off x="353955" y="480645"/>
            <a:ext cx="8441850" cy="2440462"/>
          </a:xfrm>
          <a:prstGeom prst="rect">
            <a:avLst/>
          </a:prstGeom>
          <a:noFill/>
          <a:ln>
            <a:noFill/>
          </a:ln>
        </p:spPr>
      </p:pic>
      <p:pic>
        <p:nvPicPr>
          <p:cNvPr id="107" name="Google Shape;107;p1"/>
          <p:cNvPicPr preferRelativeResize="0"/>
          <p:nvPr/>
        </p:nvPicPr>
        <p:blipFill rotWithShape="1">
          <a:blip r:embed="rId7">
            <a:alphaModFix/>
          </a:blip>
          <a:srcRect b="0" l="0" r="0" t="0"/>
          <a:stretch/>
        </p:blipFill>
        <p:spPr>
          <a:xfrm>
            <a:off x="29771679" y="10690966"/>
            <a:ext cx="13837210" cy="2904927"/>
          </a:xfrm>
          <a:prstGeom prst="rect">
            <a:avLst/>
          </a:prstGeom>
          <a:noFill/>
          <a:ln>
            <a:noFill/>
          </a:ln>
        </p:spPr>
      </p:pic>
      <p:pic>
        <p:nvPicPr>
          <p:cNvPr id="108" name="Google Shape;108;p1"/>
          <p:cNvPicPr preferRelativeResize="0"/>
          <p:nvPr/>
        </p:nvPicPr>
        <p:blipFill rotWithShape="1">
          <a:blip r:embed="rId8">
            <a:alphaModFix/>
          </a:blip>
          <a:srcRect b="0" l="0" r="0" t="0"/>
          <a:stretch/>
        </p:blipFill>
        <p:spPr>
          <a:xfrm>
            <a:off x="30215209" y="6283818"/>
            <a:ext cx="12950150" cy="2926236"/>
          </a:xfrm>
          <a:prstGeom prst="rect">
            <a:avLst/>
          </a:prstGeom>
          <a:noFill/>
          <a:ln>
            <a:noFill/>
          </a:ln>
        </p:spPr>
      </p:pic>
      <p:sp>
        <p:nvSpPr>
          <p:cNvPr id="109" name="Google Shape;109;p1"/>
          <p:cNvSpPr txBox="1"/>
          <p:nvPr/>
        </p:nvSpPr>
        <p:spPr>
          <a:xfrm>
            <a:off x="29989531" y="16069016"/>
            <a:ext cx="13401506" cy="401334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7000"/>
              </a:lnSpc>
              <a:spcBef>
                <a:spcPts val="0"/>
              </a:spcBef>
              <a:spcAft>
                <a:spcPts val="0"/>
              </a:spcAft>
              <a:buClr>
                <a:schemeClr val="dk1"/>
              </a:buClr>
              <a:buSzPts val="3240"/>
              <a:buFont typeface="Arial"/>
              <a:buChar char="•"/>
            </a:pPr>
            <a:r>
              <a:rPr lang="en-US" sz="3240">
                <a:solidFill>
                  <a:schemeClr val="dk1"/>
                </a:solidFill>
                <a:latin typeface="Calibri"/>
                <a:ea typeface="Calibri"/>
                <a:cs typeface="Calibri"/>
                <a:sym typeface="Calibri"/>
              </a:rPr>
              <a:t>Snowman and heart latte art designs were successful, but difficult to reproduce consistently</a:t>
            </a:r>
            <a:endParaRPr/>
          </a:p>
          <a:p>
            <a:pPr indent="-457200" lvl="0" marL="457200" marR="0" rtl="0" algn="l">
              <a:lnSpc>
                <a:spcPct val="107000"/>
              </a:lnSpc>
              <a:spcBef>
                <a:spcPts val="2880"/>
              </a:spcBef>
              <a:spcAft>
                <a:spcPts val="0"/>
              </a:spcAft>
              <a:buClr>
                <a:schemeClr val="dk1"/>
              </a:buClr>
              <a:buSzPts val="3240"/>
              <a:buFont typeface="Arial"/>
              <a:buChar char="•"/>
            </a:pPr>
            <a:r>
              <a:rPr lang="en-US" sz="3240">
                <a:solidFill>
                  <a:schemeClr val="dk1"/>
                </a:solidFill>
                <a:latin typeface="Calibri"/>
                <a:ea typeface="Calibri"/>
                <a:cs typeface="Calibri"/>
                <a:sym typeface="Calibri"/>
              </a:rPr>
              <a:t>Milk type, consistency, and temperature is just as important as motor precision.</a:t>
            </a:r>
            <a:endParaRPr/>
          </a:p>
          <a:p>
            <a:pPr indent="-457200" lvl="0" marL="457200" marR="0" rtl="0" algn="l">
              <a:lnSpc>
                <a:spcPct val="107000"/>
              </a:lnSpc>
              <a:spcBef>
                <a:spcPts val="2880"/>
              </a:spcBef>
              <a:spcAft>
                <a:spcPts val="0"/>
              </a:spcAft>
              <a:buClr>
                <a:schemeClr val="dk1"/>
              </a:buClr>
              <a:buSzPts val="3240"/>
              <a:buFont typeface="Arial"/>
              <a:buChar char="•"/>
            </a:pPr>
            <a:r>
              <a:rPr lang="en-US" sz="3240">
                <a:solidFill>
                  <a:schemeClr val="dk1"/>
                </a:solidFill>
                <a:latin typeface="Calibri"/>
                <a:ea typeface="Calibri"/>
                <a:cs typeface="Calibri"/>
                <a:sym typeface="Calibri"/>
              </a:rPr>
              <a:t>Hardware PWM significantly reduced servo jitter which is important when handling liquids and electronics.</a:t>
            </a:r>
            <a:endParaRPr/>
          </a:p>
        </p:txBody>
      </p:sp>
      <p:graphicFrame>
        <p:nvGraphicFramePr>
          <p:cNvPr id="110" name="Google Shape;110;p1"/>
          <p:cNvGraphicFramePr/>
          <p:nvPr/>
        </p:nvGraphicFramePr>
        <p:xfrm>
          <a:off x="685867" y="27171567"/>
          <a:ext cx="3000000" cy="3000000"/>
        </p:xfrm>
        <a:graphic>
          <a:graphicData uri="http://schemas.openxmlformats.org/drawingml/2006/table">
            <a:tbl>
              <a:tblPr bandRow="1" firstRow="1">
                <a:noFill/>
                <a:tableStyleId>{77DDD5C0-277D-4FF3-B937-38E33139FD50}</a:tableStyleId>
              </a:tblPr>
              <a:tblGrid>
                <a:gridCol w="6061625"/>
                <a:gridCol w="6460425"/>
              </a:tblGrid>
              <a:tr h="441525">
                <a:tc>
                  <a:txBody>
                    <a:bodyPr/>
                    <a:lstStyle/>
                    <a:p>
                      <a:pPr indent="0" lvl="0" marL="0" marR="0" rtl="0" algn="ctr">
                        <a:spcBef>
                          <a:spcPts val="0"/>
                        </a:spcBef>
                        <a:spcAft>
                          <a:spcPts val="0"/>
                        </a:spcAft>
                        <a:buNone/>
                      </a:pPr>
                      <a:r>
                        <a:rPr lang="en-US" sz="3240" u="none" cap="none" strike="noStrike"/>
                        <a:t>Hardware Requirements</a:t>
                      </a:r>
                      <a:endParaRPr/>
                    </a:p>
                  </a:txBody>
                  <a:tcPr marT="45725" marB="45725" marR="91450" marL="91450"/>
                </a:tc>
                <a:tc>
                  <a:txBody>
                    <a:bodyPr/>
                    <a:lstStyle/>
                    <a:p>
                      <a:pPr indent="0" lvl="0" marL="0" marR="0" rtl="0" algn="ctr">
                        <a:spcBef>
                          <a:spcPts val="0"/>
                        </a:spcBef>
                        <a:spcAft>
                          <a:spcPts val="0"/>
                        </a:spcAft>
                        <a:buNone/>
                      </a:pPr>
                      <a:r>
                        <a:rPr lang="en-US" sz="3240" u="none" cap="none" strike="noStrike"/>
                        <a:t>Software Requirements</a:t>
                      </a:r>
                      <a:endParaRPr/>
                    </a:p>
                  </a:txBody>
                  <a:tcPr marT="45725" marB="45725" marR="91450" marL="91450"/>
                </a:tc>
              </a:tr>
              <a:tr h="639950">
                <a:tc>
                  <a:txBody>
                    <a:bodyPr/>
                    <a:lstStyle/>
                    <a:p>
                      <a:pPr indent="0" lvl="0" marL="0" marR="0" rtl="0" algn="l">
                        <a:spcBef>
                          <a:spcPts val="0"/>
                        </a:spcBef>
                        <a:spcAft>
                          <a:spcPts val="0"/>
                        </a:spcAft>
                        <a:buNone/>
                      </a:pPr>
                      <a:r>
                        <a:rPr lang="en-US" sz="3240" u="none" cap="none" strike="noStrike"/>
                        <a:t>Raspberry Pi 4B</a:t>
                      </a:r>
                      <a:endParaRPr/>
                    </a:p>
                  </a:txBody>
                  <a:tcPr marT="45725" marB="45725" marR="91450" marL="91450"/>
                </a:tc>
                <a:tc>
                  <a:txBody>
                    <a:bodyPr/>
                    <a:lstStyle/>
                    <a:p>
                      <a:pPr indent="0" lvl="0" marL="0" marR="0" rtl="0" algn="l">
                        <a:spcBef>
                          <a:spcPts val="0"/>
                        </a:spcBef>
                        <a:spcAft>
                          <a:spcPts val="0"/>
                        </a:spcAft>
                        <a:buNone/>
                      </a:pPr>
                      <a:r>
                        <a:rPr lang="en-US" sz="3240"/>
                        <a:t>Python &amp; Visual Studio Code</a:t>
                      </a:r>
                      <a:endParaRPr/>
                    </a:p>
                  </a:txBody>
                  <a:tcPr marT="45725" marB="45725" marR="91450" marL="91450"/>
                </a:tc>
              </a:tr>
              <a:tr h="639950">
                <a:tc>
                  <a:txBody>
                    <a:bodyPr/>
                    <a:lstStyle/>
                    <a:p>
                      <a:pPr indent="0" lvl="0" marL="0" marR="0" rtl="0" algn="l">
                        <a:spcBef>
                          <a:spcPts val="0"/>
                        </a:spcBef>
                        <a:spcAft>
                          <a:spcPts val="0"/>
                        </a:spcAft>
                        <a:buNone/>
                      </a:pPr>
                      <a:r>
                        <a:rPr lang="en-US" sz="3240"/>
                        <a:t>1 x Motor Driver</a:t>
                      </a:r>
                      <a:endParaRPr/>
                    </a:p>
                  </a:txBody>
                  <a:tcPr marT="45725" marB="45725" marR="91450" marL="91450"/>
                </a:tc>
                <a:tc>
                  <a:txBody>
                    <a:bodyPr/>
                    <a:lstStyle/>
                    <a:p>
                      <a:pPr indent="0" lvl="0" marL="0" marR="0" rtl="0" algn="l">
                        <a:spcBef>
                          <a:spcPts val="0"/>
                        </a:spcBef>
                        <a:spcAft>
                          <a:spcPts val="0"/>
                        </a:spcAft>
                        <a:buNone/>
                      </a:pPr>
                      <a:r>
                        <a:rPr lang="en-US" sz="3240"/>
                        <a:t>Servo rotation as degrees</a:t>
                      </a:r>
                      <a:endParaRPr/>
                    </a:p>
                  </a:txBody>
                  <a:tcPr marT="45725" marB="45725" marR="91450" marL="91450"/>
                </a:tc>
              </a:tr>
              <a:tr h="639950">
                <a:tc>
                  <a:txBody>
                    <a:bodyPr/>
                    <a:lstStyle/>
                    <a:p>
                      <a:pPr indent="0" lvl="0" marL="0" marR="0" rtl="0" algn="l">
                        <a:spcBef>
                          <a:spcPts val="0"/>
                        </a:spcBef>
                        <a:spcAft>
                          <a:spcPts val="0"/>
                        </a:spcAft>
                        <a:buNone/>
                      </a:pPr>
                      <a:r>
                        <a:rPr lang="en-US" sz="3240"/>
                        <a:t>2 x Linear Actuators</a:t>
                      </a:r>
                      <a:endParaRPr/>
                    </a:p>
                  </a:txBody>
                  <a:tcPr marT="45725" marB="45725" marR="91450" marL="91450"/>
                </a:tc>
                <a:tc>
                  <a:txBody>
                    <a:bodyPr/>
                    <a:lstStyle/>
                    <a:p>
                      <a:pPr indent="0" lvl="0" marL="0" marR="0" rtl="0" algn="l">
                        <a:spcBef>
                          <a:spcPts val="0"/>
                        </a:spcBef>
                        <a:spcAft>
                          <a:spcPts val="0"/>
                        </a:spcAft>
                        <a:buNone/>
                      </a:pPr>
                      <a:r>
                        <a:rPr lang="en-US" sz="3240"/>
                        <a:t>Actuator movement as inches</a:t>
                      </a:r>
                      <a:endParaRPr/>
                    </a:p>
                  </a:txBody>
                  <a:tcPr marT="45725" marB="45725" marR="91450" marL="91450"/>
                </a:tc>
              </a:tr>
              <a:tr h="639950">
                <a:tc>
                  <a:txBody>
                    <a:bodyPr/>
                    <a:lstStyle/>
                    <a:p>
                      <a:pPr indent="0" lvl="0" marL="0" marR="0" rtl="0" algn="l">
                        <a:spcBef>
                          <a:spcPts val="0"/>
                        </a:spcBef>
                        <a:spcAft>
                          <a:spcPts val="0"/>
                        </a:spcAft>
                        <a:buNone/>
                      </a:pPr>
                      <a:r>
                        <a:rPr lang="en-US" sz="3240"/>
                        <a:t>2 x Servo Motors</a:t>
                      </a:r>
                      <a:endParaRPr/>
                    </a:p>
                  </a:txBody>
                  <a:tcPr marT="45725" marB="45725" marR="91450" marL="91450"/>
                </a:tc>
                <a:tc>
                  <a:txBody>
                    <a:bodyPr/>
                    <a:lstStyle/>
                    <a:p>
                      <a:pPr indent="0" lvl="0" marL="0" marR="0" rtl="0" algn="l">
                        <a:spcBef>
                          <a:spcPts val="0"/>
                        </a:spcBef>
                        <a:spcAft>
                          <a:spcPts val="0"/>
                        </a:spcAft>
                        <a:buNone/>
                      </a:pPr>
                      <a:r>
                        <a:rPr lang="en-US" sz="3240"/>
                        <a:t>Threading to run all hardware components simultaneously</a:t>
                      </a:r>
                      <a:endParaRPr/>
                    </a:p>
                  </a:txBody>
                  <a:tcPr marT="45725" marB="45725" marR="91450" marL="91450"/>
                </a:tc>
              </a:tr>
              <a:tr h="639950">
                <a:tc>
                  <a:txBody>
                    <a:bodyPr/>
                    <a:lstStyle/>
                    <a:p>
                      <a:pPr indent="0" lvl="0" marL="0" marR="0" rtl="0" algn="l">
                        <a:spcBef>
                          <a:spcPts val="0"/>
                        </a:spcBef>
                        <a:spcAft>
                          <a:spcPts val="0"/>
                        </a:spcAft>
                        <a:buNone/>
                      </a:pPr>
                      <a:r>
                        <a:rPr lang="en-US" sz="3240"/>
                        <a:t>2 x Drawer Sliders</a:t>
                      </a:r>
                      <a:endParaRPr/>
                    </a:p>
                  </a:txBody>
                  <a:tcPr marT="45725" marB="45725" marR="91450" marL="91450"/>
                </a:tc>
                <a:tc>
                  <a:txBody>
                    <a:bodyPr/>
                    <a:lstStyle/>
                    <a:p>
                      <a:pPr indent="0" lvl="0" marL="0" marR="0" rtl="0" algn="l">
                        <a:spcBef>
                          <a:spcPts val="0"/>
                        </a:spcBef>
                        <a:spcAft>
                          <a:spcPts val="0"/>
                        </a:spcAft>
                        <a:buNone/>
                      </a:pPr>
                      <a:r>
                        <a:rPr lang="en-US" sz="3240"/>
                        <a:t>GUI to allow user selection</a:t>
                      </a:r>
                      <a:endParaRPr/>
                    </a:p>
                  </a:txBody>
                  <a:tcPr marT="45725" marB="45725" marR="91450" marL="91450"/>
                </a:tc>
              </a:tr>
              <a:tr h="639950">
                <a:tc>
                  <a:txBody>
                    <a:bodyPr/>
                    <a:lstStyle/>
                    <a:p>
                      <a:pPr indent="0" lvl="0" marL="0" marR="0" rtl="0" algn="l">
                        <a:spcBef>
                          <a:spcPts val="0"/>
                        </a:spcBef>
                        <a:spcAft>
                          <a:spcPts val="0"/>
                        </a:spcAft>
                        <a:buNone/>
                      </a:pPr>
                      <a:r>
                        <a:rPr lang="en-US" sz="3240"/>
                        <a:t>3D Printed Milk and Coffee Cups</a:t>
                      </a:r>
                      <a:endParaRPr/>
                    </a:p>
                  </a:txBody>
                  <a:tcPr marT="45725" marB="45725" marR="91450" marL="91450"/>
                </a:tc>
                <a:tc>
                  <a:txBody>
                    <a:bodyPr/>
                    <a:lstStyle/>
                    <a:p>
                      <a:pPr indent="0" lvl="0" marL="0" marR="0" rtl="0" algn="l">
                        <a:spcBef>
                          <a:spcPts val="0"/>
                        </a:spcBef>
                        <a:spcAft>
                          <a:spcPts val="0"/>
                        </a:spcAft>
                        <a:buNone/>
                      </a:pPr>
                      <a:r>
                        <a:rPr lang="en-US" sz="3240"/>
                        <a:t>Hardware PWM to reduce servo jitter</a:t>
                      </a:r>
                      <a:endParaRPr/>
                    </a:p>
                  </a:txBody>
                  <a:tcPr marT="45725" marB="45725" marR="91450" marL="91450"/>
                </a:tc>
              </a:tr>
            </a:tbl>
          </a:graphicData>
        </a:graphic>
      </p:graphicFrame>
      <p:pic>
        <p:nvPicPr>
          <p:cNvPr id="111" name="Google Shape;111;p1"/>
          <p:cNvPicPr preferRelativeResize="0"/>
          <p:nvPr/>
        </p:nvPicPr>
        <p:blipFill rotWithShape="1">
          <a:blip r:embed="rId9">
            <a:alphaModFix/>
          </a:blip>
          <a:srcRect b="0" l="0" r="0" t="0"/>
          <a:stretch/>
        </p:blipFill>
        <p:spPr>
          <a:xfrm>
            <a:off x="14750138" y="28220337"/>
            <a:ext cx="7058182" cy="4081790"/>
          </a:xfrm>
          <a:prstGeom prst="rect">
            <a:avLst/>
          </a:prstGeom>
          <a:noFill/>
          <a:ln>
            <a:noFill/>
          </a:ln>
        </p:spPr>
      </p:pic>
      <p:sp>
        <p:nvSpPr>
          <p:cNvPr id="112" name="Google Shape;112;p1"/>
          <p:cNvSpPr txBox="1"/>
          <p:nvPr/>
        </p:nvSpPr>
        <p:spPr>
          <a:xfrm>
            <a:off x="21569785" y="17151858"/>
            <a:ext cx="7455217" cy="45797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40">
                <a:solidFill>
                  <a:schemeClr val="dk1"/>
                </a:solidFill>
                <a:latin typeface="Calibri"/>
                <a:ea typeface="Calibri"/>
                <a:cs typeface="Calibri"/>
                <a:sym typeface="Calibri"/>
              </a:rPr>
              <a:t>Kivy Python Library was used to create the GUI. Kivy allows for event handling and custom callback functions. These are the steps to successfully order a latte:</a:t>
            </a:r>
            <a:endParaRPr/>
          </a:p>
          <a:p>
            <a:pPr indent="0" lvl="0" marL="0" marR="0" rtl="0" algn="l">
              <a:spcBef>
                <a:spcPts val="0"/>
              </a:spcBef>
              <a:spcAft>
                <a:spcPts val="0"/>
              </a:spcAft>
              <a:buNone/>
            </a:pPr>
            <a:r>
              <a:t/>
            </a:r>
            <a:endParaRPr sz="3240">
              <a:solidFill>
                <a:schemeClr val="dk1"/>
              </a:solidFill>
              <a:latin typeface="Calibri"/>
              <a:ea typeface="Calibri"/>
              <a:cs typeface="Calibri"/>
              <a:sym typeface="Calibri"/>
            </a:endParaRPr>
          </a:p>
          <a:p>
            <a:pPr indent="0" lvl="0" marL="0" marR="0" rtl="0" algn="l">
              <a:spcBef>
                <a:spcPts val="0"/>
              </a:spcBef>
              <a:spcAft>
                <a:spcPts val="0"/>
              </a:spcAft>
              <a:buNone/>
            </a:pPr>
            <a:r>
              <a:rPr lang="en-US" sz="3240">
                <a:solidFill>
                  <a:schemeClr val="dk1"/>
                </a:solidFill>
                <a:latin typeface="Calibri"/>
                <a:ea typeface="Calibri"/>
                <a:cs typeface="Calibri"/>
                <a:sym typeface="Calibri"/>
              </a:rPr>
              <a:t>1. The user will have the choice of pouring a heart or snowman latte art design via a visual GUI.</a:t>
            </a:r>
            <a:endParaRPr/>
          </a:p>
          <a:p>
            <a:pPr indent="0" lvl="0" marL="0" marR="0" rtl="0" algn="l">
              <a:spcBef>
                <a:spcPts val="0"/>
              </a:spcBef>
              <a:spcAft>
                <a:spcPts val="0"/>
              </a:spcAft>
              <a:buNone/>
            </a:pPr>
            <a:r>
              <a:t/>
            </a:r>
            <a:endParaRPr sz="3240">
              <a:solidFill>
                <a:schemeClr val="dk1"/>
              </a:solidFill>
              <a:latin typeface="Calibri"/>
              <a:ea typeface="Calibri"/>
              <a:cs typeface="Calibri"/>
              <a:sym typeface="Calibri"/>
            </a:endParaRPr>
          </a:p>
        </p:txBody>
      </p:sp>
      <p:sp>
        <p:nvSpPr>
          <p:cNvPr id="113" name="Google Shape;113;p1"/>
          <p:cNvSpPr txBox="1"/>
          <p:nvPr/>
        </p:nvSpPr>
        <p:spPr>
          <a:xfrm>
            <a:off x="17262844" y="14923074"/>
            <a:ext cx="936551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2.</a:t>
            </a:r>
            <a:r>
              <a:rPr lang="en-US" sz="3000">
                <a:solidFill>
                  <a:schemeClr val="dk1"/>
                </a:solidFill>
                <a:latin typeface="Calibri"/>
                <a:ea typeface="Calibri"/>
                <a:cs typeface="Calibri"/>
                <a:sym typeface="Calibri"/>
              </a:rPr>
              <a:t> Automated Latte Art Machine Prototype Design</a:t>
            </a:r>
            <a:endParaRPr sz="3000">
              <a:solidFill>
                <a:schemeClr val="dk1"/>
              </a:solidFill>
              <a:latin typeface="Calibri"/>
              <a:ea typeface="Calibri"/>
              <a:cs typeface="Calibri"/>
              <a:sym typeface="Calibri"/>
            </a:endParaRPr>
          </a:p>
        </p:txBody>
      </p:sp>
      <p:sp>
        <p:nvSpPr>
          <p:cNvPr id="114" name="Google Shape;114;p1"/>
          <p:cNvSpPr txBox="1"/>
          <p:nvPr/>
        </p:nvSpPr>
        <p:spPr>
          <a:xfrm>
            <a:off x="21569785" y="21435718"/>
            <a:ext cx="413787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3.</a:t>
            </a:r>
            <a:r>
              <a:rPr lang="en-US" sz="3000">
                <a:solidFill>
                  <a:schemeClr val="dk1"/>
                </a:solidFill>
                <a:latin typeface="Calibri"/>
                <a:ea typeface="Calibri"/>
                <a:cs typeface="Calibri"/>
                <a:sym typeface="Calibri"/>
              </a:rPr>
              <a:t> GUI Main Menu</a:t>
            </a:r>
            <a:endParaRPr sz="3000">
              <a:solidFill>
                <a:schemeClr val="dk1"/>
              </a:solidFill>
              <a:latin typeface="Calibri"/>
              <a:ea typeface="Calibri"/>
              <a:cs typeface="Calibri"/>
              <a:sym typeface="Calibri"/>
            </a:endParaRPr>
          </a:p>
        </p:txBody>
      </p:sp>
      <p:sp>
        <p:nvSpPr>
          <p:cNvPr id="115" name="Google Shape;115;p1"/>
          <p:cNvSpPr txBox="1"/>
          <p:nvPr/>
        </p:nvSpPr>
        <p:spPr>
          <a:xfrm>
            <a:off x="22135061" y="31748129"/>
            <a:ext cx="4869697"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5.</a:t>
            </a:r>
            <a:r>
              <a:rPr lang="en-US" sz="3000">
                <a:solidFill>
                  <a:schemeClr val="dk1"/>
                </a:solidFill>
                <a:latin typeface="Calibri"/>
                <a:ea typeface="Calibri"/>
                <a:cs typeface="Calibri"/>
                <a:sym typeface="Calibri"/>
              </a:rPr>
              <a:t> Motor Flowchart</a:t>
            </a:r>
            <a:endParaRPr/>
          </a:p>
        </p:txBody>
      </p:sp>
      <p:sp>
        <p:nvSpPr>
          <p:cNvPr id="116" name="Google Shape;116;p1"/>
          <p:cNvSpPr txBox="1"/>
          <p:nvPr/>
        </p:nvSpPr>
        <p:spPr>
          <a:xfrm>
            <a:off x="2191522" y="26451181"/>
            <a:ext cx="9510743"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chemeClr val="dk1"/>
                </a:solidFill>
                <a:latin typeface="Calibri"/>
                <a:ea typeface="Calibri"/>
                <a:cs typeface="Calibri"/>
                <a:sym typeface="Calibri"/>
              </a:rPr>
              <a:t>Table 1.</a:t>
            </a:r>
            <a:r>
              <a:rPr lang="en-US" sz="3800">
                <a:solidFill>
                  <a:schemeClr val="dk1"/>
                </a:solidFill>
                <a:latin typeface="Calibri"/>
                <a:ea typeface="Calibri"/>
                <a:cs typeface="Calibri"/>
                <a:sym typeface="Calibri"/>
              </a:rPr>
              <a:t> Hardware and Software Requirements</a:t>
            </a:r>
            <a:endParaRPr/>
          </a:p>
        </p:txBody>
      </p:sp>
      <p:sp>
        <p:nvSpPr>
          <p:cNvPr id="117" name="Google Shape;117;p1"/>
          <p:cNvSpPr txBox="1"/>
          <p:nvPr/>
        </p:nvSpPr>
        <p:spPr>
          <a:xfrm>
            <a:off x="33435472" y="9385235"/>
            <a:ext cx="650962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6.</a:t>
            </a:r>
            <a:r>
              <a:rPr lang="en-US" sz="3000">
                <a:solidFill>
                  <a:schemeClr val="dk1"/>
                </a:solidFill>
                <a:latin typeface="Calibri"/>
                <a:ea typeface="Calibri"/>
                <a:cs typeface="Calibri"/>
                <a:sym typeface="Calibri"/>
              </a:rPr>
              <a:t> Snowman Latte Art Progression</a:t>
            </a:r>
            <a:endParaRPr/>
          </a:p>
        </p:txBody>
      </p:sp>
      <p:sp>
        <p:nvSpPr>
          <p:cNvPr id="118" name="Google Shape;118;p1"/>
          <p:cNvSpPr txBox="1"/>
          <p:nvPr/>
        </p:nvSpPr>
        <p:spPr>
          <a:xfrm>
            <a:off x="33758090" y="13763479"/>
            <a:ext cx="586438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7.</a:t>
            </a:r>
            <a:r>
              <a:rPr lang="en-US" sz="3000">
                <a:solidFill>
                  <a:schemeClr val="dk1"/>
                </a:solidFill>
                <a:latin typeface="Calibri"/>
                <a:ea typeface="Calibri"/>
                <a:cs typeface="Calibri"/>
                <a:sym typeface="Calibri"/>
              </a:rPr>
              <a:t> Heart Latte Art Progression</a:t>
            </a:r>
            <a:endParaRPr/>
          </a:p>
        </p:txBody>
      </p:sp>
      <p:pic>
        <p:nvPicPr>
          <p:cNvPr id="119" name="Google Shape;119;p1"/>
          <p:cNvPicPr preferRelativeResize="0"/>
          <p:nvPr/>
        </p:nvPicPr>
        <p:blipFill rotWithShape="1">
          <a:blip r:embed="rId10">
            <a:alphaModFix/>
          </a:blip>
          <a:srcRect b="0" l="0" r="0" t="4995"/>
          <a:stretch/>
        </p:blipFill>
        <p:spPr>
          <a:xfrm>
            <a:off x="14733065" y="17151857"/>
            <a:ext cx="6640390" cy="4948737"/>
          </a:xfrm>
          <a:prstGeom prst="rect">
            <a:avLst/>
          </a:prstGeom>
          <a:noFill/>
          <a:ln>
            <a:noFill/>
          </a:ln>
        </p:spPr>
      </p:pic>
      <p:sp>
        <p:nvSpPr>
          <p:cNvPr id="120" name="Google Shape;120;p1"/>
          <p:cNvSpPr txBox="1"/>
          <p:nvPr/>
        </p:nvSpPr>
        <p:spPr>
          <a:xfrm>
            <a:off x="15043049" y="23222376"/>
            <a:ext cx="4953277" cy="30839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40">
                <a:solidFill>
                  <a:schemeClr val="dk1"/>
                </a:solidFill>
                <a:latin typeface="Calibri"/>
                <a:ea typeface="Calibri"/>
                <a:cs typeface="Calibri"/>
                <a:sym typeface="Calibri"/>
              </a:rPr>
              <a:t>2. The selection is stored in the variable ‘designType’ and evaluated.</a:t>
            </a:r>
            <a:endParaRPr/>
          </a:p>
          <a:p>
            <a:pPr indent="0" lvl="0" marL="0" marR="0" rtl="0" algn="l">
              <a:spcBef>
                <a:spcPts val="0"/>
              </a:spcBef>
              <a:spcAft>
                <a:spcPts val="0"/>
              </a:spcAft>
              <a:buNone/>
            </a:pPr>
            <a:r>
              <a:t/>
            </a:r>
            <a:endParaRPr sz="3240">
              <a:solidFill>
                <a:schemeClr val="dk1"/>
              </a:solidFill>
              <a:latin typeface="Calibri"/>
              <a:ea typeface="Calibri"/>
              <a:cs typeface="Calibri"/>
              <a:sym typeface="Calibri"/>
            </a:endParaRPr>
          </a:p>
          <a:p>
            <a:pPr indent="0" lvl="0" marL="0" marR="0" rtl="0" algn="l">
              <a:spcBef>
                <a:spcPts val="0"/>
              </a:spcBef>
              <a:spcAft>
                <a:spcPts val="0"/>
              </a:spcAft>
              <a:buNone/>
            </a:pPr>
            <a:r>
              <a:rPr lang="en-US" sz="3240">
                <a:solidFill>
                  <a:schemeClr val="dk1"/>
                </a:solidFill>
                <a:latin typeface="Calibri"/>
                <a:ea typeface="Calibri"/>
                <a:cs typeface="Calibri"/>
                <a:sym typeface="Calibri"/>
              </a:rPr>
              <a:t>To confirm selection, the user will press ‘Start’.</a:t>
            </a:r>
            <a:endParaRPr/>
          </a:p>
        </p:txBody>
      </p:sp>
      <p:sp>
        <p:nvSpPr>
          <p:cNvPr id="121" name="Google Shape;121;p1"/>
          <p:cNvSpPr txBox="1"/>
          <p:nvPr/>
        </p:nvSpPr>
        <p:spPr>
          <a:xfrm>
            <a:off x="22135061" y="28220337"/>
            <a:ext cx="7121440" cy="33916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40">
                <a:solidFill>
                  <a:schemeClr val="dk1"/>
                </a:solidFill>
                <a:latin typeface="Calibri"/>
                <a:ea typeface="Calibri"/>
                <a:cs typeface="Calibri"/>
                <a:sym typeface="Calibri"/>
              </a:rPr>
              <a:t>3. ‘Start’ prompts the machine to initialize. The appropriate thread which begin containing specific commands to complete the design.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3240">
                <a:solidFill>
                  <a:schemeClr val="dk1"/>
                </a:solidFill>
                <a:latin typeface="Calibri"/>
                <a:ea typeface="Calibri"/>
                <a:cs typeface="Calibri"/>
                <a:sym typeface="Calibri"/>
              </a:rPr>
              <a:t>This process repeats until the user selects ‘Exit’.</a:t>
            </a:r>
            <a:endParaRPr/>
          </a:p>
        </p:txBody>
      </p:sp>
      <p:sp>
        <p:nvSpPr>
          <p:cNvPr id="122" name="Google Shape;122;p1"/>
          <p:cNvSpPr txBox="1"/>
          <p:nvPr/>
        </p:nvSpPr>
        <p:spPr>
          <a:xfrm>
            <a:off x="15043049" y="26687950"/>
            <a:ext cx="413787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Figure 4.</a:t>
            </a:r>
            <a:r>
              <a:rPr lang="en-US" sz="3000">
                <a:solidFill>
                  <a:schemeClr val="dk1"/>
                </a:solidFill>
                <a:latin typeface="Calibri"/>
                <a:ea typeface="Calibri"/>
                <a:cs typeface="Calibri"/>
                <a:sym typeface="Calibri"/>
              </a:rPr>
              <a:t> GUI Flowchart</a:t>
            </a:r>
            <a:endParaRPr/>
          </a:p>
        </p:txBody>
      </p:sp>
      <p:cxnSp>
        <p:nvCxnSpPr>
          <p:cNvPr id="123" name="Google Shape;123;p1"/>
          <p:cNvCxnSpPr/>
          <p:nvPr/>
        </p:nvCxnSpPr>
        <p:spPr>
          <a:xfrm>
            <a:off x="14553468" y="27722719"/>
            <a:ext cx="14934532" cy="0"/>
          </a:xfrm>
          <a:prstGeom prst="straightConnector1">
            <a:avLst/>
          </a:prstGeom>
          <a:noFill/>
          <a:ln cap="flat" cmpd="sng" w="28575">
            <a:solidFill>
              <a:schemeClr val="dk1"/>
            </a:solidFill>
            <a:prstDash val="dash"/>
            <a:round/>
            <a:headEnd len="sm" w="sm" type="none"/>
            <a:tailEnd len="sm" w="sm" type="none"/>
          </a:ln>
        </p:spPr>
      </p:cxnSp>
      <p:cxnSp>
        <p:nvCxnSpPr>
          <p:cNvPr id="124" name="Google Shape;124;p1"/>
          <p:cNvCxnSpPr/>
          <p:nvPr/>
        </p:nvCxnSpPr>
        <p:spPr>
          <a:xfrm>
            <a:off x="14553468" y="22581378"/>
            <a:ext cx="14934532" cy="0"/>
          </a:xfrm>
          <a:prstGeom prst="straightConnector1">
            <a:avLst/>
          </a:prstGeom>
          <a:noFill/>
          <a:ln cap="flat" cmpd="sng" w="28575">
            <a:solidFill>
              <a:schemeClr val="dk1"/>
            </a:solidFill>
            <a:prstDash val="dash"/>
            <a:round/>
            <a:headEnd len="sm" w="sm" type="none"/>
            <a:tailEnd len="sm" w="sm" type="none"/>
          </a:ln>
        </p:spPr>
      </p:cxnSp>
      <p:pic>
        <p:nvPicPr>
          <p:cNvPr id="125" name="Google Shape;125;p1"/>
          <p:cNvPicPr preferRelativeResize="0"/>
          <p:nvPr/>
        </p:nvPicPr>
        <p:blipFill>
          <a:blip r:embed="rId11">
            <a:alphaModFix/>
          </a:blip>
          <a:stretch>
            <a:fillRect/>
          </a:stretch>
        </p:blipFill>
        <p:spPr>
          <a:xfrm>
            <a:off x="20521238" y="22898996"/>
            <a:ext cx="8441850" cy="45061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2022-04-07T18:44:39Z</dcterms:created>
  <dc:creator>Hassan Raza</dc:creator>
</cp:coreProperties>
</file>