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35"/>
  </p:notesMasterIdLst>
  <p:sldIdLst>
    <p:sldId id="256" r:id="rId2"/>
    <p:sldId id="257" r:id="rId3"/>
    <p:sldId id="374" r:id="rId4"/>
    <p:sldId id="373" r:id="rId5"/>
    <p:sldId id="375" r:id="rId6"/>
    <p:sldId id="429" r:id="rId7"/>
    <p:sldId id="408" r:id="rId8"/>
    <p:sldId id="414" r:id="rId9"/>
    <p:sldId id="413" r:id="rId10"/>
    <p:sldId id="409" r:id="rId11"/>
    <p:sldId id="415" r:id="rId12"/>
    <p:sldId id="399" r:id="rId13"/>
    <p:sldId id="416" r:id="rId14"/>
    <p:sldId id="410" r:id="rId15"/>
    <p:sldId id="417" r:id="rId16"/>
    <p:sldId id="402" r:id="rId17"/>
    <p:sldId id="418" r:id="rId18"/>
    <p:sldId id="403" r:id="rId19"/>
    <p:sldId id="406" r:id="rId20"/>
    <p:sldId id="419" r:id="rId21"/>
    <p:sldId id="420" r:id="rId22"/>
    <p:sldId id="421" r:id="rId23"/>
    <p:sldId id="422" r:id="rId24"/>
    <p:sldId id="423" r:id="rId25"/>
    <p:sldId id="424" r:id="rId26"/>
    <p:sldId id="407" r:id="rId27"/>
    <p:sldId id="404" r:id="rId28"/>
    <p:sldId id="428" r:id="rId29"/>
    <p:sldId id="427" r:id="rId30"/>
    <p:sldId id="386" r:id="rId31"/>
    <p:sldId id="393" r:id="rId32"/>
    <p:sldId id="397" r:id="rId33"/>
    <p:sldId id="3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E5EEFA-4BB2-4118-BF6C-34777A0FD51C}">
          <p14:sldIdLst>
            <p14:sldId id="256"/>
            <p14:sldId id="257"/>
            <p14:sldId id="374"/>
            <p14:sldId id="373"/>
            <p14:sldId id="375"/>
            <p14:sldId id="429"/>
            <p14:sldId id="408"/>
            <p14:sldId id="414"/>
            <p14:sldId id="413"/>
            <p14:sldId id="409"/>
            <p14:sldId id="415"/>
            <p14:sldId id="399"/>
            <p14:sldId id="416"/>
            <p14:sldId id="410"/>
            <p14:sldId id="417"/>
            <p14:sldId id="402"/>
            <p14:sldId id="418"/>
            <p14:sldId id="403"/>
            <p14:sldId id="406"/>
            <p14:sldId id="419"/>
            <p14:sldId id="420"/>
            <p14:sldId id="421"/>
            <p14:sldId id="422"/>
            <p14:sldId id="423"/>
            <p14:sldId id="424"/>
            <p14:sldId id="407"/>
            <p14:sldId id="404"/>
            <p14:sldId id="428"/>
            <p14:sldId id="427"/>
            <p14:sldId id="386"/>
            <p14:sldId id="393"/>
            <p14:sldId id="397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도현" initials="최도" lastIdx="1" clrIdx="0">
    <p:extLst>
      <p:ext uri="{19B8F6BF-5375-455C-9EA6-DF929625EA0E}">
        <p15:presenceInfo xmlns:p15="http://schemas.microsoft.com/office/powerpoint/2012/main" userId="00eb0d125885c8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3" autoAdjust="0"/>
  </p:normalViewPr>
  <p:slideViewPr>
    <p:cSldViewPr snapToGrid="0">
      <p:cViewPr varScale="1">
        <p:scale>
          <a:sx n="102" d="100"/>
          <a:sy n="102" d="100"/>
        </p:scale>
        <p:origin x="36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2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3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6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4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8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aws.amazon.com/ko/ec2/instance-types/" TargetMode="External"/><Relationship Id="rId4" Type="http://schemas.openxmlformats.org/officeDocument/2006/relationships/hyperlink" Target="https://aws.amazon.com/marketplace/pp/prodview-iftkyuwv2sjxi" TargetMode="External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SaMkX7V" TargetMode="External"/><Relationship Id="rId2" Type="http://schemas.openxmlformats.org/officeDocument/2006/relationships/hyperlink" Target="http://naver.me/FniIUEB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naver.me/x8iWP7Q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673" y="1122363"/>
            <a:ext cx="1109391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주차 </a:t>
            </a:r>
            <a:br>
              <a:rPr lang="en-US" altLang="ko-KR" dirty="0"/>
            </a:br>
            <a:r>
              <a:rPr lang="ko-KR" altLang="en-US" dirty="0"/>
              <a:t>파일 및 디렉터리 관리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Picture 2" descr="안녕하세요! 내가 먼저' 귀여운 이모티콘 무료로 드립니다 | 강남구청 &gt; 강남소식 &gt; 강남이슈">
            <a:extLst>
              <a:ext uri="{FF2B5EF4-FFF2-40B4-BE49-F238E27FC236}">
                <a16:creationId xmlns:a16="http://schemas.microsoft.com/office/drawing/2014/main" id="{864E9484-F130-7FC6-7677-82E573D4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22" y="4343542"/>
            <a:ext cx="24447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/root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ROOT </a:t>
            </a:r>
            <a:r>
              <a:rPr lang="ko-KR" altLang="en-US" sz="2400" dirty="0">
                <a:sym typeface="Wingdings" panose="05000000000000000000" pitchFamily="2" charset="2"/>
              </a:rPr>
              <a:t>홈 디렉터리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최상위 폴더 이동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/root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접근 가능</a:t>
            </a:r>
            <a:r>
              <a:rPr lang="en-US" altLang="ko-KR" sz="2000" dirty="0">
                <a:sym typeface="Wingdings" panose="05000000000000000000" pitchFamily="2" charset="2"/>
              </a:rPr>
              <a:t>?)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지난 주 </a:t>
            </a:r>
            <a:r>
              <a:rPr lang="en-US" altLang="ko-KR" sz="2400" dirty="0">
                <a:sym typeface="Wingdings" panose="05000000000000000000" pitchFamily="2" charset="2"/>
              </a:rPr>
              <a:t>- </a:t>
            </a:r>
            <a:r>
              <a:rPr lang="ko-KR" altLang="en-US" sz="2400" dirty="0">
                <a:sym typeface="Wingdings" panose="05000000000000000000" pitchFamily="2" charset="2"/>
              </a:rPr>
              <a:t>관리자 권한 전환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cd /root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접근 문제</a:t>
            </a:r>
            <a:r>
              <a:rPr lang="en-US" altLang="ko-KR" sz="2400" dirty="0">
                <a:sym typeface="Wingdings" panose="05000000000000000000" pitchFamily="2" charset="2"/>
              </a:rPr>
              <a:t>? 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root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루트 사용자로 전환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/root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guest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일반 사용자로 전환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AB623A-A48F-7AC0-2811-61764435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14" y="2610852"/>
            <a:ext cx="5508452" cy="413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20444-883C-EDBC-C12E-45DBD8266B81}"/>
              </a:ext>
            </a:extLst>
          </p:cNvPr>
          <p:cNvSpPr txBox="1"/>
          <p:nvPr/>
        </p:nvSpPr>
        <p:spPr>
          <a:xfrm>
            <a:off x="6906172" y="3883966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Sudo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 안된다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임시 권한 전환 접근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관리자 전환 후 실행 가능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6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/home/</a:t>
            </a:r>
            <a:r>
              <a:rPr lang="ko-KR" altLang="en-US" dirty="0"/>
              <a:t>아이디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홈 디렉터리의 파일들 확인하기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사용자 또는 </a:t>
            </a:r>
            <a:r>
              <a:rPr lang="en-US" altLang="ko-KR" sz="2000" dirty="0">
                <a:sym typeface="Wingdings" panose="05000000000000000000" pitchFamily="2" charset="2"/>
              </a:rPr>
              <a:t>ROOT</a:t>
            </a:r>
            <a:r>
              <a:rPr lang="ko-KR" altLang="en-US" sz="2000" dirty="0">
                <a:sym typeface="Wingdings" panose="05000000000000000000" pitchFamily="2" charset="2"/>
              </a:rPr>
              <a:t>의 홈 폴더로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-al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sym typeface="Wingdings" panose="05000000000000000000" pitchFamily="2" charset="2"/>
              </a:rPr>
              <a:t> 파일명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파일들을 열어보자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폴더도 확인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.profile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bash_history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bash_logout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bashrc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설정 파일 자체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도움말  </a:t>
            </a:r>
            <a:r>
              <a:rPr lang="en-US" altLang="ko-KR" sz="2400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직접 열어보는 수 밖에 없다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참고 </a:t>
            </a:r>
            <a:r>
              <a:rPr lang="en-US" altLang="ko-KR" sz="2000" dirty="0">
                <a:sym typeface="Wingdings" panose="05000000000000000000" pitchFamily="2" charset="2"/>
              </a:rPr>
              <a:t>:  . </a:t>
            </a:r>
            <a:r>
              <a:rPr lang="ko-KR" altLang="en-US" sz="2000" dirty="0">
                <a:sym typeface="Wingdings" panose="05000000000000000000" pitchFamily="2" charset="2"/>
              </a:rPr>
              <a:t>이 붙은 파일은 숨김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42DBE-691C-1ECF-D8E1-1F1E55DB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2" b="50000"/>
          <a:stretch/>
        </p:blipFill>
        <p:spPr>
          <a:xfrm>
            <a:off x="6297779" y="3729789"/>
            <a:ext cx="5637548" cy="2839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DFAE2-C658-5053-DB87-0165EF421896}"/>
              </a:ext>
            </a:extLst>
          </p:cNvPr>
          <p:cNvSpPr txBox="1"/>
          <p:nvPr/>
        </p:nvSpPr>
        <p:spPr>
          <a:xfrm>
            <a:off x="6826059" y="3995470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파일의 역할은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설정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로그인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히스토리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로그 아웃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쉘 오픈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94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</a:t>
            </a:r>
            <a:r>
              <a:rPr lang="en-US" altLang="ko-KR" dirty="0"/>
              <a:t> - /home/</a:t>
            </a:r>
            <a:r>
              <a:rPr lang="ko-KR" altLang="en-US" dirty="0"/>
              <a:t>아이디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디렉터리와 파일 구분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둘 뿐인가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file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파일명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파일의 정확한 타입 확인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파일의 종류 구분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sym typeface="Wingdings" panose="05000000000000000000" pitchFamily="2" charset="2"/>
              </a:rPr>
              <a:t>로 나타내는 첫번째 필드를 살펴보자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- : </a:t>
            </a:r>
            <a:r>
              <a:rPr lang="ko-KR" altLang="en-US" sz="1600" dirty="0">
                <a:sym typeface="Wingdings" panose="05000000000000000000" pitchFamily="2" charset="2"/>
              </a:rPr>
              <a:t>일반   </a:t>
            </a:r>
            <a:r>
              <a:rPr lang="en-US" altLang="ko-KR" sz="1600" dirty="0">
                <a:sym typeface="Wingdings" panose="05000000000000000000" pitchFamily="2" charset="2"/>
              </a:rPr>
              <a:t>d : </a:t>
            </a:r>
            <a:r>
              <a:rPr lang="ko-KR" altLang="en-US" sz="1600" dirty="0">
                <a:sym typeface="Wingdings" panose="05000000000000000000" pitchFamily="2" charset="2"/>
              </a:rPr>
              <a:t>디렉터리  </a:t>
            </a:r>
            <a:r>
              <a:rPr lang="en-US" altLang="ko-KR" sz="1600" dirty="0">
                <a:sym typeface="Wingdings" panose="05000000000000000000" pitchFamily="2" charset="2"/>
              </a:rPr>
              <a:t>l :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파일명 앞에 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sym typeface="Wingdings" panose="05000000000000000000" pitchFamily="2" charset="2"/>
              </a:rPr>
              <a:t>이 붙으면 숨김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b : </a:t>
            </a:r>
            <a:r>
              <a:rPr lang="ko-KR" altLang="en-US" sz="1600" dirty="0">
                <a:sym typeface="Wingdings" panose="05000000000000000000" pitchFamily="2" charset="2"/>
              </a:rPr>
              <a:t>블록 장치</a:t>
            </a:r>
            <a:r>
              <a:rPr lang="en-US" altLang="ko-KR" sz="1600" dirty="0">
                <a:sym typeface="Wingdings" panose="05000000000000000000" pitchFamily="2" charset="2"/>
              </a:rPr>
              <a:t>, c : </a:t>
            </a:r>
            <a:r>
              <a:rPr lang="ko-KR" altLang="en-US" sz="1600" dirty="0">
                <a:sym typeface="Wingdings" panose="05000000000000000000" pitchFamily="2" charset="2"/>
              </a:rPr>
              <a:t>문자형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p : </a:t>
            </a:r>
            <a:r>
              <a:rPr lang="ko-KR" altLang="en-US" sz="1600" dirty="0">
                <a:sym typeface="Wingdings" panose="05000000000000000000" pitchFamily="2" charset="2"/>
              </a:rPr>
              <a:t>파이프</a:t>
            </a:r>
            <a:r>
              <a:rPr lang="en-US" altLang="ko-KR" sz="1600" dirty="0">
                <a:sym typeface="Wingdings" panose="05000000000000000000" pitchFamily="2" charset="2"/>
              </a:rPr>
              <a:t> s : </a:t>
            </a:r>
            <a:r>
              <a:rPr lang="ko-KR" altLang="en-US" sz="1600" dirty="0">
                <a:sym typeface="Wingdings" panose="05000000000000000000" pitchFamily="2" charset="2"/>
              </a:rPr>
              <a:t>소켓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링크 파일이란</a:t>
            </a:r>
            <a:r>
              <a:rPr lang="en-US" altLang="ko-KR" sz="2400" dirty="0">
                <a:sym typeface="Wingdings" panose="05000000000000000000" pitchFamily="2" charset="2"/>
              </a:rPr>
              <a:t>? 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파일 연결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윈도우의 단축 아이콘과 같음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1AE60-0D55-F30C-2059-6EFB8606E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18" b="16982"/>
          <a:stretch/>
        </p:blipFill>
        <p:spPr>
          <a:xfrm>
            <a:off x="6861123" y="2286000"/>
            <a:ext cx="5062172" cy="428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37D5F-63ED-5EE0-2874-F61B50428E2C}"/>
              </a:ext>
            </a:extLst>
          </p:cNvPr>
          <p:cNvSpPr txBox="1"/>
          <p:nvPr/>
        </p:nvSpPr>
        <p:spPr>
          <a:xfrm>
            <a:off x="6861123" y="3623035"/>
            <a:ext cx="4821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표기 및 색상으로 구분됨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결국 모두 파일이다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디렉터리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일반파일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심벌릭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7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 이미지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커널의 위치는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/boot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부팅에 필요한 커널 위치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vmlinuz</a:t>
            </a:r>
            <a:r>
              <a:rPr lang="en-US" altLang="ko-KR" sz="2000" dirty="0">
                <a:sym typeface="Wingdings" panose="05000000000000000000" pitchFamily="2" charset="2"/>
              </a:rPr>
              <a:t>-</a:t>
            </a:r>
            <a:r>
              <a:rPr lang="ko-KR" altLang="en-US" sz="2000" dirty="0">
                <a:sym typeface="Wingdings" panose="05000000000000000000" pitchFamily="2" charset="2"/>
              </a:rPr>
              <a:t>버전</a:t>
            </a:r>
            <a:r>
              <a:rPr lang="en-US" altLang="ko-KR" sz="2000" dirty="0">
                <a:sym typeface="Wingdings" panose="05000000000000000000" pitchFamily="2" charset="2"/>
              </a:rPr>
              <a:t>-generic </a:t>
            </a:r>
            <a:r>
              <a:rPr lang="ko-KR" altLang="en-US" sz="2000" dirty="0">
                <a:sym typeface="Wingdings" panose="05000000000000000000" pitchFamily="2" charset="2"/>
              </a:rPr>
              <a:t>파일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커널 이미지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Initrd.img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파일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부팅 초기화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 </a:t>
            </a:r>
            <a:r>
              <a:rPr lang="en-US" altLang="ko-KR" sz="2400" dirty="0">
                <a:sym typeface="Wingdings" panose="05000000000000000000" pitchFamily="2" charset="2"/>
              </a:rPr>
              <a:t>s/w : GRUB (</a:t>
            </a:r>
            <a:r>
              <a:rPr lang="ko-KR" altLang="en-US" sz="2400" dirty="0">
                <a:sym typeface="Wingdings" panose="05000000000000000000" pitchFamily="2" charset="2"/>
              </a:rPr>
              <a:t>대표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리눅스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윈도우 멀티 부팅 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용량 확인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기본</a:t>
            </a:r>
            <a:r>
              <a:rPr lang="en-US" altLang="ko-KR" sz="2400" dirty="0">
                <a:sym typeface="Wingdings" panose="05000000000000000000" pitchFamily="2" charset="2"/>
              </a:rPr>
              <a:t> : </a:t>
            </a:r>
            <a:r>
              <a:rPr lang="ko-KR" altLang="en-US" sz="2400" dirty="0">
                <a:sym typeface="Wingdings" panose="05000000000000000000" pitchFamily="2" charset="2"/>
              </a:rPr>
              <a:t>바이트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–h /boot</a:t>
            </a:r>
          </a:p>
          <a:p>
            <a:pPr marL="457200" lvl="1" indent="0">
              <a:buNone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6BB93-BD63-AC7F-FF87-13C52BDA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9"/>
          <a:stretch/>
        </p:blipFill>
        <p:spPr>
          <a:xfrm>
            <a:off x="5648370" y="4632158"/>
            <a:ext cx="6266428" cy="2013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B24AF-F605-C411-FC42-9FA1BA89A45C}"/>
              </a:ext>
            </a:extLst>
          </p:cNvPr>
          <p:cNvSpPr txBox="1"/>
          <p:nvPr/>
        </p:nvSpPr>
        <p:spPr>
          <a:xfrm>
            <a:off x="6450179" y="5038723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과정 그림 참고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MBR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이후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 섹터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~</a:t>
            </a: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GRUB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을 통해 부팅 분리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30" name="Picture 6" descr="Linux // 부팅 프로세스">
            <a:extLst>
              <a:ext uri="{FF2B5EF4-FFF2-40B4-BE49-F238E27FC236}">
                <a16:creationId xmlns:a16="http://schemas.microsoft.com/office/drawing/2014/main" id="{587241B7-C823-8C86-7993-FAB44CDB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268" y="618948"/>
            <a:ext cx="2167720" cy="38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personalizar GRUB2 fácilmente - No Solo Hacking">
            <a:extLst>
              <a:ext uri="{FF2B5EF4-FFF2-40B4-BE49-F238E27FC236}">
                <a16:creationId xmlns:a16="http://schemas.microsoft.com/office/drawing/2014/main" id="{E86C9CD4-171C-B72E-21DE-3B2D3C43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38" y="2985209"/>
            <a:ext cx="2639278" cy="144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CC81F-CCD3-8075-1E4C-1852B7D6640F}"/>
              </a:ext>
            </a:extLst>
          </p:cNvPr>
          <p:cNvSpPr txBox="1"/>
          <p:nvPr/>
        </p:nvSpPr>
        <p:spPr>
          <a:xfrm>
            <a:off x="7530948" y="3645330"/>
            <a:ext cx="133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sym typeface="Wingdings" panose="05000000000000000000" pitchFamily="2" charset="2"/>
              </a:rPr>
              <a:t>GRUB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주요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시스템 및 사용자 </a:t>
            </a:r>
            <a:r>
              <a:rPr lang="en-US" altLang="ko-KR" sz="2400" dirty="0">
                <a:sym typeface="Wingdings" panose="05000000000000000000" pitchFamily="2" charset="2"/>
              </a:rPr>
              <a:t>s/w</a:t>
            </a:r>
            <a:r>
              <a:rPr lang="ko-KR" altLang="en-US" sz="2400" dirty="0">
                <a:sym typeface="Wingdings" panose="05000000000000000000" pitchFamily="2" charset="2"/>
              </a:rPr>
              <a:t>의 설정 파일 위치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계정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서비스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네트워크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기타 </a:t>
            </a: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등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passwd </a:t>
            </a:r>
            <a:r>
              <a:rPr lang="ko-KR" altLang="en-US" sz="1600" dirty="0">
                <a:sym typeface="Wingdings" panose="05000000000000000000" pitchFamily="2" charset="2"/>
              </a:rPr>
              <a:t>계정</a:t>
            </a:r>
            <a:r>
              <a:rPr lang="en-US" altLang="ko-KR" sz="1600" dirty="0">
                <a:sym typeface="Wingdings" panose="05000000000000000000" pitchFamily="2" charset="2"/>
              </a:rPr>
              <a:t>,  shadow </a:t>
            </a:r>
            <a:r>
              <a:rPr lang="ko-KR" altLang="en-US" sz="1600" dirty="0">
                <a:sym typeface="Wingdings" panose="05000000000000000000" pitchFamily="2" charset="2"/>
              </a:rPr>
              <a:t>비번</a:t>
            </a:r>
            <a:r>
              <a:rPr lang="en-US" altLang="ko-KR" sz="1600" dirty="0">
                <a:sym typeface="Wingdings" panose="05000000000000000000" pitchFamily="2" charset="2"/>
              </a:rPr>
              <a:t>,  </a:t>
            </a:r>
            <a:r>
              <a:rPr lang="en-US" altLang="ko-KR" sz="1600" dirty="0" err="1">
                <a:sym typeface="Wingdings" panose="05000000000000000000" pitchFamily="2" charset="2"/>
              </a:rPr>
              <a:t>fstab</a:t>
            </a:r>
            <a:r>
              <a:rPr lang="ko-KR" altLang="en-US" sz="1600" dirty="0">
                <a:sym typeface="Wingdings" panose="05000000000000000000" pitchFamily="2" charset="2"/>
              </a:rPr>
              <a:t>  부팅 관련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sym typeface="Wingdings" panose="05000000000000000000" pitchFamily="2" charset="2"/>
              </a:rPr>
              <a:t>init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프로세스</a:t>
            </a:r>
            <a:r>
              <a:rPr lang="en-US" altLang="ko-KR" sz="1600" dirty="0">
                <a:sym typeface="Wingdings" panose="05000000000000000000" pitchFamily="2" charset="2"/>
              </a:rPr>
              <a:t>,  </a:t>
            </a:r>
            <a:r>
              <a:rPr lang="en-US" altLang="ko-KR" sz="1600" dirty="0" err="1">
                <a:sym typeface="Wingdings" panose="05000000000000000000" pitchFamily="2" charset="2"/>
              </a:rPr>
              <a:t>login.defs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로그인 설정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전역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부팅을 위한 설정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파일 목록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많다</a:t>
            </a:r>
            <a:r>
              <a:rPr lang="en-US" altLang="ko-KR" sz="2400" dirty="0">
                <a:sym typeface="Wingdings" panose="05000000000000000000" pitchFamily="2" charset="2"/>
              </a:rPr>
              <a:t>?)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–l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|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more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목록 </a:t>
            </a:r>
            <a:r>
              <a:rPr lang="en-US" altLang="ko-KR" sz="2000" dirty="0">
                <a:sym typeface="Wingdings" panose="05000000000000000000" pitchFamily="2" charset="2"/>
              </a:rPr>
              <a:t>+ more)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–n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login.defs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| more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참고 </a:t>
            </a:r>
            <a:r>
              <a:rPr lang="en-US" altLang="ko-KR" sz="2400" dirty="0">
                <a:sym typeface="Wingdings" panose="05000000000000000000" pitchFamily="2" charset="2"/>
              </a:rPr>
              <a:t>: | </a:t>
            </a:r>
            <a:r>
              <a:rPr lang="ko-KR" altLang="en-US" sz="2400" dirty="0" err="1">
                <a:sym typeface="Wingdings" panose="05000000000000000000" pitchFamily="2" charset="2"/>
              </a:rPr>
              <a:t>버티컬</a:t>
            </a:r>
            <a:r>
              <a:rPr lang="ko-KR" altLang="en-US" sz="2400" dirty="0">
                <a:sym typeface="Wingdings" panose="05000000000000000000" pitchFamily="2" charset="2"/>
              </a:rPr>
              <a:t> 바 키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명령어를 연결할 때 사용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앞 결과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뒤로 넘김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8FF94-FBE0-6866-D581-ABCDFD3B7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6"/>
          <a:stretch/>
        </p:blipFill>
        <p:spPr>
          <a:xfrm>
            <a:off x="7520659" y="2538662"/>
            <a:ext cx="4412819" cy="4203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687303-0B8B-740C-C05F-D129D5309182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다양한 설정 파일들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모든 설정이 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있는것은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아니다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일부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는 각자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31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파일 및 디렉터리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디렉터리 및 파일 관리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1028" name="Picture 4" descr="폴더 정리 무료 다운로드를 위한 벡터, 사진 및 일러스트레이션 - illustAC">
            <a:extLst>
              <a:ext uri="{FF2B5EF4-FFF2-40B4-BE49-F238E27FC236}">
                <a16:creationId xmlns:a16="http://schemas.microsoft.com/office/drawing/2014/main" id="{213E0F28-D466-2DA7-CBA1-223F2563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93" y="3818239"/>
            <a:ext cx="3577430" cy="2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18B8BC-5B4A-D1CC-4691-9BF4E2D62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1" b="38327"/>
          <a:stretch/>
        </p:blipFill>
        <p:spPr>
          <a:xfrm>
            <a:off x="7475777" y="3156559"/>
            <a:ext cx="4455263" cy="34822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앞서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ym typeface="Wingdings" panose="05000000000000000000" pitchFamily="2" charset="2"/>
              </a:rPr>
              <a:t>파일 목록 및 열어보기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cd </a:t>
            </a:r>
            <a:r>
              <a:rPr lang="ko-KR" altLang="en-US" sz="2000" dirty="0"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ym typeface="Wingdings" panose="05000000000000000000" pitchFamily="2" charset="2"/>
              </a:rPr>
              <a:t>ls, cat </a:t>
            </a:r>
            <a:r>
              <a:rPr lang="ko-KR" altLang="en-US" sz="2000" dirty="0">
                <a:sym typeface="Wingdings" panose="05000000000000000000" pitchFamily="2" charset="2"/>
              </a:rPr>
              <a:t>명령어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새로운 파일 만들기</a:t>
            </a:r>
            <a:r>
              <a:rPr lang="en-US" altLang="ko-KR" sz="2400" dirty="0">
                <a:sym typeface="Wingdings" panose="05000000000000000000" pitchFamily="2" charset="2"/>
              </a:rPr>
              <a:t>(3</a:t>
            </a:r>
            <a:r>
              <a:rPr lang="ko-KR" altLang="en-US" sz="2400" dirty="0">
                <a:sym typeface="Wingdings" panose="05000000000000000000" pitchFamily="2" charset="2"/>
              </a:rPr>
              <a:t>가지 방법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touch newfile1.txt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0 </a:t>
            </a:r>
            <a:r>
              <a:rPr lang="ko-KR" altLang="en-US" sz="1600" dirty="0">
                <a:sym typeface="Wingdings" panose="05000000000000000000" pitchFamily="2" charset="2"/>
              </a:rPr>
              <a:t>바이트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빈 파일 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echo “new file creating” &gt; newfile2.txt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텍스트 및 문자 출력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변수도 가능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ko-KR" altLang="en-US" sz="1600" dirty="0" err="1">
                <a:sym typeface="Wingdings" panose="05000000000000000000" pitchFamily="2" charset="2"/>
              </a:rPr>
              <a:t>리다이렉션이라고</a:t>
            </a:r>
            <a:r>
              <a:rPr lang="ko-KR" altLang="en-US" sz="1600" dirty="0">
                <a:sym typeface="Wingdings" panose="05000000000000000000" pitchFamily="2" charset="2"/>
              </a:rPr>
              <a:t>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&gt; 1</a:t>
            </a:r>
            <a:r>
              <a:rPr lang="ko-KR" altLang="en-US" sz="1600" dirty="0">
                <a:sym typeface="Wingdings" panose="05000000000000000000" pitchFamily="2" charset="2"/>
              </a:rPr>
              <a:t>개는 새로 생성</a:t>
            </a:r>
            <a:r>
              <a:rPr lang="en-US" altLang="ko-KR" sz="1600" dirty="0">
                <a:sym typeface="Wingdings" panose="05000000000000000000" pitchFamily="2" charset="2"/>
              </a:rPr>
              <a:t>, &gt;&gt; 2</a:t>
            </a:r>
            <a:r>
              <a:rPr lang="ko-KR" altLang="en-US" sz="1600" dirty="0">
                <a:sym typeface="Wingdings" panose="05000000000000000000" pitchFamily="2" charset="2"/>
              </a:rPr>
              <a:t>개면 이어쓰기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i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&gt; newfile3.txt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echo</a:t>
            </a:r>
            <a:r>
              <a:rPr lang="ko-KR" altLang="en-US" sz="1600" dirty="0">
                <a:sym typeface="Wingdings" panose="05000000000000000000" pitchFamily="2" charset="2"/>
              </a:rPr>
              <a:t>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같은 </a:t>
            </a:r>
            <a:r>
              <a:rPr lang="ko-KR" altLang="en-US" sz="1600" dirty="0" err="1">
                <a:sym typeface="Wingdings" panose="05000000000000000000" pitchFamily="2" charset="2"/>
              </a:rPr>
              <a:t>리다이렉션</a:t>
            </a:r>
            <a:r>
              <a:rPr lang="ko-KR" altLang="en-US" sz="1600" dirty="0">
                <a:sym typeface="Wingdings" panose="05000000000000000000" pitchFamily="2" charset="2"/>
              </a:rPr>
              <a:t> 적용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참고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홈 폴더이외 위치에서 파일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다른 폴더로 이동 후 파일 생성해보자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echo</a:t>
            </a:r>
            <a:r>
              <a:rPr lang="ko-KR" altLang="en-US" sz="2000" dirty="0">
                <a:sym typeface="Wingdings" panose="05000000000000000000" pitchFamily="2" charset="2"/>
              </a:rPr>
              <a:t>는 원래 텍스트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문자열 출력용 명령어다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AB315-BC47-CAA3-2712-D40388808CCC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 파일 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 결과를 파일로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) ls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–al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|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cat &gt; file.txt</a:t>
            </a:r>
          </a:p>
        </p:txBody>
      </p:sp>
    </p:spTree>
    <p:extLst>
      <p:ext uri="{BB962C8B-B14F-4D97-AF65-F5344CB8AC3E}">
        <p14:creationId xmlns:p14="http://schemas.microsoft.com/office/powerpoint/2010/main" val="3687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이름 변경하기</a:t>
            </a:r>
            <a:r>
              <a:rPr lang="en-US" altLang="ko-KR" sz="2400" dirty="0">
                <a:sym typeface="Wingdings" panose="05000000000000000000" pitchFamily="2" charset="2"/>
              </a:rPr>
              <a:t>(2</a:t>
            </a:r>
            <a:r>
              <a:rPr lang="ko-KR" altLang="en-US" sz="2400" dirty="0">
                <a:sym typeface="Wingdings" panose="05000000000000000000" pitchFamily="2" charset="2"/>
              </a:rPr>
              <a:t>가지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방법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mv newfile1.txt new_file1.txt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rename (</a:t>
            </a:r>
            <a:r>
              <a:rPr lang="ko-KR" altLang="en-US" sz="2000" dirty="0">
                <a:sym typeface="Wingdings" panose="05000000000000000000" pitchFamily="2" charset="2"/>
              </a:rPr>
              <a:t>명령어가 없다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설치 필요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apt get update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최신 패키지 업데이트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 apt-get install rename </a:t>
            </a:r>
            <a:r>
              <a:rPr lang="en-US" altLang="ko-KR" sz="1600" dirty="0">
                <a:sym typeface="Wingdings" panose="05000000000000000000" pitchFamily="2" charset="2"/>
              </a:rPr>
              <a:t>(S/W </a:t>
            </a:r>
            <a:r>
              <a:rPr lang="ko-KR" altLang="en-US" sz="1600" dirty="0">
                <a:sym typeface="Wingdings" panose="05000000000000000000" pitchFamily="2" charset="2"/>
              </a:rPr>
              <a:t>설치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잠시 대기하면 자동 완료됨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rename ‘s/old/new/’</a:t>
            </a:r>
            <a:r>
              <a:rPr lang="ko-KR" altLang="en-US" sz="2000" dirty="0">
                <a:sym typeface="Wingdings" panose="05000000000000000000" pitchFamily="2" charset="2"/>
              </a:rPr>
              <a:t> 파일명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대량 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확장자 이름 일괄변경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rename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‘s/\.txt$/\.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dat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/’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*.txt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sed </a:t>
            </a:r>
            <a:r>
              <a:rPr lang="ko-KR" altLang="en-US" sz="1600" dirty="0">
                <a:sym typeface="Wingdings" panose="05000000000000000000" pitchFamily="2" charset="2"/>
              </a:rPr>
              <a:t>치환 </a:t>
            </a:r>
            <a:r>
              <a:rPr lang="en-US" altLang="ko-KR" sz="1600" dirty="0">
                <a:sym typeface="Wingdings" panose="05000000000000000000" pitchFamily="2" charset="2"/>
              </a:rPr>
              <a:t>: S/</a:t>
            </a:r>
            <a:r>
              <a:rPr lang="ko-KR" altLang="en-US" sz="1600" dirty="0">
                <a:sym typeface="Wingdings" panose="05000000000000000000" pitchFamily="2" charset="2"/>
              </a:rPr>
              <a:t>는 변경을 의미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끝 </a:t>
            </a:r>
            <a:r>
              <a:rPr lang="en-US" altLang="ko-KR" sz="1600" dirty="0">
                <a:sym typeface="Wingdings" panose="05000000000000000000" pitchFamily="2" charset="2"/>
              </a:rPr>
              <a:t>/, \</a:t>
            </a:r>
            <a:r>
              <a:rPr lang="ko-KR" altLang="en-US" sz="1600" dirty="0">
                <a:sym typeface="Wingdings" panose="05000000000000000000" pitchFamily="2" charset="2"/>
              </a:rPr>
              <a:t>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단어의 시작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텍스트 에디터용 문자열 치환 기능 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AB315-BC47-CAA3-2712-D40388808CCC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2,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번째 방법이 일반적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 파일 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file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명령어로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0B807-C1C6-3D8B-B550-D962D4C71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5" b="25175"/>
          <a:stretch/>
        </p:blipFill>
        <p:spPr>
          <a:xfrm>
            <a:off x="6999385" y="2767263"/>
            <a:ext cx="4934093" cy="380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1E7B5-964D-2114-DEC1-0DBFF9D25E6C}"/>
              </a:ext>
            </a:extLst>
          </p:cNvPr>
          <p:cNvSpPr txBox="1"/>
          <p:nvPr/>
        </p:nvSpPr>
        <p:spPr>
          <a:xfrm>
            <a:off x="6691371" y="3723269"/>
            <a:ext cx="5123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rename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명령어 설치 및 실행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첫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설치다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변경 후 다시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.txt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 복구해보자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새로운 디렉터리 만들기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–p world/test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폴더 포함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world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디렉터리의 이름 변경하기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..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상위 폴더로 이동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../ </a:t>
            </a:r>
            <a:r>
              <a:rPr lang="ko-KR" altLang="en-US" sz="1600" dirty="0">
                <a:sym typeface="Wingdings" panose="05000000000000000000" pitchFamily="2" charset="2"/>
              </a:rPr>
              <a:t>을 추가하여 한단계 이상 상위 폴더 이동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mv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world world2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224CDF-6448-F619-A402-0AF46CDE6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1" b="23996"/>
          <a:stretch/>
        </p:blipFill>
        <p:spPr>
          <a:xfrm>
            <a:off x="6532800" y="2301946"/>
            <a:ext cx="5504712" cy="434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1456D-3C4E-7DE3-1087-376F57AAA845}"/>
              </a:ext>
            </a:extLst>
          </p:cNvPr>
          <p:cNvSpPr txBox="1"/>
          <p:nvPr/>
        </p:nvSpPr>
        <p:spPr>
          <a:xfrm>
            <a:off x="6751529" y="4096249"/>
            <a:ext cx="5123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기존 파일 변경 명령어와 동일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mv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명령어를 활용한다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7DE704-1FDB-72E2-7C6C-1DC1FF6FD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2"/>
          <a:stretch/>
        </p:blipFill>
        <p:spPr>
          <a:xfrm>
            <a:off x="6419589" y="3990823"/>
            <a:ext cx="5477572" cy="25786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단일 파일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newfile1.txt copyfile1.txt (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기본 복사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</a:t>
            </a:r>
            <a:r>
              <a:rPr lang="en-US" altLang="ko-KR" sz="2000" dirty="0" err="1"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에 </a:t>
            </a:r>
            <a:r>
              <a:rPr lang="en-US" altLang="ko-KR" sz="2000" dirty="0">
                <a:sym typeface="Wingdings" panose="05000000000000000000" pitchFamily="2" charset="2"/>
              </a:rPr>
              <a:t>empty.txt </a:t>
            </a:r>
            <a:r>
              <a:rPr lang="ko-KR" altLang="en-US" sz="2000" dirty="0">
                <a:sym typeface="Wingdings" panose="05000000000000000000" pitchFamily="2" charset="2"/>
              </a:rPr>
              <a:t>만들기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/home/guest/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/empty.txt /home/guest 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highlight>
                  <a:srgbClr val="808080"/>
                </a:highlight>
                <a:sym typeface="Wingdings" panose="05000000000000000000" pitchFamily="2" charset="2"/>
              </a:rPr>
              <a:t>절대 경로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/empty.txt /home/guest/empty2.txt 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highlight>
                  <a:srgbClr val="808080"/>
                </a:highlight>
                <a:sym typeface="Wingdings" panose="05000000000000000000" pitchFamily="2" charset="2"/>
              </a:rPr>
              <a:t>상대 경로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복사된 디렉터리 및 파일 확인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5132235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default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경로는 현재 경로다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26" name="Picture 2" descr="Linux] 008. 리눅스 경로이동방법(절대경로&amp;상대경로 형식)">
            <a:extLst>
              <a:ext uri="{FF2B5EF4-FFF2-40B4-BE49-F238E27FC236}">
                <a16:creationId xmlns:a16="http://schemas.microsoft.com/office/drawing/2014/main" id="{7F5C47AB-BAFB-4195-DE56-76F9D67E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81" y="2161148"/>
            <a:ext cx="4272180" cy="14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서버 </a:t>
            </a:r>
            <a:r>
              <a:rPr lang="en-US" altLang="ko-KR" sz="4000" dirty="0">
                <a:solidFill>
                  <a:schemeClr val="tx1"/>
                </a:solidFill>
              </a:rPr>
              <a:t>OS </a:t>
            </a:r>
            <a:r>
              <a:rPr lang="ko-KR" altLang="en-US" sz="4000" dirty="0">
                <a:solidFill>
                  <a:schemeClr val="tx1"/>
                </a:solidFill>
              </a:rPr>
              <a:t>트렌드 현황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3902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서버 운영체제 관련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키워드 </a:t>
            </a:r>
            <a:r>
              <a:rPr lang="en-US" altLang="ko-KR" b="1" dirty="0"/>
              <a:t>: </a:t>
            </a:r>
            <a:r>
              <a:rPr lang="ko-KR" altLang="en-US" b="1" dirty="0"/>
              <a:t>서버 </a:t>
            </a:r>
            <a:r>
              <a:rPr lang="en-US" altLang="ko-KR" b="1" dirty="0"/>
              <a:t>S/W, </a:t>
            </a:r>
            <a:r>
              <a:rPr lang="ko-KR" altLang="en-US" b="1" dirty="0"/>
              <a:t>파일시스템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트렌드 분석</a:t>
            </a:r>
          </a:p>
        </p:txBody>
      </p:sp>
      <p:pic>
        <p:nvPicPr>
          <p:cNvPr id="3076" name="Picture 4" descr="Server">
            <a:extLst>
              <a:ext uri="{FF2B5EF4-FFF2-40B4-BE49-F238E27FC236}">
                <a16:creationId xmlns:a16="http://schemas.microsoft.com/office/drawing/2014/main" id="{5212FEB7-DBF9-E3A5-D749-6AE03F91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82" y="3954503"/>
            <a:ext cx="4074612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다수 파일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newfile1.txt newfile2.txt newfile3.txt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new_folder</a:t>
            </a:r>
            <a:r>
              <a:rPr lang="ko-KR" altLang="en-US" sz="2000" dirty="0">
                <a:sym typeface="Wingdings" panose="05000000000000000000" pitchFamily="2" charset="2"/>
              </a:rPr>
              <a:t>의 복사된 파일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복사하기</a:t>
            </a:r>
            <a:r>
              <a:rPr lang="en-US" altLang="ko-KR" sz="2400" dirty="0">
                <a:sym typeface="Wingdings" panose="05000000000000000000" pitchFamily="2" charset="2"/>
              </a:rPr>
              <a:t>(.</a:t>
            </a:r>
            <a:r>
              <a:rPr lang="ko-KR" altLang="en-US" sz="2400" dirty="0">
                <a:sym typeface="Wingdings" panose="05000000000000000000" pitchFamily="2" charset="2"/>
              </a:rPr>
              <a:t>확장자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*.txt world2/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world2</a:t>
            </a:r>
            <a:r>
              <a:rPr lang="ko-KR" altLang="en-US" sz="2000" dirty="0">
                <a:sym typeface="Wingdings" panose="05000000000000000000" pitchFamily="2" charset="2"/>
              </a:rPr>
              <a:t>의 복사된 파일 확인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4768981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절대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상대경로 복사 가능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8019D-0881-3E10-B463-0ADCB0C3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6" b="48301"/>
          <a:stretch/>
        </p:blipFill>
        <p:spPr>
          <a:xfrm>
            <a:off x="6458146" y="4164903"/>
            <a:ext cx="5472896" cy="2428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D4EF2-45DC-6F7C-8BEF-C743F3F34507}"/>
              </a:ext>
            </a:extLst>
          </p:cNvPr>
          <p:cNvSpPr txBox="1"/>
          <p:nvPr/>
        </p:nvSpPr>
        <p:spPr>
          <a:xfrm>
            <a:off x="6346205" y="5148421"/>
            <a:ext cx="5320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확장자 없이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은 모든 파일 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3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디렉터리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추가 옵션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폴더 내 파일 및 용량 확인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–r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new_folder2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디렉터리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안전하게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ivr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ivr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-ah new_folder2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4768981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절대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상대경로 복사 가능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D4EF2-45DC-6F7C-8BEF-C743F3F34507}"/>
              </a:ext>
            </a:extLst>
          </p:cNvPr>
          <p:cNvSpPr txBox="1"/>
          <p:nvPr/>
        </p:nvSpPr>
        <p:spPr>
          <a:xfrm>
            <a:off x="6346205" y="5148421"/>
            <a:ext cx="5320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확장자 없이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은 모든 파일 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0E5C7-3E49-E9A2-8C9B-EC0AC0E1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0" b="15311"/>
          <a:stretch/>
        </p:blipFill>
        <p:spPr>
          <a:xfrm>
            <a:off x="7149137" y="2160740"/>
            <a:ext cx="4706748" cy="4408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311547" y="3546474"/>
            <a:ext cx="40422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–r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하위 폴더 포함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-v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 상세 정보 출력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덮어쓸지 물어봄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44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CB2942-319A-CB6E-DC21-4F1C2E48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2" b="26551"/>
          <a:stretch/>
        </p:blipFill>
        <p:spPr>
          <a:xfrm>
            <a:off x="7298318" y="3310648"/>
            <a:ext cx="4536690" cy="32588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하드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 err="1">
                <a:sym typeface="Wingdings" panose="05000000000000000000" pitchFamily="2" charset="2"/>
              </a:rPr>
              <a:t>심볼릭</a:t>
            </a:r>
            <a:r>
              <a:rPr lang="ko-KR" altLang="en-US" sz="2400" dirty="0">
                <a:sym typeface="Wingdings" panose="05000000000000000000" pitchFamily="2" charset="2"/>
              </a:rPr>
              <a:t> 링크 파일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cp</a:t>
            </a:r>
            <a:r>
              <a:rPr lang="ko-KR" altLang="en-US" sz="1600" dirty="0">
                <a:sym typeface="Wingdings" panose="05000000000000000000" pitchFamily="2" charset="2"/>
              </a:rPr>
              <a:t>로 복사하면 파일은 항상 용량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배가 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특정 파일의 단축 링크를 활용하면 효율적이다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리눅스의 모든 파일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디렉터리에는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정보가 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파일에 대한 메타 정보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고유 식별 및 파일 주소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링크 및 시간 정보 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링크파일의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ko-KR" altLang="en-US" sz="2000" dirty="0">
                <a:sym typeface="Wingdings" panose="05000000000000000000" pitchFamily="2" charset="2"/>
              </a:rPr>
              <a:t> 식별 번호 확인하기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–ail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디렉터리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ko-KR" altLang="en-US" sz="1600" dirty="0">
                <a:sym typeface="Wingdings" panose="05000000000000000000" pitchFamily="2" charset="2"/>
              </a:rPr>
              <a:t> 옵션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링크에 따라 하드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 err="1">
                <a:sym typeface="Wingdings" panose="05000000000000000000" pitchFamily="2" charset="2"/>
              </a:rPr>
              <a:t>심볼릭</a:t>
            </a:r>
            <a:r>
              <a:rPr lang="ko-KR" altLang="en-US" sz="2000" dirty="0">
                <a:sym typeface="Wingdings" panose="05000000000000000000" pitchFamily="2" charset="2"/>
              </a:rPr>
              <a:t> 링크로 구분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stat newfile1.txt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링크 상세 정보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161826" y="4125465"/>
            <a:ext cx="45366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링크의 종류에 따라 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하드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심볼릭으로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구분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 descr="용어 정리] 하드링크 &amp; 심볼릭링크 차이">
            <a:extLst>
              <a:ext uri="{FF2B5EF4-FFF2-40B4-BE49-F238E27FC236}">
                <a16:creationId xmlns:a16="http://schemas.microsoft.com/office/drawing/2014/main" id="{577DFEB4-9839-B503-709A-5C066119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75536"/>
            <a:ext cx="3605408" cy="27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00A137-1D2F-F4C7-499A-7B6AA7AF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97" y="3259899"/>
            <a:ext cx="4669644" cy="35022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357439-A9F8-9EA7-0007-F9FBFF10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26" y="288525"/>
            <a:ext cx="3916291" cy="29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하드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링크 파일 생성하기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ln newfile1.txt lnnewfile1.txt </a:t>
            </a:r>
            <a:r>
              <a:rPr lang="en-US" altLang="ko-KR" sz="2000" dirty="0">
                <a:sym typeface="Wingdings" panose="05000000000000000000" pitchFamily="2" charset="2"/>
              </a:rPr>
              <a:t>(ln </a:t>
            </a:r>
            <a:r>
              <a:rPr lang="ko-KR" altLang="en-US" sz="2000" dirty="0">
                <a:sym typeface="Wingdings" panose="05000000000000000000" pitchFamily="2" charset="2"/>
              </a:rPr>
              <a:t>원본 파일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링크파일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ial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ls </a:t>
            </a:r>
            <a:r>
              <a:rPr lang="ko-KR" altLang="en-US" sz="2400" dirty="0">
                <a:sym typeface="Wingdings" panose="05000000000000000000" pitchFamily="2" charset="2"/>
              </a:rPr>
              <a:t>명령 결과 확인 </a:t>
            </a:r>
            <a:r>
              <a:rPr lang="en-US" altLang="ko-KR" sz="2400" dirty="0">
                <a:sym typeface="Wingdings" panose="05000000000000000000" pitchFamily="2" charset="2"/>
              </a:rPr>
              <a:t>– </a:t>
            </a:r>
            <a:r>
              <a:rPr lang="ko-KR" altLang="en-US" sz="2400" dirty="0">
                <a:sym typeface="Wingdings" panose="05000000000000000000" pitchFamily="2" charset="2"/>
              </a:rPr>
              <a:t>일반 파일로 표시됨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링크</a:t>
            </a:r>
            <a:r>
              <a:rPr lang="en-US" altLang="ko-KR" sz="2400" dirty="0">
                <a:sym typeface="Wingdings" panose="05000000000000000000" pitchFamily="2" charset="2"/>
              </a:rPr>
              <a:t> x)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 고유 번호와 동일하게 복사되어 추가됨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stat</a:t>
            </a:r>
            <a:r>
              <a:rPr lang="ko-KR" altLang="en-US" sz="2400" dirty="0">
                <a:sym typeface="Wingdings" panose="05000000000000000000" pitchFamily="2" charset="2"/>
              </a:rPr>
              <a:t> 명령 결과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00" dirty="0">
                <a:highlight>
                  <a:srgbClr val="FFFF00"/>
                </a:highlight>
                <a:sym typeface="Wingdings" panose="05000000000000000000" pitchFamily="2" charset="2"/>
              </a:rPr>
              <a:t>stat lnnewfile1.txt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기본 </a:t>
            </a:r>
            <a:r>
              <a:rPr lang="en-US" altLang="ko-KR" sz="1800" dirty="0">
                <a:sym typeface="Wingdings" panose="05000000000000000000" pitchFamily="2" charset="2"/>
              </a:rPr>
              <a:t>4k byte</a:t>
            </a:r>
            <a:r>
              <a:rPr lang="ko-KR" altLang="en-US" sz="1800" dirty="0">
                <a:sym typeface="Wingdings" panose="05000000000000000000" pitchFamily="2" charset="2"/>
              </a:rPr>
              <a:t> 블록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같은 링크가 추가되어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r>
              <a:rPr lang="ko-KR" altLang="en-US" sz="1800" dirty="0">
                <a:sym typeface="Wingdings" panose="05000000000000000000" pitchFamily="2" charset="2"/>
              </a:rPr>
              <a:t>개이다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200" dirty="0">
                <a:sym typeface="Wingdings" panose="05000000000000000000" pitchFamily="2" charset="2"/>
              </a:rPr>
              <a:t>참고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 </a:t>
            </a:r>
            <a:r>
              <a:rPr lang="en-US" altLang="ko-KR" sz="1800" dirty="0">
                <a:sym typeface="Wingdings" panose="05000000000000000000" pitchFamily="2" charset="2"/>
              </a:rPr>
              <a:t>x, </a:t>
            </a:r>
            <a:r>
              <a:rPr lang="ko-KR" altLang="en-US" sz="1800" dirty="0">
                <a:sym typeface="Wingdings" panose="05000000000000000000" pitchFamily="2" charset="2"/>
              </a:rPr>
              <a:t>파일 전용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원본을 지워도 접근 가능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원본 데이터 존재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161826" y="4125465"/>
            <a:ext cx="4536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stat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명령어로 추가 정보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하드 링크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inode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8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DA1ADC-E9BE-3C17-1139-E1726CB9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8"/>
          <a:stretch/>
        </p:blipFill>
        <p:spPr>
          <a:xfrm>
            <a:off x="7603298" y="3092491"/>
            <a:ext cx="3839227" cy="36759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400" dirty="0" err="1">
                <a:sym typeface="Wingdings" panose="05000000000000000000" pitchFamily="2" charset="2"/>
              </a:rPr>
              <a:t>심볼릭</a:t>
            </a:r>
            <a:r>
              <a:rPr lang="ko-KR" altLang="en-US" sz="2400" dirty="0">
                <a:sym typeface="Wingdings" panose="05000000000000000000" pitchFamily="2" charset="2"/>
              </a:rPr>
              <a:t> 링크 파일 생성하기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newfile3.txt lnnewfile3.txt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ial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ls </a:t>
            </a:r>
            <a:r>
              <a:rPr lang="ko-KR" altLang="en-US" sz="2400" dirty="0">
                <a:sym typeface="Wingdings" panose="05000000000000000000" pitchFamily="2" charset="2"/>
              </a:rPr>
              <a:t>명령 결과 확인 </a:t>
            </a:r>
            <a:r>
              <a:rPr lang="en-US" altLang="ko-KR" sz="2400" dirty="0">
                <a:sym typeface="Wingdings" panose="05000000000000000000" pitchFamily="2" charset="2"/>
              </a:rPr>
              <a:t>– </a:t>
            </a:r>
            <a:r>
              <a:rPr lang="ko-KR" altLang="en-US" sz="2400" dirty="0">
                <a:sym typeface="Wingdings" panose="05000000000000000000" pitchFamily="2" charset="2"/>
              </a:rPr>
              <a:t>링크 파일로 표시됨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 고유 번호와 다른 </a:t>
            </a:r>
            <a:r>
              <a:rPr lang="en-US" altLang="ko-KR" sz="1800" dirty="0" err="1">
                <a:sym typeface="Wingdings" panose="05000000000000000000" pitchFamily="2" charset="2"/>
              </a:rPr>
              <a:t>inode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번호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stat</a:t>
            </a:r>
            <a:r>
              <a:rPr lang="ko-KR" altLang="en-US" sz="2400" dirty="0">
                <a:sym typeface="Wingdings" panose="05000000000000000000" pitchFamily="2" charset="2"/>
              </a:rPr>
              <a:t> 명령 결과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00" dirty="0">
                <a:highlight>
                  <a:srgbClr val="FFFF00"/>
                </a:highlight>
                <a:sym typeface="Wingdings" panose="05000000000000000000" pitchFamily="2" charset="2"/>
              </a:rPr>
              <a:t>stat lnnewfile3.txt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기본 </a:t>
            </a:r>
            <a:r>
              <a:rPr lang="en-US" altLang="ko-KR" sz="1800" dirty="0">
                <a:sym typeface="Wingdings" panose="05000000000000000000" pitchFamily="2" charset="2"/>
              </a:rPr>
              <a:t>4k byte</a:t>
            </a:r>
            <a:r>
              <a:rPr lang="ko-KR" altLang="en-US" sz="1800" dirty="0">
                <a:sym typeface="Wingdings" panose="05000000000000000000" pitchFamily="2" charset="2"/>
              </a:rPr>
              <a:t> 블록 같음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심볼릭</a:t>
            </a:r>
            <a:r>
              <a:rPr lang="ko-KR" altLang="en-US" sz="1800" dirty="0">
                <a:sym typeface="Wingdings" panose="05000000000000000000" pitchFamily="2" charset="2"/>
              </a:rPr>
              <a:t> 링크로 표현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다른 링크가 추가되어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개이다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200" dirty="0">
                <a:sym typeface="Wingdings" panose="05000000000000000000" pitchFamily="2" charset="2"/>
              </a:rPr>
              <a:t>참고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디렉터리와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파일 모두 지원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원본을 지우면 접근 </a:t>
            </a:r>
            <a:r>
              <a:rPr lang="en-US" altLang="ko-KR" sz="1800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083468" y="4125465"/>
            <a:ext cx="4270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쉘에서 화면 표시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심볼릭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링크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inode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다름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원본을 경유하여 접근됨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B5D83-43C6-4132-962C-BEDFD521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96" y="237528"/>
            <a:ext cx="4007536" cy="30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시스템프로그래밍] 파일과 디렉토리">
            <a:extLst>
              <a:ext uri="{FF2B5EF4-FFF2-40B4-BE49-F238E27FC236}">
                <a16:creationId xmlns:a16="http://schemas.microsoft.com/office/drawing/2014/main" id="{7B426BD0-2A7D-F2D6-B375-C1F49940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5" y="1690688"/>
            <a:ext cx="502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리눅스의 파일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디렉터리 접근은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파일명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번호이다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 err="1">
                <a:sym typeface="Wingdings" panose="05000000000000000000" pitchFamily="2" charset="2"/>
              </a:rPr>
              <a:t>심볼릭과</a:t>
            </a:r>
            <a:r>
              <a:rPr lang="ko-KR" altLang="en-US" sz="2400" dirty="0">
                <a:sym typeface="Wingdings" panose="05000000000000000000" pitchFamily="2" charset="2"/>
              </a:rPr>
              <a:t> 하드링크 비교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 err="1">
                <a:sym typeface="Wingdings" panose="05000000000000000000" pitchFamily="2" charset="2"/>
              </a:rPr>
              <a:t>심볼릭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파일시스템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디렉터리 링큰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하드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저장 공간 효율성</a:t>
            </a:r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실제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개 데이터 용량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성능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하드 </a:t>
            </a: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3">
              <a:defRPr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데이터 안전성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하드 </a:t>
            </a: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5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2275C9-B6BC-0D7A-B0F5-13EE3A209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5" b="68419"/>
          <a:stretch/>
        </p:blipFill>
        <p:spPr>
          <a:xfrm>
            <a:off x="6331558" y="4932947"/>
            <a:ext cx="5627832" cy="16366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 및 파일 삭제하기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파일명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.xxx</a:t>
            </a:r>
            <a:r>
              <a:rPr lang="en-US" altLang="ko-KR" sz="2000" dirty="0">
                <a:sym typeface="Wingdings" panose="05000000000000000000" pitchFamily="2" charset="2"/>
              </a:rPr>
              <a:t>, rm 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1 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 파일</a:t>
            </a:r>
            <a:r>
              <a:rPr lang="en-US" altLang="ko-KR" sz="2000" dirty="0">
                <a:sym typeface="Wingdings" panose="05000000000000000000" pitchFamily="2" charset="2"/>
              </a:rPr>
              <a:t>3 (</a:t>
            </a:r>
            <a:r>
              <a:rPr lang="ko-KR" altLang="en-US" sz="2000" dirty="0">
                <a:sym typeface="Wingdings" panose="05000000000000000000" pitchFamily="2" charset="2"/>
              </a:rPr>
              <a:t>단일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다수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*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/home/guest/*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디렉터리 내 모든 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*.txt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확장자 지정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디렉터리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빈 디렉터리는 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–rf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디렉터리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 디렉터리 포함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디렉터리들을 정리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삭제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ym typeface="Wingdings" panose="05000000000000000000" pitchFamily="2" charset="2"/>
              </a:rPr>
              <a:t>하자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8D7-73BA-C222-95F8-F4F973FD0994}"/>
              </a:ext>
            </a:extLst>
          </p:cNvPr>
          <p:cNvSpPr txBox="1"/>
          <p:nvPr/>
        </p:nvSpPr>
        <p:spPr>
          <a:xfrm>
            <a:off x="7049487" y="5099338"/>
            <a:ext cx="4191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파일과 디렉터리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개씩 정도 지워보자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B739AB-8CC4-41E3-CFF9-C5D8D468D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951"/>
          <a:stretch/>
        </p:blipFill>
        <p:spPr>
          <a:xfrm>
            <a:off x="7524764" y="1010654"/>
            <a:ext cx="4482754" cy="56937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573253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 및 파일 검색하기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기본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기존 </a:t>
            </a:r>
            <a:r>
              <a:rPr lang="en-US" altLang="ko-KR" sz="1600" dirty="0">
                <a:sym typeface="Wingdings" panose="05000000000000000000" pitchFamily="2" charset="2"/>
              </a:rPr>
              <a:t>cd </a:t>
            </a:r>
            <a:r>
              <a:rPr lang="ko-KR" altLang="en-US" sz="1600" dirty="0">
                <a:sym typeface="Wingdings" panose="05000000000000000000" pitchFamily="2" charset="2"/>
              </a:rPr>
              <a:t>명령어의 한계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모든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폴더를 살펴보기가</a:t>
            </a:r>
            <a:r>
              <a:rPr lang="en-US" altLang="ko-KR" sz="1600" dirty="0">
                <a:sym typeface="Wingdings" panose="05000000000000000000" pitchFamily="2" charset="2"/>
              </a:rPr>
              <a:t>…</a:t>
            </a:r>
            <a:r>
              <a:rPr lang="ko-KR" altLang="en-US" sz="1600" dirty="0">
                <a:sym typeface="Wingdings" panose="05000000000000000000" pitchFamily="2" charset="2"/>
              </a:rPr>
              <a:t>어렵다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–name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“ls”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현재 폴더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하위 포함 </a:t>
            </a:r>
            <a:r>
              <a:rPr lang="en-US" altLang="ko-KR" sz="1600" dirty="0">
                <a:sym typeface="Wingdings" panose="05000000000000000000" pitchFamily="2" charset="2"/>
              </a:rPr>
              <a:t>ls </a:t>
            </a:r>
            <a:r>
              <a:rPr lang="ko-KR" altLang="en-US" sz="1600" dirty="0">
                <a:sym typeface="Wingdings" panose="05000000000000000000" pitchFamily="2" charset="2"/>
              </a:rPr>
              <a:t>검색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 find / -name “ls”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시스템 전체에서 </a:t>
            </a:r>
            <a:r>
              <a:rPr lang="en-US" altLang="ko-KR" sz="1600" dirty="0">
                <a:sym typeface="Wingdings" panose="05000000000000000000" pitchFamily="2" charset="2"/>
              </a:rPr>
              <a:t>ls </a:t>
            </a:r>
            <a:r>
              <a:rPr lang="ko-KR" altLang="en-US" sz="1600" dirty="0">
                <a:sym typeface="Wingdings" panose="05000000000000000000" pitchFamily="2" charset="2"/>
              </a:rPr>
              <a:t>검색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권한 필요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 /home/guest/*.txt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홈의 모든 </a:t>
            </a:r>
            <a:r>
              <a:rPr lang="en-US" altLang="ko-KR" sz="1600" dirty="0">
                <a:sym typeface="Wingdings" panose="05000000000000000000" pitchFamily="2" charset="2"/>
              </a:rPr>
              <a:t>txt,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-name “</a:t>
            </a: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*”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이름으로 시작하는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폴더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-name “*</a:t>
            </a: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*”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이름을 포함하는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타임스탬프를 활용한 검색방법</a:t>
            </a:r>
            <a:r>
              <a:rPr lang="en-US" altLang="ko-KR" sz="1800" dirty="0">
                <a:sym typeface="Wingdings" panose="05000000000000000000" pitchFamily="2" charset="2"/>
              </a:rPr>
              <a:t>(- </a:t>
            </a:r>
            <a:r>
              <a:rPr lang="ko-KR" altLang="en-US" sz="1800" dirty="0">
                <a:sym typeface="Wingdings" panose="05000000000000000000" pitchFamily="2" charset="2"/>
              </a:rPr>
              <a:t>이전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오늘</a:t>
            </a:r>
            <a:r>
              <a:rPr lang="en-US" altLang="ko-KR" sz="1800" dirty="0">
                <a:sym typeface="Wingdings" panose="05000000000000000000" pitchFamily="2" charset="2"/>
              </a:rPr>
              <a:t>, + </a:t>
            </a:r>
            <a:r>
              <a:rPr lang="ko-KR" altLang="en-US" sz="1800" dirty="0">
                <a:sym typeface="Wingdings" panose="05000000000000000000" pitchFamily="2" charset="2"/>
              </a:rPr>
              <a:t>이전</a:t>
            </a:r>
            <a:r>
              <a:rPr lang="en-US" altLang="ko-KR" sz="1800" dirty="0">
                <a:sym typeface="Wingdings" panose="05000000000000000000" pitchFamily="2" charset="2"/>
              </a:rPr>
              <a:t>~</a:t>
            </a:r>
            <a:r>
              <a:rPr lang="ko-KR" altLang="en-US" sz="1800" dirty="0">
                <a:sym typeface="Wingdings" panose="05000000000000000000" pitchFamily="2" charset="2"/>
              </a:rPr>
              <a:t>오늘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 -name “*” 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mtime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-1 -type f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d (1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일 이내 변경된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2"/>
            <a:r>
              <a:rPr lang="ko-KR" altLang="en-US" sz="1200" dirty="0">
                <a:solidFill>
                  <a:srgbClr val="000000"/>
                </a:solidFill>
                <a:latin typeface="notokr"/>
              </a:rPr>
              <a:t>예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notokr"/>
              </a:rPr>
              <a:t>mmin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 -10 (0~9</a:t>
            </a:r>
            <a:r>
              <a:rPr lang="ko-KR" altLang="en-US" sz="1200" dirty="0">
                <a:solidFill>
                  <a:srgbClr val="000000"/>
                </a:solidFill>
                <a:latin typeface="notokr"/>
              </a:rPr>
              <a:t>분전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), </a:t>
            </a:r>
            <a:endParaRPr lang="en-US" altLang="ko-KR" sz="12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find / -name “*.txt” –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ctime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 1 –type f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정확히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일 전 생성된 파일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-name “*” –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atime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+1 –type f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접근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2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kr"/>
              </a:rPr>
              <a:t>참고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kr"/>
              </a:rPr>
              <a:t>: 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kr"/>
              </a:rPr>
              <a:t>접근은 단순 파일 오픈인 경우</a:t>
            </a:r>
            <a:endParaRPr lang="en-US" altLang="ko-KR" sz="1200" b="0" i="0" dirty="0">
              <a:solidFill>
                <a:srgbClr val="000000"/>
              </a:solidFill>
              <a:effectLst/>
              <a:latin typeface="noto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E1B86-F546-DFB2-99D5-7CBD57549ED3}"/>
              </a:ext>
            </a:extLst>
          </p:cNvPr>
          <p:cNvSpPr txBox="1"/>
          <p:nvPr/>
        </p:nvSpPr>
        <p:spPr>
          <a:xfrm>
            <a:off x="7670154" y="2559539"/>
            <a:ext cx="41919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 세부 정보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단순 접근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read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변경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97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849979" cy="4743851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kr"/>
              </a:rPr>
              <a:t>파일만 있고 내용은 없음</a:t>
            </a:r>
            <a:endParaRPr lang="en-US" altLang="ko-KR" sz="20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/home/guest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–empty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 크기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0,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빈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파일 검색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1"/>
            <a:endParaRPr lang="en-US" altLang="ko-KR" sz="1600" b="0" i="0" dirty="0">
              <a:solidFill>
                <a:srgbClr val="000000"/>
              </a:solidFill>
              <a:effectLst/>
              <a:latin typeface="notokr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kr"/>
              </a:rPr>
              <a:t>특정 파일을 찾아서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–name “*.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dat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” –delete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(.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kr"/>
              </a:rPr>
              <a:t>dat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파일 찾아서 삭제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1"/>
            <a:endParaRPr lang="en-US" altLang="ko-KR" sz="1600" b="0" i="0" dirty="0">
              <a:solidFill>
                <a:srgbClr val="000000"/>
              </a:solidFill>
              <a:effectLst/>
              <a:latin typeface="notok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용량에 따라 다르게 검색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(-, + , c</a:t>
            </a:r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는 바이트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, k</a:t>
            </a:r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kb)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–name “*.txt” –size -1024c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(1024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바이트 미만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88BEB-D455-07E5-8574-7E0DF4A6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93" b="24060"/>
          <a:stretch/>
        </p:blipFill>
        <p:spPr>
          <a:xfrm>
            <a:off x="7138665" y="2165684"/>
            <a:ext cx="4786673" cy="4403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BD5BE-63AB-5066-C82B-7D4566007758}"/>
              </a:ext>
            </a:extLst>
          </p:cNvPr>
          <p:cNvSpPr txBox="1"/>
          <p:nvPr/>
        </p:nvSpPr>
        <p:spPr>
          <a:xfrm>
            <a:off x="7733364" y="4136746"/>
            <a:ext cx="4191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추가 검색해보자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0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48EE34-7547-1701-ADE2-E3DB26094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3" b="27634"/>
          <a:stretch/>
        </p:blipFill>
        <p:spPr>
          <a:xfrm>
            <a:off x="7375358" y="3335389"/>
            <a:ext cx="4572001" cy="32942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내 특정 내용을 검색하기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“file” newfile2.txt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파일에서 문자열 검색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라인 번호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“file”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현재 디렉터리 모든 디렉터리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–in “File” newfile2.txt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대 소문자 구분없이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grep 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rn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“apache2”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 폴더</a:t>
            </a:r>
            <a:r>
              <a:rPr lang="en-US" altLang="ko-KR" sz="2000" dirty="0">
                <a:sym typeface="Wingdings" panose="05000000000000000000" pitchFamily="2" charset="2"/>
              </a:rPr>
              <a:t>, /</a:t>
            </a:r>
            <a:r>
              <a:rPr lang="en-US" altLang="ko-KR" sz="2000" dirty="0" err="1"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대상 검색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 </a:t>
            </a:r>
            <a:endParaRPr lang="en-US" altLang="ko-KR" sz="2000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–m 10 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rn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“test” /bin &gt; list.txt </a:t>
            </a:r>
            <a:r>
              <a:rPr lang="en-US" altLang="ko-KR" sz="2000" dirty="0">
                <a:sym typeface="Wingdings" panose="05000000000000000000" pitchFamily="2" charset="2"/>
              </a:rPr>
              <a:t>(10</a:t>
            </a:r>
            <a:r>
              <a:rPr lang="ko-KR" altLang="en-US" sz="2000" dirty="0">
                <a:sym typeface="Wingdings" panose="05000000000000000000" pitchFamily="2" charset="2"/>
              </a:rPr>
              <a:t>라인 제한 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list.txt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로 저장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33756-6AC4-E1E5-378D-356BC4314139}"/>
              </a:ext>
            </a:extLst>
          </p:cNvPr>
          <p:cNvSpPr txBox="1"/>
          <p:nvPr/>
        </p:nvSpPr>
        <p:spPr>
          <a:xfrm>
            <a:off x="7265032" y="5187138"/>
            <a:ext cx="4682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 내용을 포함한다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너무 많은 경우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ctrl + c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정지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Comparison of AWS vs Azure vs Google - VMware Aria Cost powered by  CloudHealth">
            <a:extLst>
              <a:ext uri="{FF2B5EF4-FFF2-40B4-BE49-F238E27FC236}">
                <a16:creationId xmlns:a16="http://schemas.microsoft.com/office/drawing/2014/main" id="{FFF1704A-8A75-3618-4095-6F5C7983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73" y="3919471"/>
            <a:ext cx="4680008" cy="23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LINUX </a:t>
            </a:r>
            <a:r>
              <a:rPr lang="ko-KR" altLang="en-US" dirty="0"/>
              <a:t>서버 </a:t>
            </a:r>
            <a:r>
              <a:rPr lang="en-US" altLang="ko-KR" dirty="0"/>
              <a:t>S/W – </a:t>
            </a:r>
            <a:r>
              <a:rPr lang="ko-KR" altLang="en-US" dirty="0"/>
              <a:t>관심 있는 기술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1903" cy="474385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 sz="3200" dirty="0"/>
              <a:t>서버 내 인기 기술은</a:t>
            </a:r>
            <a:r>
              <a:rPr lang="en-US" altLang="ko-KR" sz="3200" dirty="0"/>
              <a:t>? </a:t>
            </a:r>
            <a:r>
              <a:rPr lang="ko-KR" altLang="en-US" sz="3200" dirty="0"/>
              <a:t>오픈소스</a:t>
            </a:r>
            <a:r>
              <a:rPr lang="en-US" altLang="ko-KR" sz="3200" dirty="0"/>
              <a:t>/</a:t>
            </a:r>
            <a:r>
              <a:rPr lang="ko-KR" altLang="en-US" sz="3200" dirty="0"/>
              <a:t>서비스</a:t>
            </a:r>
            <a:endParaRPr lang="en-US" altLang="ko-KR" sz="3200" dirty="0"/>
          </a:p>
          <a:p>
            <a:pPr lvl="1">
              <a:defRPr/>
            </a:pPr>
            <a:r>
              <a:rPr lang="ko-KR" altLang="en-US" sz="2800" dirty="0"/>
              <a:t>웹 서버와 파일 서버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400" b="1" dirty="0"/>
              <a:t>APACHE2</a:t>
            </a:r>
            <a:r>
              <a:rPr lang="en-US" altLang="ko-KR" sz="2400" dirty="0"/>
              <a:t>, NGNIX</a:t>
            </a:r>
          </a:p>
          <a:p>
            <a:pPr lvl="2">
              <a:defRPr/>
            </a:pPr>
            <a:r>
              <a:rPr lang="en-US" altLang="ko-KR" sz="2400" dirty="0"/>
              <a:t>SAMBA, NFS, </a:t>
            </a:r>
            <a:r>
              <a:rPr lang="en-US" altLang="ko-KR" sz="2300" b="1" dirty="0"/>
              <a:t>FTP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lvl="2"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800" dirty="0"/>
              <a:t>데이터베이스 서버 </a:t>
            </a:r>
            <a:r>
              <a:rPr lang="en-US" altLang="ko-KR" sz="2800" dirty="0"/>
              <a:t>– </a:t>
            </a:r>
            <a:r>
              <a:rPr lang="ko-KR" altLang="en-US" sz="2800" dirty="0"/>
              <a:t>오라클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mysql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400" dirty="0"/>
              <a:t>RDBMS : </a:t>
            </a:r>
            <a:r>
              <a:rPr lang="en-US" altLang="ko-KR" sz="2400" b="1" dirty="0"/>
              <a:t>MYSQL</a:t>
            </a:r>
            <a:r>
              <a:rPr lang="en-US" altLang="ko-KR" sz="2400" dirty="0"/>
              <a:t>, PostgreSQL</a:t>
            </a:r>
          </a:p>
          <a:p>
            <a:pPr lvl="2">
              <a:defRPr/>
            </a:pPr>
            <a:r>
              <a:rPr lang="en-US" altLang="ko-KR" sz="2400" dirty="0"/>
              <a:t>NOSQL : </a:t>
            </a:r>
            <a:r>
              <a:rPr lang="en-US" altLang="ko-KR" sz="2400" b="1" dirty="0"/>
              <a:t>MongoDB</a:t>
            </a:r>
            <a:r>
              <a:rPr lang="en-US" altLang="ko-KR" sz="2400" dirty="0"/>
              <a:t>, Cassandra</a:t>
            </a:r>
          </a:p>
          <a:p>
            <a:pPr lvl="2">
              <a:defRPr/>
            </a:pPr>
            <a:r>
              <a:rPr lang="ko-KR" altLang="en-US" sz="2400" dirty="0" err="1"/>
              <a:t>캐싱</a:t>
            </a:r>
            <a:r>
              <a:rPr lang="ko-KR" altLang="en-US" sz="2400" dirty="0"/>
              <a:t> </a:t>
            </a:r>
            <a:r>
              <a:rPr lang="en-US" altLang="ko-KR" sz="2400" dirty="0"/>
              <a:t>: Redis</a:t>
            </a:r>
          </a:p>
          <a:p>
            <a:pPr lvl="2"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800" dirty="0"/>
              <a:t>클라우드 컴퓨팅 </a:t>
            </a:r>
            <a:r>
              <a:rPr lang="en-US" altLang="ko-KR" sz="2800" dirty="0"/>
              <a:t>– </a:t>
            </a:r>
            <a:r>
              <a:rPr lang="ko-KR" altLang="en-US" sz="2800" dirty="0"/>
              <a:t>구글</a:t>
            </a:r>
            <a:r>
              <a:rPr lang="en-US" altLang="ko-KR" sz="2800" dirty="0"/>
              <a:t>, AWS</a:t>
            </a:r>
          </a:p>
          <a:p>
            <a:pPr lvl="2">
              <a:defRPr/>
            </a:pPr>
            <a:r>
              <a:rPr lang="en-US" altLang="ko-KR" sz="2400" dirty="0"/>
              <a:t>Laas : </a:t>
            </a:r>
            <a:r>
              <a:rPr lang="ko-KR" altLang="en-US" sz="2400" dirty="0"/>
              <a:t>아마존</a:t>
            </a:r>
            <a:r>
              <a:rPr lang="en-US" altLang="ko-KR" sz="2400" dirty="0"/>
              <a:t> AWS, MS AZURE, </a:t>
            </a:r>
            <a:r>
              <a:rPr lang="ko-KR" altLang="en-US" sz="2400" b="1" dirty="0"/>
              <a:t>구글 </a:t>
            </a:r>
            <a:r>
              <a:rPr lang="en-US" altLang="ko-KR" sz="2400" b="1" dirty="0"/>
              <a:t>CLOUD</a:t>
            </a:r>
          </a:p>
          <a:p>
            <a:pPr lvl="2">
              <a:defRPr/>
            </a:pPr>
            <a:r>
              <a:rPr lang="en-US" altLang="ko-KR" sz="2400" dirty="0" err="1"/>
              <a:t>Paas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Redhat</a:t>
            </a:r>
            <a:r>
              <a:rPr lang="en-US" altLang="ko-KR" sz="2400" dirty="0"/>
              <a:t>, IBM CLOUD</a:t>
            </a:r>
          </a:p>
          <a:p>
            <a:pPr lvl="2">
              <a:defRPr/>
            </a:pPr>
            <a:r>
              <a:rPr lang="en-US" altLang="ko-KR" sz="2400" dirty="0" err="1"/>
              <a:t>Saas</a:t>
            </a:r>
            <a:r>
              <a:rPr lang="en-US" altLang="ko-KR" sz="2400" dirty="0"/>
              <a:t> : </a:t>
            </a:r>
            <a:r>
              <a:rPr lang="ko-KR" altLang="en-US" sz="2400" dirty="0"/>
              <a:t>구글</a:t>
            </a:r>
            <a:r>
              <a:rPr lang="en-US" altLang="ko-KR" sz="2400" dirty="0"/>
              <a:t> workspace, 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 </a:t>
            </a:r>
            <a:r>
              <a:rPr lang="ko-KR" altLang="en-US" sz="2400" dirty="0"/>
              <a:t>오피스 </a:t>
            </a:r>
            <a:r>
              <a:rPr lang="en-US" altLang="ko-KR" sz="2400" dirty="0"/>
              <a:t>365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lvl="2">
              <a:defRPr/>
            </a:pPr>
            <a:r>
              <a:rPr lang="ko-KR" altLang="en-US" sz="2400" dirty="0"/>
              <a:t>기타 </a:t>
            </a:r>
            <a:r>
              <a:rPr lang="en-US" altLang="ko-KR" sz="2400" dirty="0"/>
              <a:t>: 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(</a:t>
            </a:r>
            <a:r>
              <a:rPr lang="en-US" altLang="ko-KR" sz="2400" b="1" dirty="0"/>
              <a:t>docker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kubernates</a:t>
            </a:r>
            <a:r>
              <a:rPr lang="en-US" altLang="ko-KR" sz="2400" dirty="0"/>
              <a:t>)</a:t>
            </a:r>
          </a:p>
          <a:p>
            <a:pPr lvl="2"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3200" dirty="0"/>
              <a:t>AWS </a:t>
            </a:r>
            <a:r>
              <a:rPr lang="ko-KR" altLang="en-US" sz="3200" dirty="0"/>
              <a:t>클라우드 인스턴스 예</a:t>
            </a:r>
            <a:r>
              <a:rPr lang="en-US" altLang="ko-KR" sz="3200" dirty="0"/>
              <a:t>)</a:t>
            </a:r>
          </a:p>
          <a:p>
            <a:pPr lvl="1">
              <a:defRPr/>
            </a:pPr>
            <a:r>
              <a:rPr lang="ko-KR" altLang="en-US" sz="2800" dirty="0" err="1"/>
              <a:t>마켓플레이스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우분투 </a:t>
            </a:r>
            <a:r>
              <a:rPr lang="en-US" altLang="ko-KR" sz="2800" dirty="0">
                <a:hlinkClick r:id="rId4"/>
              </a:rPr>
              <a:t>20.04</a:t>
            </a:r>
            <a:r>
              <a:rPr lang="en-US" altLang="ko-KR" sz="2800" dirty="0"/>
              <a:t> </a:t>
            </a:r>
            <a:r>
              <a:rPr lang="ko-KR" altLang="en-US" sz="2800" dirty="0"/>
              <a:t>서버 </a:t>
            </a:r>
            <a:endParaRPr lang="en-US" altLang="ko-KR" sz="2800" dirty="0"/>
          </a:p>
          <a:p>
            <a:pPr lvl="1">
              <a:defRPr/>
            </a:pPr>
            <a:r>
              <a:rPr lang="en-US" altLang="ko-KR" sz="2800" dirty="0"/>
              <a:t>EC2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</a:t>
            </a:r>
            <a:r>
              <a:rPr lang="en-US" altLang="ko-KR" sz="2800" dirty="0"/>
              <a:t>X86 </a:t>
            </a:r>
            <a:r>
              <a:rPr lang="ko-KR" altLang="en-US" sz="2800" dirty="0">
                <a:hlinkClick r:id="rId5"/>
              </a:rPr>
              <a:t>세부 </a:t>
            </a:r>
            <a:r>
              <a:rPr lang="en-US" altLang="ko-KR" sz="2800" dirty="0">
                <a:hlinkClick r:id="rId5"/>
              </a:rPr>
              <a:t>: </a:t>
            </a:r>
            <a:r>
              <a:rPr lang="ko-KR" altLang="en-US" sz="2800" dirty="0">
                <a:hlinkClick r:id="rId5"/>
              </a:rPr>
              <a:t>인스턴스</a:t>
            </a:r>
            <a:endParaRPr lang="en-US" altLang="ko-KR" sz="2800" dirty="0"/>
          </a:p>
        </p:txBody>
      </p:sp>
      <p:pic>
        <p:nvPicPr>
          <p:cNvPr id="6" name="Picture 2" descr="Restart Apache web server - macOS - Eruditus Group ®">
            <a:extLst>
              <a:ext uri="{FF2B5EF4-FFF2-40B4-BE49-F238E27FC236}">
                <a16:creationId xmlns:a16="http://schemas.microsoft.com/office/drawing/2014/main" id="{D01B20CE-8322-49E9-D041-96548091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75" y="1344543"/>
            <a:ext cx="1472971" cy="93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FS vs SMB | Top Comparison and key Features of NFS vs SMB">
            <a:extLst>
              <a:ext uri="{FF2B5EF4-FFF2-40B4-BE49-F238E27FC236}">
                <a16:creationId xmlns:a16="http://schemas.microsoft.com/office/drawing/2014/main" id="{15588F2A-1507-A7C7-0879-C0E16DBB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90" y="2299347"/>
            <a:ext cx="1927470" cy="9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호스팅된 MySQL - Amazon RDS for MySQL - AWS">
            <a:extLst>
              <a:ext uri="{FF2B5EF4-FFF2-40B4-BE49-F238E27FC236}">
                <a16:creationId xmlns:a16="http://schemas.microsoft.com/office/drawing/2014/main" id="{92AFF71F-D836-814F-106D-B7952A3E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75" y="1286097"/>
            <a:ext cx="1563399" cy="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vs MongoDB | Top 7 Comparisons between Redis vs MongoDB">
            <a:extLst>
              <a:ext uri="{FF2B5EF4-FFF2-40B4-BE49-F238E27FC236}">
                <a16:creationId xmlns:a16="http://schemas.microsoft.com/office/drawing/2014/main" id="{0842AD97-F209-713A-F915-0EDC566E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074" y="2317379"/>
            <a:ext cx="1945745" cy="92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9ECBB-76AC-2C40-47C3-626471DF02B0}"/>
              </a:ext>
            </a:extLst>
          </p:cNvPr>
          <p:cNvSpPr txBox="1"/>
          <p:nvPr/>
        </p:nvSpPr>
        <p:spPr>
          <a:xfrm>
            <a:off x="7487945" y="3285107"/>
            <a:ext cx="1974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오픈 소스 진영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0F165-6657-8E58-58EF-40A6998D4A74}"/>
              </a:ext>
            </a:extLst>
          </p:cNvPr>
          <p:cNvSpPr txBox="1"/>
          <p:nvPr/>
        </p:nvSpPr>
        <p:spPr>
          <a:xfrm>
            <a:off x="7487945" y="6342356"/>
            <a:ext cx="356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엔터프라이즈 서비스</a:t>
            </a:r>
            <a:r>
              <a:rPr lang="en-US" altLang="ko-KR" b="1" dirty="0"/>
              <a:t>(</a:t>
            </a:r>
            <a:r>
              <a:rPr lang="ko-KR" altLang="en-US" b="1" dirty="0"/>
              <a:t>유</a:t>
            </a:r>
            <a:r>
              <a:rPr lang="en-US" altLang="ko-KR" b="1" dirty="0"/>
              <a:t>/</a:t>
            </a:r>
            <a:r>
              <a:rPr lang="ko-KR" altLang="en-US" b="1" dirty="0"/>
              <a:t>무료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정상 종료하기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리눅스를 정상 종료한다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shutdown –h now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바로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shutdown –h +3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메시지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분 후에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종료 후 과정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내부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커널 프로세스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연동된</a:t>
            </a:r>
            <a:r>
              <a:rPr lang="en-US" altLang="ko-KR" sz="2000" dirty="0">
                <a:sym typeface="Wingdings" panose="05000000000000000000" pitchFamily="2" charset="2"/>
              </a:rPr>
              <a:t>(mount)</a:t>
            </a:r>
            <a:r>
              <a:rPr lang="ko-KR" altLang="en-US" sz="2000" dirty="0">
                <a:sym typeface="Wingdings" panose="05000000000000000000" pitchFamily="2" charset="2"/>
              </a:rPr>
              <a:t> 자원 해제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저장 데이터 확인 및 스냅샷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개인적으로 잘 저장하자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EA199-45B2-7D34-C974-9DA2DB75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5" t="48128" r="18478" b="29407"/>
          <a:stretch/>
        </p:blipFill>
        <p:spPr>
          <a:xfrm>
            <a:off x="6375749" y="4208745"/>
            <a:ext cx="5611660" cy="2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주차 </a:t>
            </a:r>
            <a:r>
              <a:rPr lang="ko-KR" altLang="en-US" dirty="0"/>
              <a:t>요약 정리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리눅스 전체 폴더 구조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내부 폴더 파일 및 역할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파일 및 디렉터리 관리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파일 및 디렉터리 생성과 변경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파일의 </a:t>
            </a:r>
            <a:r>
              <a:rPr lang="ko-KR" altLang="en-US" sz="2800" dirty="0" err="1">
                <a:sym typeface="Wingdings" panose="05000000000000000000" pitchFamily="2" charset="2"/>
              </a:rPr>
              <a:t>종류과</a:t>
            </a:r>
            <a:r>
              <a:rPr lang="ko-KR" altLang="en-US" sz="2800" dirty="0">
                <a:sym typeface="Wingdings" panose="05000000000000000000" pitchFamily="2" charset="2"/>
              </a:rPr>
              <a:t> 구분법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하드</a:t>
            </a:r>
            <a:r>
              <a:rPr lang="en-US" altLang="ko-KR" sz="2800" dirty="0">
                <a:sym typeface="Wingdings" panose="05000000000000000000" pitchFamily="2" charset="2"/>
              </a:rPr>
              <a:t>/</a:t>
            </a:r>
            <a:r>
              <a:rPr lang="ko-KR" altLang="en-US" sz="2800" dirty="0" err="1">
                <a:sym typeface="Wingdings" panose="05000000000000000000" pitchFamily="2" charset="2"/>
              </a:rPr>
              <a:t>심볼릭</a:t>
            </a:r>
            <a:r>
              <a:rPr lang="ko-KR" altLang="en-US" sz="2800" dirty="0">
                <a:sym typeface="Wingdings" panose="05000000000000000000" pitchFamily="2" charset="2"/>
              </a:rPr>
              <a:t> 링크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다양한 검색 방법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hy Periodic Server Backup is necessary for You?">
            <a:extLst>
              <a:ext uri="{FF2B5EF4-FFF2-40B4-BE49-F238E27FC236}">
                <a16:creationId xmlns:a16="http://schemas.microsoft.com/office/drawing/2014/main" id="{FD525BE4-46B0-B786-3B9D-2E0056E3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62" y="4730128"/>
            <a:ext cx="4571386" cy="19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28B19-9926-3A36-4FBC-548A6A86B05F}"/>
              </a:ext>
            </a:extLst>
          </p:cNvPr>
          <p:cNvSpPr txBox="1"/>
          <p:nvPr/>
        </p:nvSpPr>
        <p:spPr>
          <a:xfrm>
            <a:off x="7162454" y="4133527"/>
            <a:ext cx="4590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ym typeface="Wingdings" panose="05000000000000000000" pitchFamily="2" charset="2"/>
              </a:rPr>
              <a:t>백업</a:t>
            </a:r>
            <a:r>
              <a:rPr lang="en-US" altLang="ko-KR" sz="2400" b="1" dirty="0"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ym typeface="Wingdings" panose="05000000000000000000" pitchFamily="2" charset="2"/>
              </a:rPr>
              <a:t>확인</a:t>
            </a:r>
            <a:r>
              <a:rPr lang="en-US" altLang="ko-KR" sz="2400" b="1" dirty="0">
                <a:sym typeface="Wingdings" panose="05000000000000000000" pitchFamily="2" charset="2"/>
              </a:rPr>
              <a:t>. VM </a:t>
            </a:r>
            <a:r>
              <a:rPr lang="ko-KR" altLang="en-US" sz="2400" b="1" dirty="0">
                <a:sym typeface="Wingdings" panose="05000000000000000000" pitchFamily="2" charset="2"/>
              </a:rPr>
              <a:t>이미지 확인</a:t>
            </a:r>
            <a:endParaRPr lang="en-US" altLang="ko-KR" sz="1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간략 문제 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현재 사용자 </a:t>
            </a:r>
            <a:r>
              <a:rPr lang="ko-KR" altLang="en-US" sz="2400" dirty="0" err="1"/>
              <a:t>홈디렉터리의</a:t>
            </a:r>
            <a:r>
              <a:rPr lang="ko-KR" altLang="en-US" sz="2400" dirty="0"/>
              <a:t> 폴더 목록을 </a:t>
            </a:r>
            <a:r>
              <a:rPr lang="en-US" altLang="ko-KR" sz="2400" dirty="0"/>
              <a:t>list.txt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리다이렉션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2. /</a:t>
            </a:r>
            <a:r>
              <a:rPr lang="ko-KR" altLang="en-US" sz="2400" dirty="0"/>
              <a:t>를 대상으로</a:t>
            </a:r>
            <a:r>
              <a:rPr lang="en-US" altLang="ko-KR" sz="2400" dirty="0"/>
              <a:t> </a:t>
            </a:r>
            <a:r>
              <a:rPr lang="ko-KR" altLang="en-US" sz="2400" dirty="0"/>
              <a:t>하루</a:t>
            </a:r>
            <a:r>
              <a:rPr lang="en-US" altLang="ko-KR" sz="2400" dirty="0"/>
              <a:t>(1</a:t>
            </a:r>
            <a:r>
              <a:rPr lang="ko-KR" altLang="en-US" sz="2400" dirty="0"/>
              <a:t>일</a:t>
            </a:r>
            <a:r>
              <a:rPr lang="en-US" altLang="ko-KR" sz="2400" dirty="0"/>
              <a:t>)</a:t>
            </a:r>
            <a:r>
              <a:rPr lang="ko-KR" altLang="en-US" sz="2400" dirty="0"/>
              <a:t>이내 변경된 모든 파일 검색하기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b="0" i="0" dirty="0">
                <a:solidFill>
                  <a:srgbClr val="1E1E1E"/>
                </a:solidFill>
                <a:effectLst/>
                <a:latin typeface="Kakao"/>
              </a:rPr>
              <a:t>파일을 삭제하는 </a:t>
            </a:r>
            <a:r>
              <a:rPr lang="ko-KR" altLang="en-US" sz="2400" dirty="0">
                <a:solidFill>
                  <a:srgbClr val="1E1E1E"/>
                </a:solidFill>
                <a:latin typeface="Kakao"/>
              </a:rPr>
              <a:t>명령어 </a:t>
            </a:r>
            <a:r>
              <a:rPr lang="en-US" altLang="ko-KR" sz="2400" dirty="0">
                <a:solidFill>
                  <a:srgbClr val="1E1E1E"/>
                </a:solidFill>
                <a:latin typeface="Kakao"/>
              </a:rPr>
              <a:t>2</a:t>
            </a:r>
            <a:r>
              <a:rPr lang="ko-KR" altLang="en-US" sz="2400" dirty="0">
                <a:solidFill>
                  <a:srgbClr val="1E1E1E"/>
                </a:solidFill>
                <a:latin typeface="Kakao"/>
              </a:rPr>
              <a:t>가지 방법은 무엇인가</a:t>
            </a:r>
            <a:r>
              <a:rPr lang="en-US" altLang="ko-KR" sz="2400" dirty="0">
                <a:solidFill>
                  <a:srgbClr val="1E1E1E"/>
                </a:solidFill>
                <a:latin typeface="Kakao"/>
              </a:rPr>
              <a:t>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하드 링크와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링크의 차이점을 설명하라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altLang="ko-KR" sz="2400" dirty="0"/>
              <a:t>5. /root</a:t>
            </a:r>
            <a:r>
              <a:rPr lang="ko-KR" altLang="en-US" sz="2400" dirty="0"/>
              <a:t>의 </a:t>
            </a:r>
            <a:r>
              <a:rPr lang="en-US" altLang="ko-KR" sz="2400" dirty="0"/>
              <a:t>alias</a:t>
            </a:r>
            <a:r>
              <a:rPr lang="ko-KR" altLang="en-US" sz="2400" dirty="0"/>
              <a:t> 이름을 포함하는 파일명과 행번호를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  <a:endParaRPr lang="en-US" altLang="ko-KR" sz="24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altLang="ko-KR" sz="2400" dirty="0">
                <a:highlight>
                  <a:srgbClr val="000000"/>
                </a:highlight>
              </a:rPr>
              <a:t>	</a:t>
            </a:r>
            <a:endParaRPr lang="en-US" altLang="ko-KR" sz="2400" dirty="0"/>
          </a:p>
        </p:txBody>
      </p:sp>
      <p:pic>
        <p:nvPicPr>
          <p:cNvPr id="4098" name="Picture 2" descr="논술 기출문제 풀이 Smart한 논술의 법칙 18 논술 문제는 수능보다 어렵다 | 생글생글">
            <a:extLst>
              <a:ext uri="{FF2B5EF4-FFF2-40B4-BE49-F238E27FC236}">
                <a16:creationId xmlns:a16="http://schemas.microsoft.com/office/drawing/2014/main" id="{0A88C273-CA22-D9D9-8C25-00FC8C9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97" y="4835047"/>
            <a:ext cx="1907514" cy="18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&amp;amp;amp;a or Questions and Answers Sign or Icon Stock Vector - Illustration of  logo, assistance: 143020204">
            <a:extLst>
              <a:ext uri="{FF2B5EF4-FFF2-40B4-BE49-F238E27FC236}">
                <a16:creationId xmlns:a16="http://schemas.microsoft.com/office/drawing/2014/main" id="{53405763-08BC-4FD0-A191-9B02DDD8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무엇이든 물어보세요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다음주 꼭 </a:t>
            </a:r>
            <a:r>
              <a:rPr lang="en-US" altLang="ko-KR" dirty="0"/>
              <a:t>VM </a:t>
            </a:r>
            <a:r>
              <a:rPr lang="ko-KR" altLang="en-US" dirty="0"/>
              <a:t>이미지 챙겨오기</a:t>
            </a:r>
            <a:r>
              <a:rPr lang="en-US" altLang="ko-KR" dirty="0"/>
              <a:t> </a:t>
            </a:r>
            <a:r>
              <a:rPr lang="en-US" altLang="ko-KR"/>
              <a:t>: USB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노트북 사용자는 상관없습니다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리눅스의 파일시스템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sz="2400" dirty="0"/>
              <a:t>리눅스 커널은 시스템의 주요 </a:t>
            </a:r>
            <a:r>
              <a:rPr lang="en-US" altLang="ko-KR" sz="2400" dirty="0"/>
              <a:t>H/W </a:t>
            </a:r>
            <a:r>
              <a:rPr lang="ko-KR" altLang="en-US" sz="2400" dirty="0"/>
              <a:t>자원을 관리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프로세스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</a:t>
            </a:r>
            <a:r>
              <a:rPr lang="en-US" altLang="ko-KR" sz="2000" dirty="0"/>
              <a:t>, </a:t>
            </a:r>
            <a:r>
              <a:rPr lang="ko-KR" altLang="en-US" sz="2000" dirty="0"/>
              <a:t>장치</a:t>
            </a:r>
            <a:r>
              <a:rPr lang="en-US" altLang="ko-KR" sz="2000" dirty="0"/>
              <a:t> </a:t>
            </a:r>
            <a:r>
              <a:rPr lang="ko-KR" altLang="en-US" sz="2000" dirty="0"/>
              <a:t>드라이버</a:t>
            </a:r>
            <a:r>
              <a:rPr lang="en-US" altLang="ko-KR" sz="2000" dirty="0"/>
              <a:t>, </a:t>
            </a:r>
            <a:r>
              <a:rPr lang="ko-KR" altLang="en-US" sz="2000" b="1" dirty="0"/>
              <a:t>파일시스템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네트워킹</a:t>
            </a:r>
            <a:r>
              <a:rPr lang="en-US" altLang="ko-KR" sz="2000" dirty="0"/>
              <a:t>, </a:t>
            </a:r>
            <a:r>
              <a:rPr lang="ko-KR" altLang="en-US" sz="2000" dirty="0"/>
              <a:t>보안 등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파일 시스템의 종류와 특징 요약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리눅스 </a:t>
            </a:r>
            <a:r>
              <a:rPr lang="en-US" altLang="ko-KR" sz="2000" dirty="0"/>
              <a:t>: </a:t>
            </a:r>
            <a:r>
              <a:rPr lang="en-US" altLang="ko-KR" sz="2000" b="1" dirty="0"/>
              <a:t>EXT4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</a:t>
            </a:r>
            <a:r>
              <a:rPr lang="en-US" altLang="ko-KR" sz="2000" dirty="0"/>
              <a:t>: NTFS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리눅스는 장치까지 모두 파일로 관리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일반 파일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디렉처리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장치</a:t>
            </a:r>
            <a:r>
              <a:rPr lang="ko-KR" altLang="en-US" sz="1600" dirty="0"/>
              <a:t> 파일 등</a:t>
            </a:r>
            <a:endParaRPr lang="en-US" altLang="ko-KR" sz="1600" dirty="0"/>
          </a:p>
          <a:p>
            <a:pPr lvl="2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공통점</a:t>
            </a:r>
            <a:r>
              <a:rPr lang="en-US" altLang="ko-KR" sz="2000" dirty="0"/>
              <a:t>/</a:t>
            </a:r>
            <a:r>
              <a:rPr lang="ko-KR" altLang="en-US" sz="2000" dirty="0"/>
              <a:t>차이점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리눅</a:t>
            </a:r>
            <a:r>
              <a:rPr lang="en-US" altLang="ko-KR" sz="2000" dirty="0"/>
              <a:t>/</a:t>
            </a:r>
            <a:r>
              <a:rPr lang="ko-KR" altLang="en-US" sz="2000" dirty="0"/>
              <a:t>윈도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/>
              <a:t>계층적 디렉터리 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공통 트리 </a:t>
            </a:r>
            <a:r>
              <a:rPr lang="ko-KR" altLang="en-US" sz="1600" dirty="0"/>
              <a:t>구조</a:t>
            </a:r>
            <a:r>
              <a:rPr lang="en-US" altLang="ko-KR" sz="1600" dirty="0"/>
              <a:t>(</a:t>
            </a:r>
            <a:r>
              <a:rPr lang="ko-KR" altLang="en-US" sz="1600" dirty="0"/>
              <a:t>최상위 </a:t>
            </a:r>
            <a:r>
              <a:rPr lang="en-US" altLang="ko-KR" sz="1600" dirty="0"/>
              <a:t>/ </a:t>
            </a:r>
            <a:r>
              <a:rPr lang="ko-KR" altLang="en-US" sz="1600" dirty="0"/>
              <a:t>루트</a:t>
            </a:r>
            <a:r>
              <a:rPr lang="en-US" altLang="ko-KR" sz="1600" dirty="0"/>
              <a:t>)</a:t>
            </a:r>
          </a:p>
          <a:p>
            <a:pPr lvl="2">
              <a:defRPr/>
            </a:pPr>
            <a:r>
              <a:rPr lang="ko-KR" altLang="en-US" sz="1600" dirty="0"/>
              <a:t>파일 정보 저장 방식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INODE</a:t>
            </a:r>
            <a:r>
              <a:rPr lang="en-US" altLang="ko-KR" sz="1600" dirty="0"/>
              <a:t>, MFT(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Master File Table)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권한부여 방식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/</a:t>
            </a:r>
            <a:r>
              <a:rPr lang="ko-KR" altLang="en-US" sz="1600" dirty="0"/>
              <a:t>그룹 접근</a:t>
            </a:r>
            <a:r>
              <a:rPr lang="en-US" altLang="ko-KR" sz="1600" dirty="0"/>
              <a:t>, ACL</a:t>
            </a:r>
          </a:p>
          <a:p>
            <a:pPr lvl="2">
              <a:defRPr/>
            </a:pPr>
            <a:r>
              <a:rPr lang="ko-KR" altLang="en-US" sz="1600" dirty="0"/>
              <a:t>파일 확장자 </a:t>
            </a:r>
            <a:r>
              <a:rPr lang="en-US" altLang="ko-KR" sz="1600" dirty="0"/>
              <a:t>: </a:t>
            </a:r>
            <a:r>
              <a:rPr lang="ko-KR" altLang="en-US" sz="1600" dirty="0"/>
              <a:t>메타데이터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확장자</a:t>
            </a:r>
            <a:endParaRPr lang="en-US" altLang="ko-KR" sz="16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파일 시스템의 발전 방향성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리눅스 </a:t>
            </a:r>
            <a:r>
              <a:rPr lang="en-US" altLang="ko-KR" sz="2000" dirty="0"/>
              <a:t>: </a:t>
            </a:r>
            <a:r>
              <a:rPr lang="ko-KR" altLang="en-US" sz="2000" b="1" dirty="0"/>
              <a:t>유연성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확장성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</a:t>
            </a:r>
            <a:r>
              <a:rPr lang="en-US" altLang="ko-KR" sz="2000" dirty="0"/>
              <a:t>: </a:t>
            </a:r>
            <a:r>
              <a:rPr lang="ko-KR" altLang="en-US" sz="2000" dirty="0"/>
              <a:t>편의성</a:t>
            </a:r>
            <a:r>
              <a:rPr lang="en-US" altLang="ko-KR" sz="2000" dirty="0"/>
              <a:t>/</a:t>
            </a:r>
            <a:r>
              <a:rPr lang="ko-KR" altLang="en-US" sz="2000" dirty="0"/>
              <a:t>호환성</a:t>
            </a:r>
            <a:endParaRPr lang="en-US" altLang="ko-KR" sz="2000" dirty="0"/>
          </a:p>
        </p:txBody>
      </p:sp>
      <p:pic>
        <p:nvPicPr>
          <p:cNvPr id="4" name="Picture 2" descr="Linux 커널 | OS, 커널이란? | devkuma">
            <a:extLst>
              <a:ext uri="{FF2B5EF4-FFF2-40B4-BE49-F238E27FC236}">
                <a16:creationId xmlns:a16="http://schemas.microsoft.com/office/drawing/2014/main" id="{2FC3E6AC-D4AC-79C8-5F7E-3CAA5D35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64" y="529389"/>
            <a:ext cx="2924253" cy="17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 can't use my external HDD with amazing and modern btrfs on other people  PC :( : r/linuxmasterrace">
            <a:extLst>
              <a:ext uri="{FF2B5EF4-FFF2-40B4-BE49-F238E27FC236}">
                <a16:creationId xmlns:a16="http://schemas.microsoft.com/office/drawing/2014/main" id="{CC884FDC-E909-53EA-7039-CC36C979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64" y="4577537"/>
            <a:ext cx="2848053" cy="160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리눅스 파일 시스템 구조 · 콩정의 개발 정리 블로그">
            <a:extLst>
              <a:ext uri="{FF2B5EF4-FFF2-40B4-BE49-F238E27FC236}">
                <a16:creationId xmlns:a16="http://schemas.microsoft.com/office/drawing/2014/main" id="{7306B339-10DB-3CCE-1701-2761D1B9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75" y="2431008"/>
            <a:ext cx="3222128" cy="21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0043A3-C2C7-B4BA-B569-BFA6531430A0}"/>
              </a:ext>
            </a:extLst>
          </p:cNvPr>
          <p:cNvSpPr txBox="1"/>
          <p:nvPr/>
        </p:nvSpPr>
        <p:spPr>
          <a:xfrm>
            <a:off x="8771945" y="6308209"/>
            <a:ext cx="346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자세한 내용은 이후 진도에서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1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파일 및 디렉터리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전체 폴더 및 파일 종류 살펴보기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1028" name="Picture 4" descr="폴더 정리 무료 다운로드를 위한 벡터, 사진 및 일러스트레이션 - illustAC">
            <a:extLst>
              <a:ext uri="{FF2B5EF4-FFF2-40B4-BE49-F238E27FC236}">
                <a16:creationId xmlns:a16="http://schemas.microsoft.com/office/drawing/2014/main" id="{213E0F28-D466-2DA7-CBA1-223F2563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93" y="3818239"/>
            <a:ext cx="3577430" cy="2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 전 준비 </a:t>
            </a:r>
            <a:r>
              <a:rPr lang="en-US" altLang="ko-KR" dirty="0"/>
              <a:t>- VM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지난 주 </a:t>
            </a:r>
            <a:r>
              <a:rPr lang="en-US" altLang="ko-KR" sz="2400" dirty="0">
                <a:sym typeface="Wingdings" panose="05000000000000000000" pitchFamily="2" charset="2"/>
              </a:rPr>
              <a:t>VM </a:t>
            </a:r>
            <a:r>
              <a:rPr lang="ko-KR" altLang="en-US" sz="2400" dirty="0">
                <a:sym typeface="Wingdings" panose="05000000000000000000" pitchFamily="2" charset="2"/>
              </a:rPr>
              <a:t>준비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 BOX </a:t>
            </a:r>
            <a:r>
              <a:rPr lang="ko-KR" altLang="en-US" sz="1600" dirty="0">
                <a:sym typeface="Wingdings" panose="05000000000000000000" pitchFamily="2" charset="2"/>
              </a:rPr>
              <a:t>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지난 주 </a:t>
            </a: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다운로드 </a:t>
            </a:r>
            <a:r>
              <a:rPr lang="ko-KR" altLang="en-US" sz="2000" dirty="0" err="1">
                <a:sym typeface="Wingdings" panose="05000000000000000000" pitchFamily="2" charset="2"/>
              </a:rPr>
              <a:t>필요하신분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USB </a:t>
            </a:r>
            <a:r>
              <a:rPr lang="ko-KR" altLang="en-US" sz="1600" dirty="0">
                <a:sym typeface="Wingdings" panose="05000000000000000000" pitchFamily="2" charset="2"/>
              </a:rPr>
              <a:t>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설치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다운로드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네이버 박스 링크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VIRTUALBOX : </a:t>
            </a:r>
            <a:r>
              <a:rPr lang="en-US" altLang="ko-KR" sz="1600" dirty="0">
                <a:sym typeface="Wingdings" panose="05000000000000000000" pitchFamily="2" charset="2"/>
                <a:hlinkClick r:id="rId2"/>
              </a:rPr>
              <a:t>http://naver.me/FniIUEBd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우분투 이미지 다운로드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sym typeface="Wingdings" panose="05000000000000000000" pitchFamily="2" charset="2"/>
                <a:hlinkClick r:id="rId3"/>
              </a:rPr>
              <a:t>http://naver.me/5SaMkX7V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주차 설치 완료된 전체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약 </a:t>
            </a:r>
            <a:r>
              <a:rPr lang="en-US" altLang="ko-KR" sz="2000" dirty="0">
                <a:sym typeface="Wingdings" panose="05000000000000000000" pitchFamily="2" charset="2"/>
              </a:rPr>
              <a:t>5</a:t>
            </a:r>
            <a:r>
              <a:rPr lang="ko-KR" altLang="en-US" sz="2000" dirty="0">
                <a:sym typeface="Wingdings" panose="05000000000000000000" pitchFamily="2" charset="2"/>
              </a:rPr>
              <a:t>기가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  <a:hlinkClick r:id="rId4"/>
              </a:rPr>
              <a:t>http://naver.me/x8iWP7Qe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C84F1-ED58-59C8-27EB-56C7F88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83" y="3151188"/>
            <a:ext cx="4769876" cy="3553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4867C-10FC-CC56-D808-851460601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15" y="643245"/>
            <a:ext cx="4801644" cy="22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8DA472-C2C6-B6C2-C164-9821AA8F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60" y="2598820"/>
            <a:ext cx="5524495" cy="41433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전체 디렉터리 구조와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man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hier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각 폴더의 역할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주요 알려진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최상위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/bin 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주요 실행 프로그램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/boot 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부트 </a:t>
            </a:r>
            <a:r>
              <a:rPr lang="ko-KR" altLang="en-US" sz="2000" dirty="0" err="1">
                <a:sym typeface="Wingdings" panose="05000000000000000000" pitchFamily="2" charset="2"/>
              </a:rPr>
              <a:t>로더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/dev	</a:t>
            </a:r>
            <a:r>
              <a:rPr lang="ko-KR" altLang="en-US" sz="2000" dirty="0">
                <a:sym typeface="Wingdings" panose="05000000000000000000" pitchFamily="2" charset="2"/>
              </a:rPr>
              <a:t>장치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</a:t>
            </a:r>
            <a:r>
              <a:rPr lang="en-US" altLang="ko-KR" sz="2000" b="1" dirty="0" err="1"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설정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/home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홈 디렉터리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/lib	</a:t>
            </a:r>
            <a:r>
              <a:rPr lang="ko-KR" altLang="en-US" sz="2000" dirty="0">
                <a:sym typeface="Wingdings" panose="05000000000000000000" pitchFamily="2" charset="2"/>
              </a:rPr>
              <a:t>공유 라이브러리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/media	</a:t>
            </a:r>
            <a:r>
              <a:rPr lang="ko-KR" altLang="en-US" sz="2000" dirty="0">
                <a:sym typeface="Wingdings" panose="05000000000000000000" pitchFamily="2" charset="2"/>
              </a:rPr>
              <a:t>외부 저장소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sym typeface="Wingdings" panose="05000000000000000000" pitchFamily="2" charset="2"/>
              </a:rPr>
              <a:t>mnt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임시 파일시스템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/root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관리자 홈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8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주요 실행 프로그램 </a:t>
            </a:r>
            <a:r>
              <a:rPr lang="en-US" altLang="ko-KR" sz="2400" dirty="0">
                <a:sym typeface="Wingdings" panose="05000000000000000000" pitchFamily="2" charset="2"/>
              </a:rPr>
              <a:t>= </a:t>
            </a:r>
            <a:r>
              <a:rPr lang="ko-KR" altLang="en-US" sz="2400" dirty="0">
                <a:sym typeface="Wingdings" panose="05000000000000000000" pitchFamily="2" charset="2"/>
              </a:rPr>
              <a:t>명령어를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지난주 살펴본 명령어 </a:t>
            </a:r>
            <a:r>
              <a:rPr lang="en-US" altLang="ko-KR" sz="2000" dirty="0">
                <a:sym typeface="Wingdings" panose="05000000000000000000" pitchFamily="2" charset="2"/>
              </a:rPr>
              <a:t>: id, who, ls, cd, </a:t>
            </a:r>
            <a:r>
              <a:rPr lang="en-US" altLang="ko-KR" sz="2000" dirty="0" err="1">
                <a:sym typeface="Wingdings" panose="05000000000000000000" pitchFamily="2" charset="2"/>
              </a:rPr>
              <a:t>pwd</a:t>
            </a:r>
            <a:r>
              <a:rPr lang="en-US" altLang="ko-KR" sz="2000" dirty="0">
                <a:sym typeface="Wingdings" panose="05000000000000000000" pitchFamily="2" charset="2"/>
              </a:rPr>
              <a:t>, cat </a:t>
            </a:r>
            <a:r>
              <a:rPr lang="ko-KR" altLang="en-US" sz="2000" dirty="0">
                <a:sym typeface="Wingdings" panose="05000000000000000000" pitchFamily="2" charset="2"/>
              </a:rPr>
              <a:t>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입력한 명령어 내역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폴더 이동 후 파일 확인하기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/bin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전부 나온다</a:t>
            </a:r>
            <a:r>
              <a:rPr lang="en-US" altLang="ko-KR" sz="2000" dirty="0">
                <a:sym typeface="Wingdings" panose="05000000000000000000" pitchFamily="2" charset="2"/>
              </a:rPr>
              <a:t>.)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 </a:t>
            </a:r>
            <a:r>
              <a:rPr lang="en-US" altLang="ko-KR" sz="2000" dirty="0">
                <a:sym typeface="Wingdings" panose="05000000000000000000" pitchFamily="2" charset="2"/>
              </a:rPr>
              <a:t>(tab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탭키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확인할 때 자동완성 기능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입력된 문자 필터링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대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소문자 구분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탭 키를 자주 활용하자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커서 위 아래는 명령어 내역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A208C-B5F1-731E-1422-B3E7D12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2751072"/>
            <a:ext cx="5321492" cy="3991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4A531-6E81-E62E-1702-96E297125BE1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공용 폴더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주요 실행 파일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설치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파일 분산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98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81D3168-E154-B458-99AA-8FE1F72C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6" y="2464787"/>
            <a:ext cx="5652832" cy="42396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명령어의 위치와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차이점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-al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/bin </a:t>
            </a:r>
            <a:r>
              <a:rPr lang="ko-KR" altLang="en-US" sz="2000" dirty="0">
                <a:sym typeface="Wingdings" panose="05000000000000000000" pitchFamily="2" charset="2"/>
              </a:rPr>
              <a:t>에 모든 명령어가 존재하지 않는다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시스템 유형으로 구분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/bin </a:t>
            </a:r>
            <a:r>
              <a:rPr lang="ko-KR" altLang="en-US" sz="2000" dirty="0">
                <a:sym typeface="Wingdings" panose="05000000000000000000" pitchFamily="2" charset="2"/>
              </a:rPr>
              <a:t>또는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sbin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시스템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–al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명령어의 경로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which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명령어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차이점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실행 시 권한 수준이 다름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4CB71-9C7E-6210-2B6C-1DEFFAC15843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/bin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이외 대부분 시스템 명령어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관리자 권한 수준을 필요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07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2602</Words>
  <Application>Microsoft Office PowerPoint</Application>
  <PresentationFormat>와이드스크린</PresentationFormat>
  <Paragraphs>530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Apple SD Gothic Neo</vt:lpstr>
      <vt:lpstr>Kakao</vt:lpstr>
      <vt:lpstr>notokr</vt:lpstr>
      <vt:lpstr>맑은 고딕</vt:lpstr>
      <vt:lpstr>Arial</vt:lpstr>
      <vt:lpstr>Office 테마</vt:lpstr>
      <vt:lpstr>4주차  파일 및 디렉터리 관리</vt:lpstr>
      <vt:lpstr>PowerPoint 프레젠테이션</vt:lpstr>
      <vt:lpstr>LINUX 서버 S/W – 관심 있는 기술?</vt:lpstr>
      <vt:lpstr>리눅스의 파일시스템?</vt:lpstr>
      <vt:lpstr>PowerPoint 프레젠테이션</vt:lpstr>
      <vt:lpstr>실습 전 준비 - VM</vt:lpstr>
      <vt:lpstr>전체 폴더 및 파일 종류</vt:lpstr>
      <vt:lpstr>전체 폴더 및 파일 종류 - /bin</vt:lpstr>
      <vt:lpstr>전체 폴더 및 파일 종류 - /bin</vt:lpstr>
      <vt:lpstr>전체 폴더 및 파일 종류 - /root</vt:lpstr>
      <vt:lpstr>전체 폴더 및 파일 종류 - /home/아이디</vt:lpstr>
      <vt:lpstr>전체 폴더 및 파일 종류 - /home/아이디</vt:lpstr>
      <vt:lpstr>전체 폴더 및 파일 종류 - /boot</vt:lpstr>
      <vt:lpstr>전체 폴더 및 파일 종류 - etc</vt:lpstr>
      <vt:lpstr>PowerPoint 프레젠테이션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서버 정상 종료하기</vt:lpstr>
      <vt:lpstr>4주차 요약 정리</vt:lpstr>
      <vt:lpstr>간략 문제 풀기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최 도현</cp:lastModifiedBy>
  <cp:revision>3439</cp:revision>
  <dcterms:created xsi:type="dcterms:W3CDTF">2017-03-02T04:47:37Z</dcterms:created>
  <dcterms:modified xsi:type="dcterms:W3CDTF">2023-03-23T02:40:04Z</dcterms:modified>
  <cp:version/>
</cp:coreProperties>
</file>