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7" r:id="rId1"/>
  </p:sldMasterIdLst>
  <p:notesMasterIdLst>
    <p:notesMasterId r:id="rId21"/>
  </p:notesMasterIdLst>
  <p:sldIdLst>
    <p:sldId id="256" r:id="rId2"/>
    <p:sldId id="257" r:id="rId3"/>
    <p:sldId id="439" r:id="rId4"/>
    <p:sldId id="373" r:id="rId5"/>
    <p:sldId id="375" r:id="rId6"/>
    <p:sldId id="429" r:id="rId7"/>
    <p:sldId id="452" r:id="rId8"/>
    <p:sldId id="431" r:id="rId9"/>
    <p:sldId id="440" r:id="rId10"/>
    <p:sldId id="435" r:id="rId11"/>
    <p:sldId id="432" r:id="rId12"/>
    <p:sldId id="442" r:id="rId13"/>
    <p:sldId id="450" r:id="rId14"/>
    <p:sldId id="449" r:id="rId15"/>
    <p:sldId id="451" r:id="rId16"/>
    <p:sldId id="393" r:id="rId17"/>
    <p:sldId id="397" r:id="rId18"/>
    <p:sldId id="386" r:id="rId19"/>
    <p:sldId id="37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8E5EEFA-4BB2-4118-BF6C-34777A0FD51C}">
          <p14:sldIdLst>
            <p14:sldId id="256"/>
            <p14:sldId id="257"/>
            <p14:sldId id="439"/>
            <p14:sldId id="373"/>
            <p14:sldId id="375"/>
            <p14:sldId id="429"/>
            <p14:sldId id="452"/>
            <p14:sldId id="431"/>
            <p14:sldId id="440"/>
            <p14:sldId id="435"/>
            <p14:sldId id="432"/>
            <p14:sldId id="442"/>
            <p14:sldId id="450"/>
            <p14:sldId id="449"/>
            <p14:sldId id="451"/>
            <p14:sldId id="393"/>
            <p14:sldId id="397"/>
            <p14:sldId id="386"/>
            <p14:sldId id="3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도현" initials="최도" lastIdx="1" clrIdx="0">
    <p:extLst>
      <p:ext uri="{19B8F6BF-5375-455C-9EA6-DF929625EA0E}">
        <p15:presenceInfo xmlns:p15="http://schemas.microsoft.com/office/powerpoint/2012/main" userId="00eb0d125885c8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13" autoAdjust="0"/>
  </p:normalViewPr>
  <p:slideViewPr>
    <p:cSldViewPr snapToGrid="0">
      <p:cViewPr varScale="1">
        <p:scale>
          <a:sx n="101" d="100"/>
          <a:sy n="101" d="100"/>
        </p:scale>
        <p:origin x="392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BCE914A-33D9-4BDA-8657-6A00C2C3923A}" type="datetime1">
              <a:rPr lang="ko-KR" altLang="en-US"/>
              <a:pPr lvl="0">
                <a:defRPr/>
              </a:pPr>
              <a:t>2023-03-29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B8D3474-6E2B-4E5B-8699-1A0DD40BD49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354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88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39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1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3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4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54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1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1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05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9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17829-DB19-49A2-A366-DF7E7C0A17C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72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hyperlink" Target="https://www.protond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aver.me/5SaMkX7V" TargetMode="External"/><Relationship Id="rId2" Type="http://schemas.openxmlformats.org/officeDocument/2006/relationships/hyperlink" Target="http://naver.me/FniIUEB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naver.me/x8iWP7Q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7673" y="1122363"/>
            <a:ext cx="11093913" cy="2387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5</a:t>
            </a:r>
            <a:r>
              <a:rPr lang="ko-KR" altLang="en-US" dirty="0"/>
              <a:t>주차 </a:t>
            </a:r>
            <a:br>
              <a:rPr lang="en-US" altLang="ko-KR" dirty="0"/>
            </a:br>
            <a:r>
              <a:rPr lang="ko-KR" altLang="en-US" dirty="0"/>
              <a:t>계정 관리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강사 </a:t>
            </a:r>
            <a:r>
              <a:rPr lang="en-US" altLang="ko-KR" dirty="0"/>
              <a:t>: </a:t>
            </a:r>
            <a:r>
              <a:rPr lang="ko-KR" altLang="en-US" dirty="0"/>
              <a:t>최도현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전공 </a:t>
            </a:r>
            <a:r>
              <a:rPr lang="en-US" altLang="ko-KR" dirty="0"/>
              <a:t>: </a:t>
            </a:r>
            <a:r>
              <a:rPr lang="ko-KR" altLang="en-US" dirty="0"/>
              <a:t>네트워크</a:t>
            </a:r>
            <a:r>
              <a:rPr lang="en-US" altLang="ko-KR" dirty="0"/>
              <a:t>/</a:t>
            </a:r>
            <a:r>
              <a:rPr lang="ko-KR" altLang="en-US" dirty="0"/>
              <a:t>보안</a:t>
            </a:r>
          </a:p>
          <a:p>
            <a:pPr lvl="0">
              <a:defRPr/>
            </a:pPr>
            <a:endParaRPr lang="ko-KR" altLang="en-US" dirty="0"/>
          </a:p>
        </p:txBody>
      </p:sp>
      <p:pic>
        <p:nvPicPr>
          <p:cNvPr id="4" name="Picture 2" descr="안녕하세요! 내가 먼저' 귀여운 이모티콘 무료로 드립니다 | 강남구청 &gt; 강남소식 &gt; 강남이슈">
            <a:extLst>
              <a:ext uri="{FF2B5EF4-FFF2-40B4-BE49-F238E27FC236}">
                <a16:creationId xmlns:a16="http://schemas.microsoft.com/office/drawing/2014/main" id="{864E9484-F130-7FC6-7677-82E573D42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222" y="4343542"/>
            <a:ext cx="2444750" cy="244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사용자 계정 보안 설정하기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패스워드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보안 정책 확인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</a:rPr>
              <a:t>cat</a:t>
            </a:r>
            <a:r>
              <a:rPr lang="ko-KR" altLang="en-US" sz="2000" dirty="0">
                <a:highlight>
                  <a:srgbClr val="FFFF00"/>
                </a:highlight>
              </a:rPr>
              <a:t> </a:t>
            </a:r>
            <a:r>
              <a:rPr lang="en-US" altLang="ko-KR" sz="2000" dirty="0">
                <a:highlight>
                  <a:srgbClr val="FFFF00"/>
                </a:highlight>
              </a:rPr>
              <a:t>/</a:t>
            </a:r>
            <a:r>
              <a:rPr lang="en-US" altLang="ko-KR" sz="2000" dirty="0" err="1">
                <a:highlight>
                  <a:srgbClr val="FFFF00"/>
                </a:highlight>
              </a:rPr>
              <a:t>etc</a:t>
            </a:r>
            <a:r>
              <a:rPr lang="en-US" altLang="ko-KR" sz="2000" dirty="0">
                <a:highlight>
                  <a:srgbClr val="FFFF00"/>
                </a:highlight>
              </a:rPr>
              <a:t>/</a:t>
            </a:r>
            <a:r>
              <a:rPr lang="en-US" altLang="ko-KR" sz="2000" dirty="0" err="1">
                <a:highlight>
                  <a:srgbClr val="FFFF00"/>
                </a:highlight>
              </a:rPr>
              <a:t>login.defs</a:t>
            </a:r>
            <a:r>
              <a:rPr lang="en-US" altLang="ko-KR" sz="2000" dirty="0">
                <a:highlight>
                  <a:srgbClr val="FFFF00"/>
                </a:highlight>
              </a:rPr>
              <a:t> | more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Enter</a:t>
            </a:r>
            <a:r>
              <a:rPr lang="ko-KR" altLang="en-US" sz="1600" dirty="0">
                <a:sym typeface="Wingdings" panose="05000000000000000000" pitchFamily="2" charset="2"/>
              </a:rPr>
              <a:t> 키로 천천히 넘기면서 확인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패스워드 최대 사용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최소 사용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만료 경고 일을 설정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sudo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chage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-l 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아이디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패스워드 만료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활성화 유무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계정 만료 등 추가 정보 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추가 수정하기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sudo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chage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–E 30 –m 5 –M 10 –W 1 guest2</a:t>
            </a:r>
          </a:p>
          <a:p>
            <a:pPr lvl="2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E : </a:t>
            </a:r>
            <a:r>
              <a:rPr lang="ko-KR" altLang="en-US" sz="1600" dirty="0">
                <a:sym typeface="Wingdings" panose="05000000000000000000" pitchFamily="2" charset="2"/>
              </a:rPr>
              <a:t>계정만기</a:t>
            </a:r>
            <a:r>
              <a:rPr lang="en-US" altLang="ko-KR" sz="1600" dirty="0">
                <a:sym typeface="Wingdings" panose="05000000000000000000" pitchFamily="2" charset="2"/>
              </a:rPr>
              <a:t>, m : </a:t>
            </a:r>
            <a:r>
              <a:rPr lang="ko-KR" altLang="en-US" sz="1600" dirty="0">
                <a:sym typeface="Wingdings" panose="05000000000000000000" pitchFamily="2" charset="2"/>
              </a:rPr>
              <a:t>최소 사용</a:t>
            </a:r>
            <a:r>
              <a:rPr lang="en-US" altLang="ko-KR" sz="1600" dirty="0">
                <a:sym typeface="Wingdings" panose="05000000000000000000" pitchFamily="2" charset="2"/>
              </a:rPr>
              <a:t>, M : </a:t>
            </a:r>
            <a:r>
              <a:rPr lang="ko-KR" altLang="en-US" sz="1600" dirty="0">
                <a:sym typeface="Wingdings" panose="05000000000000000000" pitchFamily="2" charset="2"/>
              </a:rPr>
              <a:t>최대 사용</a:t>
            </a:r>
            <a:r>
              <a:rPr lang="en-US" altLang="ko-KR" sz="1600" dirty="0">
                <a:sym typeface="Wingdings" panose="05000000000000000000" pitchFamily="2" charset="2"/>
              </a:rPr>
              <a:t>, W : </a:t>
            </a:r>
            <a:r>
              <a:rPr lang="ko-KR" altLang="en-US" sz="1600" dirty="0">
                <a:sym typeface="Wingdings" panose="05000000000000000000" pitchFamily="2" charset="2"/>
              </a:rPr>
              <a:t>경고일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sudo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chage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–l guest2</a:t>
            </a:r>
          </a:p>
          <a:p>
            <a:pPr lvl="2">
              <a:defRPr/>
            </a:pP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cat</a:t>
            </a:r>
            <a:r>
              <a:rPr lang="ko-KR" alt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/</a:t>
            </a:r>
            <a:r>
              <a:rPr lang="en-US" altLang="ko-KR" sz="1600" dirty="0" err="1">
                <a:highlight>
                  <a:srgbClr val="FFFF00"/>
                </a:highlight>
                <a:sym typeface="Wingdings" panose="05000000000000000000" pitchFamily="2" charset="2"/>
              </a:rPr>
              <a:t>etc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/shadow</a:t>
            </a:r>
            <a:r>
              <a:rPr lang="en-US" altLang="ko-KR" sz="1600" dirty="0">
                <a:sym typeface="Wingdings" panose="05000000000000000000" pitchFamily="2" charset="2"/>
              </a:rPr>
              <a:t> (</a:t>
            </a:r>
            <a:r>
              <a:rPr lang="ko-KR" altLang="en-US" sz="1600" dirty="0">
                <a:sym typeface="Wingdings" panose="05000000000000000000" pitchFamily="2" charset="2"/>
              </a:rPr>
              <a:t>적용된 정보 확인 가능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2CB0C-53E7-FCA7-C603-113E619F6EBE}"/>
              </a:ext>
            </a:extLst>
          </p:cNvPr>
          <p:cNvSpPr txBox="1"/>
          <p:nvPr/>
        </p:nvSpPr>
        <p:spPr>
          <a:xfrm>
            <a:off x="6922073" y="4197549"/>
            <a:ext cx="45809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최상위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로부터 트리 구조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부팅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사용자 홈 디렉터리 시작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813195-A8B1-9335-7772-40F01B4252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63" r="50265" b="22316"/>
          <a:stretch/>
        </p:blipFill>
        <p:spPr>
          <a:xfrm>
            <a:off x="9046062" y="542040"/>
            <a:ext cx="2809606" cy="22972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11AAFF-6DAD-4DA1-527C-8B4F395BA5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20" b="73589"/>
          <a:stretch/>
        </p:blipFill>
        <p:spPr>
          <a:xfrm>
            <a:off x="7194691" y="3133776"/>
            <a:ext cx="4660977" cy="12862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D6F2901-0DF4-498D-7DDB-5B0331521F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22" b="63449"/>
          <a:stretch/>
        </p:blipFill>
        <p:spPr>
          <a:xfrm>
            <a:off x="7192444" y="4714432"/>
            <a:ext cx="4663224" cy="17784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D5C54E-1CCC-211C-E45A-77D2C95636CA}"/>
              </a:ext>
            </a:extLst>
          </p:cNvPr>
          <p:cNvSpPr txBox="1"/>
          <p:nvPr/>
        </p:nvSpPr>
        <p:spPr>
          <a:xfrm>
            <a:off x="8333262" y="5301981"/>
            <a:ext cx="2589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변경된 정책 확인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81E65D-33CF-9BA0-E9D7-2EC53227F9A1}"/>
              </a:ext>
            </a:extLst>
          </p:cNvPr>
          <p:cNvSpPr txBox="1"/>
          <p:nvPr/>
        </p:nvSpPr>
        <p:spPr>
          <a:xfrm>
            <a:off x="8229382" y="3546051"/>
            <a:ext cx="3273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기본 설정은 취약하다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286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사용자 그룹 관리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사용자 그룹이란</a:t>
            </a:r>
            <a:r>
              <a:rPr lang="en-US" altLang="ko-KR" sz="2400" dirty="0">
                <a:sym typeface="Wingdings" panose="05000000000000000000" pitchFamily="2" charset="2"/>
              </a:rPr>
              <a:t>? </a:t>
            </a:r>
            <a:r>
              <a:rPr lang="ko-KR" altLang="en-US" sz="2400" dirty="0">
                <a:sym typeface="Wingdings" panose="05000000000000000000" pitchFamily="2" charset="2"/>
              </a:rPr>
              <a:t>접근 그룹을 구분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cat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etc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/passwd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계정 정보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2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4</a:t>
            </a:r>
            <a:r>
              <a:rPr lang="ko-KR" altLang="en-US" sz="1600" dirty="0">
                <a:sym typeface="Wingdings" panose="05000000000000000000" pitchFamily="2" charset="2"/>
              </a:rPr>
              <a:t>번째 필드에 표시되는 값을 의미한다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사용자 생성과 함께 그룹도 생성된다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사용 예 </a:t>
            </a:r>
            <a:r>
              <a:rPr lang="en-US" altLang="ko-KR" sz="1600" dirty="0">
                <a:sym typeface="Wingdings" panose="05000000000000000000" pitchFamily="2" charset="2"/>
              </a:rPr>
              <a:t>) </a:t>
            </a:r>
            <a:r>
              <a:rPr lang="ko-KR" altLang="en-US" sz="1600" dirty="0">
                <a:sym typeface="Wingdings" panose="05000000000000000000" pitchFamily="2" charset="2"/>
              </a:rPr>
              <a:t>소프트웨어 학과 </a:t>
            </a:r>
            <a:r>
              <a:rPr lang="en-US" altLang="ko-KR" sz="1600" dirty="0">
                <a:sym typeface="Wingdings" panose="05000000000000000000" pitchFamily="2" charset="2"/>
              </a:rPr>
              <a:t>A, B, C</a:t>
            </a:r>
            <a:r>
              <a:rPr lang="ko-KR" altLang="en-US" sz="1600" dirty="0">
                <a:sym typeface="Wingdings" panose="05000000000000000000" pitchFamily="2" charset="2"/>
              </a:rPr>
              <a:t>반 그룹을 생성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cat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etc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/group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전체 그룹 목록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grep “guest” /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etc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/group</a:t>
            </a:r>
            <a:r>
              <a:rPr lang="en-US" altLang="ko-KR" sz="2000" dirty="0">
                <a:sym typeface="Wingdings" panose="05000000000000000000" pitchFamily="2" charset="2"/>
              </a:rPr>
              <a:t> (</a:t>
            </a:r>
            <a:r>
              <a:rPr lang="ko-KR" altLang="en-US" sz="2000" dirty="0">
                <a:sym typeface="Wingdings" panose="05000000000000000000" pitchFamily="2" charset="2"/>
              </a:rPr>
              <a:t>파일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내용 검색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사용자의 현재 소유자</a:t>
            </a:r>
            <a:r>
              <a:rPr lang="en-US" altLang="ko-KR" sz="2400" dirty="0">
                <a:sym typeface="Wingdings" panose="05000000000000000000" pitchFamily="2" charset="2"/>
              </a:rPr>
              <a:t>/</a:t>
            </a:r>
            <a:r>
              <a:rPr lang="ko-KR" altLang="en-US" sz="2400" dirty="0">
                <a:sym typeface="Wingdings" panose="05000000000000000000" pitchFamily="2" charset="2"/>
              </a:rPr>
              <a:t>그룹 </a:t>
            </a:r>
            <a:r>
              <a:rPr lang="en-US" altLang="ko-KR" sz="2400" dirty="0">
                <a:sym typeface="Wingdings" panose="05000000000000000000" pitchFamily="2" charset="2"/>
              </a:rPr>
              <a:t>id </a:t>
            </a:r>
            <a:r>
              <a:rPr lang="ko-KR" altLang="en-US" sz="2400" dirty="0">
                <a:sym typeface="Wingdings" panose="05000000000000000000" pitchFamily="2" charset="2"/>
              </a:rPr>
              <a:t>확인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id guest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 –al</a:t>
            </a: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홈 디렉터리 파일을 보자</a:t>
            </a:r>
            <a:r>
              <a:rPr lang="en-US" altLang="ko-KR" sz="1600" dirty="0">
                <a:sym typeface="Wingdings" panose="05000000000000000000" pitchFamily="2" charset="2"/>
              </a:rPr>
              <a:t>. (</a:t>
            </a:r>
            <a:r>
              <a:rPr lang="ko-KR" altLang="en-US" sz="1600" dirty="0">
                <a:sym typeface="Wingdings" panose="05000000000000000000" pitchFamily="2" charset="2"/>
              </a:rPr>
              <a:t>소유자와 그룹 표시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2CB0C-53E7-FCA7-C603-113E619F6EBE}"/>
              </a:ext>
            </a:extLst>
          </p:cNvPr>
          <p:cNvSpPr txBox="1"/>
          <p:nvPr/>
        </p:nvSpPr>
        <p:spPr>
          <a:xfrm>
            <a:off x="6922073" y="4197549"/>
            <a:ext cx="45809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최상위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로부터 트리 구조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부팅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사용자 홈 디렉터리 시작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1026" name="Picture 2" descr="리눅스 패스워드 파일 (/etc/passwd, /etc/shadow)">
            <a:extLst>
              <a:ext uri="{FF2B5EF4-FFF2-40B4-BE49-F238E27FC236}">
                <a16:creationId xmlns:a16="http://schemas.microsoft.com/office/drawing/2014/main" id="{C289FC58-22CC-43DB-8B08-7913EABF7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437" y="196184"/>
            <a:ext cx="3707518" cy="237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2ED72A-330C-EDEA-B706-F9A8FE915F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83080"/>
          <a:stretch/>
        </p:blipFill>
        <p:spPr>
          <a:xfrm>
            <a:off x="7636817" y="2660451"/>
            <a:ext cx="4286118" cy="10878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F1A8BE-77A2-C415-AD1F-4EC710FA2A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72" b="62553"/>
          <a:stretch/>
        </p:blipFill>
        <p:spPr>
          <a:xfrm>
            <a:off x="6718445" y="3903542"/>
            <a:ext cx="5204490" cy="26659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354CF9-2125-CAAD-1252-CE165AD988AC}"/>
              </a:ext>
            </a:extLst>
          </p:cNvPr>
          <p:cNvSpPr txBox="1"/>
          <p:nvPr/>
        </p:nvSpPr>
        <p:spPr>
          <a:xfrm>
            <a:off x="7239525" y="4246786"/>
            <a:ext cx="44143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root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의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gid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번호는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?</a:t>
            </a:r>
          </a:p>
          <a:p>
            <a:pPr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확인해보자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pPr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1000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번 이하는 시스템 계정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1584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130EEB-0D17-DECF-F287-A09B67C2C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853" y="1363864"/>
            <a:ext cx="4860390" cy="36452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사용자 그룹 관리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새 그룹을 추가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groupadd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–g 1004 angel</a:t>
            </a:r>
            <a:r>
              <a:rPr lang="en-US" altLang="ko-KR" sz="2000" dirty="0">
                <a:sym typeface="Wingdings" panose="05000000000000000000" pitchFamily="2" charset="2"/>
              </a:rPr>
              <a:t> (1004</a:t>
            </a:r>
            <a:r>
              <a:rPr lang="ko-KR" altLang="en-US" sz="2000" dirty="0">
                <a:sym typeface="Wingdings" panose="05000000000000000000" pitchFamily="2" charset="2"/>
              </a:rPr>
              <a:t>번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권한 문제 </a:t>
            </a:r>
            <a:r>
              <a:rPr lang="en-US" altLang="ko-KR" sz="1600" dirty="0"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sym typeface="Wingdings" panose="05000000000000000000" pitchFamily="2" charset="2"/>
              </a:rPr>
              <a:t>관리자 권한 전환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그룹 파일 내 </a:t>
            </a:r>
            <a:r>
              <a:rPr lang="en-US" altLang="ko-KR" sz="1600" dirty="0">
                <a:sym typeface="Wingdings" panose="05000000000000000000" pitchFamily="2" charset="2"/>
              </a:rPr>
              <a:t>angel</a:t>
            </a:r>
            <a:r>
              <a:rPr lang="ko-KR" altLang="en-US" sz="1600" dirty="0">
                <a:sym typeface="Wingdings" panose="05000000000000000000" pitchFamily="2" charset="2"/>
              </a:rPr>
              <a:t>을 검색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임시 사용자 </a:t>
            </a:r>
            <a:r>
              <a:rPr lang="en-US" altLang="ko-KR" sz="2400" dirty="0">
                <a:sym typeface="Wingdings" panose="05000000000000000000" pitchFamily="2" charset="2"/>
              </a:rPr>
              <a:t>angel1</a:t>
            </a:r>
            <a:r>
              <a:rPr lang="ko-KR" altLang="en-US" sz="2400" dirty="0">
                <a:sym typeface="Wingdings" panose="05000000000000000000" pitchFamily="2" charset="2"/>
              </a:rPr>
              <a:t>와 </a:t>
            </a:r>
            <a:r>
              <a:rPr lang="en-US" altLang="ko-KR" sz="2400" dirty="0">
                <a:sym typeface="Wingdings" panose="05000000000000000000" pitchFamily="2" charset="2"/>
              </a:rPr>
              <a:t>angel2</a:t>
            </a:r>
            <a:r>
              <a:rPr lang="ko-KR" altLang="en-US" sz="2400" dirty="0">
                <a:sym typeface="Wingdings" panose="05000000000000000000" pitchFamily="2" charset="2"/>
              </a:rPr>
              <a:t>를 생성한다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임시 사용자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이름으로 그룹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확인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자동 추가된 그룹 확인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id angel1 </a:t>
            </a:r>
            <a:r>
              <a:rPr lang="ko-KR" altLang="en-US" sz="2000" dirty="0">
                <a:sym typeface="Wingdings" panose="05000000000000000000" pitchFamily="2" charset="2"/>
              </a:rPr>
              <a:t>또는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angel2</a:t>
            </a: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자동으로 사용자의 이름으로 그룹이 추가됨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090246-850D-CE7C-991A-F48B20FC03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87" b="83155"/>
          <a:stretch/>
        </p:blipFill>
        <p:spPr>
          <a:xfrm>
            <a:off x="7182853" y="5249322"/>
            <a:ext cx="4860390" cy="13201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202A08-342A-99D0-118F-D6666F35F71F}"/>
              </a:ext>
            </a:extLst>
          </p:cNvPr>
          <p:cNvSpPr txBox="1"/>
          <p:nvPr/>
        </p:nvSpPr>
        <p:spPr>
          <a:xfrm>
            <a:off x="7628898" y="2258557"/>
            <a:ext cx="44143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그룹을 추가하고 확인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cat/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etc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/group</a:t>
            </a:r>
          </a:p>
          <a:p>
            <a:pPr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임시 사용자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명도 추가한다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543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460CE07-7777-4502-B10C-38CB14BAA6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4" b="54473"/>
          <a:stretch/>
        </p:blipFill>
        <p:spPr>
          <a:xfrm>
            <a:off x="6817725" y="4221229"/>
            <a:ext cx="5117601" cy="22957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03C878-85E2-5AAF-9600-F78C344064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27" b="58947"/>
          <a:stretch/>
        </p:blipFill>
        <p:spPr>
          <a:xfrm>
            <a:off x="6789132" y="1165891"/>
            <a:ext cx="5146194" cy="278116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사용자 그룹 관리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새 그룹으로 변경하기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usermod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–g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angel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angel1</a:t>
            </a: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usermod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–g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angel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angel2</a:t>
            </a: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그룹 변경 확인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id angel1 </a:t>
            </a:r>
            <a:r>
              <a:rPr lang="ko-KR" altLang="en-US" sz="2000" dirty="0">
                <a:sym typeface="Wingdings" panose="05000000000000000000" pitchFamily="2" charset="2"/>
              </a:rPr>
              <a:t>또는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angel2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사용자를 생성과 동시에 그룹을 지정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useradd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–s /bin/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sh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–d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/home/angel3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–g 1004 angel3</a:t>
            </a: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주의 </a:t>
            </a:r>
            <a:r>
              <a:rPr lang="en-US" altLang="ko-KR" sz="2000" dirty="0">
                <a:sym typeface="Wingdings" panose="05000000000000000000" pitchFamily="2" charset="2"/>
              </a:rPr>
              <a:t>: </a:t>
            </a:r>
            <a:r>
              <a:rPr lang="en-US" altLang="ko-KR" sz="2000" dirty="0" err="1">
                <a:sym typeface="Wingdings" panose="05000000000000000000" pitchFamily="2" charset="2"/>
              </a:rPr>
              <a:t>adduser</a:t>
            </a:r>
            <a:r>
              <a:rPr lang="ko-KR" altLang="en-US" sz="2000" dirty="0">
                <a:sym typeface="Wingdings" panose="05000000000000000000" pitchFamily="2" charset="2"/>
              </a:rPr>
              <a:t> 명령어가 아니다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angel3 </a:t>
            </a:r>
            <a:r>
              <a:rPr lang="ko-KR" altLang="en-US" sz="2000" dirty="0">
                <a:sym typeface="Wingdings" panose="05000000000000000000" pitchFamily="2" charset="2"/>
              </a:rPr>
              <a:t>사용자는 패스워드를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추가해보자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E0F9C9-8B2B-A81B-693D-C1BC124228BC}"/>
              </a:ext>
            </a:extLst>
          </p:cNvPr>
          <p:cNvSpPr txBox="1"/>
          <p:nvPr/>
        </p:nvSpPr>
        <p:spPr>
          <a:xfrm>
            <a:off x="7520981" y="1964861"/>
            <a:ext cx="44143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1004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그룹으로 변경됨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1004 = angel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이다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AAD81-42FF-DA88-E75A-0BD94127CF99}"/>
              </a:ext>
            </a:extLst>
          </p:cNvPr>
          <p:cNvSpPr txBox="1"/>
          <p:nvPr/>
        </p:nvSpPr>
        <p:spPr>
          <a:xfrm>
            <a:off x="7520981" y="5230444"/>
            <a:ext cx="44143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angel3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사용자 패스워드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7090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사용자 그룹 관리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보조 그룹을 추가하기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gid 1666</a:t>
            </a:r>
            <a:r>
              <a:rPr lang="ko-KR" altLang="en-US" sz="2000" dirty="0">
                <a:sym typeface="Wingdings" panose="05000000000000000000" pitchFamily="2" charset="2"/>
              </a:rPr>
              <a:t>번의 </a:t>
            </a:r>
            <a:r>
              <a:rPr lang="en-US" altLang="ko-KR" sz="2000" dirty="0">
                <a:sym typeface="Wingdings" panose="05000000000000000000" pitchFamily="2" charset="2"/>
              </a:rPr>
              <a:t>monster </a:t>
            </a:r>
            <a:r>
              <a:rPr lang="ko-KR" altLang="en-US" sz="2000" dirty="0">
                <a:sym typeface="Wingdings" panose="05000000000000000000" pitchFamily="2" charset="2"/>
              </a:rPr>
              <a:t>그룹을 생성한다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gid 8282</a:t>
            </a:r>
            <a:r>
              <a:rPr lang="ko-KR" altLang="en-US" sz="2000" dirty="0">
                <a:sym typeface="Wingdings" panose="05000000000000000000" pitchFamily="2" charset="2"/>
              </a:rPr>
              <a:t>번의 </a:t>
            </a:r>
            <a:r>
              <a:rPr lang="en-US" altLang="ko-KR" sz="2000" dirty="0">
                <a:sym typeface="Wingdings" panose="05000000000000000000" pitchFamily="2" charset="2"/>
              </a:rPr>
              <a:t>mother </a:t>
            </a:r>
            <a:r>
              <a:rPr lang="ko-KR" altLang="en-US" sz="2000" dirty="0">
                <a:sym typeface="Wingdings" panose="05000000000000000000" pitchFamily="2" charset="2"/>
              </a:rPr>
              <a:t>그룹을 생성한다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usermod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–a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–G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monster,mother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angel1</a:t>
            </a: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보조 그룹은 대문자이다</a:t>
            </a:r>
            <a:r>
              <a:rPr lang="en-US" altLang="ko-KR" sz="1600" dirty="0">
                <a:sym typeface="Wingdings" panose="05000000000000000000" pitchFamily="2" charset="2"/>
              </a:rPr>
              <a:t>, a</a:t>
            </a:r>
            <a:r>
              <a:rPr lang="ko-KR" altLang="en-US" sz="1600" dirty="0">
                <a:sym typeface="Wingdings" panose="05000000000000000000" pitchFamily="2" charset="2"/>
              </a:rPr>
              <a:t> 옵션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그룹 뒤에 새로 추가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없으면 덮어씌움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추가된 보조 그룹 확인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id angel1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groups angel1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07082B-934C-E6CA-66AA-005607ABA4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45" b="80581"/>
          <a:stretch/>
        </p:blipFill>
        <p:spPr>
          <a:xfrm>
            <a:off x="3501189" y="5077645"/>
            <a:ext cx="8343537" cy="14918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7A8624-BC3F-FCB1-9517-8043D526B2BC}"/>
              </a:ext>
            </a:extLst>
          </p:cNvPr>
          <p:cNvSpPr txBox="1"/>
          <p:nvPr/>
        </p:nvSpPr>
        <p:spPr>
          <a:xfrm>
            <a:off x="5317959" y="5592727"/>
            <a:ext cx="5135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여러 개의 그룹을 지정 할 수 있다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194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사용자 그룹 관리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사용자 그룹 삭제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groupdel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ko-KR" altLang="en-US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그룹명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현재 새로 생성한 </a:t>
            </a:r>
            <a:r>
              <a:rPr lang="en-US" altLang="ko-KR" sz="2400" dirty="0">
                <a:sym typeface="Wingdings" panose="05000000000000000000" pitchFamily="2" charset="2"/>
              </a:rPr>
              <a:t>3</a:t>
            </a:r>
            <a:r>
              <a:rPr lang="ko-KR" altLang="en-US" sz="2400" dirty="0">
                <a:sym typeface="Wingdings" panose="05000000000000000000" pitchFamily="2" charset="2"/>
              </a:rPr>
              <a:t>명의 아이디의 그룹 확인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id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angel1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id angel2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id angel3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직접 삭제해보자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groupdel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mother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보조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삭제 </a:t>
            </a:r>
            <a:r>
              <a:rPr lang="en-US" altLang="ko-KR" sz="2000" dirty="0">
                <a:sym typeface="Wingdings" panose="05000000000000000000" pitchFamily="2" charset="2"/>
              </a:rPr>
              <a:t>ok)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groupdel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angel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주 그룹은 </a:t>
            </a:r>
            <a:r>
              <a:rPr lang="en-US" altLang="ko-KR" sz="2000" dirty="0">
                <a:sym typeface="Wingdings" panose="05000000000000000000" pitchFamily="2" charset="2"/>
              </a:rPr>
              <a:t>x)</a:t>
            </a:r>
          </a:p>
          <a:p>
            <a:pPr marL="457200" lvl="1" indent="0">
              <a:buNone/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8A997A-ED70-7A10-CA9C-7E36544E12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21" b="55198"/>
          <a:stretch/>
        </p:blipFill>
        <p:spPr>
          <a:xfrm>
            <a:off x="5763215" y="4054642"/>
            <a:ext cx="6220238" cy="264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5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5</a:t>
            </a:r>
            <a:r>
              <a:rPr lang="ko-KR" altLang="en-US" dirty="0"/>
              <a:t>주차 요약 정리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200" dirty="0">
                <a:sym typeface="Wingdings" panose="05000000000000000000" pitchFamily="2" charset="2"/>
              </a:rPr>
              <a:t>파일 및 디렉터리 관리</a:t>
            </a:r>
            <a:endParaRPr lang="en-US" altLang="ko-KR" sz="32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800" dirty="0">
                <a:sym typeface="Wingdings" panose="05000000000000000000" pitchFamily="2" charset="2"/>
              </a:rPr>
              <a:t>후반 파트</a:t>
            </a:r>
            <a:r>
              <a:rPr lang="en-US" altLang="ko-KR" sz="2800" dirty="0">
                <a:sym typeface="Wingdings" panose="05000000000000000000" pitchFamily="2" charset="2"/>
              </a:rPr>
              <a:t>(</a:t>
            </a:r>
            <a:r>
              <a:rPr lang="ko-KR" altLang="en-US" sz="2800" dirty="0">
                <a:sym typeface="Wingdings" panose="05000000000000000000" pitchFamily="2" charset="2"/>
              </a:rPr>
              <a:t>보충</a:t>
            </a:r>
            <a:r>
              <a:rPr lang="en-US" altLang="ko-KR" sz="28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endParaRPr lang="en-US" altLang="ko-KR" sz="2800" dirty="0"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ko-KR" altLang="en-US" sz="3200" dirty="0">
                <a:sym typeface="Wingdings" panose="05000000000000000000" pitchFamily="2" charset="2"/>
              </a:rPr>
              <a:t>계정 관리</a:t>
            </a:r>
            <a:endParaRPr lang="en-US" altLang="ko-KR" sz="32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800" dirty="0">
                <a:sym typeface="Wingdings" panose="05000000000000000000" pitchFamily="2" charset="2"/>
              </a:rPr>
              <a:t>사용자 추가</a:t>
            </a:r>
            <a:r>
              <a:rPr lang="en-US" altLang="ko-KR" sz="2800" dirty="0">
                <a:sym typeface="Wingdings" panose="05000000000000000000" pitchFamily="2" charset="2"/>
              </a:rPr>
              <a:t>/</a:t>
            </a:r>
            <a:r>
              <a:rPr lang="ko-KR" altLang="en-US" sz="2800" dirty="0">
                <a:sym typeface="Wingdings" panose="05000000000000000000" pitchFamily="2" charset="2"/>
              </a:rPr>
              <a:t>삭제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800" dirty="0">
                <a:sym typeface="Wingdings" panose="05000000000000000000" pitchFamily="2" charset="2"/>
              </a:rPr>
              <a:t>패스워드 정책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800" dirty="0">
                <a:sym typeface="Wingdings" panose="05000000000000000000" pitchFamily="2" charset="2"/>
              </a:rPr>
              <a:t>그룹 관리</a:t>
            </a:r>
            <a:endParaRPr lang="en-US" altLang="ko-KR" sz="2800" dirty="0">
              <a:sym typeface="Wingdings" panose="05000000000000000000" pitchFamily="2" charset="2"/>
            </a:endParaRPr>
          </a:p>
        </p:txBody>
      </p:sp>
      <p:pic>
        <p:nvPicPr>
          <p:cNvPr id="2050" name="Picture 2" descr="Why Periodic Server Backup is necessary for You?">
            <a:extLst>
              <a:ext uri="{FF2B5EF4-FFF2-40B4-BE49-F238E27FC236}">
                <a16:creationId xmlns:a16="http://schemas.microsoft.com/office/drawing/2014/main" id="{FD525BE4-46B0-B786-3B9D-2E0056E3E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062" y="4730128"/>
            <a:ext cx="4571386" cy="190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C28B19-9926-3A36-4FBC-548A6A86B05F}"/>
              </a:ext>
            </a:extLst>
          </p:cNvPr>
          <p:cNvSpPr txBox="1"/>
          <p:nvPr/>
        </p:nvSpPr>
        <p:spPr>
          <a:xfrm>
            <a:off x="7162454" y="4133527"/>
            <a:ext cx="45901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ym typeface="Wingdings" panose="05000000000000000000" pitchFamily="2" charset="2"/>
              </a:rPr>
              <a:t>백업</a:t>
            </a:r>
            <a:r>
              <a:rPr lang="en-US" altLang="ko-KR" sz="2400" b="1" dirty="0">
                <a:sym typeface="Wingdings" panose="05000000000000000000" pitchFamily="2" charset="2"/>
              </a:rPr>
              <a:t>/</a:t>
            </a:r>
            <a:r>
              <a:rPr lang="ko-KR" altLang="en-US" sz="2400" b="1" dirty="0">
                <a:sym typeface="Wingdings" panose="05000000000000000000" pitchFamily="2" charset="2"/>
              </a:rPr>
              <a:t>확인</a:t>
            </a:r>
            <a:r>
              <a:rPr lang="en-US" altLang="ko-KR" sz="2400" b="1" dirty="0">
                <a:sym typeface="Wingdings" panose="05000000000000000000" pitchFamily="2" charset="2"/>
              </a:rPr>
              <a:t>. VM </a:t>
            </a:r>
            <a:r>
              <a:rPr lang="ko-KR" altLang="en-US" sz="2400" b="1" dirty="0">
                <a:sym typeface="Wingdings" panose="05000000000000000000" pitchFamily="2" charset="2"/>
              </a:rPr>
              <a:t>이미지 확인</a:t>
            </a:r>
            <a:endParaRPr lang="en-US" altLang="ko-KR" sz="16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3731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간략 문제 풀기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US" altLang="ko-KR" sz="2000" dirty="0" err="1"/>
              <a:t>adduser</a:t>
            </a:r>
            <a:r>
              <a:rPr lang="ko-KR" altLang="en-US" sz="2000" dirty="0"/>
              <a:t> 명령어로 홈 디렉터리를 지정하여 </a:t>
            </a:r>
            <a:r>
              <a:rPr lang="en-US" altLang="ko-KR" sz="2000" dirty="0"/>
              <a:t>test</a:t>
            </a:r>
            <a:r>
              <a:rPr lang="ko-KR" altLang="en-US" sz="2000" dirty="0"/>
              <a:t> 사용자를 </a:t>
            </a:r>
            <a:r>
              <a:rPr lang="ko-KR" altLang="en-US" sz="2000" dirty="0" err="1"/>
              <a:t>생성하시오</a:t>
            </a:r>
            <a:r>
              <a:rPr lang="en-US" altLang="ko-KR" sz="2400" dirty="0"/>
              <a:t>.</a:t>
            </a:r>
            <a:endParaRPr lang="en-US" altLang="ko-KR" sz="2000" dirty="0"/>
          </a:p>
          <a:p>
            <a:pPr lvl="1"/>
            <a:r>
              <a:rPr lang="en-US" altLang="ko-KR" sz="1900" dirty="0" err="1"/>
              <a:t>useradd</a:t>
            </a:r>
            <a:r>
              <a:rPr lang="ko-KR" altLang="en-US" sz="1900" dirty="0"/>
              <a:t>와 다르다</a:t>
            </a:r>
            <a:r>
              <a:rPr lang="en-US" altLang="ko-KR" sz="1900" dirty="0"/>
              <a:t>. </a:t>
            </a:r>
            <a:r>
              <a:rPr lang="ko-KR" altLang="en-US" sz="1900" dirty="0"/>
              <a:t>홈 관련 옵션</a:t>
            </a:r>
            <a:r>
              <a:rPr lang="en-US" altLang="ko-KR" sz="1900" dirty="0"/>
              <a:t>?</a:t>
            </a:r>
            <a:r>
              <a:rPr lang="ko-KR" altLang="en-US" sz="1900" dirty="0"/>
              <a:t> </a:t>
            </a:r>
            <a:r>
              <a:rPr lang="en-US" altLang="ko-KR" sz="1900" dirty="0"/>
              <a:t>(man </a:t>
            </a:r>
            <a:r>
              <a:rPr lang="en-US" altLang="ko-KR" sz="1900" dirty="0" err="1"/>
              <a:t>adduser</a:t>
            </a:r>
            <a:r>
              <a:rPr lang="en-US" altLang="ko-KR" sz="1900" dirty="0"/>
              <a:t>)</a:t>
            </a:r>
            <a:r>
              <a:rPr lang="ko-KR" altLang="en-US" sz="1900" dirty="0"/>
              <a:t>로 확인</a:t>
            </a:r>
            <a:endParaRPr lang="en-US" altLang="ko-KR" sz="1900" dirty="0"/>
          </a:p>
          <a:p>
            <a:pPr marL="914400" lvl="1" indent="-457200">
              <a:buAutoNum type="arabicPeriod"/>
            </a:pPr>
            <a:endParaRPr lang="en-US" altLang="ko-KR" sz="1600" dirty="0"/>
          </a:p>
          <a:p>
            <a:pPr marL="457200" indent="-457200">
              <a:buAutoNum type="arabicPeriod"/>
            </a:pPr>
            <a:r>
              <a:rPr lang="en-US" altLang="ko-KR" sz="2000" dirty="0"/>
              <a:t>Test </a:t>
            </a:r>
            <a:r>
              <a:rPr lang="ko-KR" altLang="en-US" sz="2000" dirty="0"/>
              <a:t>사용자의 패스워드를 지정과 함께 최소일 </a:t>
            </a:r>
            <a:r>
              <a:rPr lang="en-US" altLang="ko-KR" sz="2000" dirty="0"/>
              <a:t>7</a:t>
            </a:r>
            <a:r>
              <a:rPr lang="ko-KR" altLang="en-US" sz="2000" dirty="0"/>
              <a:t>일</a:t>
            </a:r>
            <a:r>
              <a:rPr lang="en-US" altLang="ko-KR" sz="2000" dirty="0"/>
              <a:t>, </a:t>
            </a:r>
            <a:r>
              <a:rPr lang="ko-KR" altLang="en-US" sz="2000" dirty="0"/>
              <a:t>최대일 </a:t>
            </a:r>
            <a:r>
              <a:rPr lang="en-US" altLang="ko-KR" sz="2000" dirty="0"/>
              <a:t>10</a:t>
            </a:r>
            <a:r>
              <a:rPr lang="ko-KR" altLang="en-US" sz="2000" dirty="0"/>
              <a:t>일로 </a:t>
            </a:r>
            <a:r>
              <a:rPr lang="ko-KR" altLang="en-US" sz="2000" dirty="0" err="1"/>
              <a:t>설정하시오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900" dirty="0" err="1"/>
              <a:t>chage</a:t>
            </a:r>
            <a:r>
              <a:rPr lang="ko-KR" altLang="en-US" sz="1900" dirty="0"/>
              <a:t>로 확인</a:t>
            </a:r>
            <a:endParaRPr lang="en-US" altLang="ko-KR" sz="1900" dirty="0"/>
          </a:p>
          <a:p>
            <a:pPr marL="914400" lvl="1" indent="-457200">
              <a:buAutoNum type="arabicPeriod"/>
            </a:pPr>
            <a:endParaRPr lang="en-US" altLang="ko-KR" sz="1600" dirty="0"/>
          </a:p>
          <a:p>
            <a:pPr marL="457200" indent="-457200">
              <a:buAutoNum type="arabicPeriod"/>
            </a:pPr>
            <a:r>
              <a:rPr lang="ko-KR" altLang="en-US" sz="2000" dirty="0"/>
              <a:t>현재 </a:t>
            </a:r>
            <a:r>
              <a:rPr lang="en-US" altLang="ko-KR" sz="2000" dirty="0"/>
              <a:t>test </a:t>
            </a:r>
            <a:r>
              <a:rPr lang="ko-KR" altLang="en-US" sz="2000" dirty="0"/>
              <a:t>사용자의 </a:t>
            </a:r>
            <a:r>
              <a:rPr lang="en-US" altLang="ko-KR" sz="2000" dirty="0"/>
              <a:t>gid </a:t>
            </a:r>
            <a:r>
              <a:rPr lang="ko-KR" altLang="en-US" sz="2000" dirty="0"/>
              <a:t>그룹은 무엇인가</a:t>
            </a:r>
            <a:r>
              <a:rPr lang="en-US" altLang="ko-KR" sz="2000" dirty="0"/>
              <a:t>?</a:t>
            </a:r>
          </a:p>
          <a:p>
            <a:pPr lvl="1"/>
            <a:r>
              <a:rPr lang="en-US" altLang="ko-KR" sz="1800" dirty="0"/>
              <a:t>id</a:t>
            </a:r>
            <a:r>
              <a:rPr lang="ko-KR" altLang="en-US" sz="1800" dirty="0"/>
              <a:t>로 확인</a:t>
            </a:r>
            <a:endParaRPr lang="en-US" altLang="ko-KR" sz="1800" dirty="0"/>
          </a:p>
          <a:p>
            <a:pPr marL="914400" lvl="1" indent="-457200">
              <a:buAutoNum type="arabicPeriod"/>
            </a:pPr>
            <a:endParaRPr lang="en-US" altLang="ko-KR" sz="1600" dirty="0"/>
          </a:p>
          <a:p>
            <a:pPr marL="457200" indent="-457200">
              <a:buAutoNum type="arabicPeriod"/>
            </a:pPr>
            <a:r>
              <a:rPr lang="en-US" altLang="ko-KR" sz="2000" dirty="0"/>
              <a:t>gid 3000</a:t>
            </a:r>
            <a:r>
              <a:rPr lang="ko-KR" altLang="en-US" sz="2000" dirty="0"/>
              <a:t>번</a:t>
            </a:r>
            <a:r>
              <a:rPr lang="en-US" altLang="ko-KR" sz="2000" dirty="0"/>
              <a:t> new </a:t>
            </a:r>
            <a:r>
              <a:rPr lang="ko-KR" altLang="en-US" sz="2000" dirty="0"/>
              <a:t>그룹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3005</a:t>
            </a:r>
            <a:r>
              <a:rPr lang="ko-KR" altLang="en-US" sz="2000" dirty="0"/>
              <a:t>번 </a:t>
            </a:r>
            <a:r>
              <a:rPr lang="en-US" altLang="ko-KR" sz="2000" dirty="0"/>
              <a:t>old</a:t>
            </a:r>
            <a:r>
              <a:rPr lang="ko-KR" altLang="en-US" sz="2000" dirty="0"/>
              <a:t> 그룹을 </a:t>
            </a:r>
            <a:r>
              <a:rPr lang="en-US" altLang="ko-KR" sz="2000" dirty="0"/>
              <a:t>2</a:t>
            </a:r>
            <a:r>
              <a:rPr lang="ko-KR" altLang="en-US" sz="2000" dirty="0"/>
              <a:t>개 </a:t>
            </a:r>
            <a:r>
              <a:rPr lang="ko-KR" altLang="en-US" sz="2000" dirty="0" err="1"/>
              <a:t>생성하시오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900" dirty="0"/>
              <a:t>/</a:t>
            </a:r>
            <a:r>
              <a:rPr lang="en-US" altLang="ko-KR" sz="1900" dirty="0" err="1"/>
              <a:t>etc</a:t>
            </a:r>
            <a:r>
              <a:rPr lang="en-US" altLang="ko-KR" sz="1900" dirty="0"/>
              <a:t>/group (</a:t>
            </a:r>
            <a:r>
              <a:rPr lang="ko-KR" altLang="en-US" sz="1900" dirty="0"/>
              <a:t>그룹 확인</a:t>
            </a:r>
            <a:r>
              <a:rPr lang="en-US" altLang="ko-KR" sz="1900" dirty="0"/>
              <a:t>)</a:t>
            </a:r>
          </a:p>
          <a:p>
            <a:pPr marL="914400" lvl="1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사용자</a:t>
            </a:r>
            <a:r>
              <a:rPr lang="en-US" altLang="ko-KR" sz="2000" dirty="0"/>
              <a:t> test</a:t>
            </a:r>
            <a:r>
              <a:rPr lang="ko-KR" altLang="en-US" sz="2000" dirty="0"/>
              <a:t>의 주 그룹으로 </a:t>
            </a:r>
            <a:r>
              <a:rPr lang="en-US" altLang="ko-KR" sz="2000" dirty="0"/>
              <a:t>new, </a:t>
            </a:r>
            <a:r>
              <a:rPr lang="ko-KR" altLang="en-US" sz="2000" dirty="0"/>
              <a:t>보조 그룹으로 </a:t>
            </a:r>
            <a:r>
              <a:rPr lang="en-US" altLang="ko-KR" sz="2000" dirty="0"/>
              <a:t>old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추가하시오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900" dirty="0"/>
              <a:t>id</a:t>
            </a:r>
            <a:r>
              <a:rPr lang="ko-KR" altLang="en-US" sz="1900" dirty="0"/>
              <a:t>로 확인</a:t>
            </a:r>
            <a:r>
              <a:rPr lang="en-US" altLang="ko-KR" sz="1900" dirty="0"/>
              <a:t> - </a:t>
            </a:r>
            <a:r>
              <a:rPr lang="ko-KR" altLang="en-US" sz="1900" dirty="0"/>
              <a:t>기존 그룹이 존재하는 경우 </a:t>
            </a:r>
            <a:r>
              <a:rPr lang="en-US" altLang="ko-KR" sz="1900" dirty="0"/>
              <a:t>new</a:t>
            </a:r>
            <a:r>
              <a:rPr lang="ko-KR" altLang="en-US" sz="1900" dirty="0"/>
              <a:t>로 다시 변경</a:t>
            </a:r>
            <a:endParaRPr lang="en-US" altLang="ko-KR" sz="1900" dirty="0"/>
          </a:p>
          <a:p>
            <a:pPr marL="914400" lvl="1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사용자 </a:t>
            </a:r>
            <a:r>
              <a:rPr lang="en-US" altLang="ko-KR" sz="2000" dirty="0"/>
              <a:t>test</a:t>
            </a:r>
            <a:r>
              <a:rPr lang="ko-KR" altLang="en-US" sz="2000" dirty="0"/>
              <a:t>를 홈 디렉터리를 포함하여 모두 </a:t>
            </a:r>
            <a:r>
              <a:rPr lang="ko-KR" altLang="en-US" sz="2000" dirty="0" err="1"/>
              <a:t>삭제하시오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900" dirty="0"/>
              <a:t>마지막으로 기존 </a:t>
            </a:r>
            <a:r>
              <a:rPr lang="en-US" altLang="ko-KR" sz="1900" dirty="0"/>
              <a:t>test</a:t>
            </a:r>
            <a:r>
              <a:rPr lang="ko-KR" altLang="en-US" sz="1900" dirty="0"/>
              <a:t> 그룹도 삭제한다</a:t>
            </a:r>
            <a:r>
              <a:rPr lang="en-US" altLang="ko-KR" sz="1900" dirty="0"/>
              <a:t>.</a:t>
            </a:r>
          </a:p>
        </p:txBody>
      </p:sp>
      <p:pic>
        <p:nvPicPr>
          <p:cNvPr id="4098" name="Picture 2" descr="논술 기출문제 풀이 Smart한 논술의 법칙 18 논술 문제는 수능보다 어렵다 | 생글생글">
            <a:extLst>
              <a:ext uri="{FF2B5EF4-FFF2-40B4-BE49-F238E27FC236}">
                <a16:creationId xmlns:a16="http://schemas.microsoft.com/office/drawing/2014/main" id="{0A88C273-CA22-D9D9-8C25-00FC8C908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397" y="4835047"/>
            <a:ext cx="1907514" cy="186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89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서버 정상 종료하기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리눅스를 정상 종료한다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sudo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shutdown –h now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바로 종료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sudo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shutdown –h +3 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메시지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분 후에 종료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종료 후 과정</a:t>
            </a:r>
            <a:r>
              <a:rPr lang="en-US" altLang="ko-KR" sz="2400" dirty="0">
                <a:sym typeface="Wingdings" panose="05000000000000000000" pitchFamily="2" charset="2"/>
              </a:rPr>
              <a:t>?</a:t>
            </a: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내부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커널 프로세스 확인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연동된</a:t>
            </a:r>
            <a:r>
              <a:rPr lang="en-US" altLang="ko-KR" sz="2000" dirty="0">
                <a:sym typeface="Wingdings" panose="05000000000000000000" pitchFamily="2" charset="2"/>
              </a:rPr>
              <a:t>(mount)</a:t>
            </a:r>
            <a:r>
              <a:rPr lang="ko-KR" altLang="en-US" sz="2000" dirty="0">
                <a:sym typeface="Wingdings" panose="05000000000000000000" pitchFamily="2" charset="2"/>
              </a:rPr>
              <a:t> 자원 해제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저장 데이터 확인 및 스냅샷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개인적으로 잘 저장하자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457200" lvl="1" indent="0">
              <a:buNone/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4EA199-45B2-7D34-C974-9DA2DB750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05" t="48128" r="18478" b="29407"/>
          <a:stretch/>
        </p:blipFill>
        <p:spPr>
          <a:xfrm>
            <a:off x="6375749" y="4208745"/>
            <a:ext cx="5611660" cy="240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3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&amp;amp;amp;a or Questions and Answers Sign or Icon Stock Vector - Illustration of  logo, assistance: 143020204">
            <a:extLst>
              <a:ext uri="{FF2B5EF4-FFF2-40B4-BE49-F238E27FC236}">
                <a16:creationId xmlns:a16="http://schemas.microsoft.com/office/drawing/2014/main" id="{53405763-08BC-4FD0-A191-9B02DDD8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09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무엇이든 물어보세요</a:t>
            </a:r>
            <a:r>
              <a:rPr lang="en-US" altLang="ko-KR" dirty="0"/>
              <a:t>!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다음주 꼭 </a:t>
            </a:r>
            <a:r>
              <a:rPr lang="en-US" altLang="ko-KR" dirty="0"/>
              <a:t>VM </a:t>
            </a:r>
            <a:r>
              <a:rPr lang="ko-KR" altLang="en-US" dirty="0"/>
              <a:t>이미지 챙겨오기</a:t>
            </a:r>
            <a:r>
              <a:rPr lang="en-US" altLang="ko-KR" dirty="0"/>
              <a:t> </a:t>
            </a:r>
            <a:r>
              <a:rPr lang="en-US" altLang="ko-KR"/>
              <a:t>: USB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노트북 사용자는 상관없습니다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689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1825625"/>
            <a:ext cx="10515600" cy="4351338"/>
          </a:xfr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000" dirty="0">
                <a:solidFill>
                  <a:schemeClr val="tx1"/>
                </a:solidFill>
              </a:rPr>
              <a:t>서버 </a:t>
            </a:r>
            <a:r>
              <a:rPr lang="en-US" altLang="ko-KR" sz="4000" dirty="0">
                <a:solidFill>
                  <a:schemeClr val="tx1"/>
                </a:solidFill>
              </a:rPr>
              <a:t>OS </a:t>
            </a:r>
            <a:r>
              <a:rPr lang="ko-KR" altLang="en-US" sz="4000" dirty="0">
                <a:solidFill>
                  <a:schemeClr val="tx1"/>
                </a:solidFill>
              </a:rPr>
              <a:t>트렌드 현황</a:t>
            </a:r>
          </a:p>
        </p:txBody>
      </p:sp>
      <p:sp>
        <p:nvSpPr>
          <p:cNvPr id="4" name="순서도: 처리 3"/>
          <p:cNvSpPr/>
          <p:nvPr/>
        </p:nvSpPr>
        <p:spPr>
          <a:xfrm>
            <a:off x="0" y="2800375"/>
            <a:ext cx="12192000" cy="69046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9286" y="3818239"/>
            <a:ext cx="21948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/>
              <a:t>서버 운영체제 관련</a:t>
            </a:r>
            <a:endParaRPr lang="en-US" altLang="ko-KR" b="1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r>
              <a:rPr lang="ko-KR" altLang="en-US" b="1" dirty="0"/>
              <a:t>키워드 </a:t>
            </a:r>
            <a:r>
              <a:rPr lang="en-US" altLang="ko-KR" b="1" dirty="0"/>
              <a:t>: </a:t>
            </a:r>
            <a:r>
              <a:rPr lang="ko-KR" altLang="en-US" b="1" dirty="0"/>
              <a:t>일반</a:t>
            </a:r>
            <a:r>
              <a:rPr lang="en-US" altLang="ko-KR" b="1" dirty="0"/>
              <a:t>, </a:t>
            </a:r>
            <a:r>
              <a:rPr lang="ko-KR" altLang="en-US" b="1" dirty="0"/>
              <a:t>해킹</a:t>
            </a:r>
            <a:endParaRPr lang="en-US" altLang="ko-KR" b="1" dirty="0"/>
          </a:p>
        </p:txBody>
      </p:sp>
      <p:sp>
        <p:nvSpPr>
          <p:cNvPr id="2" name="직사각형 1"/>
          <p:cNvSpPr/>
          <p:nvPr/>
        </p:nvSpPr>
        <p:spPr>
          <a:xfrm>
            <a:off x="178022" y="114252"/>
            <a:ext cx="2380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dirty="0"/>
              <a:t>트렌드 분석</a:t>
            </a:r>
          </a:p>
        </p:txBody>
      </p:sp>
      <p:pic>
        <p:nvPicPr>
          <p:cNvPr id="3076" name="Picture 4" descr="Server">
            <a:extLst>
              <a:ext uri="{FF2B5EF4-FFF2-40B4-BE49-F238E27FC236}">
                <a16:creationId xmlns:a16="http://schemas.microsoft.com/office/drawing/2014/main" id="{5212FEB7-DBF9-E3A5-D749-6AE03F916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82" y="3954503"/>
            <a:ext cx="4074612" cy="263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/>
              <a:t>주요 </a:t>
            </a:r>
            <a:r>
              <a:rPr lang="en-US" altLang="ko-KR" sz="2400" dirty="0"/>
              <a:t>GUI </a:t>
            </a:r>
            <a:r>
              <a:rPr lang="ko-KR" altLang="en-US" sz="2400" dirty="0"/>
              <a:t>기반</a:t>
            </a:r>
            <a:r>
              <a:rPr lang="en-US" altLang="ko-KR" sz="2400" dirty="0"/>
              <a:t>(</a:t>
            </a:r>
            <a:r>
              <a:rPr lang="ko-KR" altLang="en-US" sz="2400" dirty="0"/>
              <a:t>데스크탑</a:t>
            </a:r>
            <a:r>
              <a:rPr lang="en-US" altLang="ko-KR" sz="2400" dirty="0"/>
              <a:t>)</a:t>
            </a:r>
          </a:p>
          <a:p>
            <a:pPr lvl="1">
              <a:defRPr/>
            </a:pPr>
            <a:r>
              <a:rPr lang="ko-KR" altLang="en-US" sz="1600" dirty="0"/>
              <a:t>웹 브라우저 </a:t>
            </a:r>
            <a:r>
              <a:rPr lang="en-US" altLang="ko-KR" sz="1600" dirty="0"/>
              <a:t>: </a:t>
            </a:r>
            <a:r>
              <a:rPr lang="ko-KR" altLang="en-US" sz="1600" dirty="0"/>
              <a:t>크롬</a:t>
            </a:r>
            <a:r>
              <a:rPr lang="en-US" altLang="ko-KR" sz="1600" dirty="0"/>
              <a:t>, </a:t>
            </a:r>
            <a:r>
              <a:rPr lang="ko-KR" altLang="en-US" sz="1600" dirty="0"/>
              <a:t>파이어 폭스 </a:t>
            </a:r>
            <a:endParaRPr lang="en-US" altLang="ko-KR" sz="1600" dirty="0"/>
          </a:p>
          <a:p>
            <a:pPr lvl="1">
              <a:defRPr/>
            </a:pPr>
            <a:r>
              <a:rPr lang="ko-KR" altLang="en-US" sz="1600" dirty="0"/>
              <a:t>영상</a:t>
            </a:r>
            <a:r>
              <a:rPr lang="en-US" altLang="ko-KR" sz="1600" dirty="0"/>
              <a:t>/</a:t>
            </a:r>
            <a:r>
              <a:rPr lang="ko-KR" altLang="en-US" sz="1600" dirty="0"/>
              <a:t>사운드</a:t>
            </a:r>
            <a:r>
              <a:rPr lang="en-US" altLang="ko-KR" sz="1600" dirty="0"/>
              <a:t>(</a:t>
            </a:r>
            <a:r>
              <a:rPr lang="ko-KR" altLang="en-US" sz="1600" dirty="0"/>
              <a:t>코덱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: VLC, SM, MPV..</a:t>
            </a:r>
          </a:p>
          <a:p>
            <a:pPr lvl="1">
              <a:defRPr/>
            </a:pPr>
            <a:r>
              <a:rPr lang="ko-KR" altLang="en-US" sz="1600" dirty="0"/>
              <a:t>바이러스 백신 </a:t>
            </a:r>
            <a:r>
              <a:rPr lang="en-US" altLang="ko-KR" sz="1600" dirty="0"/>
              <a:t>: CLAM, Comodo, F-PPOT</a:t>
            </a:r>
          </a:p>
          <a:p>
            <a:pPr lvl="1">
              <a:defRPr/>
            </a:pPr>
            <a:r>
              <a:rPr lang="ko-KR" altLang="en-US" sz="1600" dirty="0"/>
              <a:t>문서 편집 </a:t>
            </a:r>
            <a:r>
              <a:rPr lang="en-US" altLang="ko-KR" sz="1600" dirty="0"/>
              <a:t>: LibreOffice, OpenOffice..</a:t>
            </a:r>
          </a:p>
          <a:p>
            <a:pPr lvl="1">
              <a:defRPr/>
            </a:pPr>
            <a:r>
              <a:rPr lang="ko-KR" altLang="en-US" sz="1600" dirty="0"/>
              <a:t>게임</a:t>
            </a:r>
            <a:r>
              <a:rPr lang="en-US" altLang="ko-KR" sz="1600" dirty="0"/>
              <a:t> : </a:t>
            </a:r>
            <a:r>
              <a:rPr lang="ko-KR" altLang="en-US" sz="1600" dirty="0"/>
              <a:t>전용 플랫폼 지원</a:t>
            </a:r>
            <a:r>
              <a:rPr lang="en-US" altLang="ko-KR" sz="1600" dirty="0"/>
              <a:t>, </a:t>
            </a:r>
            <a:r>
              <a:rPr lang="ko-KR" altLang="en-US" sz="1600" dirty="0"/>
              <a:t>다수 지원 </a:t>
            </a:r>
            <a:r>
              <a:rPr lang="en-US" altLang="ko-KR" sz="1600" dirty="0"/>
              <a:t>x</a:t>
            </a:r>
          </a:p>
          <a:p>
            <a:pPr lvl="1">
              <a:defRPr/>
            </a:pPr>
            <a:r>
              <a:rPr lang="ko-KR" altLang="en-US" sz="1600" dirty="0"/>
              <a:t>메신저 </a:t>
            </a:r>
            <a:r>
              <a:rPr lang="en-US" altLang="ko-KR" sz="1600" dirty="0"/>
              <a:t>: Telegram, signal, </a:t>
            </a:r>
            <a:r>
              <a:rPr lang="en-US" altLang="ko-KR" sz="1600" dirty="0" err="1"/>
              <a:t>skyple</a:t>
            </a:r>
            <a:r>
              <a:rPr lang="en-US" altLang="ko-KR" sz="1600" dirty="0"/>
              <a:t>…</a:t>
            </a:r>
          </a:p>
          <a:p>
            <a:pPr lvl="1">
              <a:defRPr/>
            </a:pPr>
            <a:endParaRPr lang="en-US" altLang="ko-KR" sz="1600" dirty="0"/>
          </a:p>
          <a:p>
            <a:pPr>
              <a:defRPr/>
            </a:pPr>
            <a:r>
              <a:rPr lang="ko-KR" altLang="en-US" sz="2000" dirty="0"/>
              <a:t>최대 관심사 </a:t>
            </a:r>
            <a:r>
              <a:rPr lang="en-US" altLang="ko-KR" sz="2000" dirty="0"/>
              <a:t>: </a:t>
            </a:r>
            <a:r>
              <a:rPr lang="ko-KR" altLang="en-US" sz="2000" dirty="0"/>
              <a:t>데스크탑 </a:t>
            </a:r>
            <a:r>
              <a:rPr lang="en-US" altLang="ko-KR" sz="2000" dirty="0"/>
              <a:t>– </a:t>
            </a:r>
            <a:r>
              <a:rPr lang="ko-KR" altLang="en-US" sz="2000" dirty="0"/>
              <a:t>게임 구동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1600" dirty="0">
                <a:hlinkClick r:id="rId2"/>
              </a:rPr>
              <a:t>https://www.protondb.com/</a:t>
            </a:r>
            <a:endParaRPr lang="en-US" altLang="ko-KR" sz="1600" dirty="0"/>
          </a:p>
          <a:p>
            <a:pPr lvl="2">
              <a:defRPr/>
            </a:pPr>
            <a:endParaRPr lang="en-US" altLang="ko-KR" sz="1200" dirty="0"/>
          </a:p>
          <a:p>
            <a:pPr>
              <a:defRPr/>
            </a:pPr>
            <a:r>
              <a:rPr lang="ko-KR" altLang="en-US" sz="2000" dirty="0"/>
              <a:t>한국에서 리눅스 점유율이 낮은 이유</a:t>
            </a:r>
            <a:r>
              <a:rPr lang="en-US" altLang="ko-KR" sz="2000" dirty="0"/>
              <a:t>?</a:t>
            </a:r>
          </a:p>
          <a:p>
            <a:pPr lvl="1">
              <a:defRPr/>
            </a:pPr>
            <a:r>
              <a:rPr lang="ko-KR" altLang="en-US" sz="1600" dirty="0"/>
              <a:t>홍보 및 인식 </a:t>
            </a:r>
            <a:r>
              <a:rPr lang="en-US" altLang="ko-KR" sz="1600" dirty="0"/>
              <a:t>: </a:t>
            </a:r>
            <a:r>
              <a:rPr lang="ko-KR" altLang="en-US" sz="1600" dirty="0"/>
              <a:t>기본 </a:t>
            </a:r>
            <a:r>
              <a:rPr lang="en-US" altLang="ko-KR" sz="1600" dirty="0"/>
              <a:t>OS </a:t>
            </a:r>
            <a:r>
              <a:rPr lang="ko-KR" altLang="en-US" sz="1600" b="1" dirty="0"/>
              <a:t>인식</a:t>
            </a:r>
            <a:r>
              <a:rPr lang="ko-KR" altLang="en-US" sz="1600" dirty="0"/>
              <a:t> 저조</a:t>
            </a:r>
            <a:endParaRPr lang="en-US" altLang="ko-KR" sz="1600" dirty="0"/>
          </a:p>
          <a:p>
            <a:pPr lvl="1">
              <a:defRPr/>
            </a:pPr>
            <a:r>
              <a:rPr lang="ko-KR" altLang="en-US" sz="1600" dirty="0"/>
              <a:t>문서편집 </a:t>
            </a:r>
            <a:r>
              <a:rPr lang="en-US" altLang="ko-KR" sz="1600" dirty="0"/>
              <a:t>: </a:t>
            </a:r>
            <a:r>
              <a:rPr lang="ko-KR" altLang="en-US" sz="1600" b="1" dirty="0"/>
              <a:t>한글 </a:t>
            </a:r>
            <a:r>
              <a:rPr lang="en-US" altLang="ko-KR" sz="1600" b="1" dirty="0"/>
              <a:t>HWP </a:t>
            </a:r>
            <a:r>
              <a:rPr lang="ko-KR" altLang="en-US" sz="1600" b="1" dirty="0"/>
              <a:t>지원</a:t>
            </a:r>
            <a:r>
              <a:rPr lang="en-US" altLang="ko-KR" sz="1600" dirty="0"/>
              <a:t>, but(2020</a:t>
            </a:r>
            <a:r>
              <a:rPr lang="ko-KR" altLang="en-US" sz="1600" dirty="0"/>
              <a:t>버전 출시</a:t>
            </a:r>
            <a:r>
              <a:rPr lang="en-US" altLang="ko-KR" sz="1600" dirty="0"/>
              <a:t>)</a:t>
            </a:r>
          </a:p>
          <a:p>
            <a:pPr lvl="1">
              <a:defRPr/>
            </a:pPr>
            <a:r>
              <a:rPr lang="ko-KR" altLang="en-US" sz="1600" dirty="0"/>
              <a:t>기타 </a:t>
            </a:r>
            <a:r>
              <a:rPr lang="en-US" altLang="ko-KR" sz="1600" dirty="0"/>
              <a:t>: </a:t>
            </a:r>
            <a:r>
              <a:rPr lang="ko-KR" altLang="en-US" sz="1600" b="1" dirty="0"/>
              <a:t>최신 하드웨어</a:t>
            </a:r>
            <a:r>
              <a:rPr lang="ko-KR" altLang="en-US" sz="1600" dirty="0"/>
              <a:t> 및 드라이버 지원</a:t>
            </a:r>
            <a:r>
              <a:rPr lang="en-US" altLang="ko-KR" sz="1600" dirty="0"/>
              <a:t>(</a:t>
            </a:r>
            <a:r>
              <a:rPr lang="ko-KR" altLang="en-US" sz="1600" dirty="0"/>
              <a:t>윈도우 보다 많이 느림</a:t>
            </a:r>
            <a:r>
              <a:rPr lang="en-US" altLang="ko-KR" sz="1600" dirty="0"/>
              <a:t>)</a:t>
            </a:r>
          </a:p>
        </p:txBody>
      </p:sp>
      <p:pic>
        <p:nvPicPr>
          <p:cNvPr id="1026" name="Picture 2" descr="VLC media player - 다운로드">
            <a:extLst>
              <a:ext uri="{FF2B5EF4-FFF2-40B4-BE49-F238E27FC236}">
                <a16:creationId xmlns:a16="http://schemas.microsoft.com/office/drawing/2014/main" id="{383218AD-DD5B-06E6-4023-FF3208DB0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253" y="1690688"/>
            <a:ext cx="2870177" cy="179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뉴욕타임스의 간판 IT기자는 왜 파이어 폭스로 돌아갔을까 - 티타임즈">
            <a:extLst>
              <a:ext uri="{FF2B5EF4-FFF2-40B4-BE49-F238E27FC236}">
                <a16:creationId xmlns:a16="http://schemas.microsoft.com/office/drawing/2014/main" id="{0C6EC303-B43F-467E-A944-62AE14375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442" y="364563"/>
            <a:ext cx="3219324" cy="181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GUI </a:t>
            </a:r>
            <a:r>
              <a:rPr lang="ko-KR" altLang="en-US" dirty="0"/>
              <a:t>기반 응용프로그램</a:t>
            </a:r>
            <a:endParaRPr lang="en-US" altLang="ko-KR" dirty="0"/>
          </a:p>
        </p:txBody>
      </p:sp>
      <p:pic>
        <p:nvPicPr>
          <p:cNvPr id="1030" name="Picture 6" descr="LibreOffice vs. OpenOffice: Making the Write Choice - Make Tech Easier">
            <a:extLst>
              <a:ext uri="{FF2B5EF4-FFF2-40B4-BE49-F238E27FC236}">
                <a16:creationId xmlns:a16="http://schemas.microsoft.com/office/drawing/2014/main" id="{3B8342BD-94F7-DD11-006D-9137DDBAC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442" y="2376919"/>
            <a:ext cx="3219323" cy="211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ignal vs. Telegram: Which encrypted messaging app wins? | Tom's Guide">
            <a:extLst>
              <a:ext uri="{FF2B5EF4-FFF2-40B4-BE49-F238E27FC236}">
                <a16:creationId xmlns:a16="http://schemas.microsoft.com/office/drawing/2014/main" id="{6D3C70CE-F054-47A4-ABD1-C672E1E9EA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3"/>
          <a:stretch/>
        </p:blipFill>
        <p:spPr bwMode="auto">
          <a:xfrm>
            <a:off x="5722963" y="3698017"/>
            <a:ext cx="2908467" cy="152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otonDB for Steam">
            <a:extLst>
              <a:ext uri="{FF2B5EF4-FFF2-40B4-BE49-F238E27FC236}">
                <a16:creationId xmlns:a16="http://schemas.microsoft.com/office/drawing/2014/main" id="{8224C3AF-E080-F2E6-342C-770A1BDF2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444" y="4630016"/>
            <a:ext cx="3219322" cy="201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4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해킹 </a:t>
            </a:r>
            <a:r>
              <a:rPr lang="en-US" altLang="ko-KR" dirty="0"/>
              <a:t>: </a:t>
            </a:r>
            <a:r>
              <a:rPr lang="ko-KR" altLang="en-US" dirty="0"/>
              <a:t>계정 탈취와 권한 획득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 dirty="0"/>
              <a:t>리눅스 운영체제 해킹의 주요 원인은</a:t>
            </a:r>
            <a:r>
              <a:rPr lang="en-US" altLang="ko-KR" sz="2400" dirty="0"/>
              <a:t>?</a:t>
            </a:r>
          </a:p>
          <a:p>
            <a:pPr lvl="1">
              <a:defRPr/>
            </a:pPr>
            <a:r>
              <a:rPr lang="ko-KR" altLang="en-US" sz="1600" dirty="0"/>
              <a:t>웹 상에서 악성코드 감염</a:t>
            </a:r>
            <a:endParaRPr lang="en-US" altLang="ko-KR" sz="1600" dirty="0"/>
          </a:p>
          <a:p>
            <a:pPr lvl="1">
              <a:defRPr/>
            </a:pPr>
            <a:r>
              <a:rPr lang="ko-KR" altLang="en-US" sz="1600" dirty="0"/>
              <a:t>악성 스크립트를 포함한 이메일</a:t>
            </a:r>
            <a:r>
              <a:rPr lang="en-US" altLang="ko-KR" sz="1600" dirty="0"/>
              <a:t> </a:t>
            </a:r>
          </a:p>
          <a:p>
            <a:pPr lvl="1">
              <a:defRPr/>
            </a:pPr>
            <a:r>
              <a:rPr lang="ko-KR" altLang="en-US" sz="1600" dirty="0"/>
              <a:t>취약한 오픈 소스 </a:t>
            </a:r>
            <a:r>
              <a:rPr lang="en-US" altLang="ko-KR" sz="1600" dirty="0"/>
              <a:t>S/W </a:t>
            </a:r>
            <a:r>
              <a:rPr lang="ko-KR" altLang="en-US" sz="1600" dirty="0"/>
              <a:t>개발</a:t>
            </a:r>
            <a:endParaRPr lang="en-US" altLang="ko-KR" sz="1600" dirty="0"/>
          </a:p>
          <a:p>
            <a:pPr lvl="1">
              <a:defRPr/>
            </a:pPr>
            <a:endParaRPr lang="en-US" altLang="ko-KR" sz="1600" dirty="0"/>
          </a:p>
          <a:p>
            <a:pPr>
              <a:defRPr/>
            </a:pPr>
            <a:r>
              <a:rPr lang="ko-KR" altLang="en-US" sz="2000" dirty="0"/>
              <a:t>해킹 </a:t>
            </a:r>
            <a:r>
              <a:rPr lang="en-US" altLang="ko-KR" sz="2000" dirty="0"/>
              <a:t>S/W </a:t>
            </a:r>
            <a:r>
              <a:rPr lang="ko-KR" altLang="en-US" sz="2000" dirty="0"/>
              <a:t>종류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1600" dirty="0"/>
              <a:t>악성코드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다운로더</a:t>
            </a:r>
            <a:r>
              <a:rPr lang="en-US" altLang="ko-KR" sz="1600" dirty="0"/>
              <a:t>(P2P)</a:t>
            </a:r>
            <a:r>
              <a:rPr lang="ko-KR" altLang="en-US" sz="1600" dirty="0"/>
              <a:t>와 </a:t>
            </a:r>
            <a:r>
              <a:rPr lang="ko-KR" altLang="en-US" sz="1600" dirty="0" err="1"/>
              <a:t>백도어</a:t>
            </a:r>
            <a:r>
              <a:rPr lang="en-US" altLang="ko-KR" sz="1600" dirty="0"/>
              <a:t>(</a:t>
            </a:r>
            <a:r>
              <a:rPr lang="ko-KR" altLang="en-US" sz="1600" dirty="0"/>
              <a:t>원격</a:t>
            </a:r>
            <a:r>
              <a:rPr lang="en-US" altLang="ko-KR" sz="1600" dirty="0"/>
              <a:t>)</a:t>
            </a:r>
            <a:endParaRPr lang="en-US" altLang="ko-KR" sz="1200" dirty="0"/>
          </a:p>
          <a:p>
            <a:pPr lvl="1">
              <a:defRPr/>
            </a:pPr>
            <a:endParaRPr lang="en-US" altLang="ko-KR" sz="1600" dirty="0"/>
          </a:p>
          <a:p>
            <a:pPr>
              <a:defRPr/>
            </a:pP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해킹한다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= </a:t>
            </a:r>
            <a:r>
              <a:rPr lang="ko-KR" altLang="en-US" sz="2000" dirty="0"/>
              <a:t>파일 권한 획득</a:t>
            </a:r>
            <a:endParaRPr lang="en-US" altLang="ko-KR" sz="1600" dirty="0"/>
          </a:p>
          <a:p>
            <a:pPr lvl="1">
              <a:defRPr/>
            </a:pPr>
            <a:endParaRPr lang="en-US" altLang="ko-KR" sz="1600" dirty="0"/>
          </a:p>
          <a:p>
            <a:pPr>
              <a:defRPr/>
            </a:pPr>
            <a:r>
              <a:rPr lang="ko-KR" altLang="en-US" sz="2000" dirty="0"/>
              <a:t>시스템 마비</a:t>
            </a:r>
            <a:r>
              <a:rPr lang="en-US" altLang="ko-KR" sz="2000" dirty="0"/>
              <a:t>, </a:t>
            </a:r>
            <a:r>
              <a:rPr lang="ko-KR" altLang="en-US" sz="2000" dirty="0"/>
              <a:t>기밀 정보 노출 등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1600" dirty="0"/>
              <a:t>공공</a:t>
            </a:r>
            <a:r>
              <a:rPr lang="en-US" altLang="ko-KR" sz="1600" dirty="0"/>
              <a:t>, </a:t>
            </a:r>
            <a:r>
              <a:rPr lang="ko-KR" altLang="en-US" sz="1600" dirty="0"/>
              <a:t>기업</a:t>
            </a:r>
            <a:r>
              <a:rPr lang="en-US" altLang="ko-KR" sz="1600" dirty="0"/>
              <a:t> </a:t>
            </a:r>
            <a:r>
              <a:rPr lang="ko-KR" altLang="en-US" sz="1600" dirty="0"/>
              <a:t>등 연간 </a:t>
            </a:r>
            <a:r>
              <a:rPr lang="en-US" altLang="ko-KR" sz="1600" dirty="0"/>
              <a:t>2</a:t>
            </a:r>
            <a:r>
              <a:rPr lang="ko-KR" altLang="en-US" sz="1600" dirty="0"/>
              <a:t>조원 피해</a:t>
            </a:r>
            <a:endParaRPr lang="en-US" altLang="ko-KR" sz="1600" dirty="0"/>
          </a:p>
          <a:p>
            <a:pPr lvl="1">
              <a:defRPr/>
            </a:pPr>
            <a:r>
              <a:rPr lang="ko-KR" altLang="en-US" sz="1600" dirty="0"/>
              <a:t>개인 </a:t>
            </a:r>
            <a:r>
              <a:rPr lang="en-US" altLang="ko-KR" sz="1600" dirty="0"/>
              <a:t>9800</a:t>
            </a:r>
            <a:r>
              <a:rPr lang="ko-KR" altLang="en-US" sz="1600" dirty="0"/>
              <a:t>억 이상</a:t>
            </a:r>
            <a:endParaRPr lang="en-US" altLang="ko-KR" sz="1600" dirty="0"/>
          </a:p>
          <a:p>
            <a:pPr lvl="1">
              <a:defRPr/>
            </a:pPr>
            <a:endParaRPr lang="en-US" altLang="ko-KR" sz="1600" dirty="0"/>
          </a:p>
        </p:txBody>
      </p:sp>
      <p:pic>
        <p:nvPicPr>
          <p:cNvPr id="2050" name="Picture 2" descr="이스트시큐리티 기업 | 공지사항 | 일본어 청구서로 사칭한 악성 해킹 메일 국내 유입 주의">
            <a:extLst>
              <a:ext uri="{FF2B5EF4-FFF2-40B4-BE49-F238E27FC236}">
                <a16:creationId xmlns:a16="http://schemas.microsoft.com/office/drawing/2014/main" id="{731A825A-615B-719D-FAEC-9AA907226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918" y="1046756"/>
            <a:ext cx="1886583" cy="196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웹사이트에 악성코드가 있습니다.">
            <a:extLst>
              <a:ext uri="{FF2B5EF4-FFF2-40B4-BE49-F238E27FC236}">
                <a16:creationId xmlns:a16="http://schemas.microsoft.com/office/drawing/2014/main" id="{322EA1F4-4D09-8148-DBC6-C1982276B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767" y="1635300"/>
            <a:ext cx="2391588" cy="138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5. 시스템 해킹 기술">
            <a:extLst>
              <a:ext uri="{FF2B5EF4-FFF2-40B4-BE49-F238E27FC236}">
                <a16:creationId xmlns:a16="http://schemas.microsoft.com/office/drawing/2014/main" id="{AA2A751A-3BA6-80BB-17F5-C128D61E3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176" y="3288900"/>
            <a:ext cx="5029354" cy="271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백도어(Backdoor) 설치를 시도하는 &quot;mspop 1.0&quot; 광고 위장 프로그램 유포 주의 (2014.4.19)">
            <a:extLst>
              <a:ext uri="{FF2B5EF4-FFF2-40B4-BE49-F238E27FC236}">
                <a16:creationId xmlns:a16="http://schemas.microsoft.com/office/drawing/2014/main" id="{1C897BE4-5AC8-8275-5B15-9620B3868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70" y="5156714"/>
            <a:ext cx="2391588" cy="146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루트킷의 특징과 설치 사례 : 네이버 블로그">
            <a:extLst>
              <a:ext uri="{FF2B5EF4-FFF2-40B4-BE49-F238E27FC236}">
                <a16:creationId xmlns:a16="http://schemas.microsoft.com/office/drawing/2014/main" id="{D67AD4B9-AB2B-78FC-D60D-AD4F073D4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269" y="4759206"/>
            <a:ext cx="1886584" cy="186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17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1825625"/>
            <a:ext cx="10515600" cy="4351338"/>
          </a:xfr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000" dirty="0">
                <a:solidFill>
                  <a:schemeClr val="tx1"/>
                </a:solidFill>
              </a:rPr>
              <a:t>사용자 계정 관리</a:t>
            </a:r>
          </a:p>
        </p:txBody>
      </p:sp>
      <p:sp>
        <p:nvSpPr>
          <p:cNvPr id="4" name="순서도: 처리 3"/>
          <p:cNvSpPr/>
          <p:nvPr/>
        </p:nvSpPr>
        <p:spPr>
          <a:xfrm>
            <a:off x="0" y="2800375"/>
            <a:ext cx="12192000" cy="69046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9286" y="3818239"/>
            <a:ext cx="328166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/>
              <a:t>사용자 계정 생성 및 삭제하기</a:t>
            </a:r>
            <a:endParaRPr lang="en-US" altLang="ko-KR" b="1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r>
              <a:rPr lang="ko-KR" altLang="en-US" b="1" dirty="0"/>
              <a:t>사용자 계정 보안 설정하기</a:t>
            </a:r>
            <a:endParaRPr lang="en-US" altLang="ko-KR" b="1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r>
              <a:rPr lang="ko-KR" altLang="en-US" b="1" dirty="0"/>
              <a:t>사용자 그룹 관리</a:t>
            </a:r>
            <a:endParaRPr lang="en-US" altLang="ko-KR" b="1" dirty="0"/>
          </a:p>
        </p:txBody>
      </p:sp>
      <p:sp>
        <p:nvSpPr>
          <p:cNvPr id="2" name="직사각형 1"/>
          <p:cNvSpPr/>
          <p:nvPr/>
        </p:nvSpPr>
        <p:spPr>
          <a:xfrm>
            <a:off x="178022" y="114252"/>
            <a:ext cx="1970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dirty="0"/>
              <a:t>주요 실습</a:t>
            </a:r>
          </a:p>
        </p:txBody>
      </p:sp>
      <p:pic>
        <p:nvPicPr>
          <p:cNvPr id="1028" name="Picture 4" descr="폴더 정리 무료 다운로드를 위한 벡터, 사진 및 일러스트레이션 - illustAC">
            <a:extLst>
              <a:ext uri="{FF2B5EF4-FFF2-40B4-BE49-F238E27FC236}">
                <a16:creationId xmlns:a16="http://schemas.microsoft.com/office/drawing/2014/main" id="{213E0F28-D466-2DA7-CBA1-223F25634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393" y="3818239"/>
            <a:ext cx="3577430" cy="268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3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실습 전 준비 </a:t>
            </a:r>
            <a:r>
              <a:rPr lang="en-US" altLang="ko-KR" dirty="0"/>
              <a:t>- VM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지난 주 </a:t>
            </a:r>
            <a:r>
              <a:rPr lang="en-US" altLang="ko-KR" sz="2400" dirty="0">
                <a:sym typeface="Wingdings" panose="05000000000000000000" pitchFamily="2" charset="2"/>
              </a:rPr>
              <a:t>VM </a:t>
            </a:r>
            <a:r>
              <a:rPr lang="ko-KR" altLang="en-US" sz="2400" dirty="0">
                <a:sym typeface="Wingdings" panose="05000000000000000000" pitchFamily="2" charset="2"/>
              </a:rPr>
              <a:t>준비 확인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VIRTUAL BOX </a:t>
            </a:r>
            <a:r>
              <a:rPr lang="ko-KR" altLang="en-US" sz="1600" dirty="0">
                <a:sym typeface="Wingdings" panose="05000000000000000000" pitchFamily="2" charset="2"/>
              </a:rPr>
              <a:t>확인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지난 주 </a:t>
            </a:r>
            <a:r>
              <a:rPr lang="en-US" altLang="ko-KR" sz="2000" dirty="0">
                <a:sym typeface="Wingdings" panose="05000000000000000000" pitchFamily="2" charset="2"/>
              </a:rPr>
              <a:t>S/W </a:t>
            </a:r>
            <a:r>
              <a:rPr lang="ko-KR" altLang="en-US" sz="2000" dirty="0">
                <a:sym typeface="Wingdings" panose="05000000000000000000" pitchFamily="2" charset="2"/>
              </a:rPr>
              <a:t>다운로드 </a:t>
            </a:r>
            <a:r>
              <a:rPr lang="ko-KR" altLang="en-US" sz="2000" dirty="0" err="1">
                <a:sym typeface="Wingdings" panose="05000000000000000000" pitchFamily="2" charset="2"/>
              </a:rPr>
              <a:t>필요하신분</a:t>
            </a:r>
            <a:r>
              <a:rPr lang="en-US" altLang="ko-KR" sz="2000" dirty="0">
                <a:sym typeface="Wingdings" panose="05000000000000000000" pitchFamily="2" charset="2"/>
              </a:rPr>
              <a:t>?</a:t>
            </a:r>
          </a:p>
          <a:p>
            <a:pPr lvl="1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USB </a:t>
            </a:r>
            <a:r>
              <a:rPr lang="ko-KR" altLang="en-US" sz="1600" dirty="0">
                <a:sym typeface="Wingdings" panose="05000000000000000000" pitchFamily="2" charset="2"/>
              </a:rPr>
              <a:t>제공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설치</a:t>
            </a:r>
            <a:r>
              <a:rPr lang="en-US" altLang="ko-KR" sz="1600" dirty="0">
                <a:sym typeface="Wingdings" panose="05000000000000000000" pitchFamily="2" charset="2"/>
              </a:rPr>
              <a:t>/</a:t>
            </a:r>
            <a:r>
              <a:rPr lang="ko-KR" altLang="en-US" sz="1600" dirty="0">
                <a:sym typeface="Wingdings" panose="05000000000000000000" pitchFamily="2" charset="2"/>
              </a:rPr>
              <a:t>다운로드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네이버 박스 링크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VIRTUALBOX : </a:t>
            </a:r>
            <a:r>
              <a:rPr lang="en-US" altLang="ko-KR" sz="1600" dirty="0">
                <a:sym typeface="Wingdings" panose="05000000000000000000" pitchFamily="2" charset="2"/>
                <a:hlinkClick r:id="rId2"/>
              </a:rPr>
              <a:t>http://naver.me/FniIUEBd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우분투 이미지 다운로드 </a:t>
            </a:r>
            <a:r>
              <a:rPr lang="en-US" altLang="ko-KR" sz="1600" dirty="0">
                <a:sym typeface="Wingdings" panose="05000000000000000000" pitchFamily="2" charset="2"/>
              </a:rPr>
              <a:t>: </a:t>
            </a:r>
            <a:r>
              <a:rPr lang="en-US" altLang="ko-KR" sz="1600" dirty="0">
                <a:sym typeface="Wingdings" panose="05000000000000000000" pitchFamily="2" charset="2"/>
                <a:hlinkClick r:id="rId3"/>
              </a:rPr>
              <a:t>http://naver.me/5SaMkX7V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2</a:t>
            </a:r>
            <a:r>
              <a:rPr lang="ko-KR" altLang="en-US" sz="2000" dirty="0">
                <a:sym typeface="Wingdings" panose="05000000000000000000" pitchFamily="2" charset="2"/>
              </a:rPr>
              <a:t>주차 설치 완료된 전체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약 </a:t>
            </a:r>
            <a:r>
              <a:rPr lang="en-US" altLang="ko-KR" sz="2000" dirty="0">
                <a:sym typeface="Wingdings" panose="05000000000000000000" pitchFamily="2" charset="2"/>
              </a:rPr>
              <a:t>5</a:t>
            </a:r>
            <a:r>
              <a:rPr lang="ko-KR" altLang="en-US" sz="2000" dirty="0">
                <a:sym typeface="Wingdings" panose="05000000000000000000" pitchFamily="2" charset="2"/>
              </a:rPr>
              <a:t>기가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1600" dirty="0">
                <a:sym typeface="Wingdings" panose="05000000000000000000" pitchFamily="2" charset="2"/>
                <a:hlinkClick r:id="rId4"/>
              </a:rPr>
              <a:t>http://naver.me/x8iWP7Qe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2CB0C-53E7-FCA7-C603-113E619F6EBE}"/>
              </a:ext>
            </a:extLst>
          </p:cNvPr>
          <p:cNvSpPr txBox="1"/>
          <p:nvPr/>
        </p:nvSpPr>
        <p:spPr>
          <a:xfrm>
            <a:off x="6922073" y="4197549"/>
            <a:ext cx="45809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최상위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로부터 트리 구조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부팅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사용자 홈 디렉터리 시작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EC84F1-ED58-59C8-27EB-56C7F8877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583" y="3151188"/>
            <a:ext cx="4769876" cy="35532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74867C-10FC-CC56-D808-8514606011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815" y="643245"/>
            <a:ext cx="4801644" cy="222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3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E83F7C-F7C5-A0CB-40E9-B8699CAC8E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33"/>
          <a:stretch/>
        </p:blipFill>
        <p:spPr>
          <a:xfrm>
            <a:off x="7066581" y="956536"/>
            <a:ext cx="4858456" cy="571428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팁 </a:t>
            </a:r>
            <a:r>
              <a:rPr lang="en-US" altLang="ko-KR" dirty="0"/>
              <a:t>: </a:t>
            </a:r>
            <a:r>
              <a:rPr lang="ko-KR" altLang="en-US" dirty="0"/>
              <a:t>히스토리 명령어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다양한 명령어 쉽게 찾기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현재 쉘 에서 명령어 </a:t>
            </a:r>
            <a:r>
              <a:rPr lang="en-US" altLang="ko-KR" sz="2000" dirty="0"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ym typeface="Wingdings" panose="05000000000000000000" pitchFamily="2" charset="2"/>
              </a:rPr>
              <a:t>커서 방향키로 확인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이전 명령어 동일 입력 </a:t>
            </a:r>
            <a:r>
              <a:rPr lang="en-US" altLang="ko-KR" sz="2000" dirty="0">
                <a:sym typeface="Wingdings" panose="05000000000000000000" pitchFamily="2" charset="2"/>
              </a:rPr>
              <a:t>: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!!</a:t>
            </a:r>
          </a:p>
          <a:p>
            <a:pPr lvl="2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But,</a:t>
            </a:r>
            <a:r>
              <a:rPr lang="ko-KR" altLang="en-US" sz="1600" dirty="0">
                <a:sym typeface="Wingdings" panose="05000000000000000000" pitchFamily="2" charset="2"/>
              </a:rPr>
              <a:t> 재부팅 또는 쉘이 종료되면 </a:t>
            </a:r>
            <a:r>
              <a:rPr lang="en-US" altLang="ko-KR" sz="1600" dirty="0">
                <a:sym typeface="Wingdings" panose="05000000000000000000" pitchFamily="2" charset="2"/>
              </a:rPr>
              <a:t>x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이전에 사용했던 명령어 모두 보기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history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(1000</a:t>
            </a:r>
            <a:r>
              <a:rPr lang="ko-KR" altLang="en-US" sz="2000" dirty="0">
                <a:sym typeface="Wingdings" panose="05000000000000000000" pitchFamily="2" charset="2"/>
              </a:rPr>
              <a:t>개 까지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2">
              <a:defRPr/>
            </a:pPr>
            <a:r>
              <a:rPr lang="ko-KR" altLang="en-US" sz="1800" dirty="0">
                <a:sym typeface="Wingdings" panose="05000000000000000000" pitchFamily="2" charset="2"/>
              </a:rPr>
              <a:t>홈 디렉터리 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  <a:r>
              <a:rPr lang="en-US" altLang="ko-KR" sz="1800" dirty="0" err="1">
                <a:sym typeface="Wingdings" panose="05000000000000000000" pitchFamily="2" charset="2"/>
              </a:rPr>
              <a:t>bash_history</a:t>
            </a:r>
            <a:r>
              <a:rPr lang="ko-KR" altLang="en-US" sz="1800" dirty="0">
                <a:sym typeface="Wingdings" panose="05000000000000000000" pitchFamily="2" charset="2"/>
              </a:rPr>
              <a:t>에 저장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history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|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more</a:t>
            </a:r>
            <a:r>
              <a:rPr lang="en-US" altLang="ko-KR" sz="2000" dirty="0">
                <a:sym typeface="Wingdings" panose="05000000000000000000" pitchFamily="2" charset="2"/>
              </a:rPr>
              <a:t> (1</a:t>
            </a:r>
            <a:r>
              <a:rPr lang="ko-KR" altLang="en-US" sz="2000" dirty="0">
                <a:sym typeface="Wingdings" panose="05000000000000000000" pitchFamily="2" charset="2"/>
              </a:rPr>
              <a:t>번 부터</a:t>
            </a:r>
            <a:r>
              <a:rPr lang="en-US" altLang="ko-KR" sz="2000" dirty="0">
                <a:sym typeface="Wingdings" panose="05000000000000000000" pitchFamily="2" charset="2"/>
              </a:rPr>
              <a:t>~)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history | head -10</a:t>
            </a:r>
            <a:r>
              <a:rPr lang="en-US" altLang="ko-KR" sz="2000" dirty="0">
                <a:sym typeface="Wingdings" panose="05000000000000000000" pitchFamily="2" charset="2"/>
              </a:rPr>
              <a:t> (</a:t>
            </a:r>
            <a:r>
              <a:rPr lang="ko-KR" altLang="en-US" sz="2000" dirty="0">
                <a:sym typeface="Wingdings" panose="05000000000000000000" pitchFamily="2" charset="2"/>
              </a:rPr>
              <a:t>앞 </a:t>
            </a:r>
            <a:r>
              <a:rPr lang="en-US" altLang="ko-KR" sz="2000" dirty="0">
                <a:sym typeface="Wingdings" panose="05000000000000000000" pitchFamily="2" charset="2"/>
              </a:rPr>
              <a:t>10</a:t>
            </a:r>
            <a:r>
              <a:rPr lang="ko-KR" altLang="en-US" sz="2000" dirty="0">
                <a:sym typeface="Wingdings" panose="05000000000000000000" pitchFamily="2" charset="2"/>
              </a:rPr>
              <a:t>개만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history | tail -10</a:t>
            </a:r>
            <a:r>
              <a:rPr lang="en-US" altLang="ko-KR" sz="2000" dirty="0">
                <a:sym typeface="Wingdings" panose="05000000000000000000" pitchFamily="2" charset="2"/>
              </a:rPr>
              <a:t> (</a:t>
            </a:r>
            <a:r>
              <a:rPr lang="ko-KR" altLang="en-US" sz="2000" dirty="0">
                <a:sym typeface="Wingdings" panose="05000000000000000000" pitchFamily="2" charset="2"/>
              </a:rPr>
              <a:t>뒤 </a:t>
            </a:r>
            <a:r>
              <a:rPr lang="en-US" altLang="ko-KR" sz="2000" dirty="0">
                <a:sym typeface="Wingdings" panose="05000000000000000000" pitchFamily="2" charset="2"/>
              </a:rPr>
              <a:t>10</a:t>
            </a:r>
            <a:r>
              <a:rPr lang="ko-KR" altLang="en-US" sz="2000" dirty="0">
                <a:sym typeface="Wingdings" panose="05000000000000000000" pitchFamily="2" charset="2"/>
              </a:rPr>
              <a:t>개만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번호의 명령어를 입력 </a:t>
            </a:r>
            <a:r>
              <a:rPr lang="en-US" altLang="ko-KR" sz="2000" dirty="0">
                <a:sym typeface="Wingdings" panose="05000000000000000000" pitchFamily="2" charset="2"/>
              </a:rPr>
              <a:t>: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!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번호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56FA03-C1CD-77EE-8E80-147C87B5CC08}"/>
              </a:ext>
            </a:extLst>
          </p:cNvPr>
          <p:cNvSpPr txBox="1"/>
          <p:nvPr/>
        </p:nvSpPr>
        <p:spPr>
          <a:xfrm>
            <a:off x="7413766" y="3269224"/>
            <a:ext cx="45112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좀 더 편리하게 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명령어를 찾고 수행 가능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5693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F62AC73-CD75-A189-EC34-EF1E7487F9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76" b="19256"/>
          <a:stretch/>
        </p:blipFill>
        <p:spPr>
          <a:xfrm>
            <a:off x="6745742" y="1955557"/>
            <a:ext cx="5091354" cy="461391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사용자 계정 생성 및 삭제하기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일반 사용자 계정 생성하기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adduser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이름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사용자 </a:t>
            </a:r>
            <a:r>
              <a:rPr lang="ko-KR" altLang="en-US" sz="1600" dirty="0" err="1">
                <a:sym typeface="Wingdings" panose="05000000000000000000" pitchFamily="2" charset="2"/>
              </a:rPr>
              <a:t>홈디렉터리</a:t>
            </a:r>
            <a:r>
              <a:rPr lang="ko-KR" altLang="en-US" sz="1600" dirty="0">
                <a:sym typeface="Wingdings" panose="05000000000000000000" pitchFamily="2" charset="2"/>
              </a:rPr>
              <a:t> 및 추가 정보 입력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패스워드 지정</a:t>
            </a:r>
            <a:r>
              <a:rPr lang="en-US" altLang="ko-KR" sz="1600" dirty="0">
                <a:sym typeface="Wingdings" panose="05000000000000000000" pitchFamily="2" charset="2"/>
              </a:rPr>
              <a:t>(passwd)</a:t>
            </a: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홈 디렉터리 파일 확인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-al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참고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계정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정보가 생성되는 설정 파일</a:t>
            </a:r>
            <a:r>
              <a:rPr lang="en-US" altLang="ko-KR" sz="2000" dirty="0">
                <a:sym typeface="Wingdings" panose="05000000000000000000" pitchFamily="2" charset="2"/>
              </a:rPr>
              <a:t>?</a:t>
            </a:r>
          </a:p>
          <a:p>
            <a:pPr lvl="2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/</a:t>
            </a:r>
            <a:r>
              <a:rPr lang="en-US" altLang="ko-KR" sz="1600" dirty="0" err="1">
                <a:sym typeface="Wingdings" panose="05000000000000000000" pitchFamily="2" charset="2"/>
              </a:rPr>
              <a:t>etc</a:t>
            </a:r>
            <a:r>
              <a:rPr lang="en-US" altLang="ko-KR" sz="1600" dirty="0">
                <a:sym typeface="Wingdings" panose="05000000000000000000" pitchFamily="2" charset="2"/>
              </a:rPr>
              <a:t>/</a:t>
            </a:r>
            <a:r>
              <a:rPr lang="ko-KR" altLang="en-US" sz="1600" dirty="0">
                <a:sym typeface="Wingdings" panose="05000000000000000000" pitchFamily="2" charset="2"/>
              </a:rPr>
              <a:t>에</a:t>
            </a:r>
            <a:r>
              <a:rPr lang="en-US" altLang="ko-KR" sz="1600" dirty="0">
                <a:sym typeface="Wingdings" panose="05000000000000000000" pitchFamily="2" charset="2"/>
              </a:rPr>
              <a:t> passwd</a:t>
            </a:r>
            <a:r>
              <a:rPr lang="ko-KR" altLang="en-US" sz="1600" dirty="0"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sym typeface="Wingdings" panose="05000000000000000000" pitchFamily="2" charset="2"/>
              </a:rPr>
              <a:t>shadow </a:t>
            </a:r>
            <a:r>
              <a:rPr lang="ko-KR" altLang="en-US" sz="1600" dirty="0">
                <a:sym typeface="Wingdings" panose="05000000000000000000" pitchFamily="2" charset="2"/>
              </a:rPr>
              <a:t>파일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grep guest3 /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etc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/passwd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56FA03-C1CD-77EE-8E80-147C87B5CC08}"/>
              </a:ext>
            </a:extLst>
          </p:cNvPr>
          <p:cNvSpPr txBox="1"/>
          <p:nvPr/>
        </p:nvSpPr>
        <p:spPr>
          <a:xfrm>
            <a:off x="7256109" y="3735884"/>
            <a:ext cx="45809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guest3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사용자 추가 및 확인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홈 디렉터리 파일도 확인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3034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4357F6-A0DD-567E-9FDB-870DEC825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22" b="64084"/>
          <a:stretch/>
        </p:blipFill>
        <p:spPr>
          <a:xfrm>
            <a:off x="6613741" y="4087249"/>
            <a:ext cx="5361141" cy="25390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사용자 계정 생성 및 삭제하기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사용자 홈 디렉터리 변경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/home</a:t>
            </a:r>
            <a:r>
              <a:rPr lang="ko-KR" altLang="en-US" sz="2000" dirty="0">
                <a:sym typeface="Wingdings" panose="05000000000000000000" pitchFamily="2" charset="2"/>
              </a:rPr>
              <a:t>에 </a:t>
            </a:r>
            <a:r>
              <a:rPr lang="en-US" altLang="ko-KR" sz="2000" dirty="0" err="1">
                <a:sym typeface="Wingdings" panose="05000000000000000000" pitchFamily="2" charset="2"/>
              </a:rPr>
              <a:t>guest_test</a:t>
            </a:r>
            <a:r>
              <a:rPr lang="ko-KR" altLang="en-US" sz="2000" dirty="0">
                <a:sym typeface="Wingdings" panose="05000000000000000000" pitchFamily="2" charset="2"/>
              </a:rPr>
              <a:t> 폴더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임시</a:t>
            </a:r>
            <a:r>
              <a:rPr lang="en-US" altLang="ko-KR" sz="2000" dirty="0">
                <a:sym typeface="Wingdings" panose="05000000000000000000" pitchFamily="2" charset="2"/>
              </a:rPr>
              <a:t>) </a:t>
            </a:r>
            <a:r>
              <a:rPr lang="ko-KR" altLang="en-US" sz="2000" dirty="0">
                <a:sym typeface="Wingdings" panose="05000000000000000000" pitchFamily="2" charset="2"/>
              </a:rPr>
              <a:t>생성하기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usermod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–d /home/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guest_test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guest2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grep guest2 /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etc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/passwd</a:t>
            </a: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홈 디렉터리가 변경된다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사용자 계정 삭제</a:t>
            </a:r>
            <a:r>
              <a:rPr lang="en-US" altLang="ko-KR" sz="2400" dirty="0">
                <a:sym typeface="Wingdings" panose="05000000000000000000" pitchFamily="2" charset="2"/>
              </a:rPr>
              <a:t>(</a:t>
            </a:r>
            <a:r>
              <a:rPr lang="ko-KR" altLang="en-US" sz="2400" dirty="0">
                <a:sym typeface="Wingdings" panose="05000000000000000000" pitchFamily="2" charset="2"/>
              </a:rPr>
              <a:t>홈 포함</a:t>
            </a:r>
            <a:r>
              <a:rPr lang="en-US" altLang="ko-KR" sz="2400" dirty="0">
                <a:sym typeface="Wingdings" panose="05000000000000000000" pitchFamily="2" charset="2"/>
              </a:rPr>
              <a:t>), </a:t>
            </a:r>
            <a:r>
              <a:rPr lang="ko-KR" altLang="en-US" sz="2400" dirty="0">
                <a:sym typeface="Wingdings" panose="05000000000000000000" pitchFamily="2" charset="2"/>
              </a:rPr>
              <a:t>잠금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deluser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–rf 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이름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usermod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–L 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이름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잠금</a:t>
            </a:r>
            <a:r>
              <a:rPr lang="en-US" altLang="ko-KR" sz="2000" dirty="0">
                <a:sym typeface="Wingdings" panose="05000000000000000000" pitchFamily="2" charset="2"/>
              </a:rPr>
              <a:t>) –U</a:t>
            </a:r>
            <a:r>
              <a:rPr lang="ko-KR" altLang="en-US" sz="2000" dirty="0">
                <a:sym typeface="Wingdings" panose="05000000000000000000" pitchFamily="2" charset="2"/>
              </a:rPr>
              <a:t>는 풀기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914400" lvl="2" indent="0">
              <a:buNone/>
              <a:defRPr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홈 디렉터리 파일 확인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-al</a:t>
            </a:r>
          </a:p>
          <a:p>
            <a:pPr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607D07-F7C6-2B32-44C1-8F987C41D4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68" b="70770"/>
          <a:stretch/>
        </p:blipFill>
        <p:spPr>
          <a:xfrm>
            <a:off x="6639875" y="1825624"/>
            <a:ext cx="5284903" cy="19659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2B9107-FCA1-FE5C-D475-A36936DF3497}"/>
              </a:ext>
            </a:extLst>
          </p:cNvPr>
          <p:cNvSpPr txBox="1"/>
          <p:nvPr/>
        </p:nvSpPr>
        <p:spPr>
          <a:xfrm>
            <a:off x="8345875" y="5213955"/>
            <a:ext cx="2589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홈 삭제 확인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2CEBB-D565-A16F-01D2-13A0E8CDDAAD}"/>
              </a:ext>
            </a:extLst>
          </p:cNvPr>
          <p:cNvSpPr txBox="1"/>
          <p:nvPr/>
        </p:nvSpPr>
        <p:spPr>
          <a:xfrm>
            <a:off x="8285332" y="2494771"/>
            <a:ext cx="2589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홈 변경 확인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910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2709</TotalTime>
  <Words>1209</Words>
  <Application>Microsoft Office PowerPoint</Application>
  <PresentationFormat>와이드스크린</PresentationFormat>
  <Paragraphs>266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5주차  계정 관리</vt:lpstr>
      <vt:lpstr>PowerPoint 프레젠테이션</vt:lpstr>
      <vt:lpstr>GUI 기반 응용프로그램</vt:lpstr>
      <vt:lpstr>해킹 : 계정 탈취와 권한 획득</vt:lpstr>
      <vt:lpstr>PowerPoint 프레젠테이션</vt:lpstr>
      <vt:lpstr>실습 전 준비 - VM</vt:lpstr>
      <vt:lpstr>팁 : 히스토리 명령어</vt:lpstr>
      <vt:lpstr>사용자 계정 생성 및 삭제하기</vt:lpstr>
      <vt:lpstr>사용자 계정 생성 및 삭제하기</vt:lpstr>
      <vt:lpstr>사용자 계정 보안 설정하기</vt:lpstr>
      <vt:lpstr>사용자 그룹 관리</vt:lpstr>
      <vt:lpstr>사용자 그룹 관리</vt:lpstr>
      <vt:lpstr>사용자 그룹 관리</vt:lpstr>
      <vt:lpstr>사용자 그룹 관리</vt:lpstr>
      <vt:lpstr>사용자 그룹 관리</vt:lpstr>
      <vt:lpstr>5주차 요약 정리</vt:lpstr>
      <vt:lpstr>간략 문제 풀기</vt:lpstr>
      <vt:lpstr>서버 정상 종료하기</vt:lpstr>
      <vt:lpstr>Q &amp; 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윈도우 프로그래밍</dc:title>
  <dc:creator>최도현</dc:creator>
  <cp:lastModifiedBy>최 도현</cp:lastModifiedBy>
  <cp:revision>4080</cp:revision>
  <dcterms:created xsi:type="dcterms:W3CDTF">2017-03-02T04:47:37Z</dcterms:created>
  <dcterms:modified xsi:type="dcterms:W3CDTF">2023-03-28T23:59:56Z</dcterms:modified>
  <cp:version/>
</cp:coreProperties>
</file>