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8" r:id="rId6"/>
    <p:sldId id="265" r:id="rId7"/>
    <p:sldId id="286" r:id="rId8"/>
    <p:sldId id="276" r:id="rId9"/>
    <p:sldId id="287" r:id="rId10"/>
    <p:sldId id="289" r:id="rId11"/>
    <p:sldId id="288" r:id="rId12"/>
    <p:sldId id="277" r:id="rId13"/>
    <p:sldId id="290" r:id="rId14"/>
    <p:sldId id="278" r:id="rId15"/>
    <p:sldId id="279" r:id="rId16"/>
    <p:sldId id="280" r:id="rId17"/>
    <p:sldId id="281" r:id="rId18"/>
    <p:sldId id="282" r:id="rId19"/>
    <p:sldId id="291" r:id="rId20"/>
    <p:sldId id="292" r:id="rId21"/>
    <p:sldId id="293" r:id="rId22"/>
    <p:sldId id="294" r:id="rId23"/>
    <p:sldId id="283" r:id="rId24"/>
    <p:sldId id="295" r:id="rId25"/>
    <p:sldId id="296" r:id="rId26"/>
    <p:sldId id="284" r:id="rId27"/>
    <p:sldId id="285" r:id="rId28"/>
    <p:sldId id="297" r:id="rId2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398" autoAdjust="0"/>
  </p:normalViewPr>
  <p:slideViewPr>
    <p:cSldViewPr>
      <p:cViewPr varScale="1">
        <p:scale>
          <a:sx n="123" d="100"/>
          <a:sy n="123" d="100"/>
        </p:scale>
        <p:origin x="120" y="1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2021-09-01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140968"/>
            <a:ext cx="10058400" cy="871736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Data  Structures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0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장 자료구조 학습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로드맵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장  자료구조 </a:t>
            </a:r>
            <a:r>
              <a:rPr lang="ko-KR" altLang="en-US" b="1" dirty="0">
                <a:solidFill>
                  <a:schemeClr val="bg1"/>
                </a:solidFill>
              </a:rPr>
              <a:t>구현</a:t>
            </a:r>
            <a:r>
              <a:rPr lang="en-US" altLang="ko-KR" b="1" dirty="0">
                <a:solidFill>
                  <a:schemeClr val="bg1"/>
                </a:solidFill>
              </a:rPr>
              <a:t>-C</a:t>
            </a:r>
            <a:r>
              <a:rPr lang="ko-KR" altLang="en-US" b="1" dirty="0">
                <a:solidFill>
                  <a:schemeClr val="bg1"/>
                </a:solidFill>
              </a:rPr>
              <a:t> 프로그래밍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7368" y="692696"/>
            <a:ext cx="11449272" cy="34563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구조체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서로 다른 </a:t>
            </a:r>
            <a:r>
              <a:rPr lang="ko-KR" altLang="en-US" sz="1400" dirty="0" err="1">
                <a:solidFill>
                  <a:schemeClr val="tx1"/>
                </a:solidFill>
              </a:rPr>
              <a:t>자료형을</a:t>
            </a:r>
            <a:r>
              <a:rPr lang="ko-KR" altLang="en-US" sz="1400" dirty="0">
                <a:solidFill>
                  <a:schemeClr val="tx1"/>
                </a:solidFill>
              </a:rPr>
              <a:t> 하나로 묶어서 처리할 수 있는 레코드 형태의 자료구조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구조체의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구조체 변수의 초기화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데이터 항목의 참조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구조체 데이터의 접근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구조체 연산자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일반구조체에 접근을 위한 </a:t>
            </a:r>
            <a:r>
              <a:rPr lang="ko-KR" altLang="en-US" sz="1400" dirty="0" err="1">
                <a:solidFill>
                  <a:schemeClr val="tx1"/>
                </a:solidFill>
              </a:rPr>
              <a:t>점연산자</a:t>
            </a:r>
            <a:r>
              <a:rPr lang="en-US" altLang="ko-KR" sz="1400" dirty="0">
                <a:solidFill>
                  <a:schemeClr val="tx1"/>
                </a:solidFill>
              </a:rPr>
              <a:t>( . ), </a:t>
            </a:r>
            <a:r>
              <a:rPr lang="ko-KR" altLang="en-US" sz="1400" dirty="0">
                <a:solidFill>
                  <a:schemeClr val="tx1"/>
                </a:solidFill>
              </a:rPr>
              <a:t>구조체 포인터에 접근을 위한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화살표연산자</a:t>
            </a:r>
            <a:r>
              <a:rPr lang="en-US" altLang="ko-KR" sz="1400" dirty="0">
                <a:solidFill>
                  <a:schemeClr val="tx1"/>
                </a:solidFill>
              </a:rPr>
              <a:t>( -&gt;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재귀호출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함수가 자기 자신을 호출하여 순환하여 수행되는 것으로 </a:t>
            </a:r>
            <a:r>
              <a:rPr lang="ko-KR" altLang="en-US" sz="1400" dirty="0" err="1">
                <a:solidFill>
                  <a:schemeClr val="tx1"/>
                </a:solidFill>
              </a:rPr>
              <a:t>순환호출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(recursion)  </a:t>
            </a:r>
            <a:r>
              <a:rPr lang="ko-KR" altLang="en-US" sz="1400" dirty="0">
                <a:solidFill>
                  <a:schemeClr val="tx1"/>
                </a:solidFill>
              </a:rPr>
              <a:t>이라 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장점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프로그램의 크기를 줄이 수 있고 간단하게 작성할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단점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잘못 사용하면 프로그램의 속도가 느려지거나 무한 반복에 빠지는 </a:t>
            </a:r>
            <a:r>
              <a:rPr lang="ko-KR" altLang="en-US" sz="1400" dirty="0">
                <a:solidFill>
                  <a:schemeClr val="bg1"/>
                </a:solidFill>
              </a:rPr>
              <a:t>등 복잡한 문제를 발생할 수 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</a:rPr>
              <a:t>장  순차자료구조와 선형 리스트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6"/>
            <a:ext cx="11449272" cy="5832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순차 자료구조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구현할 자료들을 논리적인 순서대로 메모리에 연속하여 저장하는 구현 방식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순차 자료구조는 논리적인 순서와 물리적인 순서가 항상 일치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 C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프로그래밍 언어에서 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배열</a:t>
            </a:r>
            <a:endParaRPr lang="en-US" altLang="ko-KR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선형 리스트 연산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선형 리스트에서 삽입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삭제 연산은 원소의 논리적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물리적 순서가 바뀌게 된다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선형 리스트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ko-KR" altLang="en-US" sz="1400" dirty="0">
                <a:solidFill>
                  <a:schemeClr val="tx1"/>
                </a:solidFill>
              </a:rPr>
              <a:t>프로그래밍 언어의 배열을 사용하여 </a:t>
            </a:r>
            <a:r>
              <a:rPr lang="ko-KR" altLang="en-US" sz="1400" dirty="0" smtClean="0">
                <a:solidFill>
                  <a:schemeClr val="tx1"/>
                </a:solidFill>
              </a:rPr>
              <a:t>구현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희소 다항식의  선형 리스트 표현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행렬의 선형 리스트 표현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다항식이 선형 리스트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9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 smtClean="0">
                <a:solidFill>
                  <a:schemeClr val="bg1"/>
                </a:solidFill>
              </a:rPr>
              <a:t>장  연결자료구조와 연결 리스트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6"/>
            <a:ext cx="11449272" cy="6048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연결자료구조의 개념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순차 자료구조에서 생기는 연산 시간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삽입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삭제 시 물리적인 자료의 이동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에 대한 문제와 저장공간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연속적이여야 하는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에 대한 문제를 개선한 자료구조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원소의 논리적인 순서와 물리적인 순서가 일치 하지 않아도 되는 구조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다음 원소의 주소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링크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에 의해 순서가 결정되는 방식이므로 물리적이 순서를 맞추기 위한 오버헤드가 발생하지 않는다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연결 리스트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Data </a:t>
            </a:r>
            <a:r>
              <a:rPr lang="ko-KR" altLang="en-US" sz="1400" dirty="0">
                <a:solidFill>
                  <a:schemeClr val="tx1"/>
                </a:solidFill>
              </a:rPr>
              <a:t>영역과 </a:t>
            </a:r>
            <a:r>
              <a:rPr lang="en-US" altLang="ko-KR" sz="1400" dirty="0">
                <a:solidFill>
                  <a:schemeClr val="tx1"/>
                </a:solidFill>
              </a:rPr>
              <a:t>Link </a:t>
            </a:r>
            <a:r>
              <a:rPr lang="ko-KR" altLang="en-US" sz="1400" dirty="0">
                <a:solidFill>
                  <a:schemeClr val="tx1"/>
                </a:solidFill>
              </a:rPr>
              <a:t>부분으로 구성됨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연결 리스트의 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연결 리스트 종류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단순 연결 리스트</a:t>
            </a:r>
            <a:r>
              <a:rPr lang="en-US" altLang="ko-KR" sz="1400" dirty="0">
                <a:solidFill>
                  <a:schemeClr val="tx1"/>
                </a:solidFill>
              </a:rPr>
              <a:t>,  </a:t>
            </a:r>
            <a:r>
              <a:rPr lang="ko-KR" altLang="en-US" sz="1400" dirty="0">
                <a:solidFill>
                  <a:schemeClr val="tx1"/>
                </a:solidFill>
              </a:rPr>
              <a:t>원형 연결 리스트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이중 연결 리스트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삽입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삭제 알고리즘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151784" y="2780928"/>
            <a:ext cx="2146040" cy="494523"/>
            <a:chOff x="1782147" y="3890865"/>
            <a:chExt cx="2146040" cy="494523"/>
          </a:xfrm>
        </p:grpSpPr>
        <p:sp>
          <p:nvSpPr>
            <p:cNvPr id="8" name="직사각형 7"/>
            <p:cNvSpPr/>
            <p:nvPr/>
          </p:nvSpPr>
          <p:spPr>
            <a:xfrm>
              <a:off x="1782147" y="3890865"/>
              <a:ext cx="1073020" cy="494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55167" y="3890865"/>
              <a:ext cx="1073020" cy="4945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415480" y="3573016"/>
            <a:ext cx="8116462" cy="809817"/>
            <a:chOff x="2184534" y="4368673"/>
            <a:chExt cx="8116462" cy="809817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9998" y="4683967"/>
              <a:ext cx="2146040" cy="494523"/>
              <a:chOff x="1782147" y="3890865"/>
              <a:chExt cx="2146040" cy="49452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782147" y="3890865"/>
                <a:ext cx="1073020" cy="494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승희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855167" y="3890865"/>
                <a:ext cx="1073020" cy="49452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227477" y="4683966"/>
              <a:ext cx="2146040" cy="494523"/>
              <a:chOff x="1782147" y="3890865"/>
              <a:chExt cx="2146040" cy="494523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782147" y="3890865"/>
                <a:ext cx="1073020" cy="494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상원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855167" y="3890865"/>
                <a:ext cx="1073020" cy="49452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154956" y="4683966"/>
              <a:ext cx="2146040" cy="494523"/>
              <a:chOff x="1782147" y="3890865"/>
              <a:chExt cx="2146040" cy="49452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782147" y="3890865"/>
                <a:ext cx="1073020" cy="494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수영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855167" y="3890865"/>
                <a:ext cx="1073020" cy="49452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184534" y="4368673"/>
              <a:ext cx="67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50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6528" y="4368673"/>
              <a:ext cx="67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98666" y="4368673"/>
              <a:ext cx="67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200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24" idx="3"/>
              <a:endCxn id="21" idx="1"/>
            </p:cNvCxnSpPr>
            <p:nvPr/>
          </p:nvCxnSpPr>
          <p:spPr>
            <a:xfrm flipV="1">
              <a:off x="4446038" y="4931228"/>
              <a:ext cx="7814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22" idx="3"/>
              <a:endCxn id="19" idx="1"/>
            </p:cNvCxnSpPr>
            <p:nvPr/>
          </p:nvCxnSpPr>
          <p:spPr>
            <a:xfrm>
              <a:off x="7373517" y="4931228"/>
              <a:ext cx="781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장  스택</a:t>
            </a:r>
            <a:r>
              <a:rPr lang="en-US" altLang="ko-KR" b="1" dirty="0">
                <a:solidFill>
                  <a:schemeClr val="bg1"/>
                </a:solidFill>
              </a:rPr>
              <a:t>(Stack)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6"/>
            <a:ext cx="11449272" cy="6048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스택의 개념과 구조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데이터의 입력과 출력이 한 곳에서 발생하는 순차자료구조의 특수한 형태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후입선출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LiFo</a:t>
            </a:r>
            <a:r>
              <a:rPr lang="en-US" altLang="ko-KR" sz="1400" dirty="0">
                <a:solidFill>
                  <a:schemeClr val="tx1"/>
                </a:solidFill>
              </a:rPr>
              <a:t> : Last In First Out) </a:t>
            </a:r>
            <a:r>
              <a:rPr lang="ko-KR" altLang="en-US" sz="1400" dirty="0">
                <a:solidFill>
                  <a:schemeClr val="tx1"/>
                </a:solidFill>
              </a:rPr>
              <a:t>구조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스택의 연산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입력연산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:  Push()   </a:t>
            </a:r>
            <a:r>
              <a:rPr lang="ko-KR" altLang="en-US" sz="1000" dirty="0">
                <a:solidFill>
                  <a:schemeClr val="tx1"/>
                </a:solidFill>
              </a:rPr>
              <a:t>스택에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데이터를 넣는 연산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출력연산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 :  Pop()    </a:t>
            </a:r>
            <a:r>
              <a:rPr lang="ko-KR" altLang="en-US" sz="1000" dirty="0">
                <a:solidFill>
                  <a:schemeClr val="tx1"/>
                </a:solidFill>
              </a:rPr>
              <a:t>스택에서 데이터를 꺼내는 연산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스택의 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연탄불 갈기</a:t>
            </a:r>
            <a:r>
              <a:rPr lang="en-US" altLang="ko-KR" sz="1000" dirty="0">
                <a:solidFill>
                  <a:schemeClr val="tx1"/>
                </a:solidFill>
              </a:rPr>
              <a:t>,     </a:t>
            </a:r>
            <a:r>
              <a:rPr lang="ko-KR" altLang="en-US" sz="1000" dirty="0">
                <a:solidFill>
                  <a:schemeClr val="tx1"/>
                </a:solidFill>
              </a:rPr>
              <a:t>슈퍼맨 옷 입기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스택의 응용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역순 문자열</a:t>
            </a:r>
            <a:r>
              <a:rPr lang="en-US" altLang="ko-KR" sz="1000" dirty="0">
                <a:solidFill>
                  <a:schemeClr val="tx1"/>
                </a:solidFill>
              </a:rPr>
              <a:t>,    </a:t>
            </a:r>
            <a:r>
              <a:rPr lang="ko-KR" altLang="en-US" sz="1000" dirty="0">
                <a:solidFill>
                  <a:schemeClr val="tx1"/>
                </a:solidFill>
              </a:rPr>
              <a:t>시스템 스택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함수 호출 후 복귀</a:t>
            </a:r>
            <a:r>
              <a:rPr lang="en-US" altLang="ko-KR" sz="1000" dirty="0">
                <a:solidFill>
                  <a:schemeClr val="tx1"/>
                </a:solidFill>
              </a:rPr>
              <a:t>),      </a:t>
            </a:r>
            <a:r>
              <a:rPr lang="ko-KR" altLang="en-US" sz="1000" dirty="0">
                <a:solidFill>
                  <a:schemeClr val="tx1"/>
                </a:solidFill>
              </a:rPr>
              <a:t>수식의 괄호 검사 </a:t>
            </a:r>
            <a:r>
              <a:rPr lang="en-US" altLang="ko-KR" sz="1000" dirty="0">
                <a:solidFill>
                  <a:schemeClr val="tx1"/>
                </a:solidFill>
              </a:rPr>
              <a:t>,      </a:t>
            </a:r>
            <a:r>
              <a:rPr lang="ko-KR" altLang="en-US" sz="1000" dirty="0">
                <a:solidFill>
                  <a:schemeClr val="tx1"/>
                </a:solidFill>
              </a:rPr>
              <a:t>수식의 후위 표기법 변환</a:t>
            </a:r>
            <a:r>
              <a:rPr lang="en-US" altLang="ko-KR" sz="1000" dirty="0">
                <a:solidFill>
                  <a:schemeClr val="tx1"/>
                </a:solidFill>
              </a:rPr>
              <a:t>,      </a:t>
            </a:r>
            <a:r>
              <a:rPr lang="ko-KR" altLang="en-US" sz="1000" dirty="0">
                <a:solidFill>
                  <a:schemeClr val="tx1"/>
                </a:solidFill>
              </a:rPr>
              <a:t>후위 표기법 수식의 연산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51584" y="2780928"/>
            <a:ext cx="8397546" cy="2029341"/>
            <a:chOff x="1455576" y="2696547"/>
            <a:chExt cx="8397546" cy="2029341"/>
          </a:xfrm>
        </p:grpSpPr>
        <p:grpSp>
          <p:nvGrpSpPr>
            <p:cNvPr id="9" name="그룹 8"/>
            <p:cNvGrpSpPr/>
            <p:nvPr/>
          </p:nvGrpSpPr>
          <p:grpSpPr>
            <a:xfrm>
              <a:off x="1455576" y="2696547"/>
              <a:ext cx="1446245" cy="1651518"/>
              <a:chOff x="1782147" y="2939143"/>
              <a:chExt cx="1446245" cy="1651518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884784" y="3041780"/>
                <a:ext cx="1231640" cy="15488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82147" y="2939143"/>
                <a:ext cx="1446245" cy="21460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660849" y="4418111"/>
              <a:ext cx="102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빈 스택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778897" y="2696547"/>
              <a:ext cx="1446245" cy="1651518"/>
              <a:chOff x="1782147" y="2939143"/>
              <a:chExt cx="1446245" cy="165151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884784" y="3041780"/>
                <a:ext cx="1231640" cy="15488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782147" y="2939143"/>
                <a:ext cx="1446245" cy="21460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881534" y="4418111"/>
              <a:ext cx="1231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Data1 </a:t>
              </a:r>
              <a:r>
                <a:rPr lang="ko-KR" altLang="en-US" sz="1400" dirty="0" smtClean="0"/>
                <a:t>입력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092887" y="2696547"/>
              <a:ext cx="1446245" cy="1651518"/>
              <a:chOff x="1782147" y="2939143"/>
              <a:chExt cx="1446245" cy="165151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884784" y="3041780"/>
                <a:ext cx="1231640" cy="15488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782147" y="2939143"/>
                <a:ext cx="1446245" cy="21460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195524" y="4418111"/>
              <a:ext cx="1231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Data2 </a:t>
              </a:r>
              <a:r>
                <a:rPr lang="ko-KR" altLang="en-US" sz="1400" dirty="0" smtClean="0"/>
                <a:t>입력</a:t>
              </a:r>
              <a:endParaRPr lang="ko-KR" altLang="en-US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8406877" y="2696547"/>
              <a:ext cx="1446245" cy="1651518"/>
              <a:chOff x="1782147" y="2939143"/>
              <a:chExt cx="1446245" cy="1651518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884784" y="3041780"/>
                <a:ext cx="1231640" cy="15488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782147" y="2939143"/>
                <a:ext cx="1446245" cy="21460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509514" y="4418111"/>
              <a:ext cx="1231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Data2 </a:t>
              </a:r>
              <a:r>
                <a:rPr lang="ko-KR" altLang="en-US" sz="1400" dirty="0" smtClean="0"/>
                <a:t>출력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81534" y="3965514"/>
              <a:ext cx="1231640" cy="3569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04855" y="3995801"/>
              <a:ext cx="1231640" cy="3569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04855" y="3608518"/>
              <a:ext cx="1231640" cy="3569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09514" y="3965514"/>
              <a:ext cx="1231640" cy="3569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27176" y="3419735"/>
              <a:ext cx="102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Push()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9826" y="3419735"/>
              <a:ext cx="102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Push()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5155" y="3415002"/>
              <a:ext cx="102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Pop()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10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r>
              <a:rPr lang="ko-KR" altLang="en-US" b="1" dirty="0" smtClean="0">
                <a:solidFill>
                  <a:schemeClr val="bg1"/>
                </a:solidFill>
              </a:rPr>
              <a:t>장  큐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en-US" altLang="ko-KR" b="1" dirty="0" smtClean="0">
                <a:solidFill>
                  <a:schemeClr val="bg1"/>
                </a:solidFill>
              </a:rPr>
              <a:t>Queue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6"/>
            <a:ext cx="11449272" cy="5976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큐의 개념과 구조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데이터의 입력이 한 쪽 끝에서 이루어 지고 반대쪽에서 출력이 이루어 지는  순차자료구조의 특수한 형태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선입선출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FiFo</a:t>
            </a:r>
            <a:r>
              <a:rPr lang="en-US" altLang="ko-KR" sz="1400" dirty="0">
                <a:solidFill>
                  <a:schemeClr val="tx1"/>
                </a:solidFill>
              </a:rPr>
              <a:t> : First In First Out) </a:t>
            </a:r>
            <a:r>
              <a:rPr lang="ko-KR" altLang="en-US" sz="1400" dirty="0">
                <a:solidFill>
                  <a:schemeClr val="tx1"/>
                </a:solidFill>
              </a:rPr>
              <a:t>구조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큐의 연산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입력연산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:  </a:t>
            </a:r>
            <a:r>
              <a:rPr lang="en-US" altLang="ko-KR" sz="1000" dirty="0" err="1">
                <a:solidFill>
                  <a:schemeClr val="tx1"/>
                </a:solidFill>
              </a:rPr>
              <a:t>enQueue</a:t>
            </a:r>
            <a:r>
              <a:rPr lang="en-US" altLang="ko-KR" sz="1000" dirty="0">
                <a:solidFill>
                  <a:schemeClr val="tx1"/>
                </a:solidFill>
              </a:rPr>
              <a:t>()   </a:t>
            </a:r>
            <a:r>
              <a:rPr lang="ko-KR" altLang="en-US" sz="1000" dirty="0">
                <a:solidFill>
                  <a:schemeClr val="tx1"/>
                </a:solidFill>
              </a:rPr>
              <a:t>큐에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데이터를 넣는 연산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출력연산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 :  </a:t>
            </a:r>
            <a:r>
              <a:rPr lang="en-US" altLang="ko-KR" sz="1000" dirty="0" err="1">
                <a:solidFill>
                  <a:schemeClr val="tx1"/>
                </a:solidFill>
              </a:rPr>
              <a:t>dequeue</a:t>
            </a:r>
            <a:r>
              <a:rPr lang="en-US" altLang="ko-KR" sz="1000" dirty="0">
                <a:solidFill>
                  <a:schemeClr val="tx1"/>
                </a:solidFill>
              </a:rPr>
              <a:t>()   </a:t>
            </a:r>
            <a:r>
              <a:rPr lang="ko-KR" altLang="en-US" sz="1000" dirty="0">
                <a:solidFill>
                  <a:schemeClr val="tx1"/>
                </a:solidFill>
              </a:rPr>
              <a:t>큐에서 데이터를 꺼내는 연산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큐의 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메표소에서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얘매</a:t>
            </a:r>
            <a:r>
              <a:rPr lang="ko-KR" altLang="en-US" sz="1000" dirty="0">
                <a:solidFill>
                  <a:schemeClr val="tx1"/>
                </a:solidFill>
              </a:rPr>
              <a:t> 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큐의 응용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운영체제의 작업 큐</a:t>
            </a:r>
            <a:r>
              <a:rPr lang="en-US" altLang="ko-KR" sz="1000" dirty="0">
                <a:solidFill>
                  <a:schemeClr val="tx1"/>
                </a:solidFill>
              </a:rPr>
              <a:t>,      </a:t>
            </a:r>
            <a:r>
              <a:rPr lang="ko-KR" altLang="en-US" sz="1000" dirty="0">
                <a:solidFill>
                  <a:schemeClr val="tx1"/>
                </a:solidFill>
              </a:rPr>
              <a:t>시뮬레이션에서의 </a:t>
            </a:r>
            <a:r>
              <a:rPr lang="ko-KR" altLang="en-US" sz="1000" dirty="0" err="1">
                <a:solidFill>
                  <a:schemeClr val="tx1"/>
                </a:solidFill>
              </a:rPr>
              <a:t>큐잉</a:t>
            </a:r>
            <a:r>
              <a:rPr lang="ko-KR" altLang="en-US" sz="1000" dirty="0">
                <a:solidFill>
                  <a:schemeClr val="tx1"/>
                </a:solidFill>
              </a:rPr>
              <a:t> 시스템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47528" y="2996952"/>
            <a:ext cx="9141920" cy="1413162"/>
            <a:chOff x="1136765" y="2128060"/>
            <a:chExt cx="9141920" cy="1413162"/>
          </a:xfrm>
        </p:grpSpPr>
        <p:sp>
          <p:nvSpPr>
            <p:cNvPr id="9" name="직사각형 8"/>
            <p:cNvSpPr/>
            <p:nvPr/>
          </p:nvSpPr>
          <p:spPr>
            <a:xfrm>
              <a:off x="2851265" y="2227811"/>
              <a:ext cx="5104015" cy="12136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22172" y="2136371"/>
              <a:ext cx="95595" cy="1404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938654" y="2136371"/>
              <a:ext cx="45719" cy="1404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108960" y="2277689"/>
              <a:ext cx="1261455" cy="11471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472252" y="2277689"/>
              <a:ext cx="1261455" cy="1147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00801" y="2277689"/>
              <a:ext cx="1261455" cy="11471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 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구부러진 연결선 14"/>
            <p:cNvCxnSpPr/>
            <p:nvPr/>
          </p:nvCxnSpPr>
          <p:spPr>
            <a:xfrm rot="10800000" flipV="1">
              <a:off x="8088285" y="2443945"/>
              <a:ext cx="889460" cy="390696"/>
            </a:xfrm>
            <a:prstGeom prst="curvedConnector3">
              <a:avLst>
                <a:gd name="adj1" fmla="val 26635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36765" y="2888087"/>
              <a:ext cx="1504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deQueue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cxnSp>
          <p:nvCxnSpPr>
            <p:cNvPr id="17" name="구부러진 연결선 16"/>
            <p:cNvCxnSpPr/>
            <p:nvPr/>
          </p:nvCxnSpPr>
          <p:spPr>
            <a:xfrm rot="10800000" flipV="1">
              <a:off x="1903616" y="2934396"/>
              <a:ext cx="889460" cy="390696"/>
            </a:xfrm>
            <a:prstGeom prst="curvedConnector3">
              <a:avLst>
                <a:gd name="adj1" fmla="val 26635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774081" y="2128060"/>
              <a:ext cx="1504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enQueue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50084" y="2666601"/>
              <a:ext cx="473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…..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</a:rPr>
              <a:t>장  트리</a:t>
            </a:r>
            <a:r>
              <a:rPr lang="en-US" altLang="ko-KR" b="1" dirty="0">
                <a:solidFill>
                  <a:schemeClr val="bg1"/>
                </a:solidFill>
              </a:rPr>
              <a:t>(Tree)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6048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트리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1 : n</a:t>
            </a:r>
            <a:r>
              <a:rPr lang="ko-KR" altLang="en-US" sz="1400" dirty="0">
                <a:solidFill>
                  <a:schemeClr val="tx1"/>
                </a:solidFill>
              </a:rPr>
              <a:t>관계의 비선형 자료구조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계층 관계로 이루어진 </a:t>
            </a:r>
            <a:r>
              <a:rPr lang="ko-KR" altLang="en-US" sz="1400" dirty="0" err="1">
                <a:solidFill>
                  <a:schemeClr val="tx1"/>
                </a:solidFill>
              </a:rPr>
              <a:t>계층형</a:t>
            </a:r>
            <a:r>
              <a:rPr lang="ko-KR" altLang="en-US" sz="1400" dirty="0">
                <a:solidFill>
                  <a:schemeClr val="tx1"/>
                </a:solidFill>
              </a:rPr>
              <a:t> 자료구조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트리의 구성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           : </a:t>
            </a:r>
            <a:r>
              <a:rPr lang="ko-KR" altLang="en-US" sz="1400" dirty="0">
                <a:solidFill>
                  <a:schemeClr val="tx1"/>
                </a:solidFill>
              </a:rPr>
              <a:t>노드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자료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          : </a:t>
            </a:r>
            <a:r>
              <a:rPr lang="ko-KR" altLang="en-US" sz="1400" dirty="0">
                <a:solidFill>
                  <a:schemeClr val="tx1"/>
                </a:solidFill>
              </a:rPr>
              <a:t>간선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노드와 노드의 연결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루트노드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 </a:t>
            </a:r>
            <a:r>
              <a:rPr lang="ko-KR" altLang="en-US" sz="1400" dirty="0">
                <a:solidFill>
                  <a:schemeClr val="tx1"/>
                </a:solidFill>
              </a:rPr>
              <a:t>트리의 가장 최상위 노드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레벨 </a:t>
            </a:r>
            <a:r>
              <a:rPr lang="en-US" altLang="ko-KR" sz="1400" dirty="0">
                <a:solidFill>
                  <a:schemeClr val="tx1"/>
                </a:solidFill>
              </a:rPr>
              <a:t>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간노드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단노드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단말노드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부모노드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자식노드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형제노드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조상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노드의 차수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노드에서 뻗어나간 간선의 개수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자식노드의</a:t>
            </a:r>
            <a:r>
              <a:rPr lang="ko-KR" altLang="en-US" sz="1400" dirty="0">
                <a:solidFill>
                  <a:schemeClr val="tx1"/>
                </a:solidFill>
              </a:rPr>
              <a:t> 개수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트리의 차수 </a:t>
            </a:r>
            <a:r>
              <a:rPr lang="en-US" altLang="ko-KR" sz="1400" dirty="0">
                <a:solidFill>
                  <a:schemeClr val="tx1"/>
                </a:solidFill>
              </a:rPr>
              <a:t>:  </a:t>
            </a:r>
            <a:r>
              <a:rPr lang="ko-KR" altLang="en-US" sz="1400" dirty="0">
                <a:solidFill>
                  <a:schemeClr val="tx1"/>
                </a:solidFill>
              </a:rPr>
              <a:t>각 노드의 차수 중 가장 큰 </a:t>
            </a:r>
            <a:r>
              <a:rPr lang="ko-KR" altLang="en-US" sz="1400" dirty="0" smtClean="0">
                <a:solidFill>
                  <a:schemeClr val="tx1"/>
                </a:solidFill>
              </a:rPr>
              <a:t>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포리스트</a:t>
            </a:r>
            <a:endParaRPr lang="ko-KR" alt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1127448" y="1844824"/>
            <a:ext cx="523875" cy="52387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127447" y="2599970"/>
            <a:ext cx="523875" cy="1620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781675" y="1419225"/>
            <a:ext cx="6210300" cy="3095235"/>
            <a:chOff x="2590800" y="2105025"/>
            <a:chExt cx="6210300" cy="3095235"/>
          </a:xfrm>
        </p:grpSpPr>
        <p:sp>
          <p:nvSpPr>
            <p:cNvPr id="12" name="타원 11"/>
            <p:cNvSpPr/>
            <p:nvPr/>
          </p:nvSpPr>
          <p:spPr>
            <a:xfrm>
              <a:off x="4433887" y="2105025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305175" y="2924174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33887" y="2924174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562599" y="2924174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590800" y="3797559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890962" y="3808347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005387" y="3797559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>
              <a:stCxn id="12" idx="3"/>
              <a:endCxn id="13" idx="7"/>
            </p:cNvCxnSpPr>
            <p:nvPr/>
          </p:nvCxnSpPr>
          <p:spPr>
            <a:xfrm flipH="1">
              <a:off x="3752330" y="2552180"/>
              <a:ext cx="758277" cy="44871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" idx="4"/>
              <a:endCxn id="14" idx="0"/>
            </p:cNvCxnSpPr>
            <p:nvPr/>
          </p:nvCxnSpPr>
          <p:spPr>
            <a:xfrm>
              <a:off x="4695825" y="2628900"/>
              <a:ext cx="0" cy="29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2" idx="5"/>
              <a:endCxn id="15" idx="1"/>
            </p:cNvCxnSpPr>
            <p:nvPr/>
          </p:nvCxnSpPr>
          <p:spPr>
            <a:xfrm>
              <a:off x="4881042" y="2552180"/>
              <a:ext cx="758277" cy="44871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3" idx="3"/>
              <a:endCxn id="16" idx="7"/>
            </p:cNvCxnSpPr>
            <p:nvPr/>
          </p:nvCxnSpPr>
          <p:spPr>
            <a:xfrm flipH="1">
              <a:off x="3037955" y="3371329"/>
              <a:ext cx="343940" cy="5029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4" idx="3"/>
              <a:endCxn id="17" idx="0"/>
            </p:cNvCxnSpPr>
            <p:nvPr/>
          </p:nvCxnSpPr>
          <p:spPr>
            <a:xfrm flipH="1">
              <a:off x="4152900" y="3371329"/>
              <a:ext cx="357707" cy="43701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18" idx="0"/>
            </p:cNvCxnSpPr>
            <p:nvPr/>
          </p:nvCxnSpPr>
          <p:spPr>
            <a:xfrm>
              <a:off x="4881042" y="3371329"/>
              <a:ext cx="386283" cy="42623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3888580" y="4676385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529657" y="4676385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247503" y="4676384"/>
              <a:ext cx="523875" cy="5238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>
              <a:stCxn id="17" idx="4"/>
              <a:endCxn id="25" idx="0"/>
            </p:cNvCxnSpPr>
            <p:nvPr/>
          </p:nvCxnSpPr>
          <p:spPr>
            <a:xfrm flipH="1">
              <a:off x="4150518" y="4332222"/>
              <a:ext cx="2382" cy="3441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3"/>
              <a:endCxn id="27" idx="0"/>
            </p:cNvCxnSpPr>
            <p:nvPr/>
          </p:nvCxnSpPr>
          <p:spPr>
            <a:xfrm flipH="1">
              <a:off x="3509441" y="4255502"/>
              <a:ext cx="458241" cy="42088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5"/>
              <a:endCxn id="26" idx="0"/>
            </p:cNvCxnSpPr>
            <p:nvPr/>
          </p:nvCxnSpPr>
          <p:spPr>
            <a:xfrm>
              <a:off x="4338117" y="4255502"/>
              <a:ext cx="453478" cy="42088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5110162" y="2366962"/>
              <a:ext cx="2252663" cy="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6220602" y="3177512"/>
              <a:ext cx="1142223" cy="1258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5743054" y="4064935"/>
              <a:ext cx="1619771" cy="535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5260180" y="4916551"/>
              <a:ext cx="2116511" cy="2177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76691" y="2219325"/>
              <a:ext cx="1424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레벨 </a:t>
              </a:r>
              <a:r>
                <a:rPr lang="en-US" altLang="ko-KR" sz="1400" dirty="0" smtClean="0"/>
                <a:t>0(</a:t>
              </a:r>
              <a:r>
                <a:rPr lang="ko-KR" altLang="en-US" sz="1400" dirty="0" smtClean="0"/>
                <a:t>루트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76691" y="3032222"/>
              <a:ext cx="1424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레벨 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76691" y="3905607"/>
              <a:ext cx="1424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레벨 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76691" y="4784432"/>
              <a:ext cx="1424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레벨 </a:t>
              </a:r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356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</a:rPr>
              <a:t>장  트리</a:t>
            </a:r>
            <a:r>
              <a:rPr lang="en-US" altLang="ko-KR" b="1" dirty="0">
                <a:solidFill>
                  <a:schemeClr val="bg1"/>
                </a:solidFill>
              </a:rPr>
              <a:t>(Tree)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6048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이진 트리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트리의 모든 노드의 차수를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r>
              <a:rPr lang="ko-KR" altLang="en-US" sz="1400" dirty="0">
                <a:solidFill>
                  <a:schemeClr val="tx1"/>
                </a:solidFill>
              </a:rPr>
              <a:t>이하로 제한하여 트리의 차수가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r>
              <a:rPr lang="ko-KR" altLang="en-US" sz="1400" dirty="0">
                <a:solidFill>
                  <a:schemeClr val="tx1"/>
                </a:solidFill>
              </a:rPr>
              <a:t>이하인 트리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모든 노드는 </a:t>
            </a:r>
            <a:r>
              <a:rPr lang="en-US" altLang="ko-KR" sz="1400" dirty="0">
                <a:solidFill>
                  <a:schemeClr val="tx1"/>
                </a:solidFill>
              </a:rPr>
              <a:t>0~2 </a:t>
            </a:r>
            <a:r>
              <a:rPr lang="ko-KR" altLang="en-US" sz="1400" dirty="0">
                <a:solidFill>
                  <a:schemeClr val="tx1"/>
                </a:solidFill>
              </a:rPr>
              <a:t>까지의 자식 노드를 갖는다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서브 트리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루트를 기준으로 오른쪽 트리와 왼쪽 트리로 나누어 서브 트리를 만들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일반 트리의 이진 트리 </a:t>
            </a:r>
            <a:r>
              <a:rPr lang="ko-KR" altLang="en-US" dirty="0" smtClean="0">
                <a:solidFill>
                  <a:schemeClr val="tx1"/>
                </a:solidFill>
              </a:rPr>
              <a:t>만들기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이진 트리의 종류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포화 이진 트리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완전 이진 트리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편향 이진 트리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295800" y="2996952"/>
            <a:ext cx="6200775" cy="2914650"/>
            <a:chOff x="4391025" y="3543300"/>
            <a:chExt cx="6200775" cy="2914650"/>
          </a:xfrm>
        </p:grpSpPr>
        <p:sp>
          <p:nvSpPr>
            <p:cNvPr id="10" name="타원 9"/>
            <p:cNvSpPr/>
            <p:nvPr/>
          </p:nvSpPr>
          <p:spPr>
            <a:xfrm>
              <a:off x="4391025" y="3543300"/>
              <a:ext cx="6200775" cy="29146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3797559"/>
              <a:ext cx="203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트리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976812" y="4095750"/>
              <a:ext cx="5014913" cy="21907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00850" y="4084084"/>
              <a:ext cx="203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이진 트리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362575" y="4465083"/>
              <a:ext cx="2619375" cy="15832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120062" y="4584044"/>
              <a:ext cx="1681163" cy="11377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편향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이진 트리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3581" y="4583849"/>
              <a:ext cx="203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완전 이진 트리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5793581" y="4962887"/>
              <a:ext cx="1766888" cy="9523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포화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이진 트리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3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53806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</a:rPr>
              <a:t>장  트리</a:t>
            </a:r>
            <a:r>
              <a:rPr lang="en-US" altLang="ko-KR" b="1" dirty="0">
                <a:solidFill>
                  <a:schemeClr val="bg1"/>
                </a:solidFill>
              </a:rPr>
              <a:t>(Tree)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4620" y="691617"/>
            <a:ext cx="11449272" cy="6048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이진 </a:t>
            </a:r>
            <a:r>
              <a:rPr lang="ko-KR" altLang="en-US" dirty="0"/>
              <a:t>트리의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순차 자료구조를 이용한 이진 트리의 구현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                                                                                                             </a:t>
            </a:r>
            <a:r>
              <a:rPr lang="ko-KR" altLang="en-US" sz="500" dirty="0" smtClean="0"/>
              <a:t>●  </a:t>
            </a:r>
            <a:r>
              <a:rPr lang="ko-KR" altLang="en-US" sz="1600" dirty="0" smtClean="0"/>
              <a:t>연결 자료구조를 이용한 이진 트리의 구현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6168008" y="953447"/>
            <a:ext cx="4252624" cy="1804231"/>
            <a:chOff x="6595903" y="836712"/>
            <a:chExt cx="4252624" cy="1804231"/>
          </a:xfrm>
        </p:grpSpPr>
        <p:sp>
          <p:nvSpPr>
            <p:cNvPr id="9" name="타원 8"/>
            <p:cNvSpPr/>
            <p:nvPr/>
          </p:nvSpPr>
          <p:spPr>
            <a:xfrm>
              <a:off x="8724292" y="836712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500156" y="1268760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9948428" y="1268759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888088" y="1797968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8112224" y="1797968"/>
              <a:ext cx="288031" cy="288031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336360" y="1797968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0560496" y="1797968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595903" y="2352912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09009" y="2352912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7822115" y="2352912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8435221" y="2352912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9048329" y="2352912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  <p:cxnSp>
          <p:nvCxnSpPr>
            <p:cNvPr id="21" name="직선 연결선 20"/>
            <p:cNvCxnSpPr>
              <a:stCxn id="9" idx="3"/>
              <a:endCxn id="10" idx="6"/>
            </p:cNvCxnSpPr>
            <p:nvPr/>
          </p:nvCxnSpPr>
          <p:spPr>
            <a:xfrm flipH="1">
              <a:off x="7788187" y="1082562"/>
              <a:ext cx="978286" cy="33021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9" idx="5"/>
              <a:endCxn id="11" idx="2"/>
            </p:cNvCxnSpPr>
            <p:nvPr/>
          </p:nvCxnSpPr>
          <p:spPr>
            <a:xfrm>
              <a:off x="8970142" y="1082562"/>
              <a:ext cx="978286" cy="33021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3"/>
              <a:endCxn id="12" idx="7"/>
            </p:cNvCxnSpPr>
            <p:nvPr/>
          </p:nvCxnSpPr>
          <p:spPr>
            <a:xfrm flipH="1">
              <a:off x="7133938" y="1514610"/>
              <a:ext cx="408399" cy="32553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0" idx="5"/>
              <a:endCxn id="13" idx="1"/>
            </p:cNvCxnSpPr>
            <p:nvPr/>
          </p:nvCxnSpPr>
          <p:spPr>
            <a:xfrm>
              <a:off x="7746006" y="1514610"/>
              <a:ext cx="408399" cy="32553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3" idx="4"/>
              <a:endCxn id="19" idx="0"/>
            </p:cNvCxnSpPr>
            <p:nvPr/>
          </p:nvCxnSpPr>
          <p:spPr>
            <a:xfrm>
              <a:off x="8256240" y="2085999"/>
              <a:ext cx="322997" cy="26691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3" idx="4"/>
              <a:endCxn id="18" idx="0"/>
            </p:cNvCxnSpPr>
            <p:nvPr/>
          </p:nvCxnSpPr>
          <p:spPr>
            <a:xfrm flipH="1">
              <a:off x="7966131" y="2085999"/>
              <a:ext cx="290109" cy="26691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2" idx="4"/>
              <a:endCxn id="16" idx="0"/>
            </p:cNvCxnSpPr>
            <p:nvPr/>
          </p:nvCxnSpPr>
          <p:spPr>
            <a:xfrm flipH="1">
              <a:off x="6739919" y="2085999"/>
              <a:ext cx="292185" cy="26691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12" idx="4"/>
              <a:endCxn id="17" idx="0"/>
            </p:cNvCxnSpPr>
            <p:nvPr/>
          </p:nvCxnSpPr>
          <p:spPr>
            <a:xfrm>
              <a:off x="7032104" y="2085999"/>
              <a:ext cx="320921" cy="26691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4" idx="4"/>
              <a:endCxn id="20" idx="0"/>
            </p:cNvCxnSpPr>
            <p:nvPr/>
          </p:nvCxnSpPr>
          <p:spPr>
            <a:xfrm flipH="1">
              <a:off x="9192345" y="2085999"/>
              <a:ext cx="288031" cy="26691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1" idx="3"/>
              <a:endCxn id="14" idx="7"/>
            </p:cNvCxnSpPr>
            <p:nvPr/>
          </p:nvCxnSpPr>
          <p:spPr>
            <a:xfrm flipH="1">
              <a:off x="9582210" y="1514609"/>
              <a:ext cx="408399" cy="32554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1" idx="5"/>
              <a:endCxn id="15" idx="1"/>
            </p:cNvCxnSpPr>
            <p:nvPr/>
          </p:nvCxnSpPr>
          <p:spPr>
            <a:xfrm>
              <a:off x="10194278" y="1514609"/>
              <a:ext cx="408399" cy="32554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976858" y="1602967"/>
            <a:ext cx="3771630" cy="3426559"/>
            <a:chOff x="1199456" y="1730633"/>
            <a:chExt cx="3771630" cy="3426559"/>
          </a:xfrm>
        </p:grpSpPr>
        <p:sp>
          <p:nvSpPr>
            <p:cNvPr id="63" name="직사각형 62"/>
            <p:cNvSpPr/>
            <p:nvPr/>
          </p:nvSpPr>
          <p:spPr>
            <a:xfrm>
              <a:off x="1703512" y="2028563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03512" y="2290021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703512" y="2551479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03512" y="2812937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03512" y="3074395"/>
              <a:ext cx="864096" cy="2525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03512" y="3335853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703512" y="3597311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03512" y="3858769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03512" y="4120227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703512" y="4381685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703512" y="4643143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703512" y="4904596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199456" y="1730633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[0]</a:t>
              </a:r>
              <a:endParaRPr lang="ko-KR" altLang="en-US" sz="14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99456" y="1995130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[1]</a:t>
              </a:r>
              <a:endParaRPr lang="ko-KR" altLang="en-US" sz="14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199456" y="2259627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[2]</a:t>
              </a:r>
              <a:endParaRPr lang="ko-KR" altLang="en-US" sz="14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199456" y="2524124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[3]</a:t>
              </a:r>
              <a:endParaRPr lang="ko-KR" altLang="en-US" sz="14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199456" y="2788621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[4]</a:t>
              </a:r>
              <a:endParaRPr lang="ko-KR" altLang="en-US" sz="14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199456" y="3053118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[5]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199456" y="3317615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[6]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199456" y="3582112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[7]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199456" y="3846609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[8]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99456" y="4111106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[9]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199456" y="4375603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[10]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99456" y="4640100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[11]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703512" y="1767105"/>
              <a:ext cx="864096" cy="2525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99456" y="4904596"/>
              <a:ext cx="429328" cy="252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[12]</a:t>
              </a:r>
            </a:p>
          </p:txBody>
        </p:sp>
        <p:cxnSp>
          <p:nvCxnSpPr>
            <p:cNvPr id="91" name="구부러진 연결선 90"/>
            <p:cNvCxnSpPr>
              <a:stCxn id="67" idx="3"/>
              <a:endCxn id="63" idx="3"/>
            </p:cNvCxnSpPr>
            <p:nvPr/>
          </p:nvCxnSpPr>
          <p:spPr>
            <a:xfrm flipV="1">
              <a:off x="2567608" y="2154861"/>
              <a:ext cx="12700" cy="104583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구부러진 연결선 91"/>
            <p:cNvCxnSpPr>
              <a:stCxn id="67" idx="3"/>
              <a:endCxn id="72" idx="3"/>
            </p:cNvCxnSpPr>
            <p:nvPr/>
          </p:nvCxnSpPr>
          <p:spPr>
            <a:xfrm>
              <a:off x="2567608" y="3200693"/>
              <a:ext cx="12700" cy="1307290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구부러진 연결선 94"/>
            <p:cNvCxnSpPr>
              <a:stCxn id="67" idx="3"/>
              <a:endCxn id="73" idx="3"/>
            </p:cNvCxnSpPr>
            <p:nvPr/>
          </p:nvCxnSpPr>
          <p:spPr>
            <a:xfrm>
              <a:off x="2567608" y="3200693"/>
              <a:ext cx="12700" cy="1568748"/>
            </a:xfrm>
            <a:prstGeom prst="curvedConnector3">
              <a:avLst>
                <a:gd name="adj1" fmla="val 3240000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24323" y="2231653"/>
              <a:ext cx="1630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부모 노드의 인덱스</a:t>
              </a:r>
              <a:r>
                <a:rPr lang="en-US" altLang="ko-KR" sz="1200" dirty="0" smtClean="0"/>
                <a:t>=2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30143" y="3885684"/>
              <a:ext cx="2040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왼쪽 자식 노드의 인덱스</a:t>
              </a:r>
              <a:r>
                <a:rPr lang="en-US" altLang="ko-KR" sz="1200" dirty="0" smtClean="0"/>
                <a:t>=10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83632" y="4455434"/>
              <a:ext cx="2164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오른쪽 자식 노드의 인덱스</a:t>
              </a:r>
              <a:r>
                <a:rPr lang="en-US" altLang="ko-KR" sz="1200" dirty="0" smtClean="0"/>
                <a:t>=11</a:t>
              </a:r>
              <a:endParaRPr lang="ko-KR" altLang="en-US" sz="1200" dirty="0"/>
            </a:p>
          </p:txBody>
        </p: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97299"/>
              </p:ext>
            </p:extLst>
          </p:nvPr>
        </p:nvGraphicFramePr>
        <p:xfrm>
          <a:off x="976858" y="5277917"/>
          <a:ext cx="4092048" cy="1310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78782">
                  <a:extLst>
                    <a:ext uri="{9D8B030D-6E8A-4147-A177-3AD203B41FA5}">
                      <a16:colId xmlns:a16="http://schemas.microsoft.com/office/drawing/2014/main" val="2644810088"/>
                    </a:ext>
                  </a:extLst>
                </a:gridCol>
                <a:gridCol w="849250">
                  <a:extLst>
                    <a:ext uri="{9D8B030D-6E8A-4147-A177-3AD203B41FA5}">
                      <a16:colId xmlns:a16="http://schemas.microsoft.com/office/drawing/2014/main" val="182013216"/>
                    </a:ext>
                  </a:extLst>
                </a:gridCol>
                <a:gridCol w="1364016">
                  <a:extLst>
                    <a:ext uri="{9D8B030D-6E8A-4147-A177-3AD203B41FA5}">
                      <a16:colId xmlns:a16="http://schemas.microsoft.com/office/drawing/2014/main" val="795377539"/>
                    </a:ext>
                  </a:extLst>
                </a:gridCol>
              </a:tblGrid>
              <a:tr h="146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노드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인덱스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성립조건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1596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노드 </a:t>
                      </a:r>
                      <a:r>
                        <a:rPr lang="en-US" altLang="ko-KR" sz="1100" dirty="0" smtClean="0"/>
                        <a:t>E</a:t>
                      </a:r>
                      <a:r>
                        <a:rPr lang="ko-KR" altLang="en-US" sz="1100" dirty="0" smtClean="0"/>
                        <a:t>의 </a:t>
                      </a:r>
                      <a:r>
                        <a:rPr lang="ko-KR" altLang="en-US" sz="1100" dirty="0" err="1" smtClean="0"/>
                        <a:t>부모노드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 &gt;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200" baseline="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28918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노드 </a:t>
                      </a:r>
                      <a:r>
                        <a:rPr lang="en-US" altLang="ko-KR" sz="1100" dirty="0" smtClean="0"/>
                        <a:t>E</a:t>
                      </a:r>
                      <a:r>
                        <a:rPr lang="ko-KR" altLang="en-US" sz="1100" dirty="0" smtClean="0"/>
                        <a:t>의 왼쪽 </a:t>
                      </a:r>
                      <a:r>
                        <a:rPr lang="ko-KR" altLang="en-US" sz="1100" dirty="0" err="1" smtClean="0"/>
                        <a:t>자식노드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2xE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(2xE)&lt;=</a:t>
                      </a:r>
                      <a:r>
                        <a:rPr lang="en-US" altLang="ko-KR" sz="1100" baseline="0" dirty="0" smtClean="0"/>
                        <a:t> 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7913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노드 </a:t>
                      </a:r>
                      <a:r>
                        <a:rPr lang="en-US" altLang="ko-KR" sz="1100" dirty="0" smtClean="0"/>
                        <a:t>E</a:t>
                      </a:r>
                      <a:r>
                        <a:rPr lang="ko-KR" altLang="en-US" sz="1100" dirty="0" smtClean="0"/>
                        <a:t>의 오른쪽 </a:t>
                      </a:r>
                      <a:r>
                        <a:rPr lang="ko-KR" altLang="en-US" sz="1100" dirty="0" err="1" smtClean="0"/>
                        <a:t>자식노드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(2xE)+1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(2xE+1)</a:t>
                      </a:r>
                      <a:r>
                        <a:rPr lang="en-US" altLang="ko-KR" sz="1100" baseline="0" dirty="0" smtClean="0"/>
                        <a:t> &lt;= 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0034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루트노드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 &gt; 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113034"/>
                  </a:ext>
                </a:extLst>
              </a:tr>
            </a:tbl>
          </a:graphicData>
        </a:graphic>
      </p:graphicFrame>
      <p:grpSp>
        <p:nvGrpSpPr>
          <p:cNvPr id="107" name="그룹 106"/>
          <p:cNvGrpSpPr/>
          <p:nvPr/>
        </p:nvGrpSpPr>
        <p:grpSpPr>
          <a:xfrm>
            <a:off x="2890173" y="5507341"/>
            <a:ext cx="836242" cy="404613"/>
            <a:chOff x="6627909" y="4699005"/>
            <a:chExt cx="836242" cy="404613"/>
          </a:xfrm>
        </p:grpSpPr>
        <p:sp>
          <p:nvSpPr>
            <p:cNvPr id="105" name="TextBox 104"/>
            <p:cNvSpPr txBox="1"/>
            <p:nvPr/>
          </p:nvSpPr>
          <p:spPr>
            <a:xfrm>
              <a:off x="6627909" y="4734286"/>
              <a:ext cx="836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└   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33498" y="4699005"/>
              <a:ext cx="382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E/2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6686858" y="3842825"/>
            <a:ext cx="3441590" cy="1325200"/>
            <a:chOff x="6686858" y="3842825"/>
            <a:chExt cx="3441590" cy="1325200"/>
          </a:xfrm>
        </p:grpSpPr>
        <p:sp>
          <p:nvSpPr>
            <p:cNvPr id="108" name="직사각형 107"/>
            <p:cNvSpPr/>
            <p:nvPr/>
          </p:nvSpPr>
          <p:spPr>
            <a:xfrm>
              <a:off x="7509610" y="4109738"/>
              <a:ext cx="408399" cy="339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●</a:t>
              </a:r>
              <a:endParaRPr lang="ko-KR" altLang="en-US" sz="105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922880" y="4109738"/>
              <a:ext cx="696938" cy="3395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619818" y="4109738"/>
              <a:ext cx="408399" cy="339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●</a:t>
              </a:r>
              <a:endParaRPr lang="ko-KR" alt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69655" y="3842825"/>
              <a:ext cx="1805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Left         data        right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86858" y="4891026"/>
              <a:ext cx="1262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왼쪽자식노드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866170" y="4880243"/>
              <a:ext cx="1262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오른쪽자식노드</a:t>
              </a:r>
              <a:endParaRPr lang="ko-KR" altLang="en-US" dirty="0"/>
            </a:p>
          </p:txBody>
        </p:sp>
        <p:cxnSp>
          <p:nvCxnSpPr>
            <p:cNvPr id="115" name="직선 화살표 연결선 114"/>
            <p:cNvCxnSpPr>
              <a:endCxn id="112" idx="0"/>
            </p:cNvCxnSpPr>
            <p:nvPr/>
          </p:nvCxnSpPr>
          <p:spPr>
            <a:xfrm flipH="1">
              <a:off x="7317997" y="4279497"/>
              <a:ext cx="380427" cy="611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>
              <a:endCxn id="113" idx="0"/>
            </p:cNvCxnSpPr>
            <p:nvPr/>
          </p:nvCxnSpPr>
          <p:spPr>
            <a:xfrm>
              <a:off x="8824017" y="4279497"/>
              <a:ext cx="673292" cy="600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28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</a:rPr>
              <a:t>장  트리</a:t>
            </a:r>
            <a:r>
              <a:rPr lang="en-US" altLang="ko-KR" b="1" dirty="0">
                <a:solidFill>
                  <a:schemeClr val="bg1"/>
                </a:solidFill>
              </a:rPr>
              <a:t>(Tree)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6048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이진 </a:t>
            </a:r>
            <a:r>
              <a:rPr lang="ko-KR" altLang="en-US" dirty="0"/>
              <a:t>트리의 </a:t>
            </a:r>
            <a:r>
              <a:rPr lang="ko-KR" altLang="en-US" dirty="0" smtClean="0"/>
              <a:t>순회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순회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원소를 빠트리거나 중복하지 않고 처리하는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전위순회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root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–left-right </a:t>
            </a:r>
            <a:r>
              <a:rPr lang="ko-KR" altLang="en-US" sz="1400" dirty="0" smtClean="0"/>
              <a:t>형태로 순회 하는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중위순회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left-root-right </a:t>
            </a:r>
            <a:r>
              <a:rPr lang="ko-KR" altLang="en-US" sz="1400" dirty="0" smtClean="0"/>
              <a:t>형태로 순회 하는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후위순회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left-right-root </a:t>
            </a:r>
            <a:r>
              <a:rPr lang="ko-KR" altLang="en-US" sz="1400" dirty="0" smtClean="0"/>
              <a:t>형대로 순회 하는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즉</a:t>
            </a:r>
            <a:r>
              <a:rPr lang="en-US" altLang="ko-KR" sz="1400" dirty="0" smtClean="0"/>
              <a:t>, root </a:t>
            </a:r>
            <a:r>
              <a:rPr lang="ko-KR" altLang="en-US" sz="1400" dirty="0" smtClean="0"/>
              <a:t>를 언제 순회 하는지가 관건 임</a:t>
            </a:r>
            <a:r>
              <a:rPr lang="en-US" altLang="ko-KR" sz="1400" dirty="0" smtClean="0"/>
              <a:t>.(left – right </a:t>
            </a:r>
            <a:r>
              <a:rPr lang="ko-KR" altLang="en-US" sz="1400" dirty="0" smtClean="0"/>
              <a:t>는 고정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순회의 예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전위순회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A-B-D-E-C-F-L-G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중위순회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D-B-E-A-L-F-C-G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후위순회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D-E-B-L-F-G-C-A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5663952" y="3284984"/>
            <a:ext cx="4255079" cy="2304256"/>
            <a:chOff x="5657345" y="3140968"/>
            <a:chExt cx="4255079" cy="2304256"/>
          </a:xfrm>
        </p:grpSpPr>
        <p:grpSp>
          <p:nvGrpSpPr>
            <p:cNvPr id="9" name="그룹 8"/>
            <p:cNvGrpSpPr/>
            <p:nvPr/>
          </p:nvGrpSpPr>
          <p:grpSpPr>
            <a:xfrm>
              <a:off x="5740113" y="3140968"/>
              <a:ext cx="3960439" cy="1804231"/>
              <a:chOff x="6888088" y="836712"/>
              <a:chExt cx="3960439" cy="1804231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8724292" y="836712"/>
                <a:ext cx="288031" cy="28803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500156" y="1268760"/>
                <a:ext cx="288031" cy="28803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</a:t>
                </a:r>
                <a:endParaRPr lang="ko-KR" altLang="en-US" dirty="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9948428" y="1268759"/>
                <a:ext cx="288031" cy="28803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</a:t>
                </a:r>
                <a:endParaRPr lang="ko-KR" altLang="en-US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888088" y="1797968"/>
                <a:ext cx="288031" cy="28803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</a:t>
                </a:r>
                <a:endParaRPr lang="ko-KR" alt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112224" y="1797968"/>
                <a:ext cx="288031" cy="288031"/>
              </a:xfrm>
              <a:prstGeom prst="ellipse">
                <a:avLst/>
              </a:prstGeom>
              <a:solidFill>
                <a:srgbClr val="00B0F0"/>
              </a:solid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</a:t>
                </a:r>
                <a:endParaRPr lang="ko-KR" altLang="en-US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9336360" y="1797968"/>
                <a:ext cx="288031" cy="28803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</a:t>
                </a:r>
                <a:endParaRPr lang="ko-KR" altLang="en-US" dirty="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560496" y="1797968"/>
                <a:ext cx="288031" cy="28803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G</a:t>
                </a:r>
                <a:endParaRPr lang="ko-KR" alt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9048329" y="2352912"/>
                <a:ext cx="288031" cy="28803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L</a:t>
                </a:r>
                <a:endParaRPr lang="ko-KR" altLang="en-US" dirty="0"/>
              </a:p>
            </p:txBody>
          </p:sp>
          <p:cxnSp>
            <p:nvCxnSpPr>
              <p:cNvPr id="22" name="직선 연결선 21"/>
              <p:cNvCxnSpPr>
                <a:stCxn id="10" idx="3"/>
                <a:endCxn id="11" idx="6"/>
              </p:cNvCxnSpPr>
              <p:nvPr/>
            </p:nvCxnSpPr>
            <p:spPr>
              <a:xfrm flipH="1">
                <a:off x="7788187" y="1082562"/>
                <a:ext cx="978286" cy="33021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0" idx="5"/>
                <a:endCxn id="12" idx="2"/>
              </p:cNvCxnSpPr>
              <p:nvPr/>
            </p:nvCxnSpPr>
            <p:spPr>
              <a:xfrm>
                <a:off x="8970142" y="1082562"/>
                <a:ext cx="978286" cy="330213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1" idx="3"/>
                <a:endCxn id="13" idx="7"/>
              </p:cNvCxnSpPr>
              <p:nvPr/>
            </p:nvCxnSpPr>
            <p:spPr>
              <a:xfrm flipH="1">
                <a:off x="7133938" y="1514610"/>
                <a:ext cx="408399" cy="32553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1" idx="5"/>
                <a:endCxn id="14" idx="1"/>
              </p:cNvCxnSpPr>
              <p:nvPr/>
            </p:nvCxnSpPr>
            <p:spPr>
              <a:xfrm>
                <a:off x="7746006" y="1514610"/>
                <a:ext cx="408399" cy="32553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5" idx="4"/>
                <a:endCxn id="21" idx="0"/>
              </p:cNvCxnSpPr>
              <p:nvPr/>
            </p:nvCxnSpPr>
            <p:spPr>
              <a:xfrm flipH="1">
                <a:off x="9192345" y="2085999"/>
                <a:ext cx="288031" cy="266913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12" idx="3"/>
                <a:endCxn id="15" idx="7"/>
              </p:cNvCxnSpPr>
              <p:nvPr/>
            </p:nvCxnSpPr>
            <p:spPr>
              <a:xfrm flipH="1">
                <a:off x="9582210" y="1514609"/>
                <a:ext cx="408399" cy="32554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2" idx="5"/>
                <a:endCxn id="16" idx="1"/>
              </p:cNvCxnSpPr>
              <p:nvPr/>
            </p:nvCxnSpPr>
            <p:spPr>
              <a:xfrm>
                <a:off x="10194278" y="1514609"/>
                <a:ext cx="408399" cy="32554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/>
            <p:cNvSpPr/>
            <p:nvPr/>
          </p:nvSpPr>
          <p:spPr>
            <a:xfrm>
              <a:off x="5657345" y="3319818"/>
              <a:ext cx="1652031" cy="1800201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657345" y="3981635"/>
              <a:ext cx="532817" cy="599493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776559" y="3946492"/>
              <a:ext cx="532817" cy="599493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7728587" y="3428998"/>
              <a:ext cx="2183837" cy="2016226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783187" y="3993349"/>
              <a:ext cx="805394" cy="1126670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9319184" y="3957191"/>
              <a:ext cx="532817" cy="599493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824192" y="4524148"/>
              <a:ext cx="538463" cy="561036"/>
            </a:xfrm>
            <a:prstGeom prst="ellipse">
              <a:avLst/>
            </a:prstGeom>
            <a:solidFill>
              <a:schemeClr val="accent5">
                <a:alpha val="3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5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</a:rPr>
              <a:t>장  트리</a:t>
            </a:r>
            <a:r>
              <a:rPr lang="en-US" altLang="ko-KR" b="1" dirty="0">
                <a:solidFill>
                  <a:schemeClr val="bg1"/>
                </a:solidFill>
              </a:rPr>
              <a:t>(Tree)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6048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이진 탐색 트리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트리를 효율적으로 구현하고 사용하기 위해서 일정한 조건으로 정의한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이진 트리를 </a:t>
            </a:r>
            <a:r>
              <a:rPr lang="ko-KR" altLang="en-US" sz="1400" dirty="0" err="1" smtClean="0"/>
              <a:t>탐색용</a:t>
            </a:r>
            <a:r>
              <a:rPr lang="ko-KR" altLang="en-US" sz="1400" dirty="0" smtClean="0"/>
              <a:t> 자료구조로 사용하기 위해 원소 크기에 따라 노드의 위치를 정의 한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균형 이진 </a:t>
            </a:r>
            <a:r>
              <a:rPr lang="ko-KR" altLang="en-US" dirty="0" smtClean="0"/>
              <a:t>탐색 트리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이진 탐색 트리에서 좌우 균형이 잘 맞으면 탐색의 성능이 높고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성능은 탐색 트리의 높이와 밀접한 상관이 있음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히프의</a:t>
            </a:r>
            <a:r>
              <a:rPr lang="ko-KR" altLang="en-US" dirty="0"/>
              <a:t> 개념과 연산 및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히프는</a:t>
            </a:r>
            <a:r>
              <a:rPr lang="ko-KR" altLang="en-US" sz="1400" dirty="0" smtClean="0"/>
              <a:t> 완전 이진 트리에 있는 노드 중에서 </a:t>
            </a:r>
            <a:r>
              <a:rPr lang="ko-KR" altLang="en-US" sz="1400" dirty="0" err="1" smtClean="0"/>
              <a:t>키값이</a:t>
            </a:r>
            <a:r>
              <a:rPr lang="ko-KR" altLang="en-US" sz="1400" dirty="0" smtClean="0"/>
              <a:t> 가장 큰 노드나 </a:t>
            </a:r>
            <a:r>
              <a:rPr lang="ko-KR" altLang="en-US" sz="1400" dirty="0" err="1" smtClean="0"/>
              <a:t>키값이</a:t>
            </a:r>
            <a:r>
              <a:rPr lang="ko-KR" altLang="en-US" sz="1400" dirty="0" smtClean="0"/>
              <a:t> 가장 작은 노드를 찾기 위해 만든 자료구조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94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r>
              <a:rPr lang="ko-KR" altLang="en-US" dirty="0" smtClean="0"/>
              <a:t>교재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1864" y="1412776"/>
            <a:ext cx="6119664" cy="42672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로 배우는 쉬운 자료구조 </a:t>
            </a:r>
            <a:r>
              <a:rPr lang="en-US" altLang="ko-KR" dirty="0" smtClean="0"/>
              <a:t>4</a:t>
            </a:r>
            <a:r>
              <a:rPr lang="ko-KR" altLang="en-US" dirty="0" smtClean="0"/>
              <a:t>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출판사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한빛아카데미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저  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이지영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40768"/>
            <a:ext cx="3686008" cy="50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ko-KR" altLang="en-US" b="1" dirty="0" smtClean="0">
                <a:solidFill>
                  <a:schemeClr val="bg1"/>
                </a:solidFill>
              </a:rPr>
              <a:t>장  그래프</a:t>
            </a:r>
            <a:r>
              <a:rPr lang="en-US" altLang="ko-KR" b="1" dirty="0">
                <a:solidFill>
                  <a:schemeClr val="bg1"/>
                </a:solidFill>
              </a:rPr>
              <a:t>(Graph)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5976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그래프의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원소 사이의 다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다 관계를 표현하는 비선형 자료구조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Ex)  </a:t>
            </a:r>
            <a:r>
              <a:rPr lang="ko-KR" altLang="en-US" sz="1400" dirty="0" smtClean="0"/>
              <a:t>지하철노선도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인맥구조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객체를 나타내는 </a:t>
            </a:r>
            <a:r>
              <a:rPr lang="ko-KR" altLang="en-US" sz="1400" dirty="0" smtClean="0"/>
              <a:t>정점</a:t>
            </a:r>
            <a:r>
              <a:rPr lang="en-US" altLang="ko-KR" sz="1400" dirty="0" smtClean="0"/>
              <a:t>(Vertex)</a:t>
            </a:r>
            <a:r>
              <a:rPr lang="ko-KR" altLang="en-US" sz="1400" dirty="0" smtClean="0"/>
              <a:t>과 </a:t>
            </a:r>
            <a:r>
              <a:rPr lang="ko-KR" altLang="en-US" sz="1400" dirty="0" smtClean="0"/>
              <a:t>객체를 연결하는 </a:t>
            </a:r>
            <a:r>
              <a:rPr lang="ko-KR" altLang="en-US" sz="1400" dirty="0" smtClean="0"/>
              <a:t>간선</a:t>
            </a:r>
            <a:r>
              <a:rPr lang="en-US" altLang="ko-KR" sz="1400" dirty="0" smtClean="0"/>
              <a:t>(Edge)</a:t>
            </a:r>
            <a:r>
              <a:rPr lang="ko-KR" altLang="en-US" sz="1400" dirty="0" smtClean="0"/>
              <a:t>으로 </a:t>
            </a:r>
            <a:r>
              <a:rPr lang="ko-KR" altLang="en-US" sz="1400" dirty="0" smtClean="0"/>
              <a:t>구성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그래프 </a:t>
            </a:r>
            <a:r>
              <a:rPr lang="en-US" altLang="ko-KR" sz="1400" dirty="0" smtClean="0"/>
              <a:t>G = (V,E)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무방향</a:t>
            </a:r>
            <a:r>
              <a:rPr lang="ko-KR" altLang="en-US" sz="1400" dirty="0" smtClean="0"/>
              <a:t> 그래프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방향 그래프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완전 그래프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부분 그래프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가중 그래프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2927648" y="2996952"/>
            <a:ext cx="8933876" cy="2914623"/>
            <a:chOff x="2927648" y="2996952"/>
            <a:chExt cx="8933876" cy="2914623"/>
          </a:xfrm>
        </p:grpSpPr>
        <p:sp>
          <p:nvSpPr>
            <p:cNvPr id="8" name="타원 7"/>
            <p:cNvSpPr/>
            <p:nvPr/>
          </p:nvSpPr>
          <p:spPr>
            <a:xfrm>
              <a:off x="3359696" y="3501009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3935760" y="2996952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3935760" y="400506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511825" y="3501009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13" name="직선 연결선 12"/>
            <p:cNvCxnSpPr>
              <a:stCxn id="10" idx="3"/>
              <a:endCxn id="8" idx="7"/>
            </p:cNvCxnSpPr>
            <p:nvPr/>
          </p:nvCxnSpPr>
          <p:spPr>
            <a:xfrm flipH="1">
              <a:off x="3605546" y="3242802"/>
              <a:ext cx="372395" cy="3003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0" idx="4"/>
              <a:endCxn id="11" idx="0"/>
            </p:cNvCxnSpPr>
            <p:nvPr/>
          </p:nvCxnSpPr>
          <p:spPr>
            <a:xfrm>
              <a:off x="4079776" y="3284983"/>
              <a:ext cx="0" cy="72008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0" idx="5"/>
              <a:endCxn id="12" idx="1"/>
            </p:cNvCxnSpPr>
            <p:nvPr/>
          </p:nvCxnSpPr>
          <p:spPr>
            <a:xfrm>
              <a:off x="4181610" y="3242802"/>
              <a:ext cx="372396" cy="3003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1" idx="7"/>
              <a:endCxn id="12" idx="3"/>
            </p:cNvCxnSpPr>
            <p:nvPr/>
          </p:nvCxnSpPr>
          <p:spPr>
            <a:xfrm flipV="1">
              <a:off x="4181610" y="3746859"/>
              <a:ext cx="372396" cy="3003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1" idx="1"/>
              <a:endCxn id="8" idx="5"/>
            </p:cNvCxnSpPr>
            <p:nvPr/>
          </p:nvCxnSpPr>
          <p:spPr>
            <a:xfrm flipH="1" flipV="1">
              <a:off x="3605546" y="3746859"/>
              <a:ext cx="372395" cy="3003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958942" y="346035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G1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535582" y="353029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283843" y="353029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32105" y="353029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62820" y="348964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G2</a:t>
              </a:r>
              <a:endParaRPr lang="ko-KR" altLang="en-US" dirty="0"/>
            </a:p>
          </p:txBody>
        </p:sp>
        <p:cxnSp>
          <p:nvCxnSpPr>
            <p:cNvPr id="32" name="직선 연결선 31"/>
            <p:cNvCxnSpPr>
              <a:stCxn id="28" idx="6"/>
              <a:endCxn id="29" idx="2"/>
            </p:cNvCxnSpPr>
            <p:nvPr/>
          </p:nvCxnSpPr>
          <p:spPr>
            <a:xfrm>
              <a:off x="5823613" y="3674311"/>
              <a:ext cx="46023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9" idx="6"/>
              <a:endCxn id="30" idx="2"/>
            </p:cNvCxnSpPr>
            <p:nvPr/>
          </p:nvCxnSpPr>
          <p:spPr>
            <a:xfrm>
              <a:off x="6571874" y="3674311"/>
              <a:ext cx="46023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구부러진 연결선 40"/>
            <p:cNvCxnSpPr>
              <a:stCxn id="30" idx="4"/>
              <a:endCxn id="28" idx="4"/>
            </p:cNvCxnSpPr>
            <p:nvPr/>
          </p:nvCxnSpPr>
          <p:spPr>
            <a:xfrm rot="5400000">
              <a:off x="6427860" y="3070065"/>
              <a:ext cx="12700" cy="1496523"/>
            </a:xfrm>
            <a:prstGeom prst="curvedConnector3">
              <a:avLst>
                <a:gd name="adj1" fmla="val 2527268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3328402" y="508518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904466" y="4581128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3904466" y="5589241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480531" y="508518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34" name="직선 연결선 33"/>
            <p:cNvCxnSpPr>
              <a:stCxn id="25" idx="3"/>
              <a:endCxn id="23" idx="7"/>
            </p:cNvCxnSpPr>
            <p:nvPr/>
          </p:nvCxnSpPr>
          <p:spPr>
            <a:xfrm flipH="1">
              <a:off x="3574252" y="4826978"/>
              <a:ext cx="372395" cy="300388"/>
            </a:xfrm>
            <a:prstGeom prst="line">
              <a:avLst/>
            </a:prstGeom>
            <a:ln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5" idx="4"/>
              <a:endCxn id="26" idx="0"/>
            </p:cNvCxnSpPr>
            <p:nvPr/>
          </p:nvCxnSpPr>
          <p:spPr>
            <a:xfrm>
              <a:off x="4048482" y="4869159"/>
              <a:ext cx="0" cy="720082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5" idx="5"/>
              <a:endCxn id="33" idx="1"/>
            </p:cNvCxnSpPr>
            <p:nvPr/>
          </p:nvCxnSpPr>
          <p:spPr>
            <a:xfrm>
              <a:off x="4150316" y="4826978"/>
              <a:ext cx="372396" cy="300388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6" idx="7"/>
              <a:endCxn id="33" idx="3"/>
            </p:cNvCxnSpPr>
            <p:nvPr/>
          </p:nvCxnSpPr>
          <p:spPr>
            <a:xfrm flipV="1">
              <a:off x="4150316" y="5331035"/>
              <a:ext cx="372396" cy="300387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6" idx="1"/>
              <a:endCxn id="23" idx="5"/>
            </p:cNvCxnSpPr>
            <p:nvPr/>
          </p:nvCxnSpPr>
          <p:spPr>
            <a:xfrm flipH="1" flipV="1">
              <a:off x="3574252" y="5331035"/>
              <a:ext cx="372395" cy="300387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927648" y="504453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G5</a:t>
              </a:r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5463574" y="5114471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211835" y="5114471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960097" y="5114471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90812" y="50738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G6</a:t>
              </a:r>
              <a:endParaRPr lang="ko-KR" altLang="en-US" dirty="0"/>
            </a:p>
          </p:txBody>
        </p:sp>
        <p:cxnSp>
          <p:nvCxnSpPr>
            <p:cNvPr id="47" name="직선 연결선 46"/>
            <p:cNvCxnSpPr>
              <a:stCxn id="42" idx="6"/>
              <a:endCxn id="44" idx="2"/>
            </p:cNvCxnSpPr>
            <p:nvPr/>
          </p:nvCxnSpPr>
          <p:spPr>
            <a:xfrm>
              <a:off x="5751605" y="5258487"/>
              <a:ext cx="460230" cy="0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4" idx="6"/>
              <a:endCxn id="45" idx="2"/>
            </p:cNvCxnSpPr>
            <p:nvPr/>
          </p:nvCxnSpPr>
          <p:spPr>
            <a:xfrm>
              <a:off x="6499866" y="5258487"/>
              <a:ext cx="460231" cy="0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구부러진 연결선 48"/>
            <p:cNvCxnSpPr>
              <a:stCxn id="45" idx="4"/>
              <a:endCxn id="42" idx="4"/>
            </p:cNvCxnSpPr>
            <p:nvPr/>
          </p:nvCxnSpPr>
          <p:spPr>
            <a:xfrm rot="5400000">
              <a:off x="6355852" y="4654241"/>
              <a:ext cx="12700" cy="1496523"/>
            </a:xfrm>
            <a:prstGeom prst="curvedConnector3">
              <a:avLst>
                <a:gd name="adj1" fmla="val 2527268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8008922" y="3548507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584986" y="3044450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8584986" y="4052563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9161051" y="3548507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54" name="직선 연결선 53"/>
            <p:cNvCxnSpPr>
              <a:stCxn id="51" idx="3"/>
              <a:endCxn id="50" idx="7"/>
            </p:cNvCxnSpPr>
            <p:nvPr/>
          </p:nvCxnSpPr>
          <p:spPr>
            <a:xfrm flipH="1">
              <a:off x="8254772" y="3290300"/>
              <a:ext cx="372395" cy="3003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51" idx="4"/>
              <a:endCxn id="52" idx="0"/>
            </p:cNvCxnSpPr>
            <p:nvPr/>
          </p:nvCxnSpPr>
          <p:spPr>
            <a:xfrm>
              <a:off x="8729002" y="3332481"/>
              <a:ext cx="0" cy="72008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1" idx="5"/>
              <a:endCxn id="53" idx="1"/>
            </p:cNvCxnSpPr>
            <p:nvPr/>
          </p:nvCxnSpPr>
          <p:spPr>
            <a:xfrm>
              <a:off x="8830836" y="3290300"/>
              <a:ext cx="372396" cy="3003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2" idx="7"/>
              <a:endCxn id="53" idx="3"/>
            </p:cNvCxnSpPr>
            <p:nvPr/>
          </p:nvCxnSpPr>
          <p:spPr>
            <a:xfrm flipV="1">
              <a:off x="8830836" y="3794357"/>
              <a:ext cx="372396" cy="3003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2" idx="1"/>
              <a:endCxn id="50" idx="5"/>
            </p:cNvCxnSpPr>
            <p:nvPr/>
          </p:nvCxnSpPr>
          <p:spPr>
            <a:xfrm flipH="1" flipV="1">
              <a:off x="8254772" y="3794357"/>
              <a:ext cx="372395" cy="3003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08168" y="35078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G3</a:t>
              </a:r>
              <a:endParaRPr lang="ko-KR" altLang="en-US" dirty="0"/>
            </a:p>
          </p:txBody>
        </p:sp>
        <p:cxnSp>
          <p:nvCxnSpPr>
            <p:cNvPr id="60" name="직선 연결선 59"/>
            <p:cNvCxnSpPr>
              <a:stCxn id="50" idx="6"/>
              <a:endCxn id="53" idx="2"/>
            </p:cNvCxnSpPr>
            <p:nvPr/>
          </p:nvCxnSpPr>
          <p:spPr>
            <a:xfrm>
              <a:off x="8296953" y="3692523"/>
              <a:ext cx="86409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8121644" y="508518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8697708" y="4581128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8697708" y="5589241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9273773" y="508518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65" name="직선 연결선 64"/>
            <p:cNvCxnSpPr>
              <a:stCxn id="62" idx="3"/>
              <a:endCxn id="61" idx="7"/>
            </p:cNvCxnSpPr>
            <p:nvPr/>
          </p:nvCxnSpPr>
          <p:spPr>
            <a:xfrm flipH="1">
              <a:off x="8367494" y="4826978"/>
              <a:ext cx="372395" cy="300388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8878917" y="4826978"/>
              <a:ext cx="0" cy="804444"/>
            </a:xfrm>
            <a:prstGeom prst="line">
              <a:avLst/>
            </a:prstGeom>
            <a:ln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62" idx="5"/>
              <a:endCxn id="64" idx="1"/>
            </p:cNvCxnSpPr>
            <p:nvPr/>
          </p:nvCxnSpPr>
          <p:spPr>
            <a:xfrm>
              <a:off x="8943558" y="4826978"/>
              <a:ext cx="372396" cy="300388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3" idx="7"/>
              <a:endCxn id="64" idx="3"/>
            </p:cNvCxnSpPr>
            <p:nvPr/>
          </p:nvCxnSpPr>
          <p:spPr>
            <a:xfrm flipV="1">
              <a:off x="8943558" y="5331035"/>
              <a:ext cx="372396" cy="300387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3" idx="1"/>
              <a:endCxn id="61" idx="5"/>
            </p:cNvCxnSpPr>
            <p:nvPr/>
          </p:nvCxnSpPr>
          <p:spPr>
            <a:xfrm flipH="1" flipV="1">
              <a:off x="8367494" y="5331035"/>
              <a:ext cx="372395" cy="300387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720890" y="504453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G7</a:t>
              </a:r>
              <a:endParaRPr lang="ko-KR" altLang="en-US" dirty="0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8409675" y="5192257"/>
              <a:ext cx="864098" cy="0"/>
            </a:xfrm>
            <a:prstGeom prst="line">
              <a:avLst/>
            </a:prstGeom>
            <a:ln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2" idx="2"/>
              <a:endCxn id="61" idx="0"/>
            </p:cNvCxnSpPr>
            <p:nvPr/>
          </p:nvCxnSpPr>
          <p:spPr>
            <a:xfrm flipH="1">
              <a:off x="8265660" y="4725144"/>
              <a:ext cx="432048" cy="360041"/>
            </a:xfrm>
            <a:prstGeom prst="line">
              <a:avLst/>
            </a:prstGeom>
            <a:ln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2" idx="6"/>
              <a:endCxn id="64" idx="0"/>
            </p:cNvCxnSpPr>
            <p:nvPr/>
          </p:nvCxnSpPr>
          <p:spPr>
            <a:xfrm>
              <a:off x="8985739" y="4725144"/>
              <a:ext cx="432050" cy="360041"/>
            </a:xfrm>
            <a:prstGeom prst="line">
              <a:avLst/>
            </a:prstGeom>
            <a:ln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795305" y="4869159"/>
              <a:ext cx="0" cy="720082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409675" y="5281036"/>
              <a:ext cx="864098" cy="0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3" idx="6"/>
              <a:endCxn id="64" idx="4"/>
            </p:cNvCxnSpPr>
            <p:nvPr/>
          </p:nvCxnSpPr>
          <p:spPr>
            <a:xfrm flipV="1">
              <a:off x="8985739" y="5373216"/>
              <a:ext cx="432050" cy="360041"/>
            </a:xfrm>
            <a:prstGeom prst="line">
              <a:avLst/>
            </a:prstGeom>
            <a:ln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2"/>
              <a:endCxn id="61" idx="4"/>
            </p:cNvCxnSpPr>
            <p:nvPr/>
          </p:nvCxnSpPr>
          <p:spPr>
            <a:xfrm flipH="1" flipV="1">
              <a:off x="8265660" y="5373216"/>
              <a:ext cx="432048" cy="360041"/>
            </a:xfrm>
            <a:prstGeom prst="line">
              <a:avLst/>
            </a:prstGeom>
            <a:ln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10416480" y="3573017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10992544" y="3068960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10992544" y="4077073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84" name="타원 83"/>
            <p:cNvSpPr/>
            <p:nvPr/>
          </p:nvSpPr>
          <p:spPr>
            <a:xfrm>
              <a:off x="11568609" y="3573017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85" name="직선 연결선 84"/>
            <p:cNvCxnSpPr>
              <a:stCxn id="82" idx="3"/>
              <a:endCxn id="81" idx="7"/>
            </p:cNvCxnSpPr>
            <p:nvPr/>
          </p:nvCxnSpPr>
          <p:spPr>
            <a:xfrm flipH="1">
              <a:off x="10662330" y="3314810"/>
              <a:ext cx="372395" cy="3003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83" idx="1"/>
              <a:endCxn id="81" idx="5"/>
            </p:cNvCxnSpPr>
            <p:nvPr/>
          </p:nvCxnSpPr>
          <p:spPr>
            <a:xfrm flipH="1" flipV="1">
              <a:off x="10662330" y="3818867"/>
              <a:ext cx="372395" cy="3003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81" idx="6"/>
              <a:endCxn id="84" idx="2"/>
            </p:cNvCxnSpPr>
            <p:nvPr/>
          </p:nvCxnSpPr>
          <p:spPr>
            <a:xfrm>
              <a:off x="10704511" y="3717033"/>
              <a:ext cx="86409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93668" y="351024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G4</a:t>
              </a:r>
              <a:endParaRPr lang="ko-KR" altLang="en-US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10421364" y="5119488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10997428" y="4615431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10997428" y="5623544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11573493" y="5119488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94" name="직선 연결선 93"/>
            <p:cNvCxnSpPr>
              <a:stCxn id="91" idx="3"/>
              <a:endCxn id="90" idx="7"/>
            </p:cNvCxnSpPr>
            <p:nvPr/>
          </p:nvCxnSpPr>
          <p:spPr>
            <a:xfrm flipH="1">
              <a:off x="10667214" y="4861281"/>
              <a:ext cx="372395" cy="3003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91" idx="4"/>
              <a:endCxn id="92" idx="0"/>
            </p:cNvCxnSpPr>
            <p:nvPr/>
          </p:nvCxnSpPr>
          <p:spPr>
            <a:xfrm>
              <a:off x="11141444" y="4903462"/>
              <a:ext cx="0" cy="72008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91" idx="5"/>
              <a:endCxn id="93" idx="1"/>
            </p:cNvCxnSpPr>
            <p:nvPr/>
          </p:nvCxnSpPr>
          <p:spPr>
            <a:xfrm>
              <a:off x="11243278" y="4861281"/>
              <a:ext cx="372396" cy="3003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92" idx="7"/>
              <a:endCxn id="93" idx="3"/>
            </p:cNvCxnSpPr>
            <p:nvPr/>
          </p:nvCxnSpPr>
          <p:spPr>
            <a:xfrm flipV="1">
              <a:off x="11243278" y="5365338"/>
              <a:ext cx="372396" cy="3003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92" idx="1"/>
              <a:endCxn id="90" idx="5"/>
            </p:cNvCxnSpPr>
            <p:nvPr/>
          </p:nvCxnSpPr>
          <p:spPr>
            <a:xfrm flipH="1" flipV="1">
              <a:off x="10667214" y="5365338"/>
              <a:ext cx="372395" cy="3003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0020610" y="5078837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G1</a:t>
              </a:r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615146" y="4715908"/>
              <a:ext cx="323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352584" y="4715852"/>
              <a:ext cx="323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920536" y="5075892"/>
              <a:ext cx="323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632504" y="5435932"/>
              <a:ext cx="323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1362353" y="5435932"/>
              <a:ext cx="323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81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ko-KR" altLang="en-US" b="1" dirty="0" smtClean="0">
                <a:solidFill>
                  <a:schemeClr val="bg1"/>
                </a:solidFill>
              </a:rPr>
              <a:t>장  그래프</a:t>
            </a:r>
            <a:r>
              <a:rPr lang="en-US" altLang="ko-KR" b="1" dirty="0">
                <a:solidFill>
                  <a:schemeClr val="bg1"/>
                </a:solidFill>
              </a:rPr>
              <a:t>(Graph)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5976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그래프의 구현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순차 자료 구조를 이용한 그래프의 구현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인접행렬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연결 자료구조를 이용한 그래프의 구현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인접 리스트</a:t>
            </a:r>
            <a:endParaRPr lang="en-US" altLang="ko-KR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75520" y="1844824"/>
            <a:ext cx="1840914" cy="1296144"/>
            <a:chOff x="2958942" y="2996952"/>
            <a:chExt cx="1840914" cy="1296144"/>
          </a:xfrm>
        </p:grpSpPr>
        <p:sp>
          <p:nvSpPr>
            <p:cNvPr id="6" name="타원 5"/>
            <p:cNvSpPr/>
            <p:nvPr/>
          </p:nvSpPr>
          <p:spPr>
            <a:xfrm>
              <a:off x="3359696" y="3501009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3935760" y="2996952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3935760" y="400506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511825" y="3501009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10" name="직선 연결선 9"/>
            <p:cNvCxnSpPr>
              <a:stCxn id="7" idx="3"/>
              <a:endCxn id="6" idx="7"/>
            </p:cNvCxnSpPr>
            <p:nvPr/>
          </p:nvCxnSpPr>
          <p:spPr>
            <a:xfrm flipH="1">
              <a:off x="3605546" y="3242802"/>
              <a:ext cx="372395" cy="3003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6"/>
              <a:endCxn id="9" idx="2"/>
            </p:cNvCxnSpPr>
            <p:nvPr/>
          </p:nvCxnSpPr>
          <p:spPr>
            <a:xfrm>
              <a:off x="3647727" y="3645025"/>
              <a:ext cx="86409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5"/>
              <a:endCxn id="9" idx="1"/>
            </p:cNvCxnSpPr>
            <p:nvPr/>
          </p:nvCxnSpPr>
          <p:spPr>
            <a:xfrm>
              <a:off x="4181610" y="3242802"/>
              <a:ext cx="372396" cy="3003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8" idx="7"/>
              <a:endCxn id="9" idx="3"/>
            </p:cNvCxnSpPr>
            <p:nvPr/>
          </p:nvCxnSpPr>
          <p:spPr>
            <a:xfrm flipV="1">
              <a:off x="4181610" y="3746859"/>
              <a:ext cx="372396" cy="3003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8" idx="1"/>
              <a:endCxn id="6" idx="5"/>
            </p:cNvCxnSpPr>
            <p:nvPr/>
          </p:nvCxnSpPr>
          <p:spPr>
            <a:xfrm flipH="1" flipV="1">
              <a:off x="3605546" y="3746859"/>
              <a:ext cx="372395" cy="3003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58942" y="346035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G1</a:t>
              </a:r>
              <a:endParaRPr lang="ko-KR" altLang="en-US" dirty="0"/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8780"/>
              </p:ext>
            </p:extLst>
          </p:nvPr>
        </p:nvGraphicFramePr>
        <p:xfrm>
          <a:off x="4380908" y="1888557"/>
          <a:ext cx="2507180" cy="146843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6795">
                  <a:extLst>
                    <a:ext uri="{9D8B030D-6E8A-4147-A177-3AD203B41FA5}">
                      <a16:colId xmlns:a16="http://schemas.microsoft.com/office/drawing/2014/main" val="3089847930"/>
                    </a:ext>
                  </a:extLst>
                </a:gridCol>
                <a:gridCol w="626795">
                  <a:extLst>
                    <a:ext uri="{9D8B030D-6E8A-4147-A177-3AD203B41FA5}">
                      <a16:colId xmlns:a16="http://schemas.microsoft.com/office/drawing/2014/main" val="3640614309"/>
                    </a:ext>
                  </a:extLst>
                </a:gridCol>
                <a:gridCol w="626795">
                  <a:extLst>
                    <a:ext uri="{9D8B030D-6E8A-4147-A177-3AD203B41FA5}">
                      <a16:colId xmlns:a16="http://schemas.microsoft.com/office/drawing/2014/main" val="2356911598"/>
                    </a:ext>
                  </a:extLst>
                </a:gridCol>
                <a:gridCol w="626795">
                  <a:extLst>
                    <a:ext uri="{9D8B030D-6E8A-4147-A177-3AD203B41FA5}">
                      <a16:colId xmlns:a16="http://schemas.microsoft.com/office/drawing/2014/main" val="1486628314"/>
                    </a:ext>
                  </a:extLst>
                </a:gridCol>
              </a:tblGrid>
              <a:tr h="31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52838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71968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43304"/>
                  </a:ext>
                </a:extLst>
              </a:tr>
              <a:tr h="371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27490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703512" y="4005064"/>
            <a:ext cx="1840914" cy="1296144"/>
            <a:chOff x="2958942" y="2996952"/>
            <a:chExt cx="1840914" cy="1296144"/>
          </a:xfrm>
        </p:grpSpPr>
        <p:sp>
          <p:nvSpPr>
            <p:cNvPr id="19" name="타원 18"/>
            <p:cNvSpPr/>
            <p:nvPr/>
          </p:nvSpPr>
          <p:spPr>
            <a:xfrm>
              <a:off x="3359696" y="3501009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935760" y="2996952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3935760" y="4005065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4511825" y="3501009"/>
              <a:ext cx="288031" cy="2880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23" name="직선 연결선 22"/>
            <p:cNvCxnSpPr>
              <a:stCxn id="20" idx="3"/>
              <a:endCxn id="19" idx="7"/>
            </p:cNvCxnSpPr>
            <p:nvPr/>
          </p:nvCxnSpPr>
          <p:spPr>
            <a:xfrm flipH="1">
              <a:off x="3605546" y="3242802"/>
              <a:ext cx="372395" cy="300388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6"/>
              <a:endCxn id="22" idx="2"/>
            </p:cNvCxnSpPr>
            <p:nvPr/>
          </p:nvCxnSpPr>
          <p:spPr>
            <a:xfrm>
              <a:off x="3647727" y="3645025"/>
              <a:ext cx="864098" cy="0"/>
            </a:xfrm>
            <a:prstGeom prst="line">
              <a:avLst/>
            </a:prstGeom>
            <a:ln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0" idx="5"/>
              <a:endCxn id="22" idx="1"/>
            </p:cNvCxnSpPr>
            <p:nvPr/>
          </p:nvCxnSpPr>
          <p:spPr>
            <a:xfrm>
              <a:off x="4181610" y="3242802"/>
              <a:ext cx="372396" cy="300388"/>
            </a:xfrm>
            <a:prstGeom prst="line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21" idx="7"/>
              <a:endCxn id="22" idx="3"/>
            </p:cNvCxnSpPr>
            <p:nvPr/>
          </p:nvCxnSpPr>
          <p:spPr>
            <a:xfrm flipV="1">
              <a:off x="4181610" y="3746859"/>
              <a:ext cx="372396" cy="300387"/>
            </a:xfrm>
            <a:prstGeom prst="line">
              <a:avLst/>
            </a:prstGeom>
            <a:ln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1" idx="1"/>
              <a:endCxn id="19" idx="5"/>
            </p:cNvCxnSpPr>
            <p:nvPr/>
          </p:nvCxnSpPr>
          <p:spPr>
            <a:xfrm flipH="1" flipV="1">
              <a:off x="3605546" y="3746859"/>
              <a:ext cx="372395" cy="300387"/>
            </a:xfrm>
            <a:prstGeom prst="line">
              <a:avLst/>
            </a:prstGeom>
            <a:ln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58942" y="346035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G2</a:t>
              </a:r>
              <a:endParaRPr lang="ko-KR" altLang="en-US" dirty="0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87840"/>
              </p:ext>
            </p:extLst>
          </p:nvPr>
        </p:nvGraphicFramePr>
        <p:xfrm>
          <a:off x="4380908" y="4000020"/>
          <a:ext cx="2507180" cy="146843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6795">
                  <a:extLst>
                    <a:ext uri="{9D8B030D-6E8A-4147-A177-3AD203B41FA5}">
                      <a16:colId xmlns:a16="http://schemas.microsoft.com/office/drawing/2014/main" val="3089847930"/>
                    </a:ext>
                  </a:extLst>
                </a:gridCol>
                <a:gridCol w="626795">
                  <a:extLst>
                    <a:ext uri="{9D8B030D-6E8A-4147-A177-3AD203B41FA5}">
                      <a16:colId xmlns:a16="http://schemas.microsoft.com/office/drawing/2014/main" val="3640614309"/>
                    </a:ext>
                  </a:extLst>
                </a:gridCol>
                <a:gridCol w="626795">
                  <a:extLst>
                    <a:ext uri="{9D8B030D-6E8A-4147-A177-3AD203B41FA5}">
                      <a16:colId xmlns:a16="http://schemas.microsoft.com/office/drawing/2014/main" val="2356911598"/>
                    </a:ext>
                  </a:extLst>
                </a:gridCol>
                <a:gridCol w="626795">
                  <a:extLst>
                    <a:ext uri="{9D8B030D-6E8A-4147-A177-3AD203B41FA5}">
                      <a16:colId xmlns:a16="http://schemas.microsoft.com/office/drawing/2014/main" val="1486628314"/>
                    </a:ext>
                  </a:extLst>
                </a:gridCol>
              </a:tblGrid>
              <a:tr h="31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52838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71968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43304"/>
                  </a:ext>
                </a:extLst>
              </a:tr>
              <a:tr h="371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2749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11824" y="15825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          B         C          D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8822" y="36787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          B         C          D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68329" y="1737752"/>
            <a:ext cx="434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      B         C          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59093" y="3857074"/>
            <a:ext cx="434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      B         C         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1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ko-KR" altLang="en-US" b="1" dirty="0" smtClean="0">
                <a:solidFill>
                  <a:schemeClr val="bg1"/>
                </a:solidFill>
              </a:rPr>
              <a:t>장  그래프</a:t>
            </a:r>
            <a:r>
              <a:rPr lang="en-US" altLang="ko-KR" b="1" dirty="0">
                <a:solidFill>
                  <a:schemeClr val="bg1"/>
                </a:solidFill>
              </a:rPr>
              <a:t>(Graph)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5976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그래프의 순회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한 정점에서 시작하여 그래프에 있는 모든 정점을 한번씩 방문하는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깊이 우선 탐색과 너비 우선 탐색이 있음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신장 트리와 최소 비용 신장 </a:t>
            </a:r>
            <a:r>
              <a:rPr lang="ko-KR" altLang="en-US" dirty="0" smtClean="0"/>
              <a:t>트리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그래프 관점에서 트리는 사이클이 없는 연결 그래프 이다</a:t>
            </a:r>
            <a:r>
              <a:rPr lang="en-US" altLang="ko-KR" sz="1400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신장 트리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정점이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개인 </a:t>
            </a:r>
            <a:r>
              <a:rPr lang="ko-KR" altLang="en-US" sz="1400" dirty="0" err="1" smtClean="0"/>
              <a:t>무방향</a:t>
            </a:r>
            <a:r>
              <a:rPr lang="ko-KR" altLang="en-US" sz="1400" dirty="0" smtClean="0"/>
              <a:t> 그래프 </a:t>
            </a:r>
            <a:r>
              <a:rPr lang="en-US" altLang="ko-KR" sz="1400" dirty="0" smtClean="0"/>
              <a:t>G</a:t>
            </a:r>
            <a:r>
              <a:rPr lang="ko-KR" altLang="en-US" sz="1400" dirty="0" smtClean="0"/>
              <a:t>에서 정점이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개이고 간선이 </a:t>
            </a:r>
            <a:r>
              <a:rPr lang="en-US" altLang="ko-KR" sz="1400" dirty="0" smtClean="0"/>
              <a:t>n-1</a:t>
            </a:r>
            <a:r>
              <a:rPr lang="ko-KR" altLang="en-US" sz="1400" dirty="0" smtClean="0"/>
              <a:t>개인 트리 형태의 부분 그래프를 말한다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가중치 그래프에서 간선에 주어진 가중치는 비용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거리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시간을 의미 하는 값이 될 수 있다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무방향</a:t>
            </a:r>
            <a:r>
              <a:rPr lang="ko-KR" altLang="en-US" sz="1400" dirty="0" smtClean="0"/>
              <a:t> 가중치 그래프에서 신장 트리 비용은 신장 트리를 구성하는 </a:t>
            </a:r>
            <a:r>
              <a:rPr lang="en-US" altLang="ko-KR" sz="1400" dirty="0" smtClean="0"/>
              <a:t>n-1</a:t>
            </a:r>
            <a:r>
              <a:rPr lang="ko-KR" altLang="en-US" sz="1400" dirty="0" smtClean="0"/>
              <a:t>개의 가중치를 합한 값이 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 가중치 합이 최소인 신장 트리를 최소비용 신장 트리 라 한다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크로스칼</a:t>
            </a:r>
            <a:r>
              <a:rPr lang="ko-KR" altLang="en-US" sz="1400" dirty="0" smtClean="0"/>
              <a:t> 알고리즘 </a:t>
            </a:r>
            <a:r>
              <a:rPr lang="en-US" altLang="ko-KR" sz="1400" dirty="0" smtClean="0"/>
              <a:t>I, II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프림</a:t>
            </a:r>
            <a:r>
              <a:rPr lang="ko-KR" altLang="en-US" sz="1400" dirty="0" smtClean="0"/>
              <a:t> 알고리즘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최단 경로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다익스트라</a:t>
            </a:r>
            <a:r>
              <a:rPr lang="ko-KR" altLang="en-US" sz="1400" dirty="0" smtClean="0"/>
              <a:t> 최단 경로 알고리즘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플로이드</a:t>
            </a:r>
            <a:r>
              <a:rPr lang="ko-KR" altLang="en-US" sz="1400" dirty="0" smtClean="0"/>
              <a:t> 최단 경로 알고리즘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59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9</a:t>
            </a:r>
            <a:r>
              <a:rPr lang="ko-KR" altLang="en-US" b="1" dirty="0" smtClean="0">
                <a:solidFill>
                  <a:schemeClr val="bg1"/>
                </a:solidFill>
              </a:rPr>
              <a:t>장  정렬</a:t>
            </a:r>
            <a:r>
              <a:rPr lang="en-US" altLang="ko-KR" b="1" dirty="0">
                <a:solidFill>
                  <a:schemeClr val="bg1"/>
                </a:solidFill>
              </a:rPr>
              <a:t>(Sort)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5976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정렬의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순서없이 배열된 자료를 작은 것부터 큰 것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오름차순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재배열하거나 큰 것부터 작은 것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내림차순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재배열 하는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정렬의 종류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내부 정렬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내부의 메모리</a:t>
            </a:r>
            <a:r>
              <a:rPr lang="en-US" altLang="ko-KR" sz="1400" dirty="0" smtClean="0"/>
              <a:t>(m/m)</a:t>
            </a:r>
            <a:r>
              <a:rPr lang="ko-KR" altLang="en-US" sz="1400" dirty="0" smtClean="0"/>
              <a:t>를 이용하여 정렬하는 방법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외부 정렬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외부의 메모리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보조기억장치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이용하여 정렬 하는 방법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정렬 방식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선택 정렬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버블 정렬</a:t>
            </a:r>
            <a:r>
              <a:rPr lang="en-US" altLang="ko-KR" sz="1400" dirty="0" smtClean="0"/>
              <a:t>,  </a:t>
            </a:r>
            <a:r>
              <a:rPr lang="ko-KR" altLang="en-US" sz="1400" dirty="0" err="1"/>
              <a:t>퀵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정렬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삽입 정렬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셸 정렬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병합 정렬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기수 정렬</a:t>
            </a:r>
            <a:r>
              <a:rPr lang="en-US" altLang="ko-KR" sz="1400" dirty="0" smtClean="0"/>
              <a:t>,  </a:t>
            </a:r>
            <a:r>
              <a:rPr lang="ko-KR" altLang="en-US" sz="1400" dirty="0" err="1" smtClean="0"/>
              <a:t>히프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정렬</a:t>
            </a:r>
            <a:r>
              <a:rPr lang="en-US" altLang="ko-KR" sz="1400" dirty="0" smtClean="0"/>
              <a:t>,  </a:t>
            </a:r>
            <a:r>
              <a:rPr lang="ko-KR" altLang="en-US" sz="1400" dirty="0"/>
              <a:t>트리 정렬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06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10</a:t>
            </a:r>
            <a:r>
              <a:rPr lang="ko-KR" altLang="en-US" b="1" dirty="0" smtClean="0">
                <a:solidFill>
                  <a:schemeClr val="bg1"/>
                </a:solidFill>
              </a:rPr>
              <a:t>장  검색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en-US" altLang="ko-KR" b="1" dirty="0" smtClean="0">
                <a:solidFill>
                  <a:schemeClr val="bg1"/>
                </a:solidFill>
              </a:rPr>
              <a:t>Search)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5976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검색의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무언가를 찾는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메인메모리는 보조기억장치에 있는 조건에 맞는 데이터를 찾아 내는 방법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 방법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비교 검색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검색 대상의 키를 비교하여 검색하는 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순차 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이진 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트리 검색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계산 검색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계수 적인 성질을 이용하여 계산으로 검색하는 방법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해싱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662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평가기준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692695"/>
            <a:ext cx="11449272" cy="5976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직무수행능력평가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중간평가</a:t>
            </a:r>
            <a:r>
              <a:rPr lang="en-US" altLang="ko-KR" dirty="0" smtClean="0"/>
              <a:t>)  : 40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직무수행능력평가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기말평가</a:t>
            </a:r>
            <a:r>
              <a:rPr lang="en-US" altLang="ko-KR" dirty="0" smtClean="0"/>
              <a:t>) : 40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출석 </a:t>
            </a:r>
            <a:r>
              <a:rPr lang="en-US" altLang="ko-KR" dirty="0" smtClean="0"/>
              <a:t>: 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레포트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질문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10            </a:t>
            </a:r>
            <a:r>
              <a:rPr lang="ko-KR" altLang="en-US" dirty="0" smtClean="0">
                <a:sym typeface="Wingdings" panose="05000000000000000000" pitchFamily="2" charset="2"/>
              </a:rPr>
              <a:t>학기에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회 이상 질문 하면 </a:t>
            </a:r>
            <a:r>
              <a:rPr lang="en-US" altLang="ko-KR" dirty="0" smtClean="0">
                <a:sym typeface="Wingdings" panose="05000000000000000000" pitchFamily="2" charset="2"/>
              </a:rPr>
              <a:t>…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120</a:t>
            </a:r>
            <a:r>
              <a:rPr lang="ko-KR" altLang="en-US" dirty="0" smtClean="0"/>
              <a:t>점 </a:t>
            </a:r>
            <a:r>
              <a:rPr lang="en-US" altLang="ko-KR" dirty="0" smtClean="0">
                <a:sym typeface="Wingdings" panose="05000000000000000000" pitchFamily="2" charset="2"/>
              </a:rPr>
              <a:t> 100 </a:t>
            </a:r>
            <a:r>
              <a:rPr lang="ko-KR" altLang="en-US" dirty="0" smtClean="0">
                <a:sym typeface="Wingdings" panose="05000000000000000000" pitchFamily="2" charset="2"/>
              </a:rPr>
              <a:t>점으로 환산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상대평가 임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7536160" y="2249866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FF00"/>
                </a:solidFill>
              </a:rPr>
              <a:t>이광형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err="1" smtClean="0">
                <a:solidFill>
                  <a:srgbClr val="FFFF00"/>
                </a:solidFill>
              </a:rPr>
              <a:t>지덕관</a:t>
            </a:r>
            <a:r>
              <a:rPr lang="ko-KR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ko-KR" b="1" dirty="0" smtClean="0">
                <a:solidFill>
                  <a:srgbClr val="FFFF00"/>
                </a:solidFill>
              </a:rPr>
              <a:t>508</a:t>
            </a:r>
            <a:r>
              <a:rPr lang="ko-KR" altLang="en-US" b="1" dirty="0" smtClean="0">
                <a:solidFill>
                  <a:srgbClr val="FFFF00"/>
                </a:solidFill>
              </a:rPr>
              <a:t>호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FFFF00"/>
                </a:solidFill>
              </a:rPr>
              <a:t>02-490-7226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FFFF00"/>
                </a:solidFill>
              </a:rPr>
              <a:t>010-7327-4118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FFFF00"/>
                </a:solidFill>
              </a:rPr>
              <a:t>dreamace@seoil.ac.kr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91344" y="188640"/>
            <a:ext cx="11809312" cy="619472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자료구조 학습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로드맵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9416" y="1628800"/>
            <a:ext cx="1800200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자료구조의 이해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자료의 표현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자료의 추상화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알고리즘의 이해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알고리즘 표현방법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알고리즘 성능분석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943872" y="1628800"/>
            <a:ext cx="1800200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배열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포인터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구조체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재귀호출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9048328" y="1484784"/>
            <a:ext cx="3096344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순차 자료구조와 선형 리스트의 이해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선형 리스트의 연산과 알고리즘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선형 리스트의 응용 및 구현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839416" y="3429000"/>
            <a:ext cx="2877988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연결자료구조와 연결리스트의 이해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단순 연결 리스트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원형 연결 리스트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이중 연결 리스트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연결 리스트의 응용 및 구현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943872" y="3284984"/>
            <a:ext cx="1800200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스택의 이해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스택의 구현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스택의 응용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9048328" y="3429000"/>
            <a:ext cx="309634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큐의 이해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큐의 구현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데크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큐의 응용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839416" y="5013176"/>
            <a:ext cx="2877988" cy="1440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트리의 이해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이진 트리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이진 트리의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이진 트리의 순회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이진 </a:t>
            </a:r>
            <a:r>
              <a:rPr lang="ko-KR" altLang="en-US" sz="1200" dirty="0" err="1" smtClean="0"/>
              <a:t>탐색트리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균형 이진 </a:t>
            </a:r>
            <a:r>
              <a:rPr lang="ko-KR" altLang="en-US" sz="1200" dirty="0" err="1" smtClean="0"/>
              <a:t>탐색트리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히프의</a:t>
            </a:r>
            <a:r>
              <a:rPr lang="ko-KR" altLang="en-US" sz="1200" dirty="0" smtClean="0"/>
              <a:t> 개념과 연산 및 구현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3503712" y="5013176"/>
            <a:ext cx="2702632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그래프의 구조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그래프의 구현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그래프의 순회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신장 트리와 최소 비용 신장 트리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9045996" y="5013176"/>
            <a:ext cx="3096344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검색의 이해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순차 검색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이진 검색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이진 트리 검색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 err="1" smtClean="0"/>
              <a:t>해싱</a:t>
            </a:r>
            <a:endParaRPr lang="en-US" altLang="ko-KR" sz="12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83449" y="5013176"/>
            <a:ext cx="201622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정렬의 이해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선택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버블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퀵</a:t>
            </a:r>
            <a:r>
              <a:rPr lang="ko-KR" altLang="en-US" sz="1200" dirty="0" smtClean="0"/>
              <a:t> 정렬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삽입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셸    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병합 정렬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기수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히프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트리 정렬</a:t>
            </a:r>
            <a:endParaRPr lang="en-US" altLang="ko-KR" sz="12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9416" y="1160800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자료구조의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이해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42706" y="1178471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자료구조 구현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-C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프로그래밍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9416" y="2888992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연결자료구조와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연결리스트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045996" y="1178471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순차자료구조와 </a:t>
            </a:r>
            <a:r>
              <a:rPr lang="ko-KR" altLang="en-US" sz="1400" b="1" dirty="0" err="1">
                <a:solidFill>
                  <a:schemeClr val="bg1"/>
                </a:solidFill>
              </a:rPr>
              <a:t>선형리스트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42706" y="2888992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스택</a:t>
            </a:r>
            <a:r>
              <a:rPr lang="en-US" altLang="ko-KR" sz="1400" b="1" dirty="0">
                <a:solidFill>
                  <a:schemeClr val="bg1"/>
                </a:solidFill>
              </a:rPr>
              <a:t>(Stack)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45996" y="2888992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큐</a:t>
            </a:r>
            <a:r>
              <a:rPr lang="en-US" altLang="ko-KR" sz="1400" b="1" dirty="0">
                <a:solidFill>
                  <a:schemeClr val="bg1"/>
                </a:solidFill>
              </a:rPr>
              <a:t>(Queue)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39416" y="4509120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트리</a:t>
            </a:r>
            <a:r>
              <a:rPr lang="en-US" altLang="ko-KR" sz="1400" b="1" dirty="0">
                <a:solidFill>
                  <a:schemeClr val="bg1"/>
                </a:solidFill>
              </a:rPr>
              <a:t>(Tree)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4943" y="4509120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그래프</a:t>
            </a:r>
            <a:r>
              <a:rPr lang="en-US" altLang="ko-KR" sz="1400" b="1" dirty="0">
                <a:solidFill>
                  <a:schemeClr val="bg1"/>
                </a:solidFill>
              </a:rPr>
              <a:t>(Graph)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10470" y="4509120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9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정렬</a:t>
            </a:r>
            <a:r>
              <a:rPr lang="en-US" altLang="ko-KR" sz="1400" b="1" dirty="0">
                <a:solidFill>
                  <a:schemeClr val="bg1"/>
                </a:solidFill>
              </a:rPr>
              <a:t>(Sort)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45996" y="4509120"/>
            <a:ext cx="2412000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10</a:t>
            </a:r>
            <a:r>
              <a:rPr lang="ko-KR" altLang="en-US" sz="1400" b="1" dirty="0">
                <a:solidFill>
                  <a:schemeClr val="bg1"/>
                </a:solidFill>
              </a:rPr>
              <a:t>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</a:t>
            </a:r>
            <a:r>
              <a:rPr lang="en-US" altLang="ko-KR" sz="1400" b="1" dirty="0">
                <a:solidFill>
                  <a:schemeClr val="bg1"/>
                </a:solidFill>
              </a:rPr>
              <a:t>(Search)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6804892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자료구조의 이해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자료를 효율적으로 표현하고 저장하고 처리할 수 있도록 정리하는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자료구조의 분류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단순구조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자료값을</a:t>
            </a:r>
            <a:r>
              <a:rPr lang="ko-KR" altLang="en-US" sz="1400" dirty="0" smtClean="0"/>
              <a:t> 사용하기 위한 기본 형태로 프로그래밍언어에서 제공해주는 </a:t>
            </a:r>
            <a:r>
              <a:rPr lang="ko-KR" altLang="en-US" sz="1400" dirty="0" err="1" smtClean="0"/>
              <a:t>데이터형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선형구조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자료사이의</a:t>
            </a:r>
            <a:r>
              <a:rPr lang="ko-KR" altLang="en-US" sz="1400" dirty="0" smtClean="0"/>
              <a:t> 관계가 </a:t>
            </a:r>
            <a:r>
              <a:rPr lang="en-US" altLang="ko-KR" sz="1400" dirty="0" smtClean="0"/>
              <a:t>1:1 </a:t>
            </a:r>
            <a:r>
              <a:rPr lang="ko-KR" altLang="en-US" sz="1400" dirty="0" smtClean="0"/>
              <a:t>관계를 가지는 </a:t>
            </a:r>
            <a:r>
              <a:rPr lang="ko-KR" altLang="en-US" sz="1400" dirty="0" err="1" smtClean="0"/>
              <a:t>자료형태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순차리스트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자료의 논리적인 순서와 </a:t>
            </a:r>
            <a:r>
              <a:rPr lang="ko-KR" altLang="en-US" sz="1400" dirty="0" err="1" smtClean="0"/>
              <a:t>기억장소에</a:t>
            </a:r>
            <a:r>
              <a:rPr lang="ko-KR" altLang="en-US" sz="1400" dirty="0" smtClean="0"/>
              <a:t> 저장되는 물리적인 순서가 일치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연결리스트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물리적인 순서와 상관없이 포인터를 사용하여 논리적인 순서대로 연결하는 구조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스택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데크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자료의 삽입이나 삭제 위치에 제한이 있는 리스트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비선형구조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계층구조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트리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나 망구조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갖는 자료구조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파일구조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레코드의 집합인 파일에 대한 자료구조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장   자료구조의 이해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58" y="1124744"/>
            <a:ext cx="482701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자료의 표현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장   자료구조의 이해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75894"/>
            <a:ext cx="5544616" cy="53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745296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자료의 추상화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추상화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복잡한 자료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 등으로 부터 핵심적인 개념 또는 기능을 </a:t>
            </a:r>
            <a:r>
              <a:rPr lang="ko-KR" altLang="en-US" sz="1400" dirty="0"/>
              <a:t> 간추려 </a:t>
            </a:r>
            <a:r>
              <a:rPr lang="ko-KR" altLang="en-US" sz="1400" dirty="0" smtClean="0"/>
              <a:t>내는 것</a:t>
            </a:r>
            <a:r>
              <a:rPr lang="en-US" altLang="ko-KR" sz="1000" dirty="0">
                <a:solidFill>
                  <a:srgbClr val="00B0F0"/>
                </a:solidFill>
              </a:rPr>
              <a:t>(</a:t>
            </a:r>
            <a:r>
              <a:rPr lang="ko-KR" altLang="en-US" sz="1000" dirty="0">
                <a:solidFill>
                  <a:srgbClr val="00B0F0"/>
                </a:solidFill>
              </a:rPr>
              <a:t>위키백과</a:t>
            </a:r>
            <a:r>
              <a:rPr lang="en-US" altLang="ko-KR" sz="1000" dirty="0">
                <a:solidFill>
                  <a:srgbClr val="00B0F0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추상화의 기본 개념에는 자료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자료형</a:t>
            </a:r>
            <a:r>
              <a:rPr lang="ko-KR" altLang="en-US" sz="1400" dirty="0" smtClean="0"/>
              <a:t> 이 있다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자료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프로그램의 처리 대상이 되는 것을 의미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어떤 값 자체를 의미함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연산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어떤 일을 처리하는 과정으로 연산자를 이용하여 수행된다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처리할 자료의 집합과 자료에 대해 수행할 수 있는 연산자의 집합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dirty="0" smtClean="0">
                <a:solidFill>
                  <a:schemeClr val="tx1"/>
                </a:solidFill>
              </a:rPr>
              <a:t> 정의할 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dirty="0" smtClean="0">
                <a:solidFill>
                  <a:schemeClr val="tx1"/>
                </a:solidFill>
              </a:rPr>
              <a:t> 속하는 값과 이를 처리하기 위해 사용할 수 있는 연산자를 정의한다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      Ex) </a:t>
            </a:r>
            <a:r>
              <a:rPr lang="ko-KR" altLang="en-US" sz="1200" dirty="0" smtClean="0">
                <a:solidFill>
                  <a:schemeClr val="tx1"/>
                </a:solidFill>
              </a:rPr>
              <a:t>정수형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</a:rPr>
              <a:t>정수의 집합 </a:t>
            </a:r>
            <a:r>
              <a:rPr lang="en-US" altLang="ko-KR" sz="1200" dirty="0" smtClean="0">
                <a:solidFill>
                  <a:schemeClr val="tx1"/>
                </a:solidFill>
              </a:rPr>
              <a:t>{… -1.0,1…} + </a:t>
            </a:r>
            <a:r>
              <a:rPr lang="ko-KR" altLang="en-US" sz="1200" dirty="0" smtClean="0">
                <a:solidFill>
                  <a:schemeClr val="tx1"/>
                </a:solidFill>
              </a:rPr>
              <a:t>연산자 </a:t>
            </a:r>
            <a:r>
              <a:rPr lang="en-US" altLang="ko-KR" sz="1200" dirty="0" smtClean="0">
                <a:solidFill>
                  <a:schemeClr val="tx1"/>
                </a:solidFill>
              </a:rPr>
              <a:t>{+, -, x, ÷, %}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추상화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무엇</a:t>
            </a:r>
            <a:r>
              <a:rPr lang="en-US" altLang="ko-KR" sz="1200" dirty="0" smtClean="0">
                <a:solidFill>
                  <a:schemeClr val="tx1"/>
                </a:solidFill>
              </a:rPr>
              <a:t>(What)</a:t>
            </a:r>
            <a:r>
              <a:rPr lang="ko-KR" altLang="en-US" sz="1200" dirty="0" smtClean="0">
                <a:solidFill>
                  <a:schemeClr val="tx1"/>
                </a:solidFill>
              </a:rPr>
              <a:t>인지 논리적으로 정의하는 것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구체화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어떻게</a:t>
            </a:r>
            <a:r>
              <a:rPr lang="en-US" altLang="ko-KR" sz="1200" dirty="0" smtClean="0">
                <a:solidFill>
                  <a:schemeClr val="tx1"/>
                </a:solidFill>
              </a:rPr>
              <a:t>(How)</a:t>
            </a:r>
            <a:r>
              <a:rPr lang="ko-KR" altLang="en-US" sz="1200" dirty="0" smtClean="0">
                <a:solidFill>
                  <a:schemeClr val="tx1"/>
                </a:solidFill>
              </a:rPr>
              <a:t> 할지를 실제적으로 표현하는 것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장   자료구조의 이해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51" y="764704"/>
            <a:ext cx="3600400" cy="2716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4607846"/>
            <a:ext cx="5472608" cy="19621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51" y="3645024"/>
            <a:ext cx="3594705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알고리즘의 이해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주어진 문제를 해결하기 위한 방법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문제해결의 효과적인 알고리즘이 되려면 다음의 조건을 만족해야 한다</a:t>
            </a:r>
            <a:r>
              <a:rPr lang="en-US" altLang="ko-KR" sz="1400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</a:t>
            </a:r>
            <a:r>
              <a:rPr lang="en-US" altLang="ko-KR" sz="1200" dirty="0" smtClean="0"/>
              <a:t>(Input) : </a:t>
            </a:r>
            <a:r>
              <a:rPr lang="ko-KR" altLang="en-US" sz="1200" dirty="0" smtClean="0"/>
              <a:t>알고리즘을 수행하는 데 필요한 자료가 외부에서 입력되어야 한다</a:t>
            </a:r>
            <a:r>
              <a:rPr lang="en-US" altLang="ko-KR" sz="1200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출력</a:t>
            </a:r>
            <a:r>
              <a:rPr lang="en-US" altLang="ko-KR" sz="1200" dirty="0" smtClean="0"/>
              <a:t>(Output) : </a:t>
            </a:r>
            <a:r>
              <a:rPr lang="ko-KR" altLang="en-US" sz="1200" dirty="0" smtClean="0"/>
              <a:t>알고리즘을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수행하고 나면 결과를 하나 이상 출력해야 한다</a:t>
            </a:r>
            <a:r>
              <a:rPr lang="en-US" altLang="ko-KR" sz="1200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명확성</a:t>
            </a:r>
            <a:r>
              <a:rPr lang="en-US" altLang="ko-KR" sz="1200" dirty="0" smtClean="0"/>
              <a:t>(Definiteness) : </a:t>
            </a:r>
            <a:r>
              <a:rPr lang="ko-KR" altLang="en-US" sz="1200" dirty="0" smtClean="0"/>
              <a:t>수행할 작업의 내용과 순서를 나타내는 알고리즘의 명령어는 명확하게 명세 되어야 한다</a:t>
            </a:r>
            <a:r>
              <a:rPr lang="en-US" altLang="ko-KR" sz="1200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유한성</a:t>
            </a:r>
            <a:r>
              <a:rPr lang="en-US" altLang="ko-KR" sz="1200" dirty="0" smtClean="0"/>
              <a:t>(Finiteness) : </a:t>
            </a:r>
            <a:r>
              <a:rPr lang="ko-KR" altLang="en-US" sz="1200" dirty="0" smtClean="0"/>
              <a:t>알고리즘을 모두 수행하고 나면 반드시 종료되어야 한다</a:t>
            </a:r>
            <a:r>
              <a:rPr lang="en-US" altLang="ko-KR" sz="1200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효과성</a:t>
            </a:r>
            <a:r>
              <a:rPr lang="en-US" altLang="ko-KR" sz="1200" dirty="0" smtClean="0"/>
              <a:t>(Effectiveness) : </a:t>
            </a:r>
            <a:r>
              <a:rPr lang="ko-KR" altLang="en-US" sz="1200" dirty="0" smtClean="0"/>
              <a:t>알고리즘의 모든 명령어는 기본적이며 실행할 수 있어야 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표현방법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자연어를 이용한 서술적 표현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순서도를 이용한 도식화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프로그래밍 언어를 이용한 구체화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가상코드를</a:t>
            </a:r>
            <a:r>
              <a:rPr lang="ko-KR" altLang="en-US" sz="1400" dirty="0" smtClean="0"/>
              <a:t> 이용한 추상화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장   자료구조의 이해</a:t>
            </a:r>
            <a:endParaRPr lang="ko-KR" altLang="en-US" dirty="0"/>
          </a:p>
        </p:txBody>
      </p:sp>
      <p:sp>
        <p:nvSpPr>
          <p:cNvPr id="2" name="폭발 2 1"/>
          <p:cNvSpPr/>
          <p:nvPr/>
        </p:nvSpPr>
        <p:spPr>
          <a:xfrm>
            <a:off x="4151784" y="3501008"/>
            <a:ext cx="4608512" cy="194421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구구단 작성을 알고리즘으로 표현해 보면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성능분석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알고리즘의 성능 분석 기준 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정확성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올바른 자료가 입력되었을 때 유한한 시간 내에 올바른 결과가 출력할 수 있는 지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명확성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알고리즘이 얼마나 이해하기 쉽고 명확하게 작성되었는지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수행량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일반적인 연산은 제외하고 알고리즘의 특성을 나타내는 중요 연산을 모두 분석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메모리사용량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프로그램에 사용하는 명령어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입출력자료와 정보를 저장하기 위해 사용되는 메모리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최적성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알고리즘을 적용할 시스템의 사용 환경과 중요 요구사항을 수행할 수 있는지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성능분석 방법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공간 복잡도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알고리즘을 실행하여 완료하는 데까지 필요한 총 저장공간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시간 복잡도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알고리즘을 프로그램으로 실행하여 완료하는 데까지 소요되는 시간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성능 분석 </a:t>
            </a:r>
            <a:r>
              <a:rPr lang="ko-KR" altLang="en-US" sz="1400" dirty="0" smtClean="0"/>
              <a:t>표기법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시간 복잡도 계산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FF00"/>
                </a:solidFill>
              </a:rPr>
              <a:t>빅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-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오 표기법          </a:t>
            </a:r>
            <a:r>
              <a:rPr lang="en-US" altLang="ko-KR" sz="12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O(f(n))     “Big Oh of f(n)”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빅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오메가 표기법 </a:t>
            </a:r>
            <a:r>
              <a:rPr lang="en-US" altLang="ko-KR" sz="1200" dirty="0" smtClean="0">
                <a:sym typeface="Wingdings" panose="05000000000000000000" pitchFamily="2" charset="2"/>
              </a:rPr>
              <a:t> Ω(f(n))     “Big Omega of f(n)”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빅</a:t>
            </a:r>
            <a:r>
              <a:rPr lang="en-US" altLang="ko-KR" sz="1200" dirty="0" smtClean="0">
                <a:sym typeface="Wingdings" panose="05000000000000000000" pitchFamily="2" charset="2"/>
              </a:rPr>
              <a:t>-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세타</a:t>
            </a:r>
            <a:r>
              <a:rPr lang="ko-KR" altLang="en-US" sz="1200" dirty="0" smtClean="0">
                <a:sym typeface="Wingdings" panose="05000000000000000000" pitchFamily="2" charset="2"/>
              </a:rPr>
              <a:t> 표기법     </a:t>
            </a:r>
            <a:r>
              <a:rPr lang="en-US" altLang="ko-KR" sz="1200" dirty="0" smtClean="0">
                <a:sym typeface="Wingdings" panose="05000000000000000000" pitchFamily="2" charset="2"/>
              </a:rPr>
              <a:t> θ(f(n))      “Big Theta of f(n)”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장   자료구조의 이해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852936"/>
            <a:ext cx="47405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장  자료구조 </a:t>
            </a:r>
            <a:r>
              <a:rPr lang="ko-KR" altLang="en-US" b="1" dirty="0">
                <a:solidFill>
                  <a:schemeClr val="bg1"/>
                </a:solidFill>
              </a:rPr>
              <a:t>구현</a:t>
            </a:r>
            <a:r>
              <a:rPr lang="en-US" altLang="ko-KR" b="1" dirty="0">
                <a:solidFill>
                  <a:schemeClr val="bg1"/>
                </a:solidFill>
              </a:rPr>
              <a:t>-C</a:t>
            </a:r>
            <a:r>
              <a:rPr lang="ko-KR" altLang="en-US" b="1" dirty="0">
                <a:solidFill>
                  <a:schemeClr val="bg1"/>
                </a:solidFill>
              </a:rPr>
              <a:t> 프로그래밍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7368" y="692696"/>
            <a:ext cx="11449272" cy="6048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배열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동일한 </a:t>
            </a:r>
            <a:r>
              <a:rPr lang="ko-KR" altLang="en-US" sz="1400" dirty="0" err="1">
                <a:solidFill>
                  <a:schemeClr val="tx1"/>
                </a:solidFill>
              </a:rPr>
              <a:t>자료형을</a:t>
            </a:r>
            <a:r>
              <a:rPr lang="ko-KR" altLang="en-US" sz="1400" dirty="0">
                <a:solidFill>
                  <a:schemeClr val="tx1"/>
                </a:solidFill>
              </a:rPr>
              <a:t> 연속적인 메모리에 저장할 수 있는 자료구조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배열은 자료를 접근할 때 인덱스를 이용하여 접근한다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인덱스의 개수에 따라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차원</a:t>
            </a:r>
            <a:r>
              <a:rPr lang="en-US" altLang="ko-KR" sz="1400" dirty="0">
                <a:solidFill>
                  <a:schemeClr val="tx1"/>
                </a:solidFill>
              </a:rPr>
              <a:t>, 2</a:t>
            </a:r>
            <a:r>
              <a:rPr lang="ko-KR" altLang="en-US" sz="1400" dirty="0">
                <a:solidFill>
                  <a:schemeClr val="tx1"/>
                </a:solidFill>
              </a:rPr>
              <a:t>차원</a:t>
            </a:r>
            <a:r>
              <a:rPr lang="en-US" altLang="ko-KR" sz="1400" dirty="0">
                <a:solidFill>
                  <a:schemeClr val="tx1"/>
                </a:solidFill>
              </a:rPr>
              <a:t>, 3</a:t>
            </a:r>
            <a:r>
              <a:rPr lang="ko-KR" altLang="en-US" sz="1400" dirty="0">
                <a:solidFill>
                  <a:schemeClr val="tx1"/>
                </a:solidFill>
              </a:rPr>
              <a:t>차원 배열로 구성할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포인터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메모리의 주소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포인터 변수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메모리 주소를 저장하는 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포인터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포인터 연산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주소연산자</a:t>
            </a:r>
            <a:r>
              <a:rPr lang="en-US" altLang="ko-KR" sz="1400" dirty="0">
                <a:solidFill>
                  <a:schemeClr val="tx1"/>
                </a:solidFill>
              </a:rPr>
              <a:t>(&amp;), </a:t>
            </a:r>
            <a:r>
              <a:rPr lang="ko-KR" altLang="en-US" sz="1400" dirty="0" err="1">
                <a:solidFill>
                  <a:schemeClr val="tx1"/>
                </a:solidFill>
              </a:rPr>
              <a:t>참조연산자</a:t>
            </a:r>
            <a:r>
              <a:rPr lang="en-US" altLang="ko-KR" sz="1400" dirty="0">
                <a:solidFill>
                  <a:schemeClr val="tx1"/>
                </a:solidFill>
              </a:rPr>
              <a:t>(*)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포인터 배열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이중 포인터</a:t>
            </a:r>
          </a:p>
        </p:txBody>
      </p:sp>
    </p:spTree>
    <p:extLst>
      <p:ext uri="{BB962C8B-B14F-4D97-AF65-F5344CB8AC3E}">
        <p14:creationId xmlns:p14="http://schemas.microsoft.com/office/powerpoint/2010/main" val="14078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기판 디자인 프레젠테이션(와이드스크린)</Template>
  <TotalTime>0</TotalTime>
  <Words>2156</Words>
  <Application>Microsoft Office PowerPoint</Application>
  <PresentationFormat>와이드스크린</PresentationFormat>
  <Paragraphs>585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HY중고딕</vt:lpstr>
      <vt:lpstr>malgun gothic</vt:lpstr>
      <vt:lpstr>Arial</vt:lpstr>
      <vt:lpstr>Candara</vt:lpstr>
      <vt:lpstr>Consolas</vt:lpstr>
      <vt:lpstr>Wingdings</vt:lpstr>
      <vt:lpstr>기술 컴퓨터 16x9</vt:lpstr>
      <vt:lpstr>Data  Structures</vt:lpstr>
      <vt:lpstr>교재</vt:lpstr>
      <vt:lpstr>자료구조 학습 로드맵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2021-07-27T02:03:02Z</dcterms:created>
  <dcterms:modified xsi:type="dcterms:W3CDTF">2021-09-01T06:07:46Z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