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86" r:id="rId6"/>
    <p:sldId id="300" r:id="rId7"/>
    <p:sldId id="298" r:id="rId8"/>
    <p:sldId id="299" r:id="rId9"/>
    <p:sldId id="276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287" r:id="rId26"/>
    <p:sldId id="316" r:id="rId27"/>
    <p:sldId id="289" r:id="rId28"/>
    <p:sldId id="317" r:id="rId29"/>
    <p:sldId id="318" r:id="rId30"/>
    <p:sldId id="319" r:id="rId31"/>
    <p:sldId id="288" r:id="rId3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398" autoAdjust="0"/>
  </p:normalViewPr>
  <p:slideViewPr>
    <p:cSldViewPr>
      <p:cViewPr varScale="1">
        <p:scale>
          <a:sx n="87" d="100"/>
          <a:sy n="87" d="100"/>
        </p:scale>
        <p:origin x="120" y="3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2022-09-21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2022-09-21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2022-09-21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2022-09-21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2022-09-21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2022-09-21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2022-09-21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2022-09-21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2022-09-21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2022-09-21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2022-09-21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편집합니다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</a:t>
            </a:r>
            <a:r>
              <a:rPr lang="ko-KR" altLang="en-US" noProof="0" dirty="0"/>
              <a:t>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2022-09-21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3140968"/>
            <a:ext cx="10058400" cy="871736"/>
          </a:xfrm>
        </p:spPr>
        <p:txBody>
          <a:bodyPr rtlCol="0"/>
          <a:lstStyle/>
          <a:p>
            <a:pPr algn="ctr" rtl="0"/>
            <a:r>
              <a:rPr lang="en-US" altLang="ko-KR" dirty="0" smtClean="0"/>
              <a:t>Data  Structures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제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 1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강 자료구조의 소개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56640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컴퓨터에서의 자료 표현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2</a:t>
            </a:r>
            <a:r>
              <a:rPr lang="ko-KR" altLang="en-US" sz="1400" dirty="0" smtClean="0"/>
              <a:t>진수의 정수 표현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</a:t>
            </a:r>
            <a:r>
              <a:rPr lang="ko-KR" altLang="en-US" sz="1400" dirty="0" smtClean="0"/>
              <a:t>의 보수 방법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양수인 경우 </a:t>
            </a:r>
            <a:r>
              <a:rPr lang="en-US" altLang="ko-KR" sz="1400" dirty="0" smtClean="0"/>
              <a:t>8bit</a:t>
            </a:r>
            <a:r>
              <a:rPr lang="ko-KR" altLang="en-US" sz="1400" dirty="0" smtClean="0"/>
              <a:t>를 이용하여 숫자 표현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음수인 경우 양수로 표현된 숫자에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의 보수를 취함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n </a:t>
            </a:r>
            <a:r>
              <a:rPr lang="ko-KR" altLang="en-US" sz="1400" dirty="0" smtClean="0"/>
              <a:t>개의 비트로 표현 가능한 수는 </a:t>
            </a:r>
            <a:r>
              <a:rPr lang="en-US" altLang="ko-KR" sz="1400" dirty="0" smtClean="0"/>
              <a:t>– (2</a:t>
            </a:r>
            <a:r>
              <a:rPr lang="en-US" altLang="ko-KR" sz="1400" baseline="30000" dirty="0" smtClean="0"/>
              <a:t>n-1</a:t>
            </a:r>
            <a:r>
              <a:rPr lang="en-US" altLang="ko-KR" sz="1400" dirty="0" smtClean="0"/>
              <a:t> – 1) ~ +(2</a:t>
            </a:r>
            <a:r>
              <a:rPr lang="en-US" altLang="ko-KR" sz="1400" baseline="30000" dirty="0" smtClean="0"/>
              <a:t>n-1</a:t>
            </a:r>
            <a:r>
              <a:rPr lang="en-US" altLang="ko-KR" sz="1400" dirty="0" smtClean="0"/>
              <a:t> -1)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+21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-21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2</a:t>
            </a:r>
            <a:r>
              <a:rPr lang="ko-KR" altLang="en-US" sz="1400" dirty="0" smtClean="0"/>
              <a:t>의 </a:t>
            </a:r>
            <a:r>
              <a:rPr lang="ko-KR" altLang="en-US" sz="1400" dirty="0"/>
              <a:t>보수 </a:t>
            </a:r>
            <a:r>
              <a:rPr lang="ko-KR" altLang="en-US" sz="1400" dirty="0" smtClean="0"/>
              <a:t>방법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양수인 경우 </a:t>
            </a:r>
            <a:r>
              <a:rPr lang="en-US" altLang="ko-KR" sz="1400" dirty="0" smtClean="0"/>
              <a:t>8bit</a:t>
            </a:r>
            <a:r>
              <a:rPr lang="ko-KR" altLang="en-US" sz="1400" dirty="0" smtClean="0"/>
              <a:t>를 이용하여 숫자 표현</a:t>
            </a: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</a:t>
            </a:r>
            <a:r>
              <a:rPr lang="ko-KR" altLang="en-US" sz="1400" dirty="0" smtClean="0"/>
              <a:t>음수의 경우 양수로 표현된 숫자에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의 보수를 취함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n </a:t>
            </a:r>
            <a:r>
              <a:rPr lang="ko-KR" altLang="en-US" sz="1400" dirty="0"/>
              <a:t>개의 비트로 표현 가능한 수는 </a:t>
            </a:r>
            <a:r>
              <a:rPr lang="en-US" altLang="ko-KR" sz="1400" dirty="0"/>
              <a:t>– </a:t>
            </a:r>
            <a:r>
              <a:rPr lang="en-US" altLang="ko-KR" sz="1400" dirty="0" smtClean="0"/>
              <a:t>2</a:t>
            </a:r>
            <a:r>
              <a:rPr lang="en-US" altLang="ko-KR" sz="1400" baseline="30000" dirty="0" smtClean="0"/>
              <a:t>n-1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~ +(2</a:t>
            </a:r>
            <a:r>
              <a:rPr lang="en-US" altLang="ko-KR" sz="1400" baseline="30000" dirty="0"/>
              <a:t>n-1</a:t>
            </a:r>
            <a:r>
              <a:rPr lang="en-US" altLang="ko-KR" sz="1400" dirty="0"/>
              <a:t> -1) </a:t>
            </a:r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+21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-21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2">
              <a:lnSpc>
                <a:spcPct val="150000"/>
              </a:lnSpc>
            </a:pP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자료의 표현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07568" y="2348880"/>
            <a:ext cx="3195533" cy="360040"/>
            <a:chOff x="2099456" y="2348880"/>
            <a:chExt cx="3195533" cy="360040"/>
          </a:xfrm>
        </p:grpSpPr>
        <p:sp>
          <p:nvSpPr>
            <p:cNvPr id="31" name="직사각형 30"/>
            <p:cNvSpPr/>
            <p:nvPr/>
          </p:nvSpPr>
          <p:spPr>
            <a:xfrm>
              <a:off x="209945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50452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0959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31466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71973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12480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52987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934949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202170" y="2982099"/>
            <a:ext cx="3195533" cy="360040"/>
            <a:chOff x="2099456" y="2348880"/>
            <a:chExt cx="3195533" cy="360040"/>
          </a:xfrm>
        </p:grpSpPr>
        <p:sp>
          <p:nvSpPr>
            <p:cNvPr id="41" name="직사각형 40"/>
            <p:cNvSpPr/>
            <p:nvPr/>
          </p:nvSpPr>
          <p:spPr>
            <a:xfrm>
              <a:off x="209945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50452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90959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31466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1973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12480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987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934949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600056" y="2060848"/>
            <a:ext cx="5400600" cy="25853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FF00"/>
                </a:solidFill>
              </a:rPr>
              <a:t>10</a:t>
            </a:r>
            <a:r>
              <a:rPr lang="ko-KR" altLang="en-US" sz="1200" dirty="0" smtClean="0">
                <a:solidFill>
                  <a:srgbClr val="FFFF00"/>
                </a:solidFill>
              </a:rPr>
              <a:t>진수의 </a:t>
            </a:r>
            <a:r>
              <a:rPr lang="en-US" altLang="ko-KR" sz="1200" dirty="0" smtClean="0">
                <a:solidFill>
                  <a:srgbClr val="FFFF00"/>
                </a:solidFill>
              </a:rPr>
              <a:t>9</a:t>
            </a:r>
            <a:r>
              <a:rPr lang="ko-KR" altLang="en-US" sz="1200" dirty="0" smtClean="0">
                <a:solidFill>
                  <a:srgbClr val="FFFF00"/>
                </a:solidFill>
              </a:rPr>
              <a:t>의 보수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각 자리 수에 </a:t>
            </a:r>
            <a:r>
              <a:rPr lang="en-US" altLang="ko-KR" sz="1200" dirty="0" smtClean="0"/>
              <a:t>x</a:t>
            </a:r>
            <a:r>
              <a:rPr lang="ko-KR" altLang="en-US" sz="1200" dirty="0" smtClean="0"/>
              <a:t>값을 더해서 모든 자리가 </a:t>
            </a:r>
            <a:r>
              <a:rPr lang="en-US" altLang="ko-KR" sz="1200" dirty="0" smtClean="0"/>
              <a:t>9 </a:t>
            </a:r>
            <a:r>
              <a:rPr lang="ko-KR" altLang="en-US" sz="1200" dirty="0" smtClean="0"/>
              <a:t>가 되는 수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숫자의 합이 같은 자리 수의 가장 큰 수가 되는 수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ex)  123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9</a:t>
            </a:r>
            <a:r>
              <a:rPr lang="ko-KR" altLang="en-US" sz="1200" dirty="0" smtClean="0"/>
              <a:t>의 보수는 </a:t>
            </a:r>
            <a:r>
              <a:rPr lang="en-US" altLang="ko-KR" sz="1200" dirty="0" smtClean="0"/>
              <a:t>?  123 + x = 999 </a:t>
            </a:r>
            <a:r>
              <a:rPr lang="ko-KR" altLang="en-US" sz="1200" dirty="0" smtClean="0"/>
              <a:t>가 되는 </a:t>
            </a:r>
            <a:r>
              <a:rPr lang="en-US" altLang="ko-KR" sz="1200" dirty="0" smtClean="0"/>
              <a:t>x</a:t>
            </a:r>
            <a:r>
              <a:rPr lang="ko-KR" altLang="en-US" sz="1200" dirty="0" smtClean="0"/>
              <a:t>를 구하면 된다</a:t>
            </a:r>
            <a:r>
              <a:rPr lang="en-US" altLang="ko-KR" sz="1200" dirty="0" smtClean="0"/>
              <a:t>. x = 876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FF00"/>
                </a:solidFill>
              </a:rPr>
              <a:t>10</a:t>
            </a:r>
            <a:r>
              <a:rPr lang="ko-KR" altLang="en-US" sz="1200" dirty="0" smtClean="0">
                <a:solidFill>
                  <a:srgbClr val="FFFF00"/>
                </a:solidFill>
              </a:rPr>
              <a:t>진수의 </a:t>
            </a:r>
            <a:r>
              <a:rPr lang="en-US" altLang="ko-KR" sz="1200" dirty="0" smtClean="0">
                <a:solidFill>
                  <a:srgbClr val="FFFF00"/>
                </a:solidFill>
              </a:rPr>
              <a:t>10</a:t>
            </a:r>
            <a:r>
              <a:rPr lang="ko-KR" altLang="en-US" sz="1200" dirty="0" smtClean="0">
                <a:solidFill>
                  <a:srgbClr val="FFFF00"/>
                </a:solidFill>
              </a:rPr>
              <a:t>의 보수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해당 자리 수 보다 하나 더 많은 자리 수를 만들어 내는 수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ex) 123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의 보수는 </a:t>
            </a:r>
            <a:r>
              <a:rPr lang="en-US" altLang="ko-KR" sz="1200" dirty="0" smtClean="0"/>
              <a:t>? 123 + x = 1000 </a:t>
            </a:r>
            <a:r>
              <a:rPr lang="ko-KR" altLang="en-US" sz="1200" dirty="0" smtClean="0"/>
              <a:t>이 되는 </a:t>
            </a:r>
            <a:r>
              <a:rPr lang="en-US" altLang="ko-KR" sz="1200" dirty="0" smtClean="0"/>
              <a:t>x</a:t>
            </a:r>
            <a:r>
              <a:rPr lang="ko-KR" altLang="en-US" sz="1200" dirty="0" smtClean="0"/>
              <a:t>를 구하면 된다</a:t>
            </a:r>
            <a:r>
              <a:rPr lang="en-US" altLang="ko-KR" sz="1200" dirty="0" smtClean="0"/>
              <a:t>. X = 877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en-US" altLang="ko-KR" sz="1200" dirty="0" smtClean="0">
                <a:sym typeface="Wingdings" panose="05000000000000000000" pitchFamily="2" charset="2"/>
              </a:rPr>
              <a:t> 9</a:t>
            </a:r>
            <a:r>
              <a:rPr lang="ko-KR" altLang="en-US" sz="1200" dirty="0" smtClean="0">
                <a:sym typeface="Wingdings" panose="05000000000000000000" pitchFamily="2" charset="2"/>
              </a:rPr>
              <a:t>의 보수에 </a:t>
            </a:r>
            <a:r>
              <a:rPr lang="en-US" altLang="ko-KR" sz="1200" dirty="0" smtClean="0">
                <a:sym typeface="Wingdings" panose="05000000000000000000" pitchFamily="2" charset="2"/>
              </a:rPr>
              <a:t>+1</a:t>
            </a:r>
            <a:r>
              <a:rPr lang="ko-KR" altLang="en-US" sz="1200" dirty="0" smtClean="0">
                <a:sym typeface="Wingdings" panose="05000000000000000000" pitchFamily="2" charset="2"/>
              </a:rPr>
              <a:t>을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ym typeface="Wingdings" panose="05000000000000000000" pitchFamily="2" charset="2"/>
              </a:rPr>
              <a:t>하면 </a:t>
            </a:r>
            <a:r>
              <a:rPr lang="en-US" altLang="ko-KR" sz="1200" dirty="0" smtClean="0">
                <a:sym typeface="Wingdings" panose="05000000000000000000" pitchFamily="2" charset="2"/>
              </a:rPr>
              <a:t>10</a:t>
            </a:r>
            <a:r>
              <a:rPr lang="ko-KR" altLang="en-US" sz="1200" dirty="0" smtClean="0">
                <a:sym typeface="Wingdings" panose="05000000000000000000" pitchFamily="2" charset="2"/>
              </a:rPr>
              <a:t>의 보수가 된다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ym typeface="Wingdings" panose="05000000000000000000" pitchFamily="2" charset="2"/>
              </a:rPr>
              <a:t>같은 방법으로 </a:t>
            </a:r>
            <a:r>
              <a:rPr lang="en-US" altLang="ko-KR" sz="1200" dirty="0" smtClean="0">
                <a:sym typeface="Wingdings" panose="05000000000000000000" pitchFamily="2" charset="2"/>
              </a:rPr>
              <a:t>1</a:t>
            </a:r>
            <a:r>
              <a:rPr lang="ko-KR" altLang="en-US" sz="1200" dirty="0" smtClean="0">
                <a:sym typeface="Wingdings" panose="05000000000000000000" pitchFamily="2" charset="2"/>
              </a:rPr>
              <a:t>의 보수는 </a:t>
            </a:r>
            <a:r>
              <a:rPr lang="en-US" altLang="ko-KR" sz="1200" dirty="0" smtClean="0">
                <a:sym typeface="Wingdings" panose="05000000000000000000" pitchFamily="2" charset="2"/>
              </a:rPr>
              <a:t>2</a:t>
            </a:r>
            <a:r>
              <a:rPr lang="ko-KR" altLang="en-US" sz="1200" dirty="0" smtClean="0">
                <a:sym typeface="Wingdings" panose="05000000000000000000" pitchFamily="2" charset="2"/>
              </a:rPr>
              <a:t>진수의 같은 자리의 합이 </a:t>
            </a:r>
            <a:r>
              <a:rPr lang="en-US" altLang="ko-KR" sz="1200" dirty="0" smtClean="0">
                <a:sym typeface="Wingdings" panose="05000000000000000000" pitchFamily="2" charset="2"/>
              </a:rPr>
              <a:t>1111 </a:t>
            </a:r>
            <a:r>
              <a:rPr lang="ko-KR" altLang="en-US" sz="1200" dirty="0" smtClean="0">
                <a:sym typeface="Wingdings" panose="05000000000000000000" pitchFamily="2" charset="2"/>
              </a:rPr>
              <a:t>이 되는 수를 구하고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ym typeface="Wingdings" panose="05000000000000000000" pitchFamily="2" charset="2"/>
              </a:rPr>
              <a:t>2</a:t>
            </a:r>
            <a:r>
              <a:rPr lang="ko-KR" altLang="en-US" sz="1200" dirty="0" smtClean="0">
                <a:sym typeface="Wingdings" panose="05000000000000000000" pitchFamily="2" charset="2"/>
              </a:rPr>
              <a:t>의 보수는 </a:t>
            </a:r>
            <a:r>
              <a:rPr lang="en-US" altLang="ko-KR" sz="1200" dirty="0" smtClean="0">
                <a:sym typeface="Wingdings" panose="05000000000000000000" pitchFamily="2" charset="2"/>
              </a:rPr>
              <a:t>1</a:t>
            </a:r>
            <a:r>
              <a:rPr lang="ko-KR" altLang="en-US" sz="1200" dirty="0" smtClean="0">
                <a:sym typeface="Wingdings" panose="05000000000000000000" pitchFamily="2" charset="2"/>
              </a:rPr>
              <a:t>의 보수에 </a:t>
            </a:r>
            <a:r>
              <a:rPr lang="en-US" altLang="ko-KR" sz="1200" dirty="0" smtClean="0">
                <a:sym typeface="Wingdings" panose="05000000000000000000" pitchFamily="2" charset="2"/>
              </a:rPr>
              <a:t>1</a:t>
            </a:r>
            <a:r>
              <a:rPr lang="ko-KR" altLang="en-US" sz="1200" dirty="0" smtClean="0">
                <a:sym typeface="Wingdings" panose="05000000000000000000" pitchFamily="2" charset="2"/>
              </a:rPr>
              <a:t>을 더하면 된다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  <a:endParaRPr lang="ko-KR" altLang="en-US" sz="12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2179653" y="5231773"/>
            <a:ext cx="3195533" cy="360040"/>
            <a:chOff x="2099456" y="2348880"/>
            <a:chExt cx="3195533" cy="360040"/>
          </a:xfrm>
        </p:grpSpPr>
        <p:sp>
          <p:nvSpPr>
            <p:cNvPr id="49" name="직사각형 48"/>
            <p:cNvSpPr/>
            <p:nvPr/>
          </p:nvSpPr>
          <p:spPr>
            <a:xfrm>
              <a:off x="209945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50452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0959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31466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1973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12480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52987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934949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157136" y="5886508"/>
            <a:ext cx="3195533" cy="360040"/>
            <a:chOff x="2099456" y="2348880"/>
            <a:chExt cx="3195533" cy="360040"/>
          </a:xfrm>
        </p:grpSpPr>
        <p:sp>
          <p:nvSpPr>
            <p:cNvPr id="59" name="직사각형 58"/>
            <p:cNvSpPr/>
            <p:nvPr/>
          </p:nvSpPr>
          <p:spPr>
            <a:xfrm>
              <a:off x="209945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50452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90959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31466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71973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12480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52987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934949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6" name="포인트가 16개인 별 5"/>
          <p:cNvSpPr/>
          <p:nvPr/>
        </p:nvSpPr>
        <p:spPr>
          <a:xfrm>
            <a:off x="1127448" y="3933056"/>
            <a:ext cx="432048" cy="504056"/>
          </a:xfrm>
          <a:prstGeom prst="star1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6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56640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컴퓨터에서의 자료 표현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2</a:t>
            </a:r>
            <a:r>
              <a:rPr lang="ko-KR" altLang="en-US" sz="1400" dirty="0" smtClean="0"/>
              <a:t>진수의 정수 표현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부호와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절대값</a:t>
            </a:r>
            <a:r>
              <a:rPr lang="en-US" altLang="ko-KR" sz="1400" dirty="0" smtClean="0"/>
              <a:t>, 1</a:t>
            </a:r>
            <a:r>
              <a:rPr lang="ko-KR" altLang="en-US" sz="1400" dirty="0" smtClean="0"/>
              <a:t>의 보수 방법은 </a:t>
            </a:r>
            <a:r>
              <a:rPr lang="en-US" altLang="ko-KR" sz="1400" dirty="0" smtClean="0"/>
              <a:t>n </a:t>
            </a:r>
            <a:r>
              <a:rPr lang="ko-KR" altLang="en-US" sz="1400" dirty="0" smtClean="0"/>
              <a:t>개의 비트로 표현 가능한 수는 </a:t>
            </a:r>
            <a:r>
              <a:rPr lang="en-US" altLang="ko-KR" sz="1400" dirty="0" smtClean="0"/>
              <a:t>– (2</a:t>
            </a:r>
            <a:r>
              <a:rPr lang="en-US" altLang="ko-KR" sz="1400" baseline="30000" dirty="0" smtClean="0"/>
              <a:t>n-1</a:t>
            </a:r>
            <a:r>
              <a:rPr lang="en-US" altLang="ko-KR" sz="1400" dirty="0" smtClean="0"/>
              <a:t> – 1) ~ +(2</a:t>
            </a:r>
            <a:r>
              <a:rPr lang="en-US" altLang="ko-KR" sz="1400" baseline="30000" dirty="0" smtClean="0"/>
              <a:t>n-1</a:t>
            </a:r>
            <a:r>
              <a:rPr lang="en-US" altLang="ko-KR" sz="1400" dirty="0" smtClean="0"/>
              <a:t> -1) 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이고</a:t>
            </a:r>
            <a:r>
              <a:rPr lang="en-US" altLang="ko-KR" sz="1400" dirty="0" smtClean="0"/>
              <a:t>,  2</a:t>
            </a:r>
            <a:r>
              <a:rPr lang="ko-KR" altLang="en-US" sz="1400" dirty="0" smtClean="0"/>
              <a:t>의 보수 방법은 </a:t>
            </a:r>
            <a:r>
              <a:rPr lang="en-US" altLang="ko-KR" sz="1400" dirty="0"/>
              <a:t>– </a:t>
            </a:r>
            <a:r>
              <a:rPr lang="en-US" altLang="ko-KR" sz="1400" dirty="0" smtClean="0"/>
              <a:t>2</a:t>
            </a:r>
            <a:r>
              <a:rPr lang="en-US" altLang="ko-KR" sz="1400" baseline="30000" dirty="0" smtClean="0"/>
              <a:t>n-1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~ +(2</a:t>
            </a:r>
            <a:r>
              <a:rPr lang="en-US" altLang="ko-KR" sz="1400" baseline="30000" dirty="0"/>
              <a:t>n-1</a:t>
            </a:r>
            <a:r>
              <a:rPr lang="en-US" altLang="ko-KR" sz="1400" dirty="0"/>
              <a:t> -1) 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부호와 절대값과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의 보수 방법은 </a:t>
            </a:r>
            <a:r>
              <a:rPr lang="en-US" altLang="ko-KR" sz="1400" dirty="0" smtClean="0"/>
              <a:t>+0 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-0 </a:t>
            </a:r>
            <a:r>
              <a:rPr lang="ko-KR" altLang="en-US" sz="1400" dirty="0" smtClean="0"/>
              <a:t>이 존재하지만</a:t>
            </a:r>
            <a:r>
              <a:rPr lang="en-US" altLang="ko-KR" sz="1400" dirty="0" smtClean="0"/>
              <a:t>, 2</a:t>
            </a:r>
            <a:r>
              <a:rPr lang="ko-KR" altLang="en-US" sz="1400" dirty="0" smtClean="0"/>
              <a:t>의 보수 방법은 </a:t>
            </a:r>
            <a:r>
              <a:rPr lang="en-US" altLang="ko-KR" sz="1400" dirty="0" smtClean="0"/>
              <a:t>+0 </a:t>
            </a:r>
            <a:r>
              <a:rPr lang="ko-KR" altLang="en-US" sz="1400" dirty="0" smtClean="0"/>
              <a:t>만 존재한다</a:t>
            </a:r>
            <a:r>
              <a:rPr lang="en-US" altLang="ko-KR" sz="1400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컴퓨터에서는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개의 숫자를 더 표현할 수 있는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의 보수 방법을 사용한다</a:t>
            </a:r>
            <a:r>
              <a:rPr lang="en-US" altLang="ko-KR" sz="1400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부호와 절대값의 </a:t>
            </a:r>
            <a:r>
              <a:rPr lang="en-US" altLang="ko-KR" sz="1400" dirty="0" smtClean="0"/>
              <a:t>+0 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-0</a:t>
            </a:r>
            <a:r>
              <a:rPr lang="ko-KR" altLang="en-US" sz="1400" dirty="0" smtClean="0"/>
              <a:t>의 표현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     + 0                                                                                                 -0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</a:t>
            </a:r>
            <a:r>
              <a:rPr lang="ko-KR" altLang="en-US" sz="1400" dirty="0" smtClean="0"/>
              <a:t>의 보수 방법의 </a:t>
            </a:r>
            <a:r>
              <a:rPr lang="en-US" altLang="ko-KR" sz="1400" dirty="0" smtClean="0"/>
              <a:t>+0 </a:t>
            </a:r>
            <a:r>
              <a:rPr lang="ko-KR" altLang="en-US" sz="1400" dirty="0" smtClean="0"/>
              <a:t>과</a:t>
            </a:r>
            <a:r>
              <a:rPr lang="en-US" altLang="ko-KR" sz="1400" dirty="0" smtClean="0"/>
              <a:t> -0</a:t>
            </a:r>
            <a:r>
              <a:rPr lang="ko-KR" altLang="en-US" sz="1400" dirty="0" smtClean="0"/>
              <a:t>의 표현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+ 0                                                                                                 -</a:t>
            </a:r>
            <a:r>
              <a:rPr lang="en-US" altLang="ko-KR" sz="1400" dirty="0" smtClean="0"/>
              <a:t>0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2</a:t>
            </a:r>
            <a:r>
              <a:rPr lang="ko-KR" altLang="en-US" sz="1400" dirty="0" smtClean="0"/>
              <a:t>의 보수 방법의 </a:t>
            </a:r>
            <a:r>
              <a:rPr lang="en-US" altLang="ko-KR" sz="1400" dirty="0" smtClean="0"/>
              <a:t>+0</a:t>
            </a:r>
            <a:r>
              <a:rPr lang="ko-KR" altLang="en-US" sz="1400" dirty="0" smtClean="0"/>
              <a:t>의 표현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+0                                                                                              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  -0</a:t>
            </a:r>
            <a:r>
              <a:rPr lang="ko-KR" altLang="en-US" sz="1400" dirty="0" smtClean="0"/>
              <a:t>을 표현하기 위해 보수를 취하면 </a:t>
            </a:r>
            <a:r>
              <a:rPr lang="en-US" altLang="ko-KR" sz="1400" dirty="0" smtClean="0">
                <a:sym typeface="Wingdings" panose="05000000000000000000" pitchFamily="2" charset="2"/>
              </a:rPr>
              <a:t>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 smtClean="0">
                <a:sym typeface="Wingdings" panose="05000000000000000000" pitchFamily="2" charset="2"/>
              </a:rPr>
              <a:t>                   다시 원래의 </a:t>
            </a:r>
            <a:r>
              <a:rPr lang="en-US" altLang="ko-KR" sz="1400" dirty="0" smtClean="0">
                <a:sym typeface="Wingdings" panose="05000000000000000000" pitchFamily="2" charset="2"/>
              </a:rPr>
              <a:t>+0</a:t>
            </a:r>
            <a:r>
              <a:rPr lang="ko-KR" altLang="en-US" sz="1400" dirty="0" smtClean="0">
                <a:sym typeface="Wingdings" panose="05000000000000000000" pitchFamily="2" charset="2"/>
              </a:rPr>
              <a:t>이 표현된다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자료의 표현</a:t>
            </a:r>
            <a:endParaRPr lang="ko-KR" altLang="en-US" dirty="0"/>
          </a:p>
        </p:txBody>
      </p:sp>
      <p:grpSp>
        <p:nvGrpSpPr>
          <p:cNvPr id="67" name="그룹 66"/>
          <p:cNvGrpSpPr/>
          <p:nvPr/>
        </p:nvGrpSpPr>
        <p:grpSpPr>
          <a:xfrm>
            <a:off x="2324403" y="3006188"/>
            <a:ext cx="3195533" cy="360040"/>
            <a:chOff x="2099456" y="2348880"/>
            <a:chExt cx="3195533" cy="360040"/>
          </a:xfrm>
        </p:grpSpPr>
        <p:sp>
          <p:nvSpPr>
            <p:cNvPr id="68" name="직사각형 67"/>
            <p:cNvSpPr/>
            <p:nvPr/>
          </p:nvSpPr>
          <p:spPr>
            <a:xfrm>
              <a:off x="209945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50452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90959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31466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71973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12480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52987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34949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068819" y="3006188"/>
            <a:ext cx="3195533" cy="360040"/>
            <a:chOff x="2099456" y="2348880"/>
            <a:chExt cx="3195533" cy="360040"/>
          </a:xfrm>
        </p:grpSpPr>
        <p:sp>
          <p:nvSpPr>
            <p:cNvPr id="77" name="직사각형 76"/>
            <p:cNvSpPr/>
            <p:nvPr/>
          </p:nvSpPr>
          <p:spPr>
            <a:xfrm>
              <a:off x="209945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50452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90959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31466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71973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12480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52987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934949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279576" y="3970000"/>
            <a:ext cx="3195533" cy="360040"/>
            <a:chOff x="2099456" y="2348880"/>
            <a:chExt cx="3195533" cy="360040"/>
          </a:xfrm>
        </p:grpSpPr>
        <p:sp>
          <p:nvSpPr>
            <p:cNvPr id="86" name="직사각형 85"/>
            <p:cNvSpPr/>
            <p:nvPr/>
          </p:nvSpPr>
          <p:spPr>
            <a:xfrm>
              <a:off x="209945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50452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0959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31466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71973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12480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52987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34949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023992" y="3970000"/>
            <a:ext cx="3195533" cy="360040"/>
            <a:chOff x="6023992" y="3970000"/>
            <a:chExt cx="3195533" cy="360040"/>
          </a:xfrm>
        </p:grpSpPr>
        <p:sp>
          <p:nvSpPr>
            <p:cNvPr id="95" name="직사각형 94"/>
            <p:cNvSpPr/>
            <p:nvPr/>
          </p:nvSpPr>
          <p:spPr>
            <a:xfrm>
              <a:off x="6023992" y="3970000"/>
              <a:ext cx="360040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429062" y="397000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6834132" y="397000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239202" y="397000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644272" y="397000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049342" y="397000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454412" y="397000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859485" y="397000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7584866" y="59216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2259751" y="4931932"/>
            <a:ext cx="3195533" cy="360040"/>
            <a:chOff x="2099456" y="2348880"/>
            <a:chExt cx="3195533" cy="360040"/>
          </a:xfrm>
        </p:grpSpPr>
        <p:sp>
          <p:nvSpPr>
            <p:cNvPr id="105" name="직사각형 104"/>
            <p:cNvSpPr/>
            <p:nvPr/>
          </p:nvSpPr>
          <p:spPr>
            <a:xfrm>
              <a:off x="209945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50452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90959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31466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1973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12480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52987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934949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4749038" y="5517232"/>
            <a:ext cx="3195533" cy="360040"/>
            <a:chOff x="2099456" y="2348880"/>
            <a:chExt cx="3195533" cy="360040"/>
          </a:xfrm>
        </p:grpSpPr>
        <p:sp>
          <p:nvSpPr>
            <p:cNvPr id="123" name="직사각형 122"/>
            <p:cNvSpPr/>
            <p:nvPr/>
          </p:nvSpPr>
          <p:spPr>
            <a:xfrm>
              <a:off x="209945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250452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90959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31466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371973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412480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452987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934949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439816" y="5922879"/>
            <a:ext cx="45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765430" y="6309320"/>
            <a:ext cx="322220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4760295" y="6353945"/>
            <a:ext cx="3195533" cy="360040"/>
            <a:chOff x="2099456" y="2348880"/>
            <a:chExt cx="3195533" cy="360040"/>
          </a:xfrm>
        </p:grpSpPr>
        <p:sp>
          <p:nvSpPr>
            <p:cNvPr id="133" name="직사각형 132"/>
            <p:cNvSpPr/>
            <p:nvPr/>
          </p:nvSpPr>
          <p:spPr>
            <a:xfrm>
              <a:off x="209945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50452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290959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331466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371973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12480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52987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4934949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8274189" y="4941168"/>
            <a:ext cx="3726467" cy="155653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22802" y="5009455"/>
            <a:ext cx="35338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r>
              <a:rPr lang="ko-KR" altLang="en-US" sz="1200" dirty="0" smtClean="0"/>
              <a:t>의 보수 방법에서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    는 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로 가장 작은 값을 나타낼 수 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        -127 </a:t>
            </a:r>
            <a:r>
              <a:rPr lang="ko-KR" altLang="en-US" sz="1200" dirty="0" smtClean="0">
                <a:sym typeface="Wingdings" panose="05000000000000000000" pitchFamily="2" charset="2"/>
              </a:rPr>
              <a:t>의 표현</a:t>
            </a:r>
            <a:endParaRPr lang="ko-KR" altLang="en-US" sz="1200" dirty="0"/>
          </a:p>
        </p:txBody>
      </p:sp>
      <p:grpSp>
        <p:nvGrpSpPr>
          <p:cNvPr id="141" name="그룹 140"/>
          <p:cNvGrpSpPr/>
          <p:nvPr/>
        </p:nvGrpSpPr>
        <p:grpSpPr>
          <a:xfrm>
            <a:off x="8595719" y="5335397"/>
            <a:ext cx="3195533" cy="360040"/>
            <a:chOff x="6023992" y="3970000"/>
            <a:chExt cx="3195533" cy="360040"/>
          </a:xfrm>
        </p:grpSpPr>
        <p:sp>
          <p:nvSpPr>
            <p:cNvPr id="142" name="직사각형 141"/>
            <p:cNvSpPr/>
            <p:nvPr/>
          </p:nvSpPr>
          <p:spPr>
            <a:xfrm>
              <a:off x="6023992" y="3970000"/>
              <a:ext cx="360040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6429062" y="397000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6834132" y="397000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7239202" y="397000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7644272" y="397000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8049342" y="397000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8454412" y="397000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8859485" y="397000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89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56640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컴퓨터에서의 자료 표현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2</a:t>
            </a:r>
            <a:r>
              <a:rPr lang="ko-KR" altLang="en-US" sz="1400" dirty="0" smtClean="0"/>
              <a:t>진수의 실수 표현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고정 소수점 표현</a:t>
            </a:r>
            <a:endParaRPr lang="en-US" altLang="ko-KR" sz="1400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소수점이 가장 왼쪽에 있거나 가장 오른쪽에 고정되어 있다고 표현하는 방식</a:t>
            </a:r>
            <a:endParaRPr lang="en-US" altLang="ko-KR" sz="1400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왼쪽에 있다고 표현하는 경우</a:t>
            </a:r>
            <a:endParaRPr lang="en-US" altLang="ko-KR" sz="1400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3">
              <a:lnSpc>
                <a:spcPct val="150000"/>
              </a:lnSpc>
            </a:pPr>
            <a:r>
              <a:rPr lang="en-US" altLang="ko-KR" sz="1400" dirty="0" smtClean="0"/>
              <a:t>                                                                                                     </a:t>
            </a:r>
            <a:r>
              <a:rPr lang="en-US" altLang="ko-KR" sz="1400" dirty="0" smtClean="0">
                <a:sym typeface="Wingdings" panose="05000000000000000000" pitchFamily="2" charset="2"/>
              </a:rPr>
              <a:t> 0.00010101 </a:t>
            </a:r>
            <a:r>
              <a:rPr lang="ko-KR" altLang="en-US" sz="1400" dirty="0" smtClean="0">
                <a:sym typeface="Wingdings" panose="05000000000000000000" pitchFamily="2" charset="2"/>
              </a:rPr>
              <a:t>을 의미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lvl="3">
              <a:lnSpc>
                <a:spcPct val="150000"/>
              </a:lnSpc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ym typeface="Wingdings" panose="05000000000000000000" pitchFamily="2" charset="2"/>
              </a:rPr>
              <a:t>오른쪽에 있다고 표현하는 경우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lvl="3">
              <a:lnSpc>
                <a:spcPct val="150000"/>
              </a:lnSpc>
            </a:pPr>
            <a:r>
              <a:rPr lang="en-US" altLang="ko-KR" sz="1400" dirty="0" smtClean="0"/>
              <a:t>                                                                                                     </a:t>
            </a:r>
            <a:r>
              <a:rPr lang="en-US" altLang="ko-KR" sz="1400" dirty="0" smtClean="0">
                <a:sym typeface="Wingdings" panose="05000000000000000000" pitchFamily="2" charset="2"/>
              </a:rPr>
              <a:t> 00010101.0 </a:t>
            </a:r>
            <a:r>
              <a:rPr lang="ko-KR" altLang="en-US" sz="1400" dirty="0" smtClean="0">
                <a:sym typeface="Wingdings" panose="05000000000000000000" pitchFamily="2" charset="2"/>
              </a:rPr>
              <a:t>을 의미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lvl="3">
              <a:lnSpc>
                <a:spcPct val="150000"/>
              </a:lnSpc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ym typeface="Wingdings" panose="05000000000000000000" pitchFamily="2" charset="2"/>
              </a:rPr>
              <a:t>오른쪽에 있다고 하는 경우는 정수와 같다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en-US" altLang="ko-KR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자료의 표현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2423592" y="2662740"/>
            <a:ext cx="3195533" cy="360040"/>
            <a:chOff x="2099456" y="2348880"/>
            <a:chExt cx="3195533" cy="360040"/>
          </a:xfrm>
        </p:grpSpPr>
        <p:sp>
          <p:nvSpPr>
            <p:cNvPr id="49" name="직사각형 48"/>
            <p:cNvSpPr/>
            <p:nvPr/>
          </p:nvSpPr>
          <p:spPr>
            <a:xfrm>
              <a:off x="209945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50452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0959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31466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1973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12480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52987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934949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423592" y="3951528"/>
            <a:ext cx="3195533" cy="360040"/>
            <a:chOff x="2099456" y="2348880"/>
            <a:chExt cx="3195533" cy="360040"/>
          </a:xfrm>
        </p:grpSpPr>
        <p:sp>
          <p:nvSpPr>
            <p:cNvPr id="59" name="직사각형 58"/>
            <p:cNvSpPr/>
            <p:nvPr/>
          </p:nvSpPr>
          <p:spPr>
            <a:xfrm>
              <a:off x="209945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50452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90959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31466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71973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12480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52987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934949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78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56640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컴퓨터에서의 자료 표현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2</a:t>
            </a:r>
            <a:r>
              <a:rPr lang="ko-KR" altLang="en-US" sz="1400" dirty="0" smtClean="0"/>
              <a:t>진수의 실수 표현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부동 소수점 표현  </a:t>
            </a:r>
            <a:r>
              <a:rPr lang="en-US" altLang="ko-KR" sz="1400" dirty="0" smtClean="0"/>
              <a:t>(IEEE 754)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숫자를 부호와 지수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가수 로 변환하여 필요한 정보만 저장하는 방식</a:t>
            </a:r>
            <a:endParaRPr lang="en-US" altLang="ko-KR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숫자 </a:t>
            </a:r>
            <a:r>
              <a:rPr lang="en-US" altLang="ko-KR" sz="1400" dirty="0" smtClean="0"/>
              <a:t>213 </a:t>
            </a:r>
            <a:r>
              <a:rPr lang="ko-KR" altLang="en-US" sz="1400" dirty="0" smtClean="0"/>
              <a:t>을 부동소수점 방식으로 표현하기 위해</a:t>
            </a:r>
            <a:endParaRPr lang="en-US" altLang="ko-KR" sz="1400" dirty="0" smtClean="0"/>
          </a:p>
          <a:p>
            <a:pPr lvl="4"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/>
              <a:t>정규화 </a:t>
            </a:r>
            <a:r>
              <a:rPr lang="en-US" altLang="ko-KR" sz="1400" dirty="0" smtClean="0"/>
              <a:t>: 213 = 0.213  x  10</a:t>
            </a:r>
            <a:r>
              <a:rPr lang="en-US" altLang="ko-KR" sz="1400" baseline="30000" dirty="0" smtClean="0"/>
              <a:t>3</a:t>
            </a:r>
            <a:r>
              <a:rPr lang="en-US" altLang="ko-KR" sz="1400" dirty="0" smtClean="0"/>
              <a:t>   </a:t>
            </a:r>
            <a:endParaRPr lang="en-US" altLang="ko-KR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자료의 표현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75720" y="2852936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+ 0 . 2 1 3  x  1 0 </a:t>
            </a:r>
            <a:r>
              <a:rPr lang="en-US" altLang="ko-KR" sz="3600" baseline="30000" dirty="0" smtClean="0"/>
              <a:t>3</a:t>
            </a:r>
            <a:r>
              <a:rPr lang="en-US" altLang="ko-KR" sz="3600" dirty="0" smtClean="0"/>
              <a:t>  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3594192" y="3013595"/>
            <a:ext cx="360040" cy="483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511824" y="3015887"/>
            <a:ext cx="864096" cy="4833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518812" y="3013595"/>
            <a:ext cx="369276" cy="4833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50176" y="38610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부호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09660" y="38610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가수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76587" y="38610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지수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3" idx="2"/>
            <a:endCxn id="6" idx="0"/>
          </p:cNvCxnSpPr>
          <p:nvPr/>
        </p:nvCxnSpPr>
        <p:spPr>
          <a:xfrm>
            <a:off x="3774212" y="3496975"/>
            <a:ext cx="0" cy="36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6" idx="2"/>
            <a:endCxn id="29" idx="0"/>
          </p:cNvCxnSpPr>
          <p:nvPr/>
        </p:nvCxnSpPr>
        <p:spPr>
          <a:xfrm flipH="1">
            <a:off x="4933696" y="3499267"/>
            <a:ext cx="10176" cy="36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27" idx="2"/>
            <a:endCxn id="30" idx="0"/>
          </p:cNvCxnSpPr>
          <p:nvPr/>
        </p:nvCxnSpPr>
        <p:spPr>
          <a:xfrm flipH="1">
            <a:off x="6700623" y="3496975"/>
            <a:ext cx="2827" cy="36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79292" y="4653136"/>
            <a:ext cx="576064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99656" y="4653136"/>
            <a:ext cx="225807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130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303912" y="4653136"/>
            <a:ext cx="3816424" cy="50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213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5" name="직선 화살표 연결선 14"/>
          <p:cNvCxnSpPr>
            <a:endCxn id="13" idx="0"/>
          </p:cNvCxnSpPr>
          <p:nvPr/>
        </p:nvCxnSpPr>
        <p:spPr>
          <a:xfrm flipH="1">
            <a:off x="2667324" y="4045714"/>
            <a:ext cx="782852" cy="60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38" idx="0"/>
          </p:cNvCxnSpPr>
          <p:nvPr/>
        </p:nvCxnSpPr>
        <p:spPr>
          <a:xfrm flipH="1">
            <a:off x="4128694" y="4045714"/>
            <a:ext cx="2247893" cy="60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9" idx="2"/>
            <a:endCxn id="39" idx="0"/>
          </p:cNvCxnSpPr>
          <p:nvPr/>
        </p:nvCxnSpPr>
        <p:spPr>
          <a:xfrm>
            <a:off x="4933696" y="4230380"/>
            <a:ext cx="2278428" cy="42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4305" y="5170522"/>
            <a:ext cx="62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1bit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99656" y="5170522"/>
            <a:ext cx="62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bit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03912" y="5170522"/>
            <a:ext cx="87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23bit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909237" y="1810509"/>
            <a:ext cx="3996444" cy="20162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지수 부분의 부호 처리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지수에도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가 존재하므로 처리 방법은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지수 부분의 크기가 </a:t>
            </a:r>
            <a:r>
              <a:rPr lang="en-US" altLang="ko-KR" sz="1400" dirty="0" smtClean="0"/>
              <a:t>8bit , 8bit</a:t>
            </a:r>
            <a:r>
              <a:rPr lang="ko-KR" altLang="en-US" sz="1400" dirty="0" smtClean="0"/>
              <a:t>로 표현할 수 있는 정보이 개수는 </a:t>
            </a:r>
            <a:r>
              <a:rPr lang="en-US" altLang="ko-KR" sz="1400" dirty="0" smtClean="0"/>
              <a:t>2</a:t>
            </a:r>
            <a:r>
              <a:rPr lang="en-US" altLang="ko-KR" sz="1400" baseline="30000" dirty="0" smtClean="0"/>
              <a:t>8</a:t>
            </a:r>
            <a:r>
              <a:rPr lang="ko-KR" altLang="en-US" sz="1400" dirty="0" smtClean="0"/>
              <a:t>개 </a:t>
            </a:r>
            <a:r>
              <a:rPr lang="en-US" altLang="ko-KR" sz="1400" dirty="0" smtClean="0"/>
              <a:t>(256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: 0~255) </a:t>
            </a:r>
            <a:r>
              <a:rPr lang="ko-KR" altLang="en-US" sz="1400" dirty="0" smtClean="0"/>
              <a:t>이므로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/ 2 </a:t>
            </a:r>
            <a:r>
              <a:rPr lang="ko-KR" altLang="en-US" sz="1400" dirty="0" smtClean="0"/>
              <a:t>를 하면 </a:t>
            </a:r>
            <a:r>
              <a:rPr lang="en-US" altLang="ko-KR" sz="1400" dirty="0" smtClean="0">
                <a:solidFill>
                  <a:srgbClr val="FF0000"/>
                </a:solidFill>
              </a:rPr>
              <a:t>127</a:t>
            </a:r>
            <a:r>
              <a:rPr lang="ko-KR" altLang="en-US" sz="1400" dirty="0" smtClean="0"/>
              <a:t>이 중간 임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127</a:t>
            </a:r>
            <a:r>
              <a:rPr lang="ko-KR" altLang="en-US" sz="1400" dirty="0" smtClean="0"/>
              <a:t>을 바이어스 으로 지수를 더하여 표현함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276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56640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컴퓨터에서의 자료 표현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문자 자료의 표현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컴퓨터 내부에서 문자도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의 조합으로 표현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컴퓨터에서 문자는 코드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약속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의해 표현 함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BCD(Binary-Coded Decimal)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EBCDIC(Extended Binary-Coded Decimal Interchange Code)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ASCII(American Standard Code for Information Interchange)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유니코드</a:t>
            </a:r>
            <a:r>
              <a:rPr lang="en-US" altLang="ko-KR" sz="1400" dirty="0" smtClean="0"/>
              <a:t>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자료의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90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56640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컴퓨터에서의 자료 표현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문자 자료의 표현 </a:t>
            </a:r>
            <a:r>
              <a:rPr lang="en-US" altLang="ko-KR" sz="1400" dirty="0" smtClean="0"/>
              <a:t>– BCD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6bit </a:t>
            </a:r>
            <a:r>
              <a:rPr lang="ko-KR" altLang="en-US" sz="1400" dirty="0" smtClean="0"/>
              <a:t>코드로 상위 </a:t>
            </a:r>
            <a:r>
              <a:rPr lang="en-US" altLang="ko-KR" sz="1400" dirty="0" smtClean="0"/>
              <a:t>2bit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Zone bit </a:t>
            </a:r>
            <a:r>
              <a:rPr lang="ko-KR" altLang="en-US" sz="1400" dirty="0" smtClean="0"/>
              <a:t>와 하위 </a:t>
            </a:r>
            <a:r>
              <a:rPr lang="en-US" altLang="ko-KR" sz="1400" dirty="0" smtClean="0"/>
              <a:t>4bit 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digit bit </a:t>
            </a:r>
            <a:r>
              <a:rPr lang="ko-KR" altLang="en-US" sz="1400" dirty="0" smtClean="0"/>
              <a:t>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이루어 짐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Zone bit 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값에 따라 문자의 표현이 달라짐</a:t>
            </a:r>
            <a:endParaRPr lang="en-US" altLang="ko-KR" sz="1400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00 : </a:t>
            </a:r>
            <a:r>
              <a:rPr lang="ko-KR" altLang="en-US" sz="1400" dirty="0" smtClean="0"/>
              <a:t>숫자 </a:t>
            </a:r>
            <a:r>
              <a:rPr lang="en-US" altLang="ko-KR" sz="1400" dirty="0" smtClean="0"/>
              <a:t>0, 1~9 </a:t>
            </a:r>
            <a:r>
              <a:rPr lang="ko-KR" altLang="en-US" sz="1400" dirty="0" smtClean="0"/>
              <a:t>까지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표현</a:t>
            </a:r>
            <a:r>
              <a:rPr lang="en-US" altLang="ko-KR" sz="1400" dirty="0" smtClean="0"/>
              <a:t>(1010, 0001 ~ 1001)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01 : </a:t>
            </a:r>
            <a:r>
              <a:rPr lang="ko-KR" altLang="en-US" sz="1400" dirty="0" smtClean="0"/>
              <a:t>문자 </a:t>
            </a:r>
            <a:r>
              <a:rPr lang="en-US" altLang="ko-KR" sz="1400" dirty="0" smtClean="0"/>
              <a:t>A ~ I </a:t>
            </a:r>
            <a:r>
              <a:rPr lang="ko-KR" altLang="en-US" sz="1400" dirty="0" smtClean="0"/>
              <a:t>까지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표현</a:t>
            </a:r>
            <a:r>
              <a:rPr lang="en-US" altLang="ko-KR" sz="1400" dirty="0" smtClean="0"/>
              <a:t>(0001 ~ 1001)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10 : </a:t>
            </a:r>
            <a:r>
              <a:rPr lang="ko-KR" altLang="en-US" sz="1400" dirty="0" smtClean="0"/>
              <a:t>문자 </a:t>
            </a:r>
            <a:r>
              <a:rPr lang="en-US" altLang="ko-KR" sz="1400" dirty="0" smtClean="0"/>
              <a:t>J ~ R</a:t>
            </a:r>
            <a:r>
              <a:rPr lang="ko-KR" altLang="en-US" sz="1400" dirty="0" smtClean="0"/>
              <a:t>까지 표현</a:t>
            </a:r>
            <a:r>
              <a:rPr lang="en-US" altLang="ko-KR" sz="1400" dirty="0" smtClean="0"/>
              <a:t>(0001~1001)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11 : </a:t>
            </a:r>
            <a:r>
              <a:rPr lang="ko-KR" altLang="en-US" sz="1400" dirty="0" smtClean="0"/>
              <a:t>문자 </a:t>
            </a:r>
            <a:r>
              <a:rPr lang="en-US" altLang="ko-KR" sz="1400" dirty="0" smtClean="0"/>
              <a:t>S ~ Z</a:t>
            </a:r>
            <a:r>
              <a:rPr lang="ko-KR" altLang="en-US" sz="1400" dirty="0" smtClean="0"/>
              <a:t>까지 표현</a:t>
            </a:r>
            <a:r>
              <a:rPr lang="en-US" altLang="ko-KR" sz="1400" dirty="0" smtClean="0"/>
              <a:t>(0010~1001)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BCD </a:t>
            </a:r>
            <a:r>
              <a:rPr lang="ko-KR" altLang="en-US" sz="1400" dirty="0" err="1" smtClean="0"/>
              <a:t>코드표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교재 </a:t>
            </a:r>
            <a:r>
              <a:rPr lang="en-US" altLang="ko-KR" sz="1400" dirty="0" smtClean="0"/>
              <a:t>36</a:t>
            </a:r>
            <a:r>
              <a:rPr lang="ko-KR" altLang="en-US" sz="1400" dirty="0" smtClean="0"/>
              <a:t>페이지 참조</a:t>
            </a:r>
            <a:endParaRPr lang="en-US" altLang="ko-KR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자료의 표현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063552" y="1988840"/>
            <a:ext cx="2385390" cy="931406"/>
            <a:chOff x="2639616" y="2492896"/>
            <a:chExt cx="2385390" cy="931406"/>
          </a:xfrm>
        </p:grpSpPr>
        <p:sp>
          <p:nvSpPr>
            <p:cNvPr id="7" name="직사각형 6"/>
            <p:cNvSpPr/>
            <p:nvPr/>
          </p:nvSpPr>
          <p:spPr>
            <a:xfrm>
              <a:off x="2639616" y="2492896"/>
              <a:ext cx="360040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44686" y="2492896"/>
              <a:ext cx="360040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49756" y="2492896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854826" y="2492896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9896" y="2492896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64966" y="2492896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3" name="꺾인 연결선 2"/>
            <p:cNvCxnSpPr>
              <a:stCxn id="7" idx="2"/>
              <a:endCxn id="8" idx="2"/>
            </p:cNvCxnSpPr>
            <p:nvPr/>
          </p:nvCxnSpPr>
          <p:spPr>
            <a:xfrm rot="16200000" flipH="1">
              <a:off x="3022171" y="2650401"/>
              <a:ext cx="12700" cy="40507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9" idx="2"/>
              <a:endCxn id="12" idx="2"/>
            </p:cNvCxnSpPr>
            <p:nvPr/>
          </p:nvCxnSpPr>
          <p:spPr>
            <a:xfrm rot="16200000" flipH="1">
              <a:off x="4237381" y="2245331"/>
              <a:ext cx="12700" cy="121521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690127" y="305497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Zone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43918" y="305258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Digit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651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56640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컴퓨터에서의 자료 표현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문자 자료의 표현 </a:t>
            </a:r>
            <a:r>
              <a:rPr lang="en-US" altLang="ko-KR" sz="1400" dirty="0" smtClean="0"/>
              <a:t>– EBCDIC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8bit </a:t>
            </a:r>
            <a:r>
              <a:rPr lang="ko-KR" altLang="en-US" sz="1400" dirty="0" smtClean="0"/>
              <a:t>코드로 상위 </a:t>
            </a:r>
            <a:r>
              <a:rPr lang="en-US" altLang="ko-KR" sz="1400" dirty="0" smtClean="0"/>
              <a:t>4bit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Zone bit </a:t>
            </a:r>
            <a:r>
              <a:rPr lang="ko-KR" altLang="en-US" sz="1400" dirty="0" smtClean="0"/>
              <a:t>와 하위 </a:t>
            </a:r>
            <a:r>
              <a:rPr lang="en-US" altLang="ko-KR" sz="1400" dirty="0" smtClean="0"/>
              <a:t>4bit 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digit bit </a:t>
            </a:r>
            <a:r>
              <a:rPr lang="ko-KR" altLang="en-US" sz="1400" dirty="0" smtClean="0"/>
              <a:t>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이루어 짐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IBM</a:t>
            </a:r>
            <a:r>
              <a:rPr lang="ko-KR" altLang="en-US" sz="1400" dirty="0" smtClean="0"/>
              <a:t>에서 개발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Zone 1</a:t>
            </a:r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00 : </a:t>
            </a:r>
            <a:r>
              <a:rPr lang="ko-KR" altLang="en-US" sz="1400" dirty="0" smtClean="0"/>
              <a:t>여분</a:t>
            </a:r>
            <a:r>
              <a:rPr lang="en-US" altLang="ko-KR" sz="1400" dirty="0" smtClean="0"/>
              <a:t> </a:t>
            </a:r>
          </a:p>
          <a:p>
            <a:pPr lvl="3">
              <a:lnSpc>
                <a:spcPct val="150000"/>
              </a:lnSpc>
            </a:pPr>
            <a:r>
              <a:rPr lang="en-US" altLang="ko-KR" sz="1400" dirty="0" smtClean="0"/>
              <a:t>        01 : </a:t>
            </a:r>
            <a:r>
              <a:rPr lang="ko-KR" altLang="en-US" sz="1400" dirty="0" smtClean="0"/>
              <a:t>특수문자</a:t>
            </a:r>
            <a:endParaRPr lang="en-US" altLang="ko-KR" sz="1400" dirty="0"/>
          </a:p>
          <a:p>
            <a:pPr lvl="3">
              <a:lnSpc>
                <a:spcPct val="150000"/>
              </a:lnSpc>
            </a:pPr>
            <a:r>
              <a:rPr lang="en-US" altLang="ko-KR" sz="1400" dirty="0" smtClean="0"/>
              <a:t>        10 : </a:t>
            </a:r>
            <a:r>
              <a:rPr lang="ko-KR" altLang="en-US" sz="1400" dirty="0" smtClean="0"/>
              <a:t>영어 소문자</a:t>
            </a:r>
            <a:endParaRPr lang="en-US" altLang="ko-KR" sz="1400" dirty="0" smtClean="0"/>
          </a:p>
          <a:p>
            <a:pPr lvl="3">
              <a:lnSpc>
                <a:spcPct val="150000"/>
              </a:lnSpc>
            </a:pPr>
            <a:r>
              <a:rPr lang="en-US" altLang="ko-KR" sz="1400" dirty="0" smtClean="0"/>
              <a:t>        11 :  </a:t>
            </a:r>
            <a:r>
              <a:rPr lang="ko-KR" altLang="en-US" sz="1400" dirty="0" smtClean="0"/>
              <a:t>영어 대문자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숫자</a:t>
            </a:r>
            <a:endParaRPr lang="en-US" altLang="ko-KR" sz="1400" dirty="0"/>
          </a:p>
          <a:p>
            <a:pPr lvl="3">
              <a:lnSpc>
                <a:spcPct val="150000"/>
              </a:lnSpc>
            </a:pPr>
            <a:endParaRPr lang="en-US" altLang="ko-KR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EBCDIC </a:t>
            </a:r>
            <a:r>
              <a:rPr lang="ko-KR" altLang="en-US" sz="1400" dirty="0" err="1" smtClean="0"/>
              <a:t>코드표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교재 </a:t>
            </a:r>
            <a:r>
              <a:rPr lang="en-US" altLang="ko-KR" sz="1400" dirty="0" smtClean="0"/>
              <a:t>37</a:t>
            </a:r>
            <a:r>
              <a:rPr lang="ko-KR" altLang="en-US" sz="1400" dirty="0" smtClean="0"/>
              <a:t>페이지 참조</a:t>
            </a:r>
            <a:endParaRPr lang="en-US" altLang="ko-KR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자료의 표현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09066" y="2564904"/>
            <a:ext cx="36004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14136" y="2564904"/>
            <a:ext cx="36004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19206" y="2564904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024276" y="2564904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429346" y="2564904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834416" y="2564904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3" name="꺾인 연결선 2"/>
          <p:cNvCxnSpPr>
            <a:stCxn id="15" idx="2"/>
            <a:endCxn id="8" idx="2"/>
          </p:cNvCxnSpPr>
          <p:nvPr/>
        </p:nvCxnSpPr>
        <p:spPr>
          <a:xfrm rot="5400000" flipH="1" flipV="1">
            <a:off x="3784647" y="2319973"/>
            <a:ext cx="4538" cy="1214480"/>
          </a:xfrm>
          <a:prstGeom prst="bentConnector3">
            <a:avLst>
              <a:gd name="adj1" fmla="val -5037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9" idx="2"/>
            <a:endCxn id="12" idx="2"/>
          </p:cNvCxnSpPr>
          <p:nvPr/>
        </p:nvCxnSpPr>
        <p:spPr>
          <a:xfrm rot="16200000" flipH="1">
            <a:off x="5406831" y="2317339"/>
            <a:ext cx="12700" cy="121521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92318" y="309578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Zone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13368" y="312458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Digit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999656" y="2569442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404726" y="2569442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3" name="꺾인 연결선 12"/>
          <p:cNvCxnSpPr>
            <a:stCxn id="15" idx="0"/>
            <a:endCxn id="20" idx="0"/>
          </p:cNvCxnSpPr>
          <p:nvPr/>
        </p:nvCxnSpPr>
        <p:spPr>
          <a:xfrm rot="5400000" flipH="1" flipV="1">
            <a:off x="3382211" y="2366907"/>
            <a:ext cx="12700" cy="40507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26257" y="201374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Zone 1</a:t>
            </a:r>
            <a:endParaRPr lang="ko-KR" altLang="en-US" dirty="0"/>
          </a:p>
        </p:txBody>
      </p:sp>
      <p:cxnSp>
        <p:nvCxnSpPr>
          <p:cNvPr id="22" name="꺾인 연결선 21"/>
          <p:cNvCxnSpPr>
            <a:stCxn id="7" idx="0"/>
            <a:endCxn id="8" idx="0"/>
          </p:cNvCxnSpPr>
          <p:nvPr/>
        </p:nvCxnSpPr>
        <p:spPr>
          <a:xfrm rot="5400000" flipH="1" flipV="1">
            <a:off x="4191621" y="2362369"/>
            <a:ext cx="12700" cy="40507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12575" y="20324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Zone 2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36244" y="3583812"/>
            <a:ext cx="294393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Zone 2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   00 : </a:t>
            </a:r>
            <a:r>
              <a:rPr lang="ko-KR" altLang="en-US" sz="1400" dirty="0" smtClean="0"/>
              <a:t>문자</a:t>
            </a:r>
            <a:r>
              <a:rPr lang="en-US" altLang="ko-KR" sz="1400" dirty="0" smtClean="0"/>
              <a:t> A ~ I(0001 ~ 1001)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01 : </a:t>
            </a:r>
            <a:r>
              <a:rPr lang="ko-KR" altLang="en-US" sz="1400" dirty="0" smtClean="0"/>
              <a:t>문자</a:t>
            </a:r>
            <a:r>
              <a:rPr lang="en-US" altLang="ko-KR" sz="1400" dirty="0" smtClean="0"/>
              <a:t> J ~ R(0001 </a:t>
            </a:r>
            <a:r>
              <a:rPr lang="en-US" altLang="ko-KR" sz="1400" dirty="0"/>
              <a:t>~ 1001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10 : </a:t>
            </a:r>
            <a:r>
              <a:rPr lang="ko-KR" altLang="en-US" sz="1400" dirty="0" smtClean="0"/>
              <a:t>문자</a:t>
            </a:r>
            <a:r>
              <a:rPr lang="en-US" altLang="ko-KR" sz="1400" dirty="0" smtClean="0"/>
              <a:t> S ~ Z(0010 ~ 1001)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11 :  </a:t>
            </a:r>
            <a:r>
              <a:rPr lang="ko-KR" altLang="en-US" sz="1400" dirty="0" smtClean="0"/>
              <a:t>숫자</a:t>
            </a:r>
            <a:r>
              <a:rPr lang="en-US" altLang="ko-KR" sz="1400" dirty="0" smtClean="0"/>
              <a:t> 0 ~ 9(0000 ~ 1001)</a:t>
            </a:r>
            <a:endParaRPr lang="ko-KR" altLang="en-US" sz="1400" dirty="0"/>
          </a:p>
        </p:txBody>
      </p:sp>
      <p:cxnSp>
        <p:nvCxnSpPr>
          <p:cNvPr id="30" name="꺾인 연결선 29"/>
          <p:cNvCxnSpPr/>
          <p:nvPr/>
        </p:nvCxnSpPr>
        <p:spPr>
          <a:xfrm rot="10800000" flipV="1">
            <a:off x="5062060" y="4149080"/>
            <a:ext cx="12700" cy="963812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 flipV="1">
            <a:off x="3895129" y="4635108"/>
            <a:ext cx="961227" cy="459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2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56640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컴퓨터에서의 자료 표현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문자 자료의 표현 </a:t>
            </a:r>
            <a:r>
              <a:rPr lang="en-US" altLang="ko-KR" sz="1400" dirty="0" smtClean="0"/>
              <a:t>– ASCII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7bit </a:t>
            </a:r>
            <a:r>
              <a:rPr lang="ko-KR" altLang="en-US" sz="1400" dirty="0" smtClean="0"/>
              <a:t>코드로 상위 </a:t>
            </a:r>
            <a:r>
              <a:rPr lang="en-US" altLang="ko-KR" sz="1400" dirty="0" smtClean="0"/>
              <a:t>3bit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Zone bit </a:t>
            </a:r>
            <a:r>
              <a:rPr lang="ko-KR" altLang="en-US" sz="1400" dirty="0" smtClean="0"/>
              <a:t>와 하위 </a:t>
            </a:r>
            <a:r>
              <a:rPr lang="en-US" altLang="ko-KR" sz="1400" dirty="0" smtClean="0"/>
              <a:t>4bit 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digit bit </a:t>
            </a:r>
            <a:r>
              <a:rPr lang="ko-KR" altLang="en-US" sz="1400" dirty="0" smtClean="0"/>
              <a:t>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이루어 짐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Zone bit 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값에 따라 문자의 표현이 달라짐</a:t>
            </a:r>
            <a:endParaRPr lang="en-US" altLang="ko-KR" sz="1400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011 : </a:t>
            </a:r>
            <a:r>
              <a:rPr lang="ko-KR" altLang="en-US" sz="1400" dirty="0" smtClean="0"/>
              <a:t>숫자 </a:t>
            </a:r>
            <a:r>
              <a:rPr lang="en-US" altLang="ko-KR" sz="1400" dirty="0" smtClean="0"/>
              <a:t>0~9 </a:t>
            </a:r>
            <a:r>
              <a:rPr lang="ko-KR" altLang="en-US" sz="1400" dirty="0" smtClean="0"/>
              <a:t>까지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표현</a:t>
            </a:r>
            <a:r>
              <a:rPr lang="en-US" altLang="ko-KR" sz="1400" dirty="0" smtClean="0"/>
              <a:t>(0000 ~ 1001)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100 : </a:t>
            </a:r>
            <a:r>
              <a:rPr lang="ko-KR" altLang="en-US" sz="1400" dirty="0" smtClean="0"/>
              <a:t>대문자 </a:t>
            </a:r>
            <a:r>
              <a:rPr lang="en-US" altLang="ko-KR" sz="1400" dirty="0" smtClean="0"/>
              <a:t>A ~ O </a:t>
            </a:r>
            <a:r>
              <a:rPr lang="ko-KR" altLang="en-US" sz="1400" dirty="0" smtClean="0"/>
              <a:t>까지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표현</a:t>
            </a:r>
            <a:r>
              <a:rPr lang="en-US" altLang="ko-KR" sz="1400" dirty="0" smtClean="0"/>
              <a:t>(0001 ~ 1111)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101 : </a:t>
            </a:r>
            <a:r>
              <a:rPr lang="ko-KR" altLang="en-US" sz="1400" dirty="0" smtClean="0"/>
              <a:t>대문자 </a:t>
            </a:r>
            <a:r>
              <a:rPr lang="en-US" altLang="ko-KR" sz="1400" dirty="0"/>
              <a:t>P</a:t>
            </a:r>
            <a:r>
              <a:rPr lang="en-US" altLang="ko-KR" sz="1400" dirty="0" smtClean="0"/>
              <a:t> ~ Z</a:t>
            </a:r>
            <a:r>
              <a:rPr lang="ko-KR" altLang="en-US" sz="1400" dirty="0" smtClean="0"/>
              <a:t>까지 표현</a:t>
            </a:r>
            <a:r>
              <a:rPr lang="en-US" altLang="ko-KR" sz="1400" dirty="0" smtClean="0"/>
              <a:t>(0000~1010)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110: </a:t>
            </a:r>
            <a:r>
              <a:rPr lang="ko-KR" altLang="en-US" sz="1400" dirty="0" smtClean="0"/>
              <a:t>소문자 </a:t>
            </a:r>
            <a:r>
              <a:rPr lang="en-US" altLang="ko-KR" sz="1400" dirty="0" smtClean="0"/>
              <a:t>a ~ o</a:t>
            </a:r>
            <a:r>
              <a:rPr lang="ko-KR" altLang="en-US" sz="1400" dirty="0" smtClean="0"/>
              <a:t>까지 표현</a:t>
            </a:r>
            <a:r>
              <a:rPr lang="en-US" altLang="ko-KR" sz="1400" dirty="0" smtClean="0"/>
              <a:t>(0001~1111)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111: </a:t>
            </a:r>
            <a:r>
              <a:rPr lang="ko-KR" altLang="en-US" sz="1400" dirty="0" smtClean="0"/>
              <a:t>소문자 </a:t>
            </a:r>
            <a:r>
              <a:rPr lang="en-US" altLang="ko-KR" sz="1400" dirty="0"/>
              <a:t>p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~ </a:t>
            </a:r>
            <a:r>
              <a:rPr lang="en-US" altLang="ko-KR" sz="1400" dirty="0" smtClean="0"/>
              <a:t>z</a:t>
            </a:r>
            <a:r>
              <a:rPr lang="ko-KR" altLang="en-US" sz="1400" dirty="0" smtClean="0"/>
              <a:t>까지 </a:t>
            </a:r>
            <a:r>
              <a:rPr lang="ko-KR" altLang="en-US" sz="1400" dirty="0"/>
              <a:t>표현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0000~1010)</a:t>
            </a:r>
            <a:endParaRPr lang="en-US" altLang="ko-KR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 </a:t>
            </a:r>
            <a:r>
              <a:rPr lang="en-US" altLang="ko-KR" sz="1400" smtClean="0"/>
              <a:t>ASCII </a:t>
            </a:r>
            <a:r>
              <a:rPr lang="ko-KR" altLang="en-US" sz="1400" dirty="0" err="1" smtClean="0"/>
              <a:t>코드표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교재 </a:t>
            </a:r>
            <a:r>
              <a:rPr lang="en-US" altLang="ko-KR" sz="1400" dirty="0" smtClean="0"/>
              <a:t>38</a:t>
            </a:r>
            <a:r>
              <a:rPr lang="ko-KR" altLang="en-US" sz="1400" dirty="0" smtClean="0"/>
              <a:t>페이지 참조</a:t>
            </a:r>
            <a:endParaRPr lang="en-US" altLang="ko-KR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자료의 표현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010126" y="1988840"/>
            <a:ext cx="2789730" cy="931406"/>
            <a:chOff x="2010126" y="1988840"/>
            <a:chExt cx="2789730" cy="931406"/>
          </a:xfrm>
        </p:grpSpPr>
        <p:sp>
          <p:nvSpPr>
            <p:cNvPr id="7" name="직사각형 6"/>
            <p:cNvSpPr/>
            <p:nvPr/>
          </p:nvSpPr>
          <p:spPr>
            <a:xfrm>
              <a:off x="2414466" y="1988840"/>
              <a:ext cx="360040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19536" y="1988840"/>
              <a:ext cx="360040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24606" y="198884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29676" y="198884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34746" y="198884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439816" y="198884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3" name="꺾인 연결선 2"/>
            <p:cNvCxnSpPr>
              <a:stCxn id="15" idx="2"/>
              <a:endCxn id="8" idx="2"/>
            </p:cNvCxnSpPr>
            <p:nvPr/>
          </p:nvCxnSpPr>
          <p:spPr>
            <a:xfrm rot="16200000" flipH="1">
              <a:off x="2594851" y="1944175"/>
              <a:ext cx="12700" cy="80941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9" idx="2"/>
              <a:endCxn id="12" idx="2"/>
            </p:cNvCxnSpPr>
            <p:nvPr/>
          </p:nvCxnSpPr>
          <p:spPr>
            <a:xfrm rot="16200000" flipH="1">
              <a:off x="4012231" y="1741275"/>
              <a:ext cx="12700" cy="121521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70450" y="2550914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Zone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18768" y="2548525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Digit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010126" y="1988840"/>
              <a:ext cx="360040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960096" y="3229747"/>
            <a:ext cx="900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Null =&gt; </a:t>
            </a:r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seoil</a:t>
            </a:r>
            <a:r>
              <a:rPr lang="en-US" altLang="ko-KR" dirty="0" smtClean="0"/>
              <a:t>”</a:t>
            </a:r>
          </a:p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744072" y="4153077"/>
            <a:ext cx="32403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960096" y="42930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   e    o   I    l   \0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7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56640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컴퓨터에서의 자료 표현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문자 자료의 표현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유니코드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알파벳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대소문자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특수문자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제어문자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숫자 를 표현하는 데는 이전의 </a:t>
            </a:r>
            <a:r>
              <a:rPr lang="en-US" altLang="ko-KR" sz="1400" dirty="0" smtClean="0"/>
              <a:t>EBCDIC, ASCII </a:t>
            </a:r>
            <a:r>
              <a:rPr lang="ko-KR" altLang="en-US" sz="1400" dirty="0" smtClean="0"/>
              <a:t>코드를 사용할 수 있으나 각국이 언어를 표현하는 것은 불가능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세계 여러 나라의 언어를 통일된 방법으로 표현할 수 있도록 정의한 국제표준코드</a:t>
            </a:r>
            <a:r>
              <a:rPr lang="en-US" altLang="ko-KR" sz="1400" dirty="0" smtClean="0"/>
              <a:t>(ISO/IEC 10646)</a:t>
            </a:r>
            <a:r>
              <a:rPr lang="ko-KR" altLang="en-US" sz="1400" dirty="0" smtClean="0"/>
              <a:t>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유니코드 이다</a:t>
            </a:r>
            <a:r>
              <a:rPr lang="en-US" altLang="ko-KR" sz="1400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유니코드 </a:t>
            </a:r>
            <a:r>
              <a:rPr lang="en-US" altLang="ko-KR" sz="1400" dirty="0" smtClean="0">
                <a:sym typeface="Wingdings" panose="05000000000000000000" pitchFamily="2" charset="2"/>
              </a:rPr>
              <a:t> 2byte </a:t>
            </a:r>
            <a:r>
              <a:rPr lang="ko-KR" altLang="en-US" sz="1400" dirty="0" smtClean="0">
                <a:sym typeface="Wingdings" panose="05000000000000000000" pitchFamily="2" charset="2"/>
              </a:rPr>
              <a:t>를 조합하여 하나의 문자를 표현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자료의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1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56640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컴퓨터에서의 자료 표현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논리 자료의 표현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논리값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참 </a:t>
            </a:r>
            <a:r>
              <a:rPr lang="en-US" altLang="ko-KR" sz="1400" dirty="0" smtClean="0">
                <a:sym typeface="Wingdings" panose="05000000000000000000" pitchFamily="2" charset="2"/>
              </a:rPr>
              <a:t>/ </a:t>
            </a:r>
            <a:r>
              <a:rPr lang="ko-KR" altLang="en-US" sz="1400" dirty="0" smtClean="0">
                <a:sym typeface="Wingdings" panose="05000000000000000000" pitchFamily="2" charset="2"/>
              </a:rPr>
              <a:t>거짓으로 표시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컴퓨터 내부에서 </a:t>
            </a:r>
            <a:r>
              <a:rPr lang="en-US" altLang="ko-KR" sz="1400" dirty="0" smtClean="0"/>
              <a:t>1byte </a:t>
            </a:r>
            <a:r>
              <a:rPr lang="ko-KR" altLang="en-US" sz="1400" dirty="0" smtClean="0"/>
              <a:t>또는</a:t>
            </a:r>
            <a:r>
              <a:rPr lang="en-US" altLang="ko-KR" sz="1400" dirty="0" smtClean="0"/>
              <a:t> 1word </a:t>
            </a:r>
            <a:r>
              <a:rPr lang="ko-KR" altLang="en-US" sz="1400" dirty="0" smtClean="0"/>
              <a:t>를 사용하여 표현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1byte </a:t>
            </a:r>
            <a:r>
              <a:rPr lang="ko-KR" altLang="en-US" sz="1400" dirty="0" smtClean="0"/>
              <a:t>를 이용한 논리 자료의 표현</a:t>
            </a:r>
            <a:endParaRPr lang="en-US" altLang="ko-KR" sz="1400" dirty="0" smtClean="0"/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참 </a:t>
            </a:r>
            <a:r>
              <a:rPr lang="en-US" altLang="ko-KR" sz="1400" dirty="0" smtClean="0"/>
              <a:t>: 00000001  ,  </a:t>
            </a:r>
            <a:r>
              <a:rPr lang="ko-KR" altLang="en-US" sz="1400" dirty="0" smtClean="0"/>
              <a:t>거짓 </a:t>
            </a:r>
            <a:r>
              <a:rPr lang="en-US" altLang="ko-KR" sz="1400" dirty="0" smtClean="0"/>
              <a:t>: 00000000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참</a:t>
            </a:r>
            <a:r>
              <a:rPr lang="en-US" altLang="ko-KR" sz="1400" dirty="0" smtClean="0"/>
              <a:t> : 11111111        ,  </a:t>
            </a:r>
            <a:r>
              <a:rPr lang="ko-KR" altLang="en-US" sz="1400" dirty="0" smtClean="0"/>
              <a:t>거짓 </a:t>
            </a:r>
            <a:r>
              <a:rPr lang="en-US" altLang="ko-KR" sz="1400" dirty="0" smtClean="0"/>
              <a:t>: 00000000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참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하나이상의 비트를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로 표시 </a:t>
            </a:r>
            <a:r>
              <a:rPr lang="en-US" altLang="ko-KR" sz="1400" dirty="0" smtClean="0"/>
              <a:t>,     </a:t>
            </a:r>
            <a:r>
              <a:rPr lang="ko-KR" altLang="en-US" sz="1400" dirty="0" smtClean="0"/>
              <a:t>거짓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모든 비트를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으로 표시</a:t>
            </a:r>
            <a:endParaRPr lang="en-US" altLang="ko-KR" sz="1400" dirty="0" smtClean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결론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컴퓨터 내부에서 참은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로 표시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거짓은 </a:t>
            </a:r>
            <a:r>
              <a:rPr lang="en-US" altLang="ko-KR" sz="1400" dirty="0" smtClean="0"/>
              <a:t>0 </a:t>
            </a:r>
            <a:r>
              <a:rPr lang="ko-KR" altLang="en-US" sz="1400" dirty="0" smtClean="0"/>
              <a:t>으로 표시</a:t>
            </a: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r>
              <a:rPr lang="en-US" altLang="ko-KR" sz="1400" dirty="0" smtClean="0"/>
              <a:t>         Ex) if(1)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무조건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참</a:t>
            </a:r>
            <a:r>
              <a:rPr lang="en-US" altLang="ko-KR" sz="1400" dirty="0" smtClean="0">
                <a:sym typeface="Wingdings" panose="05000000000000000000" pitchFamily="2" charset="2"/>
              </a:rPr>
              <a:t>,    if(0)  </a:t>
            </a:r>
            <a:r>
              <a:rPr lang="ko-KR" altLang="en-US" sz="1400" dirty="0" smtClean="0">
                <a:sym typeface="Wingdings" panose="05000000000000000000" pitchFamily="2" charset="2"/>
              </a:rPr>
              <a:t>무조건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거짓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endParaRPr lang="en-US" altLang="ko-KR" sz="1400" dirty="0">
              <a:sym typeface="Wingdings" panose="05000000000000000000" pitchFamily="2" charset="2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자료의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55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6804892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자료구조의 의미와 중요성을 알아본다</a:t>
            </a:r>
            <a:endParaRPr lang="en-US" altLang="ko-KR" sz="1400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자료구조에서 다루는 내용을 알아본다</a:t>
            </a:r>
            <a:endParaRPr lang="en-US" altLang="ko-KR" sz="1400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컴퓨터 내부의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진수 코드 체계를 알아본다</a:t>
            </a:r>
            <a:endParaRPr lang="en-US" altLang="ko-KR" sz="1400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자료 형태에 따른 자료 표현 형식을 알아본다</a:t>
            </a:r>
            <a:endParaRPr lang="en-US" altLang="ko-KR" sz="1400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자료를 추상화하고 구체화하는 개념을 이해한다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알고리즘의 개념을 이해하고 알고리즘의 표현 방법을 알아본다</a:t>
            </a:r>
            <a:endParaRPr lang="en-US" altLang="ko-KR" sz="1400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알고리즘의 성능 분석 방법을 알아본다</a:t>
            </a: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학습목표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6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56640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컴퓨터에서의 자료 표현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포인터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자료의 표현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ym typeface="Wingdings" panose="05000000000000000000" pitchFamily="2" charset="2"/>
              </a:rPr>
              <a:t>포인터는 메모리의 주소를 표현하기 위한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자료형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ym typeface="Wingdings" panose="05000000000000000000" pitchFamily="2" charset="2"/>
              </a:rPr>
              <a:t>자료를 저장하고 있는 변수의 주소나 특정 위치의 메모리를 주소를 저장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ym typeface="Wingdings" panose="05000000000000000000" pitchFamily="2" charset="2"/>
              </a:rPr>
              <a:t>주소 연산을 할 때 사용  </a:t>
            </a:r>
            <a:r>
              <a:rPr lang="en-US" altLang="ko-KR" sz="1400" dirty="0" smtClean="0">
                <a:sym typeface="Wingdings" panose="05000000000000000000" pitchFamily="2" charset="2"/>
              </a:rPr>
              <a:t>( + , - 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ym typeface="Wingdings" panose="05000000000000000000" pitchFamily="2" charset="2"/>
              </a:rPr>
              <a:t>복잡한 자료구조 연산을 메모리에서 주소연산만으로 처리할 수 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자료의 표현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379340" y="3140968"/>
            <a:ext cx="5364732" cy="26642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포인터 선언 과 사용</a:t>
            </a:r>
            <a:endParaRPr lang="en-US" altLang="ko-KR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 *p; // </a:t>
            </a:r>
            <a:r>
              <a:rPr lang="ko-KR" altLang="en-US" sz="1200" dirty="0" smtClean="0"/>
              <a:t>포인터 변수 </a:t>
            </a:r>
            <a:r>
              <a:rPr lang="en-US" altLang="ko-KR" sz="1200" dirty="0" smtClean="0"/>
              <a:t>p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주소를 저장하고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 주소를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</a:t>
            </a:r>
            <a:r>
              <a:rPr lang="ko-KR" altLang="en-US" sz="1200" dirty="0" smtClean="0"/>
              <a:t> 찾아가면 정수 자료가 있다</a:t>
            </a:r>
            <a:r>
              <a:rPr lang="en-US" altLang="ko-KR" sz="1200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num</a:t>
            </a:r>
            <a:r>
              <a:rPr lang="en-US" altLang="ko-KR" sz="1200" dirty="0" smtClean="0"/>
              <a:t> = 123;  // </a:t>
            </a:r>
            <a:r>
              <a:rPr lang="ko-KR" altLang="en-US" sz="1200" dirty="0" smtClean="0"/>
              <a:t>정수형 변수 </a:t>
            </a:r>
            <a:r>
              <a:rPr lang="en-US" altLang="ko-KR" sz="1200" dirty="0" err="1" smtClean="0"/>
              <a:t>num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초기값은 </a:t>
            </a:r>
            <a:r>
              <a:rPr lang="en-US" altLang="ko-KR" sz="1200" dirty="0" smtClean="0"/>
              <a:t>123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P = &amp;</a:t>
            </a:r>
            <a:r>
              <a:rPr lang="en-US" altLang="ko-KR" sz="1200" dirty="0" err="1" smtClean="0"/>
              <a:t>num</a:t>
            </a:r>
            <a:r>
              <a:rPr lang="en-US" altLang="ko-KR" sz="1200" dirty="0" smtClean="0"/>
              <a:t>;  </a:t>
            </a:r>
            <a:r>
              <a:rPr lang="ko-KR" altLang="en-US" sz="1200" dirty="0" smtClean="0"/>
              <a:t>포인터변수에 정수형 변수</a:t>
            </a:r>
            <a:r>
              <a:rPr lang="en-US" altLang="ko-KR" sz="1200" dirty="0" err="1" smtClean="0"/>
              <a:t>num</a:t>
            </a:r>
            <a:r>
              <a:rPr lang="ko-KR" altLang="en-US" sz="1200" dirty="0" smtClean="0"/>
              <a:t>의 주소를 넣는다</a:t>
            </a:r>
            <a:endParaRPr lang="en-US" altLang="ko-KR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*p = 100;  </a:t>
            </a:r>
            <a:r>
              <a:rPr lang="ko-KR" altLang="en-US" sz="1200" dirty="0" smtClean="0"/>
              <a:t>포인터 </a:t>
            </a:r>
            <a:r>
              <a:rPr lang="ko-KR" altLang="en-US" sz="1200" dirty="0" err="1" smtClean="0"/>
              <a:t>변수값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num</a:t>
            </a:r>
            <a:r>
              <a:rPr lang="ko-KR" altLang="en-US" sz="1200" dirty="0" smtClean="0"/>
              <a:t>의 주소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이용하여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num</a:t>
            </a:r>
            <a:r>
              <a:rPr lang="ko-KR" altLang="en-US" sz="1200" dirty="0" smtClean="0"/>
              <a:t>의 값을 변경</a:t>
            </a:r>
            <a:endParaRPr lang="en-US" altLang="ko-KR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n</a:t>
            </a:r>
            <a:r>
              <a:rPr lang="en-US" altLang="ko-KR" sz="1200" dirty="0" err="1" smtClean="0"/>
              <a:t>um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123 </a:t>
            </a:r>
            <a:r>
              <a:rPr lang="ko-KR" altLang="en-US" sz="1200" dirty="0" smtClean="0"/>
              <a:t>데이터를 저장</a:t>
            </a:r>
            <a:r>
              <a:rPr lang="en-US" altLang="ko-KR" sz="1200" dirty="0" smtClean="0"/>
              <a:t>, p </a:t>
            </a:r>
            <a:r>
              <a:rPr lang="ko-KR" altLang="en-US" sz="1200" dirty="0" smtClean="0"/>
              <a:t>는 </a:t>
            </a:r>
            <a:r>
              <a:rPr lang="en-US" altLang="ko-KR" sz="1200" dirty="0" err="1" smtClean="0"/>
              <a:t>num</a:t>
            </a:r>
            <a:r>
              <a:rPr lang="ko-KR" altLang="en-US" sz="1200" dirty="0" smtClean="0"/>
              <a:t>의 주소를 데이터로 저장</a:t>
            </a:r>
            <a:endParaRPr lang="en-US" altLang="ko-KR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2</a:t>
            </a:r>
            <a:r>
              <a:rPr lang="ko-KR" altLang="en-US" sz="1200" dirty="0" smtClean="0"/>
              <a:t>장에서 자세히</a:t>
            </a:r>
            <a:r>
              <a:rPr lang="en-US" altLang="ko-KR" sz="1200" dirty="0" smtClean="0"/>
              <a:t>^^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9840416" y="1322792"/>
            <a:ext cx="1080120" cy="47705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9336360" y="2132856"/>
            <a:ext cx="158417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9336360" y="2564904"/>
            <a:ext cx="158417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036225" y="1890900"/>
            <a:ext cx="815313" cy="313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0012ff7c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9007169" y="2506712"/>
            <a:ext cx="844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0012ff80</a:t>
            </a:r>
            <a:endParaRPr lang="ko-KR" altLang="en-US" sz="14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9336360" y="4077072"/>
            <a:ext cx="158417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336360" y="4509120"/>
            <a:ext cx="158417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009572" y="3841303"/>
            <a:ext cx="902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0020ff80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980931" y="2171012"/>
            <a:ext cx="815313" cy="313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81136" y="4140238"/>
            <a:ext cx="815313" cy="313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9947937" y="2215729"/>
            <a:ext cx="815313" cy="313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123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008823" y="4143285"/>
            <a:ext cx="815313" cy="313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0012ff7c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95264" y="3032956"/>
            <a:ext cx="21602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1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56640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컴퓨터에서의 자료 표현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문자열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자료의 표현 </a:t>
            </a:r>
            <a:r>
              <a:rPr lang="en-US" altLang="ko-KR" sz="1400" dirty="0" smtClean="0"/>
              <a:t>: C</a:t>
            </a:r>
            <a:r>
              <a:rPr lang="ko-KR" altLang="en-US" sz="1400" dirty="0" smtClean="0"/>
              <a:t>언어를 기준으로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문자열의 표현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더블 따옴표 로 감싸여 있는 문자들의 집합</a:t>
            </a:r>
            <a:endParaRPr lang="en-US" altLang="ko-KR" sz="1400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문자열</a:t>
            </a:r>
            <a:r>
              <a:rPr lang="en-US" altLang="ko-KR" sz="1400" dirty="0" smtClean="0"/>
              <a:t>”,    “I love </a:t>
            </a:r>
            <a:r>
              <a:rPr lang="en-US" altLang="ko-KR" sz="1400" dirty="0" err="1" smtClean="0"/>
              <a:t>seoil</a:t>
            </a:r>
            <a:r>
              <a:rPr lang="en-US" altLang="ko-KR" sz="1400" dirty="0" smtClean="0"/>
              <a:t>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문자열의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길이</a:t>
            </a:r>
            <a:endParaRPr lang="en-US" altLang="ko-KR" sz="1400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문자열은 시작 위치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배열의 이름이므로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알 수 있지만 끝을 알 수 없다</a:t>
            </a:r>
            <a:r>
              <a:rPr lang="en-US" altLang="ko-KR" sz="1400" dirty="0" smtClean="0"/>
              <a:t>.(?)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문자열은 끝에 </a:t>
            </a:r>
            <a:r>
              <a:rPr lang="en-US" altLang="ko-KR" sz="1400" dirty="0" smtClean="0"/>
              <a:t>‘\0’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널 문자를 넣어 줌으로 끝을 나타낸다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ym typeface="Wingdings" panose="05000000000000000000" pitchFamily="2" charset="2"/>
              </a:rPr>
              <a:t>“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seoil</a:t>
            </a:r>
            <a:r>
              <a:rPr lang="en-US" altLang="ko-KR" sz="1400" dirty="0" smtClean="0">
                <a:sym typeface="Wingdings" panose="05000000000000000000" pitchFamily="2" charset="2"/>
              </a:rPr>
              <a:t>”  ‘s’ ‘e’ ‘o’ ‘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i</a:t>
            </a:r>
            <a:r>
              <a:rPr lang="en-US" altLang="ko-KR" sz="1400" dirty="0" smtClean="0">
                <a:sym typeface="Wingdings" panose="05000000000000000000" pitchFamily="2" charset="2"/>
              </a:rPr>
              <a:t>’ ‘l’ ‘\0’  </a:t>
            </a:r>
            <a:r>
              <a:rPr lang="ko-KR" altLang="en-US" sz="1400" dirty="0" smtClean="0">
                <a:sym typeface="Wingdings" panose="05000000000000000000" pitchFamily="2" charset="2"/>
              </a:rPr>
              <a:t>총 </a:t>
            </a:r>
            <a:r>
              <a:rPr lang="en-US" altLang="ko-KR" sz="1400" dirty="0" smtClean="0">
                <a:sym typeface="Wingdings" panose="05000000000000000000" pitchFamily="2" charset="2"/>
              </a:rPr>
              <a:t>6byte </a:t>
            </a:r>
            <a:r>
              <a:rPr lang="ko-KR" altLang="en-US" sz="1400" dirty="0" smtClean="0">
                <a:sym typeface="Wingdings" panose="05000000000000000000" pitchFamily="2" charset="2"/>
              </a:rPr>
              <a:t>로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구성된다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자료의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71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7596980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추상화 </a:t>
            </a:r>
            <a:r>
              <a:rPr lang="en-US" altLang="ko-KR" sz="1400" dirty="0" smtClean="0"/>
              <a:t>:  </a:t>
            </a:r>
            <a:r>
              <a:rPr lang="ko-KR" altLang="en-US" sz="1400" dirty="0" smtClean="0"/>
              <a:t>복잡한 자료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모듈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시스템 등으로 부터 핵심적인 개념 또는 기능을 </a:t>
            </a:r>
            <a:r>
              <a:rPr lang="ko-KR" altLang="en-US" sz="1400" dirty="0"/>
              <a:t> 간추려 </a:t>
            </a:r>
            <a:r>
              <a:rPr lang="ko-KR" altLang="en-US" sz="1400" dirty="0" smtClean="0"/>
              <a:t>내는 것  </a:t>
            </a:r>
            <a:endParaRPr lang="en-US" altLang="ko-KR" sz="1400" dirty="0" smtClean="0"/>
          </a:p>
          <a:p>
            <a:r>
              <a:rPr lang="en-US" altLang="ko-KR" sz="1400" dirty="0">
                <a:solidFill>
                  <a:srgbClr val="00B0F0"/>
                </a:solidFill>
              </a:rPr>
              <a:t> </a:t>
            </a:r>
            <a:r>
              <a:rPr lang="en-US" altLang="ko-KR" sz="1400" dirty="0" smtClean="0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     </a:t>
            </a:r>
            <a:r>
              <a:rPr lang="en-US" altLang="ko-KR" sz="1000" dirty="0" smtClean="0">
                <a:solidFill>
                  <a:srgbClr val="00B0F0"/>
                </a:solidFill>
              </a:rPr>
              <a:t>(</a:t>
            </a:r>
            <a:r>
              <a:rPr lang="ko-KR" altLang="en-US" sz="1000" dirty="0">
                <a:solidFill>
                  <a:srgbClr val="00B0F0"/>
                </a:solidFill>
              </a:rPr>
              <a:t>위키백과</a:t>
            </a:r>
            <a:r>
              <a:rPr lang="en-US" altLang="ko-KR" sz="1000" dirty="0">
                <a:solidFill>
                  <a:srgbClr val="00B0F0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              자세하고 복잡한 것 대신 필수적이고 중요한 특징만 골라서 단순화 시키는 것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/>
              <a:t>무엇</a:t>
            </a:r>
            <a:r>
              <a:rPr lang="en-US" altLang="ko-KR" sz="1400" dirty="0" smtClean="0"/>
              <a:t>(what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인지</a:t>
            </a:r>
            <a:r>
              <a:rPr lang="en-US" altLang="ko-KR" sz="1400" dirty="0" smtClean="0"/>
              <a:t> </a:t>
            </a:r>
            <a:r>
              <a:rPr lang="ko-KR" altLang="en-US" sz="1400" b="1" dirty="0" smtClean="0">
                <a:solidFill>
                  <a:srgbClr val="FFFF00"/>
                </a:solidFill>
              </a:rPr>
              <a:t>논리적으로 정의</a:t>
            </a:r>
            <a:r>
              <a:rPr lang="ko-KR" altLang="en-US" sz="1400" dirty="0" smtClean="0"/>
              <a:t>하는 것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구체화 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어떻게</a:t>
            </a:r>
            <a:r>
              <a:rPr lang="en-US" altLang="ko-KR" sz="1400" dirty="0" smtClean="0"/>
              <a:t>(how) </a:t>
            </a:r>
            <a:r>
              <a:rPr lang="ko-KR" altLang="en-US" sz="1400" dirty="0" smtClean="0"/>
              <a:t>할지</a:t>
            </a:r>
            <a:r>
              <a:rPr lang="en-US" altLang="ko-KR" sz="1400" dirty="0" smtClean="0"/>
              <a:t> </a:t>
            </a:r>
            <a:r>
              <a:rPr lang="ko-KR" altLang="en-US" sz="1400" b="1" dirty="0" smtClean="0">
                <a:solidFill>
                  <a:srgbClr val="FFFF00"/>
                </a:solidFill>
              </a:rPr>
              <a:t>실제적으로 표현</a:t>
            </a:r>
            <a:r>
              <a:rPr lang="ko-KR" altLang="en-US" sz="1400" dirty="0" smtClean="0"/>
              <a:t>하는 것</a:t>
            </a:r>
            <a:endParaRPr lang="en-US" altLang="ko-KR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자료의 추상화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847" y="1165791"/>
            <a:ext cx="3038225" cy="22927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852936"/>
            <a:ext cx="6627703" cy="23762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865" y="3580940"/>
            <a:ext cx="3033419" cy="24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2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9685212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추상화의 기본 개념에는 자료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연산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자료형</a:t>
            </a:r>
            <a:r>
              <a:rPr lang="ko-KR" altLang="en-US" sz="1400" dirty="0" smtClean="0"/>
              <a:t> 이 있다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자료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프로그램의 처리 대상이 되는 것을 의미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어떤 값 자체를 의미함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연산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어떤 일을 처리하는 과정으로 연산자를 이용하여 수행된다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solidFill>
                  <a:schemeClr val="tx1"/>
                </a:solidFill>
              </a:rPr>
              <a:t>자료형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처리할 자료의 집합과 자료에 대해 수행할 수 있는 연산자의 집합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sz="1200" dirty="0" smtClean="0">
                <a:solidFill>
                  <a:schemeClr val="tx1"/>
                </a:solidFill>
              </a:rPr>
              <a:t> 정의할 때는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자료형에</a:t>
            </a:r>
            <a:r>
              <a:rPr lang="ko-KR" altLang="en-US" sz="1200" dirty="0" smtClean="0">
                <a:solidFill>
                  <a:schemeClr val="tx1"/>
                </a:solidFill>
              </a:rPr>
              <a:t> 속하는 값과 이를 처리하기 위해 사용할 수 있는 연산자를 정의한다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       Ex) </a:t>
            </a:r>
            <a:r>
              <a:rPr lang="ko-KR" altLang="en-US" sz="1200" dirty="0" smtClean="0">
                <a:solidFill>
                  <a:schemeClr val="tx1"/>
                </a:solidFill>
              </a:rPr>
              <a:t>정수형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자료형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= </a:t>
            </a:r>
            <a:r>
              <a:rPr lang="ko-KR" altLang="en-US" sz="1200" dirty="0" smtClean="0">
                <a:solidFill>
                  <a:schemeClr val="tx1"/>
                </a:solidFill>
              </a:rPr>
              <a:t>정수의 집합 </a:t>
            </a:r>
            <a:r>
              <a:rPr lang="en-US" altLang="ko-KR" sz="1200" dirty="0" smtClean="0">
                <a:solidFill>
                  <a:schemeClr val="tx1"/>
                </a:solidFill>
              </a:rPr>
              <a:t>{… -1.0,1…} + </a:t>
            </a:r>
            <a:r>
              <a:rPr lang="ko-KR" altLang="en-US" sz="1200" dirty="0" smtClean="0">
                <a:solidFill>
                  <a:schemeClr val="tx1"/>
                </a:solidFill>
              </a:rPr>
              <a:t>연산자 </a:t>
            </a:r>
            <a:r>
              <a:rPr lang="en-US" altLang="ko-KR" sz="1200" dirty="0" smtClean="0">
                <a:solidFill>
                  <a:schemeClr val="tx1"/>
                </a:solidFill>
              </a:rPr>
              <a:t>{+, -, x, ÷, %}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자료의 추상화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06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알고리즘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주어진 문제를 해결하기 위한 최적의 방법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문제해결의 효과적인 알고리즘이 되려면 다음의 조건을 만족해야 한다</a:t>
            </a:r>
            <a:r>
              <a:rPr lang="en-US" altLang="ko-KR" sz="1400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입력</a:t>
            </a:r>
            <a:r>
              <a:rPr lang="en-US" altLang="ko-KR" sz="1200" dirty="0" smtClean="0"/>
              <a:t>(Input) : </a:t>
            </a:r>
            <a:r>
              <a:rPr lang="ko-KR" altLang="en-US" sz="1200" dirty="0" smtClean="0"/>
              <a:t>알고리즘을 수행하는 데 필요한 자료가 외부에서 입력되어야 한다</a:t>
            </a:r>
            <a:r>
              <a:rPr lang="en-US" altLang="ko-KR" sz="1200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출력</a:t>
            </a:r>
            <a:r>
              <a:rPr lang="en-US" altLang="ko-KR" sz="1200" dirty="0" smtClean="0"/>
              <a:t>(Output) : </a:t>
            </a:r>
            <a:r>
              <a:rPr lang="ko-KR" altLang="en-US" sz="1200" dirty="0" smtClean="0"/>
              <a:t>알고리즘을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수행하고 나면 결과를 하나 이상 출력해야 한다</a:t>
            </a:r>
            <a:r>
              <a:rPr lang="en-US" altLang="ko-KR" sz="1200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명확성</a:t>
            </a:r>
            <a:r>
              <a:rPr lang="en-US" altLang="ko-KR" sz="1200" dirty="0" smtClean="0"/>
              <a:t>(Definiteness) : </a:t>
            </a:r>
            <a:r>
              <a:rPr lang="ko-KR" altLang="en-US" sz="1200" dirty="0" smtClean="0"/>
              <a:t>수행할 작업의 내용과 순서를 나타내는 알고리즘의 명령어는 명확하게 명세 되어야 한다</a:t>
            </a:r>
            <a:r>
              <a:rPr lang="en-US" altLang="ko-KR" sz="1200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유한성</a:t>
            </a:r>
            <a:r>
              <a:rPr lang="en-US" altLang="ko-KR" sz="1200" dirty="0" smtClean="0"/>
              <a:t>(Finiteness) : </a:t>
            </a:r>
            <a:r>
              <a:rPr lang="ko-KR" altLang="en-US" sz="1200" dirty="0" smtClean="0"/>
              <a:t>알고리즘을 모두 수행하고 나면 반드시 종료되어야 한다</a:t>
            </a:r>
            <a:r>
              <a:rPr lang="en-US" altLang="ko-KR" sz="1200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효과성</a:t>
            </a:r>
            <a:r>
              <a:rPr lang="en-US" altLang="ko-KR" sz="1200" dirty="0" smtClean="0"/>
              <a:t>(Effectiveness) : </a:t>
            </a:r>
            <a:r>
              <a:rPr lang="ko-KR" altLang="en-US" sz="1200" dirty="0" smtClean="0"/>
              <a:t>알고리즘의 모든 명령어는 기본적이며 실행할 수 있어야 한다</a:t>
            </a:r>
            <a:r>
              <a:rPr lang="en-US" altLang="ko-KR" sz="12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알고리즘의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이해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91344" y="2996952"/>
            <a:ext cx="11809312" cy="345638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3352" y="306896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미역국 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3352" y="3501008"/>
            <a:ext cx="1728192" cy="28803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[</a:t>
            </a:r>
            <a:r>
              <a:rPr lang="ko-KR" altLang="en-US" sz="1400" dirty="0" smtClean="0"/>
              <a:t>재료</a:t>
            </a:r>
            <a:r>
              <a:rPr lang="en-US" altLang="ko-KR" sz="14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소고기양지살  </a:t>
            </a:r>
            <a:r>
              <a:rPr lang="en-US" altLang="ko-KR" sz="1400" dirty="0" smtClean="0"/>
              <a:t>300g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미역                       </a:t>
            </a:r>
            <a:r>
              <a:rPr lang="en-US" altLang="ko-KR" sz="1400" dirty="0" smtClean="0"/>
              <a:t>15g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마늘                </a:t>
            </a:r>
            <a:r>
              <a:rPr lang="en-US" altLang="ko-KR" sz="1400" dirty="0" smtClean="0"/>
              <a:t>1.5</a:t>
            </a:r>
            <a:r>
              <a:rPr lang="ko-KR" altLang="en-US" sz="1400" dirty="0" err="1" smtClean="0"/>
              <a:t>큰술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국간장</a:t>
            </a:r>
            <a:r>
              <a:rPr lang="ko-KR" altLang="en-US" sz="1400" dirty="0" smtClean="0"/>
              <a:t>              </a:t>
            </a:r>
            <a:r>
              <a:rPr lang="en-US" altLang="ko-KR" sz="1400" dirty="0" smtClean="0"/>
              <a:t>1</a:t>
            </a:r>
            <a:r>
              <a:rPr lang="ko-KR" altLang="en-US" sz="1400" dirty="0" err="1" smtClean="0"/>
              <a:t>큰술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맛술</a:t>
            </a:r>
            <a:r>
              <a:rPr lang="ko-KR" altLang="en-US" sz="1400" dirty="0" smtClean="0"/>
              <a:t>                  </a:t>
            </a:r>
            <a:r>
              <a:rPr lang="en-US" altLang="ko-KR" sz="1400" dirty="0" smtClean="0"/>
              <a:t>1</a:t>
            </a:r>
            <a:r>
              <a:rPr lang="ko-KR" altLang="en-US" sz="1400" dirty="0" err="1" smtClean="0"/>
              <a:t>큰술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참기름          </a:t>
            </a:r>
            <a:r>
              <a:rPr lang="en-US" altLang="ko-KR" sz="1400" dirty="0" smtClean="0"/>
              <a:t>1/2</a:t>
            </a:r>
            <a:r>
              <a:rPr lang="ko-KR" altLang="en-US" sz="1400" dirty="0" err="1" smtClean="0"/>
              <a:t>큰술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참기름        </a:t>
            </a:r>
            <a:r>
              <a:rPr lang="en-US" altLang="ko-KR" sz="1400" dirty="0" smtClean="0"/>
              <a:t>1 </a:t>
            </a:r>
            <a:r>
              <a:rPr lang="ko-KR" altLang="en-US" sz="1400" dirty="0" err="1" smtClean="0"/>
              <a:t>작은술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063552" y="3501008"/>
            <a:ext cx="9793088" cy="2880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35560" y="3573016"/>
            <a:ext cx="9649072" cy="177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ts val="1900"/>
              </a:lnSpc>
              <a:buFont typeface="+mj-lt"/>
              <a:buAutoNum type="arabicPeriod"/>
            </a:pPr>
            <a:r>
              <a:rPr lang="ko-KR" altLang="en-US" sz="1200" dirty="0" smtClean="0"/>
              <a:t>소고기 </a:t>
            </a:r>
            <a:r>
              <a:rPr lang="ko-KR" altLang="en-US" sz="1200" dirty="0" err="1"/>
              <a:t>양지살을</a:t>
            </a:r>
            <a:r>
              <a:rPr lang="ko-KR" altLang="en-US" sz="1200" dirty="0"/>
              <a:t> 먹기 좋게 잘라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찬물에 </a:t>
            </a:r>
            <a:r>
              <a:rPr lang="en-US" altLang="ko-KR" sz="1200" dirty="0"/>
              <a:t>30 </a:t>
            </a:r>
            <a:r>
              <a:rPr lang="ko-KR" altLang="en-US" sz="1200" dirty="0"/>
              <a:t>분 동안 핏물을 </a:t>
            </a:r>
            <a:r>
              <a:rPr lang="ko-KR" altLang="en-US" sz="1200" dirty="0" smtClean="0"/>
              <a:t>빼준다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미역도 </a:t>
            </a:r>
            <a:r>
              <a:rPr lang="ko-KR" altLang="en-US" sz="1200" dirty="0"/>
              <a:t>마찬가지로 찬 물에 </a:t>
            </a:r>
            <a:r>
              <a:rPr lang="en-US" altLang="ko-KR" sz="1200" dirty="0"/>
              <a:t>30 </a:t>
            </a:r>
            <a:r>
              <a:rPr lang="ko-KR" altLang="en-US" sz="1200" dirty="0"/>
              <a:t>분 </a:t>
            </a:r>
            <a:r>
              <a:rPr lang="ko-KR" altLang="en-US" sz="1200" dirty="0" smtClean="0"/>
              <a:t>간 불린다</a:t>
            </a:r>
            <a:endParaRPr lang="en-US" altLang="ko-KR" sz="1200" dirty="0" smtClean="0"/>
          </a:p>
          <a:p>
            <a:pPr marL="228600" indent="-228600">
              <a:lnSpc>
                <a:spcPts val="1900"/>
              </a:lnSpc>
              <a:buFont typeface="+mj-lt"/>
              <a:buAutoNum type="arabicPeriod"/>
            </a:pPr>
            <a:r>
              <a:rPr lang="ko-KR" altLang="en-US" sz="1200" dirty="0"/>
              <a:t>물 </a:t>
            </a:r>
            <a:r>
              <a:rPr lang="en-US" altLang="ko-KR" sz="1200" dirty="0"/>
              <a:t>1.2L</a:t>
            </a:r>
            <a:r>
              <a:rPr lang="ko-KR" altLang="en-US" sz="1200" dirty="0"/>
              <a:t>에 소고기를 넣고 </a:t>
            </a:r>
            <a:r>
              <a:rPr lang="ko-KR" altLang="en-US" sz="1200" dirty="0" smtClean="0"/>
              <a:t>끓인다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끓기 </a:t>
            </a:r>
            <a:r>
              <a:rPr lang="ko-KR" altLang="en-US" sz="1200" dirty="0"/>
              <a:t>시작하면서 갈색 거품이 나오면 모두 걷어 준다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거품 </a:t>
            </a:r>
            <a:r>
              <a:rPr lang="ko-KR" altLang="en-US" sz="1200" dirty="0"/>
              <a:t>걷을 때는 강하게 거품을 모두 걷은 뒤에는 </a:t>
            </a:r>
            <a:r>
              <a:rPr lang="ko-KR" altLang="en-US" sz="1200" dirty="0" smtClean="0"/>
              <a:t>중불</a:t>
            </a:r>
            <a:r>
              <a:rPr lang="en-US" altLang="ko-KR" sz="1200" dirty="0" smtClean="0"/>
              <a:t>)</a:t>
            </a:r>
          </a:p>
          <a:p>
            <a:pPr marL="228600" indent="-228600">
              <a:lnSpc>
                <a:spcPts val="1900"/>
              </a:lnSpc>
              <a:buFont typeface="+mj-lt"/>
              <a:buAutoNum type="arabicPeriod"/>
            </a:pPr>
            <a:r>
              <a:rPr lang="ko-KR" altLang="en-US" sz="1200" dirty="0"/>
              <a:t>물에 소고기를 넣고 끓이기 시작할 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다른 </a:t>
            </a:r>
            <a:r>
              <a:rPr lang="ko-KR" altLang="en-US" sz="1200" dirty="0"/>
              <a:t>쪽에서는 팬에 기름을 </a:t>
            </a:r>
            <a:r>
              <a:rPr lang="ko-KR" altLang="en-US" sz="1200" dirty="0" smtClean="0"/>
              <a:t>두르고 온도가 </a:t>
            </a:r>
            <a:r>
              <a:rPr lang="ko-KR" altLang="en-US" sz="1200" dirty="0"/>
              <a:t>올라가면 마늘 </a:t>
            </a:r>
            <a:r>
              <a:rPr lang="en-US" altLang="ko-KR" sz="1200" dirty="0"/>
              <a:t>1 </a:t>
            </a:r>
            <a:r>
              <a:rPr lang="ko-KR" altLang="en-US" sz="1200" dirty="0"/>
              <a:t>큰 술을 </a:t>
            </a:r>
            <a:r>
              <a:rPr lang="ko-KR" altLang="en-US" sz="1200" dirty="0" smtClean="0"/>
              <a:t>넣고 </a:t>
            </a:r>
            <a:r>
              <a:rPr lang="en-US" altLang="ko-KR" sz="1200" dirty="0" smtClean="0"/>
              <a:t>30</a:t>
            </a:r>
            <a:r>
              <a:rPr lang="ko-KR" altLang="en-US" sz="1200" dirty="0"/>
              <a:t>초 간 볶다가</a:t>
            </a:r>
            <a:r>
              <a:rPr lang="en-US" altLang="ko-KR" sz="1200" dirty="0"/>
              <a:t>, </a:t>
            </a:r>
            <a:r>
              <a:rPr lang="ko-KR" altLang="en-US" sz="1200" dirty="0"/>
              <a:t>미역을 </a:t>
            </a:r>
            <a:r>
              <a:rPr lang="ko-KR" altLang="en-US" sz="1200" dirty="0" smtClean="0"/>
              <a:t>넣고   </a:t>
            </a:r>
            <a:r>
              <a:rPr lang="en-US" altLang="ko-KR" sz="1200" dirty="0" smtClean="0"/>
              <a:t>1 </a:t>
            </a:r>
            <a:r>
              <a:rPr lang="ko-KR" altLang="en-US" sz="1200" dirty="0"/>
              <a:t>분 간 볶는다</a:t>
            </a:r>
            <a:r>
              <a:rPr lang="en-US" altLang="ko-KR" sz="1200" dirty="0"/>
              <a:t>. </a:t>
            </a:r>
            <a:r>
              <a:rPr lang="ko-KR" altLang="en-US" sz="1200" dirty="0"/>
              <a:t>여기에 </a:t>
            </a:r>
            <a:r>
              <a:rPr lang="ko-KR" altLang="en-US" sz="1200" dirty="0" err="1"/>
              <a:t>맛술</a:t>
            </a:r>
            <a:r>
              <a:rPr lang="ko-KR" altLang="en-US" sz="1200" dirty="0"/>
              <a:t> </a:t>
            </a:r>
            <a:r>
              <a:rPr lang="en-US" altLang="ko-KR" sz="1200" dirty="0"/>
              <a:t>1 </a:t>
            </a:r>
            <a:r>
              <a:rPr lang="ko-KR" altLang="en-US" sz="1200" dirty="0"/>
              <a:t>큰 술과 참기름 </a:t>
            </a:r>
            <a:r>
              <a:rPr lang="en-US" altLang="ko-KR" sz="1200" dirty="0"/>
              <a:t>0.5 </a:t>
            </a:r>
            <a:r>
              <a:rPr lang="ko-KR" altLang="en-US" sz="1200" dirty="0"/>
              <a:t>큰 술을 넣어 </a:t>
            </a:r>
            <a:r>
              <a:rPr lang="en-US" altLang="ko-KR" sz="1200" dirty="0"/>
              <a:t>2 </a:t>
            </a:r>
            <a:r>
              <a:rPr lang="ko-KR" altLang="en-US" sz="1200" dirty="0"/>
              <a:t>분 간 볶고 그대로 놔둔다</a:t>
            </a:r>
            <a:r>
              <a:rPr lang="en-US" altLang="ko-KR" sz="1200" dirty="0"/>
              <a:t>.  (</a:t>
            </a:r>
            <a:r>
              <a:rPr lang="ko-KR" altLang="en-US" sz="1200" dirty="0"/>
              <a:t>중 불로 볶다가 미역 넣고 나서 부터는 강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marL="228600" indent="-228600">
              <a:lnSpc>
                <a:spcPts val="1900"/>
              </a:lnSpc>
              <a:buFont typeface="+mj-lt"/>
              <a:buAutoNum type="arabicPeriod"/>
            </a:pPr>
            <a:r>
              <a:rPr lang="ko-KR" altLang="en-US" sz="1100" dirty="0" smtClean="0"/>
              <a:t>거품을 </a:t>
            </a:r>
            <a:r>
              <a:rPr lang="ko-KR" altLang="en-US" sz="1100" dirty="0"/>
              <a:t>제거하고 </a:t>
            </a:r>
            <a:r>
              <a:rPr lang="en-US" altLang="ko-KR" sz="1100" dirty="0"/>
              <a:t>20 </a:t>
            </a:r>
            <a:r>
              <a:rPr lang="ko-KR" altLang="en-US" sz="1100" dirty="0"/>
              <a:t>분 간 </a:t>
            </a:r>
            <a:r>
              <a:rPr lang="ko-KR" altLang="en-US" sz="1100" dirty="0" smtClean="0"/>
              <a:t>끓인다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볶아 </a:t>
            </a:r>
            <a:r>
              <a:rPr lang="ko-KR" altLang="en-US" sz="1100" dirty="0"/>
              <a:t>놓은 미역 아래쪽의 물기를 종이키친타월로 모두 제거한다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국간장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1 </a:t>
            </a:r>
            <a:r>
              <a:rPr lang="ko-KR" altLang="en-US" sz="1100" dirty="0"/>
              <a:t>큰 술과 볶아 놓은 미역을 육수에 </a:t>
            </a:r>
            <a:r>
              <a:rPr lang="ko-KR" altLang="en-US" sz="1100" dirty="0" smtClean="0"/>
              <a:t>넣는다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ts val="1900"/>
              </a:lnSpc>
              <a:buFont typeface="+mj-lt"/>
              <a:buAutoNum type="arabicPeriod"/>
            </a:pPr>
            <a:r>
              <a:rPr lang="en-US" altLang="ko-KR" sz="1100" dirty="0"/>
              <a:t>17</a:t>
            </a:r>
            <a:r>
              <a:rPr lang="ko-KR" altLang="en-US" sz="1100" dirty="0"/>
              <a:t>분 간 더 끓이고</a:t>
            </a:r>
            <a:r>
              <a:rPr lang="en-US" altLang="ko-KR" sz="1100" dirty="0"/>
              <a:t>, </a:t>
            </a:r>
            <a:r>
              <a:rPr lang="ko-KR" altLang="en-US" sz="1100" dirty="0"/>
              <a:t>마늘 </a:t>
            </a:r>
            <a:r>
              <a:rPr lang="en-US" altLang="ko-KR" sz="1100" dirty="0"/>
              <a:t>0.5 </a:t>
            </a:r>
            <a:r>
              <a:rPr lang="ko-KR" altLang="en-US" sz="1100" dirty="0"/>
              <a:t>큰 술을 넣는다</a:t>
            </a:r>
            <a:r>
              <a:rPr lang="en-US" altLang="ko-KR" sz="1100" dirty="0"/>
              <a:t>. </a:t>
            </a:r>
            <a:r>
              <a:rPr lang="ko-KR" altLang="en-US" sz="1100" dirty="0"/>
              <a:t>간을 보고 소금으로 간을 맞춘 뒤 </a:t>
            </a:r>
            <a:r>
              <a:rPr lang="en-US" altLang="ko-KR" sz="1100" dirty="0"/>
              <a:t>3 </a:t>
            </a:r>
            <a:r>
              <a:rPr lang="ko-KR" altLang="en-US" sz="1100" dirty="0"/>
              <a:t>분 간 더 끓여준다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마지막에 </a:t>
            </a:r>
            <a:r>
              <a:rPr lang="ko-KR" altLang="en-US" sz="1100" dirty="0"/>
              <a:t>참기름 </a:t>
            </a:r>
            <a:r>
              <a:rPr lang="en-US" altLang="ko-KR" sz="1100" dirty="0"/>
              <a:t>0.5 </a:t>
            </a:r>
            <a:r>
              <a:rPr lang="ko-KR" altLang="en-US" sz="1100" dirty="0"/>
              <a:t>작은 술을 </a:t>
            </a:r>
            <a:r>
              <a:rPr lang="ko-KR" altLang="en-US" sz="1100" dirty="0" smtClean="0"/>
              <a:t>넣고 휘휘 저어준다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ts val="1900"/>
              </a:lnSpc>
              <a:buFont typeface="+mj-lt"/>
              <a:buAutoNum type="arabicPeriod"/>
            </a:pPr>
            <a:r>
              <a:rPr lang="ko-KR" altLang="en-US" sz="1200" dirty="0"/>
              <a:t>상에 올리면 완성</a:t>
            </a:r>
            <a:r>
              <a:rPr lang="en-US" altLang="ko-KR" sz="1200" dirty="0"/>
              <a:t>~</a:t>
            </a:r>
            <a:endParaRPr lang="ko-KR" altLang="en-US" sz="1200" dirty="0"/>
          </a:p>
        </p:txBody>
      </p:sp>
      <p:pic>
        <p:nvPicPr>
          <p:cNvPr id="10" name="그림 9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87" y="5409320"/>
            <a:ext cx="1080000" cy="900000"/>
          </a:xfrm>
          <a:prstGeom prst="rect">
            <a:avLst/>
          </a:prstGeom>
        </p:spPr>
      </p:pic>
      <p:pic>
        <p:nvPicPr>
          <p:cNvPr id="11" name="그림 10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27962" y="5409320"/>
            <a:ext cx="1080000" cy="900000"/>
          </a:xfrm>
          <a:prstGeom prst="rect">
            <a:avLst/>
          </a:prstGeom>
        </p:spPr>
      </p:pic>
      <p:pic>
        <p:nvPicPr>
          <p:cNvPr id="12" name="그림 11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633937" y="5409320"/>
            <a:ext cx="1080000" cy="900000"/>
          </a:xfrm>
          <a:prstGeom prst="rect">
            <a:avLst/>
          </a:prstGeom>
        </p:spPr>
      </p:pic>
      <p:pic>
        <p:nvPicPr>
          <p:cNvPr id="13" name="그림 12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239912" y="5409320"/>
            <a:ext cx="1080000" cy="900000"/>
          </a:xfrm>
          <a:prstGeom prst="rect">
            <a:avLst/>
          </a:prstGeom>
        </p:spPr>
      </p:pic>
      <p:pic>
        <p:nvPicPr>
          <p:cNvPr id="14" name="그림 13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845887" y="5409320"/>
            <a:ext cx="1080000" cy="900000"/>
          </a:xfrm>
          <a:prstGeom prst="rect">
            <a:avLst/>
          </a:prstGeom>
        </p:spPr>
      </p:pic>
      <p:pic>
        <p:nvPicPr>
          <p:cNvPr id="15" name="그림 14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0451862" y="5409320"/>
            <a:ext cx="1080000" cy="900000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10" idx="3"/>
            <a:endCxn id="11" idx="1"/>
          </p:cNvCxnSpPr>
          <p:nvPr/>
        </p:nvCxnSpPr>
        <p:spPr>
          <a:xfrm>
            <a:off x="3501987" y="5859320"/>
            <a:ext cx="5259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12" idx="1"/>
          </p:cNvCxnSpPr>
          <p:nvPr/>
        </p:nvCxnSpPr>
        <p:spPr>
          <a:xfrm>
            <a:off x="5107962" y="5859320"/>
            <a:ext cx="5259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3"/>
            <a:endCxn id="13" idx="1"/>
          </p:cNvCxnSpPr>
          <p:nvPr/>
        </p:nvCxnSpPr>
        <p:spPr>
          <a:xfrm>
            <a:off x="6713937" y="5859320"/>
            <a:ext cx="5259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3"/>
            <a:endCxn id="14" idx="1"/>
          </p:cNvCxnSpPr>
          <p:nvPr/>
        </p:nvCxnSpPr>
        <p:spPr>
          <a:xfrm>
            <a:off x="8319912" y="5859320"/>
            <a:ext cx="5259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4" idx="3"/>
            <a:endCxn id="15" idx="1"/>
          </p:cNvCxnSpPr>
          <p:nvPr/>
        </p:nvCxnSpPr>
        <p:spPr>
          <a:xfrm>
            <a:off x="9925887" y="5859320"/>
            <a:ext cx="5259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5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자연어를 이용한 서술적 표현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사람이 쓰는 일상적인 언어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자연어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 표기하는 방법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사람에 따라 사용하는 용어가 다르기 때문에 일관성이나 명확성이 어렵다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누구라도 쉽게 이해하고 쓸 수 있어야 하기 때문에 알고리즘을 표현하는데 한계가 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순서도를 이용한 도식화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국제표준화 </a:t>
            </a:r>
            <a:r>
              <a:rPr lang="ko-KR" altLang="en-US" sz="1400" dirty="0">
                <a:latin typeface="+mn-ea"/>
              </a:rPr>
              <a:t>기구</a:t>
            </a:r>
            <a:r>
              <a:rPr lang="en-US" altLang="ko-KR" sz="1400" dirty="0">
                <a:latin typeface="+mn-ea"/>
              </a:rPr>
              <a:t>(ISO : </a:t>
            </a:r>
            <a:r>
              <a:rPr lang="en-US" altLang="ko-KR" sz="1400" b="1" dirty="0">
                <a:solidFill>
                  <a:srgbClr val="CC3300"/>
                </a:solidFill>
                <a:latin typeface="+mn-ea"/>
              </a:rPr>
              <a:t>I</a:t>
            </a:r>
            <a:r>
              <a:rPr lang="en-US" altLang="ko-KR" sz="1400" dirty="0">
                <a:latin typeface="+mn-ea"/>
              </a:rPr>
              <a:t>nternational </a:t>
            </a:r>
            <a:r>
              <a:rPr lang="en-US" altLang="ko-KR" sz="1400" b="1" dirty="0" smtClean="0">
                <a:solidFill>
                  <a:srgbClr val="CC3300"/>
                </a:solidFill>
                <a:latin typeface="+mn-ea"/>
              </a:rPr>
              <a:t>S</a:t>
            </a:r>
            <a:r>
              <a:rPr lang="en-US" altLang="ko-KR" sz="1400" dirty="0" smtClean="0">
                <a:latin typeface="+mn-ea"/>
              </a:rPr>
              <a:t>tandard </a:t>
            </a:r>
            <a:r>
              <a:rPr lang="en-US" altLang="ko-KR" sz="1400" b="1" dirty="0">
                <a:solidFill>
                  <a:srgbClr val="CC3300"/>
                </a:solidFill>
                <a:latin typeface="+mn-ea"/>
              </a:rPr>
              <a:t>O</a:t>
            </a:r>
            <a:r>
              <a:rPr lang="en-US" altLang="ko-KR" sz="1400" dirty="0">
                <a:latin typeface="+mn-ea"/>
              </a:rPr>
              <a:t>rganization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에서 정한 기호를 통해서 도식화 하는 방법</a:t>
            </a: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명령의 흐름을 쉽게 파악할 수 있지만 복잡한 알고리즘을 표현 하는 데는 한계가 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플로우차트</a:t>
            </a:r>
            <a:r>
              <a:rPr lang="ko-KR" altLang="en-US" sz="1400" dirty="0" smtClean="0">
                <a:latin typeface="+mn-ea"/>
              </a:rPr>
              <a:t> 기호</a:t>
            </a:r>
            <a:r>
              <a:rPr lang="en-US" altLang="ko-KR" sz="1400" dirty="0" smtClean="0">
                <a:latin typeface="+mn-ea"/>
              </a:rPr>
              <a:t>                                                                                                                     etc...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프로그래밍 언어를 이용한 구체화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프로그래밍언어를 사용하면 알고리즘 자체가 구체화 되므로 추가로 구체화 작업을 할 필요가 없다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특정 프로그래밍언어로 작성하기 때문에 그 언어를 모르면 이해가 어렵다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다른 언어로 개발할 경우 알고리즘을 번역하고 다른 프로그래밍 언어로 변환해야 하므로 비효율적 이다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가상코드를</a:t>
            </a:r>
            <a:r>
              <a:rPr lang="ko-KR" altLang="en-US" sz="1400" dirty="0" smtClean="0"/>
              <a:t> 이용한 추상화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프로그래밍언어로 표현했을 때 생기는 단점을 보완한 방법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프로그래밍언어 형식을 갖춘 </a:t>
            </a:r>
            <a:r>
              <a:rPr lang="ko-KR" altLang="en-US" sz="1400" dirty="0" err="1" smtClean="0"/>
              <a:t>가상코드를</a:t>
            </a:r>
            <a:r>
              <a:rPr lang="ko-KR" altLang="en-US" sz="1400" dirty="0" smtClean="0"/>
              <a:t> 사용하여 알고리즘을 표현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실제 프로그래밍언어가 아니므로 직접 실행할 수 는 없다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알고리즘의 표현방법</a:t>
            </a:r>
            <a:endParaRPr lang="ko-KR" altLang="en-US" dirty="0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2819736" y="3069000"/>
            <a:ext cx="900000" cy="36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4205890" y="3069000"/>
            <a:ext cx="90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판단 7"/>
          <p:cNvSpPr/>
          <p:nvPr/>
        </p:nvSpPr>
        <p:spPr>
          <a:xfrm>
            <a:off x="5592044" y="3069000"/>
            <a:ext cx="900000" cy="36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데이터 9"/>
          <p:cNvSpPr/>
          <p:nvPr/>
        </p:nvSpPr>
        <p:spPr>
          <a:xfrm>
            <a:off x="6978198" y="3069000"/>
            <a:ext cx="900000" cy="360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문서 10"/>
          <p:cNvSpPr/>
          <p:nvPr/>
        </p:nvSpPr>
        <p:spPr>
          <a:xfrm>
            <a:off x="8364352" y="3069000"/>
            <a:ext cx="90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8499" y="656640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알고리즘 표현방법 </a:t>
            </a:r>
            <a:r>
              <a:rPr lang="en-US" altLang="ko-KR" sz="1400" dirty="0" smtClean="0"/>
              <a:t>: 2~9 </a:t>
            </a:r>
            <a:r>
              <a:rPr lang="ko-KR" altLang="en-US" sz="1400" dirty="0" smtClean="0"/>
              <a:t>를 입력하여 해당하는 구구단을 출력해 보자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자연어를 이용한 서술적 표현</a:t>
            </a:r>
            <a:endParaRPr lang="en-US" altLang="ko-KR" sz="14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시작</a:t>
            </a:r>
            <a:endParaRPr lang="en-US" altLang="ko-KR" sz="14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변수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dan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선언</a:t>
            </a:r>
            <a:endParaRPr lang="en-US" altLang="ko-KR" sz="14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/>
              <a:t>Dan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2~9</a:t>
            </a:r>
            <a:r>
              <a:rPr lang="ko-KR" altLang="en-US" sz="1400" dirty="0" smtClean="0"/>
              <a:t>사이의 숫자를 입력한다</a:t>
            </a:r>
            <a:r>
              <a:rPr lang="en-US" altLang="ko-KR" sz="1400" dirty="0" smtClean="0"/>
              <a:t>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 smtClean="0"/>
              <a:t>반복문을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이용하여 반복 변수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부터 </a:t>
            </a:r>
            <a:r>
              <a:rPr lang="en-US" altLang="ko-KR" sz="1400" dirty="0" smtClean="0"/>
              <a:t>9</a:t>
            </a:r>
            <a:r>
              <a:rPr lang="ko-KR" altLang="en-US" sz="1400" dirty="0" smtClean="0"/>
              <a:t>까지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씩 증가하게 한다</a:t>
            </a:r>
            <a:r>
              <a:rPr lang="en-US" altLang="ko-KR" sz="1400" dirty="0" smtClean="0"/>
              <a:t>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 smtClean="0"/>
              <a:t>반복문</a:t>
            </a:r>
            <a:r>
              <a:rPr lang="ko-KR" altLang="en-US" sz="1400" dirty="0" smtClean="0"/>
              <a:t> 안에서 </a:t>
            </a:r>
            <a:r>
              <a:rPr lang="ko-KR" altLang="en-US" sz="1400" dirty="0" err="1" smtClean="0"/>
              <a:t>출력문을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이용하여 </a:t>
            </a:r>
            <a:r>
              <a:rPr lang="en-US" altLang="ko-KR" sz="1400" dirty="0" err="1" smtClean="0"/>
              <a:t>dan</a:t>
            </a:r>
            <a:r>
              <a:rPr lang="en-US" altLang="ko-KR" sz="1400" dirty="0" smtClean="0"/>
              <a:t>, “x” ,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,  “=“, </a:t>
            </a:r>
            <a:r>
              <a:rPr lang="en-US" altLang="ko-KR" sz="1400" dirty="0" err="1" smtClean="0"/>
              <a:t>dan</a:t>
            </a:r>
            <a:r>
              <a:rPr lang="en-US" altLang="ko-KR" sz="1400" dirty="0" smtClean="0"/>
              <a:t>*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출력한다</a:t>
            </a:r>
            <a:r>
              <a:rPr lang="en-US" altLang="ko-KR" sz="1400" dirty="0" smtClean="0"/>
              <a:t>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종료</a:t>
            </a:r>
            <a:endParaRPr lang="en-US" altLang="ko-KR" sz="14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순서도를 이용한 도식화</a:t>
            </a: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</a:rPr>
              <a:t>알고리즘의 표현방법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215680" y="3789040"/>
            <a:ext cx="2016224" cy="2592288"/>
            <a:chOff x="3143672" y="3789040"/>
            <a:chExt cx="2016224" cy="2592288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3755740" y="3789040"/>
              <a:ext cx="792088" cy="216024"/>
            </a:xfrm>
            <a:prstGeom prst="flowChartTerminator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start</a:t>
              </a:r>
              <a:endParaRPr lang="ko-KR" altLang="en-US" sz="1400" dirty="0"/>
            </a:p>
          </p:txBody>
        </p:sp>
        <p:sp>
          <p:nvSpPr>
            <p:cNvPr id="6" name="순서도: 데이터 5"/>
            <p:cNvSpPr/>
            <p:nvPr/>
          </p:nvSpPr>
          <p:spPr>
            <a:xfrm>
              <a:off x="3539715" y="4501033"/>
              <a:ext cx="1154011" cy="245059"/>
            </a:xfrm>
            <a:prstGeom prst="flowChartInputOutpu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dan</a:t>
              </a:r>
              <a:endParaRPr lang="ko-KR" altLang="en-US" sz="1400" dirty="0"/>
            </a:p>
          </p:txBody>
        </p:sp>
        <p:sp>
          <p:nvSpPr>
            <p:cNvPr id="7" name="육각형 6"/>
            <p:cNvSpPr/>
            <p:nvPr/>
          </p:nvSpPr>
          <p:spPr>
            <a:xfrm>
              <a:off x="3613607" y="4134251"/>
              <a:ext cx="1080120" cy="237595"/>
            </a:xfrm>
            <a:prstGeom prst="hexagon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i</a:t>
              </a:r>
              <a:r>
                <a:rPr lang="en-US" altLang="ko-KR" sz="1400" dirty="0" smtClean="0"/>
                <a:t>, </a:t>
              </a:r>
              <a:r>
                <a:rPr lang="en-US" altLang="ko-KR" sz="1400" dirty="0" err="1" smtClean="0"/>
                <a:t>dan</a:t>
              </a:r>
              <a:endParaRPr lang="ko-KR" altLang="en-US" sz="1400" dirty="0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143672" y="4875279"/>
              <a:ext cx="2016224" cy="1160839"/>
              <a:chOff x="6384032" y="4068361"/>
              <a:chExt cx="2016224" cy="1160839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6384032" y="4123777"/>
                <a:ext cx="2016224" cy="1105423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6384032" y="4390932"/>
                <a:ext cx="2016224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417491" y="4068361"/>
                <a:ext cx="14401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 smtClean="0"/>
                  <a:t>i</a:t>
                </a:r>
                <a:r>
                  <a:rPr lang="en-US" altLang="ko-KR" sz="1400" dirty="0" smtClean="0"/>
                  <a:t>=1, </a:t>
                </a:r>
                <a:r>
                  <a:rPr lang="en-US" altLang="ko-KR" sz="1400" dirty="0" err="1" smtClean="0"/>
                  <a:t>i</a:t>
                </a:r>
                <a:r>
                  <a:rPr lang="en-US" altLang="ko-KR" sz="1400" dirty="0" smtClean="0"/>
                  <a:t>&lt;=9, </a:t>
                </a:r>
                <a:r>
                  <a:rPr lang="en-US" altLang="ko-KR" sz="1400" dirty="0" err="1" smtClean="0"/>
                  <a:t>i</a:t>
                </a:r>
                <a:r>
                  <a:rPr lang="en-US" altLang="ko-KR" sz="1400" dirty="0" smtClean="0"/>
                  <a:t>++</a:t>
                </a:r>
                <a:endParaRPr lang="ko-KR" altLang="en-US" sz="1400" dirty="0"/>
              </a:p>
            </p:txBody>
          </p:sp>
          <p:sp>
            <p:nvSpPr>
              <p:cNvPr id="12" name="순서도: 문서 11"/>
              <p:cNvSpPr/>
              <p:nvPr/>
            </p:nvSpPr>
            <p:spPr>
              <a:xfrm>
                <a:off x="6528048" y="4570953"/>
                <a:ext cx="1728192" cy="504056"/>
              </a:xfrm>
              <a:prstGeom prst="flowChartDocumen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d</a:t>
                </a:r>
                <a:r>
                  <a:rPr lang="en-US" altLang="ko-KR" sz="1400" dirty="0" err="1" smtClean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an</a:t>
                </a:r>
                <a:r>
                  <a:rPr lang="en-US" altLang="ko-KR" sz="1400" dirty="0" smtClean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,”X”,</a:t>
                </a:r>
                <a:r>
                  <a:rPr lang="en-US" altLang="ko-KR" sz="1400" dirty="0" err="1" smtClean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i</a:t>
                </a:r>
                <a:r>
                  <a:rPr lang="en-US" altLang="ko-KR" sz="1400" dirty="0" smtClean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,”=“,</a:t>
                </a:r>
                <a:r>
                  <a:rPr lang="en-US" altLang="ko-KR" sz="1400" dirty="0" err="1" smtClean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dan</a:t>
                </a:r>
                <a:r>
                  <a:rPr lang="en-US" altLang="ko-KR" sz="1400" dirty="0" smtClean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*</a:t>
                </a:r>
                <a:r>
                  <a:rPr lang="en-US" altLang="ko-KR" sz="1400" dirty="0" err="1" smtClean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i</a:t>
                </a:r>
                <a:endParaRPr lang="ko-KR" altLang="en-US" sz="1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14" name="순서도: 수행의 시작/종료 13"/>
            <p:cNvSpPr/>
            <p:nvPr/>
          </p:nvSpPr>
          <p:spPr>
            <a:xfrm>
              <a:off x="3719736" y="6165304"/>
              <a:ext cx="792088" cy="216024"/>
            </a:xfrm>
            <a:prstGeom prst="flowChartTerminator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end</a:t>
              </a:r>
              <a:endParaRPr lang="ko-KR" altLang="en-US" sz="1400" dirty="0"/>
            </a:p>
          </p:txBody>
        </p:sp>
        <p:cxnSp>
          <p:nvCxnSpPr>
            <p:cNvPr id="17" name="직선 화살표 연결선 16"/>
            <p:cNvCxnSpPr>
              <a:stCxn id="3" idx="2"/>
            </p:cNvCxnSpPr>
            <p:nvPr/>
          </p:nvCxnSpPr>
          <p:spPr>
            <a:xfrm>
              <a:off x="4151784" y="4005064"/>
              <a:ext cx="0" cy="12918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6" idx="4"/>
            </p:cNvCxnSpPr>
            <p:nvPr/>
          </p:nvCxnSpPr>
          <p:spPr>
            <a:xfrm flipH="1">
              <a:off x="4116720" y="4746092"/>
              <a:ext cx="1" cy="184603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4133312" y="4379933"/>
              <a:ext cx="0" cy="12918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4107484" y="5225557"/>
              <a:ext cx="0" cy="12918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4107484" y="5892101"/>
              <a:ext cx="0" cy="12918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107484" y="6044501"/>
              <a:ext cx="0" cy="12918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121418" y="3337982"/>
            <a:ext cx="51845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void main()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{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dan</a:t>
            </a:r>
            <a:r>
              <a:rPr lang="en-US" altLang="ko-KR" sz="1400" dirty="0"/>
              <a:t>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(“</a:t>
            </a:r>
            <a:r>
              <a:rPr lang="ko-KR" altLang="en-US" sz="1400" dirty="0" err="1"/>
              <a:t>단입력</a:t>
            </a:r>
            <a:r>
              <a:rPr lang="ko-KR" altLang="en-US" sz="1400" dirty="0"/>
              <a:t> </a:t>
            </a:r>
            <a:r>
              <a:rPr lang="en-US" altLang="ko-KR" sz="1400" dirty="0"/>
              <a:t>: “);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      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(“%d”, &amp;</a:t>
            </a:r>
            <a:r>
              <a:rPr lang="en-US" altLang="ko-KR" sz="1400" dirty="0" err="1"/>
              <a:t>dan</a:t>
            </a:r>
            <a:r>
              <a:rPr lang="en-US" altLang="ko-KR" sz="1400" dirty="0"/>
              <a:t>);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      for(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=1;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 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(“%d X %d = %2d\n”, </a:t>
            </a:r>
            <a:r>
              <a:rPr lang="en-US" altLang="ko-KR" sz="1400" dirty="0" err="1"/>
              <a:t>dan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dan</a:t>
            </a:r>
            <a:r>
              <a:rPr lang="en-US" altLang="ko-KR" sz="1400" dirty="0"/>
              <a:t>*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}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619836" y="3897052"/>
            <a:ext cx="2772308" cy="24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806866" y="4286326"/>
            <a:ext cx="2801302" cy="24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700202" y="4609864"/>
            <a:ext cx="2979974" cy="43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128318" y="5068664"/>
            <a:ext cx="2479850" cy="39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943872" y="5661248"/>
            <a:ext cx="2880320" cy="18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4511824" y="6165304"/>
            <a:ext cx="2880320" cy="14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65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알고리즘 표현방법 </a:t>
            </a:r>
            <a:r>
              <a:rPr lang="en-US" altLang="ko-KR" sz="1400" dirty="0" smtClean="0"/>
              <a:t>: 2~9 </a:t>
            </a:r>
            <a:r>
              <a:rPr lang="ko-KR" altLang="en-US" sz="1400" dirty="0" smtClean="0"/>
              <a:t>를 입력하여 해당하는 구구단을 출력해 보자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프로그래밍 언어를 이용한 구체화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stdio.h</a:t>
            </a:r>
            <a:r>
              <a:rPr lang="en-US" altLang="ko-KR" sz="1400" dirty="0" smtClean="0"/>
              <a:t>&gt;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void main()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{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dan</a:t>
            </a:r>
            <a:r>
              <a:rPr lang="en-US" altLang="ko-KR" sz="1400" dirty="0" smtClean="0"/>
              <a:t>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(“</a:t>
            </a:r>
            <a:r>
              <a:rPr lang="ko-KR" altLang="en-US" sz="1400" dirty="0" err="1" smtClean="0"/>
              <a:t>단입력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“);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scanf</a:t>
            </a:r>
            <a:r>
              <a:rPr lang="en-US" altLang="ko-KR" sz="1400" dirty="0" smtClean="0"/>
              <a:t>(“%d”, &amp;</a:t>
            </a:r>
            <a:r>
              <a:rPr lang="en-US" altLang="ko-KR" sz="1400" dirty="0" err="1" smtClean="0"/>
              <a:t>dan</a:t>
            </a:r>
            <a:r>
              <a:rPr lang="en-US" altLang="ko-KR" sz="1400" dirty="0" smtClean="0"/>
              <a:t>);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for(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=1;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&lt;10;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(“%d X %d = %2d\n”, </a:t>
            </a:r>
            <a:r>
              <a:rPr lang="en-US" altLang="ko-KR" sz="1400" dirty="0" err="1" smtClean="0"/>
              <a:t>dan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dan</a:t>
            </a:r>
            <a:r>
              <a:rPr lang="en-US" altLang="ko-KR" sz="1400" dirty="0" smtClean="0"/>
              <a:t>*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}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가상코드를</a:t>
            </a:r>
            <a:r>
              <a:rPr lang="ko-KR" altLang="en-US" sz="1400" dirty="0" smtClean="0"/>
              <a:t> 이용한 추상화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Variable 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dan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Input </a:t>
            </a:r>
            <a:r>
              <a:rPr lang="en-US" altLang="ko-KR" sz="1400" dirty="0" err="1" smtClean="0"/>
              <a:t>dan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Loop start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 1,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i</a:t>
            </a:r>
            <a:r>
              <a:rPr lang="en-US" altLang="ko-KR" sz="1400" dirty="0" smtClean="0">
                <a:sym typeface="Wingdings" panose="05000000000000000000" pitchFamily="2" charset="2"/>
              </a:rPr>
              <a:t>&lt;10,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i</a:t>
            </a:r>
            <a:r>
              <a:rPr lang="en-US" altLang="ko-KR" sz="1400" dirty="0" smtClean="0">
                <a:sym typeface="Wingdings" panose="05000000000000000000" pitchFamily="2" charset="2"/>
              </a:rPr>
              <a:t>++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output  </a:t>
            </a:r>
            <a:r>
              <a:rPr lang="en-US" altLang="ko-KR" sz="1400" dirty="0" err="1" smtClean="0"/>
              <a:t>dan</a:t>
            </a:r>
            <a:r>
              <a:rPr lang="en-US" altLang="ko-KR" sz="1400" dirty="0" smtClean="0"/>
              <a:t> , “X”,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, “=“, </a:t>
            </a:r>
            <a:r>
              <a:rPr lang="en-US" altLang="ko-KR" sz="1400" dirty="0" err="1" smtClean="0"/>
              <a:t>dan</a:t>
            </a:r>
            <a:r>
              <a:rPr lang="en-US" altLang="ko-KR" sz="1400" dirty="0" smtClean="0"/>
              <a:t> * I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Loop end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</a:rPr>
              <a:t>알고리즘의 표현방법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5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알고리즘의 성능 분석 기준 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정확성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올바른 자료가 입력되었을 때 유한한 시간 내에 올바른 결과가 출력할 수 있는 지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명확성 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알고리즘이 얼마나 이해하기 쉽고 명확하게 작성되었는지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수행량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일반적인 연산은 제외하고 알고리즘의 특성을 나타내는 중요 연산을 모두 분석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메모리사용량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프로그램에 사용하는 명령어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입출력자료와 정보를 저장하기 위해 사용되는 메모리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최적성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알고리즘을 적용할 시스템의 사용 환경과 중요 요구사항을 수행할 수 있는지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알고리즘 성능분석 방법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공간 복잡도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알고리즘을 실행하여 완료하는 데까지 필요한 총 저장공간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시간 복잡도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알고리즘을 프로그램으로 실행하여 완료하는 데까지 소요되는 시간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알고리즘 성능 분석 표기법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시간 복잡도 계산</a:t>
            </a:r>
            <a:r>
              <a:rPr lang="en-US" altLang="ko-KR" sz="1400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rgbClr val="FFFF00"/>
                </a:solidFill>
              </a:rPr>
              <a:t>빅</a:t>
            </a:r>
            <a:r>
              <a:rPr lang="en-US" altLang="ko-KR" sz="1200" b="1" dirty="0" smtClean="0">
                <a:solidFill>
                  <a:srgbClr val="FFFF00"/>
                </a:solidFill>
              </a:rPr>
              <a:t>-</a:t>
            </a:r>
            <a:r>
              <a:rPr lang="ko-KR" altLang="en-US" sz="1200" b="1" dirty="0" smtClean="0">
                <a:solidFill>
                  <a:srgbClr val="FFFF00"/>
                </a:solidFill>
              </a:rPr>
              <a:t>오 표기법          </a:t>
            </a:r>
            <a:r>
              <a:rPr lang="en-US" altLang="ko-KR" sz="12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200" b="1" dirty="0" smtClean="0">
                <a:solidFill>
                  <a:srgbClr val="FFFF00"/>
                </a:solidFill>
              </a:rPr>
              <a:t>O(f(n))     “Big Oh of f(n)”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빅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오메가 표기법 </a:t>
            </a:r>
            <a:r>
              <a:rPr lang="en-US" altLang="ko-KR" sz="1200" dirty="0" smtClean="0">
                <a:sym typeface="Wingdings" panose="05000000000000000000" pitchFamily="2" charset="2"/>
              </a:rPr>
              <a:t> Ω(f(n))     “Big Omega of f(n)”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ym typeface="Wingdings" panose="05000000000000000000" pitchFamily="2" charset="2"/>
              </a:rPr>
              <a:t>빅</a:t>
            </a:r>
            <a:r>
              <a:rPr lang="en-US" altLang="ko-KR" sz="1200" dirty="0" smtClean="0">
                <a:sym typeface="Wingdings" panose="05000000000000000000" pitchFamily="2" charset="2"/>
              </a:rPr>
              <a:t>-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세타</a:t>
            </a:r>
            <a:r>
              <a:rPr lang="ko-KR" altLang="en-US" sz="1200" dirty="0" smtClean="0">
                <a:sym typeface="Wingdings" panose="05000000000000000000" pitchFamily="2" charset="2"/>
              </a:rPr>
              <a:t> 표기법     </a:t>
            </a:r>
            <a:r>
              <a:rPr lang="en-US" altLang="ko-KR" sz="1200" dirty="0" smtClean="0">
                <a:sym typeface="Wingdings" panose="05000000000000000000" pitchFamily="2" charset="2"/>
              </a:rPr>
              <a:t> θ(f(n))      “Big Theta of f(n)”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알고리즘의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성능분석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2636912"/>
            <a:ext cx="474051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2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자료구조의 개념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자료를 효율적으로 표현하고 저장하고 처리할 수 있도록 정리하는 것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필기구가 </a:t>
            </a:r>
            <a:r>
              <a:rPr lang="en-US" altLang="ko-KR" sz="1400" dirty="0" smtClean="0"/>
              <a:t>(a)</a:t>
            </a:r>
            <a:r>
              <a:rPr lang="ko-KR" altLang="en-US" sz="1400" dirty="0" smtClean="0"/>
              <a:t>처럼 아무렇게나 진열되어 있는 경우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원하는 필기구를 찾기가 어렵다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ym typeface="Wingdings" panose="05000000000000000000" pitchFamily="2" charset="2"/>
              </a:rPr>
              <a:t>필기구가 </a:t>
            </a:r>
            <a:r>
              <a:rPr lang="en-US" altLang="ko-KR" sz="1400" dirty="0" smtClean="0">
                <a:sym typeface="Wingdings" panose="05000000000000000000" pitchFamily="2" charset="2"/>
              </a:rPr>
              <a:t>(b)</a:t>
            </a:r>
            <a:r>
              <a:rPr lang="ko-KR" altLang="en-US" sz="1400" dirty="0" smtClean="0">
                <a:sym typeface="Wingdings" panose="05000000000000000000" pitchFamily="2" charset="2"/>
              </a:rPr>
              <a:t>처럼 정리되어 있는 경우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원하는 필기구를 쉽게 찾을 수 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자료구조의 이해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484784"/>
            <a:ext cx="4608512" cy="261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4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자료구조의 개념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컴퓨터가 자료를 효율적으로 처리하려면</a:t>
            </a:r>
            <a:r>
              <a:rPr lang="en-US" altLang="ko-KR" sz="1400" dirty="0" smtClean="0"/>
              <a:t>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문제도출단계와 문제 변환단계에서 문제를 자료구조 측면에서 분석하고 구성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프로그래머는 문제 도출 단계에서 문제를 더 효율적이고 효과적으로 해결하기 위해 문제를 정의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문제 변환단계에서는 처리방식을 결정하여 알고리즘을 작성하고 처리 대상을 결정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자료정의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자료구조의 이해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412775"/>
            <a:ext cx="7848872" cy="23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4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6804892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자료구조의 분류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단순구조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자료값을</a:t>
            </a:r>
            <a:r>
              <a:rPr lang="ko-KR" altLang="en-US" sz="1400" dirty="0" smtClean="0"/>
              <a:t> 사용하기 위한 기본 형태로 프로그래밍언어에서 제공해주는 </a:t>
            </a:r>
            <a:r>
              <a:rPr lang="ko-KR" altLang="en-US" sz="1400" dirty="0" err="1" smtClean="0"/>
              <a:t>데이터형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선형구조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자료사이의</a:t>
            </a:r>
            <a:r>
              <a:rPr lang="ko-KR" altLang="en-US" sz="1400" dirty="0" smtClean="0"/>
              <a:t> 관계가 </a:t>
            </a:r>
            <a:r>
              <a:rPr lang="en-US" altLang="ko-KR" sz="1400" dirty="0" smtClean="0"/>
              <a:t>1:1 </a:t>
            </a:r>
            <a:r>
              <a:rPr lang="ko-KR" altLang="en-US" sz="1400" dirty="0" smtClean="0"/>
              <a:t>관계를 가지는 </a:t>
            </a:r>
            <a:r>
              <a:rPr lang="ko-KR" altLang="en-US" sz="1400" dirty="0" err="1" smtClean="0"/>
              <a:t>자료형태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순차리스트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자료의 논리적인 순서와 </a:t>
            </a:r>
            <a:r>
              <a:rPr lang="ko-KR" altLang="en-US" sz="1400" dirty="0" err="1" smtClean="0"/>
              <a:t>기억장소에</a:t>
            </a:r>
            <a:r>
              <a:rPr lang="ko-KR" altLang="en-US" sz="1400" dirty="0" smtClean="0"/>
              <a:t> 저장되는 물리적인 순서가 일치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연결리스트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물리적인 순서와 상관없이 포인터를 사용하여 논리적인 순서대로 연결하는 구조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스택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큐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데크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자료의 삽입이나 삭제 위치에 제한이 있는 리스트</a:t>
            </a:r>
            <a:endParaRPr lang="en-US" altLang="ko-KR" sz="1400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비선형구조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계층구조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트리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나 망구조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갖는 자료구조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파일구조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레코드의 집합인 파일에 대한 자료구조</a:t>
            </a: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자료구조의 이해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980728"/>
            <a:ext cx="4827019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6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56640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컴퓨터에서의 자료 표현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컴퓨터에서 자료를 표현하기 위해서 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0 (on / off) </a:t>
            </a:r>
            <a:r>
              <a:rPr lang="ko-KR" altLang="en-US" sz="1400" dirty="0" smtClean="0"/>
              <a:t>의 조합으로 구성된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진수 코드를 사용</a:t>
            </a: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자료의 표현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343472" y="170080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32932" y="1529105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비트</a:t>
            </a:r>
            <a:r>
              <a:rPr lang="en-US" altLang="ko-KR" sz="1200" dirty="0" smtClean="0"/>
              <a:t>(bit)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0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을 저장할 수 있는 정보 표현의 최소 단위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</a:t>
            </a:r>
            <a:r>
              <a:rPr lang="ko-KR" altLang="en-US" sz="1200" dirty="0" smtClean="0"/>
              <a:t>하나의 비트는 </a:t>
            </a:r>
            <a:r>
              <a:rPr lang="en-US" altLang="ko-KR" sz="1200" dirty="0" smtClean="0"/>
              <a:t>0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을 표현할 수 있으므로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가지의 정보를 표현할 수 있다</a:t>
            </a:r>
            <a:r>
              <a:rPr lang="en-US" altLang="ko-KR" sz="1200" dirty="0" smtClean="0"/>
              <a:t>.(2</a:t>
            </a:r>
            <a:r>
              <a:rPr lang="en-US" altLang="ko-KR" sz="1200" baseline="30000" dirty="0" smtClean="0"/>
              <a:t>1  </a:t>
            </a:r>
            <a:r>
              <a:rPr lang="ko-KR" altLang="en-US" sz="1200" dirty="0" smtClean="0"/>
              <a:t>개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 두개의 비트는 </a:t>
            </a:r>
            <a:r>
              <a:rPr lang="en-US" altLang="ko-KR" sz="1200" dirty="0" smtClean="0"/>
              <a:t>00, 01, 10, 11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가지 정보를 표현할 수 있다</a:t>
            </a:r>
            <a:r>
              <a:rPr lang="en-US" altLang="ko-KR" sz="1200" dirty="0" smtClean="0"/>
              <a:t>.(2</a:t>
            </a:r>
            <a:r>
              <a:rPr lang="en-US" altLang="ko-KR" sz="1200" baseline="30000" dirty="0" smtClean="0"/>
              <a:t>2  </a:t>
            </a:r>
            <a:r>
              <a:rPr lang="ko-KR" altLang="en-US" sz="1200" dirty="0"/>
              <a:t>개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1343472" y="263691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49065" y="263691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54658" y="263691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60252" y="263691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143672" y="2636912"/>
            <a:ext cx="6552728" cy="337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/>
              <a:t>니블</a:t>
            </a:r>
            <a:r>
              <a:rPr lang="en-US" altLang="ko-KR" sz="1200" dirty="0" smtClean="0"/>
              <a:t>(nibble)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4</a:t>
            </a:r>
            <a:r>
              <a:rPr lang="ko-KR" altLang="en-US" sz="1200" dirty="0" smtClean="0"/>
              <a:t>개의 비트가 모여서 이루는 자료 표현의 단위</a:t>
            </a:r>
            <a:endParaRPr lang="en-US" altLang="ko-KR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298876" y="332490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03946" y="332490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09016" y="332490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14086" y="332490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19156" y="332490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24226" y="332490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29296" y="332490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34369" y="332490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727848" y="3324900"/>
            <a:ext cx="6552728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바이트</a:t>
            </a:r>
            <a:r>
              <a:rPr lang="en-US" altLang="ko-KR" sz="1200" dirty="0" smtClean="0"/>
              <a:t>(byte)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8</a:t>
            </a:r>
            <a:r>
              <a:rPr lang="ko-KR" altLang="en-US" sz="1200" dirty="0" smtClean="0"/>
              <a:t>개의 비트가 모여서 이루는 자료 표현의 단위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문자</a:t>
            </a:r>
            <a:r>
              <a:rPr lang="en-US" altLang="ko-KR" sz="1200" dirty="0" smtClean="0"/>
              <a:t> 1</a:t>
            </a:r>
            <a:r>
              <a:rPr lang="ko-KR" altLang="en-US" sz="1200" dirty="0" smtClean="0"/>
              <a:t>를 표현할 수 있는 단위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                          01000001 </a:t>
            </a:r>
            <a:r>
              <a:rPr lang="en-US" altLang="ko-KR" sz="1200" dirty="0" smtClean="0">
                <a:sym typeface="Wingdings" panose="05000000000000000000" pitchFamily="2" charset="2"/>
              </a:rPr>
              <a:t> ‘A’</a:t>
            </a:r>
            <a:endParaRPr lang="en-US" altLang="ko-KR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8688288" y="1558722"/>
            <a:ext cx="2592288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r>
              <a:rPr lang="ko-KR" altLang="en-US" dirty="0" smtClean="0"/>
              <a:t>개의 비트로 표현할 수 있는 정보는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n</a:t>
            </a:r>
            <a:r>
              <a:rPr lang="ko-KR" altLang="en-US" dirty="0" smtClean="0"/>
              <a:t> 개 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84525" y="4143335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워드</a:t>
            </a:r>
            <a:r>
              <a:rPr lang="en-US" altLang="ko-KR" sz="1200" dirty="0" smtClean="0"/>
              <a:t>(word)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4byte </a:t>
            </a:r>
            <a:r>
              <a:rPr lang="ko-KR" altLang="en-US" sz="1200" dirty="0" smtClean="0"/>
              <a:t>가 모여서 이루는 단위 </a:t>
            </a:r>
            <a:r>
              <a:rPr lang="en-US" altLang="ko-KR" sz="1200" dirty="0" smtClean="0"/>
              <a:t>(full-word, half-word, double-word)</a:t>
            </a:r>
            <a:endParaRPr lang="en-US" altLang="ko-KR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298876" y="4512667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필드</a:t>
            </a:r>
            <a:r>
              <a:rPr lang="en-US" altLang="ko-KR" sz="1200" dirty="0" smtClean="0"/>
              <a:t>(field)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word </a:t>
            </a:r>
            <a:r>
              <a:rPr lang="ko-KR" altLang="en-US" sz="1200" dirty="0" smtClean="0"/>
              <a:t>가 모여서 이루는 단위 </a:t>
            </a:r>
            <a:r>
              <a:rPr lang="en-US" altLang="ko-KR" sz="1200" dirty="0" smtClean="0"/>
              <a:t>item </a:t>
            </a:r>
            <a:r>
              <a:rPr lang="ko-KR" altLang="en-US" sz="1200" dirty="0" smtClean="0"/>
              <a:t>이라고도 함</a:t>
            </a:r>
            <a:endParaRPr lang="en-US" altLang="ko-KR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284525" y="4894773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레코드</a:t>
            </a:r>
            <a:r>
              <a:rPr lang="en-US" altLang="ko-KR" sz="1200" dirty="0" smtClean="0"/>
              <a:t>(record)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서로 연관성이 있는 </a:t>
            </a:r>
            <a:r>
              <a:rPr lang="en-US" altLang="ko-KR" sz="1200" dirty="0" smtClean="0"/>
              <a:t>field </a:t>
            </a:r>
            <a:r>
              <a:rPr lang="ko-KR" altLang="en-US" sz="1200" dirty="0" smtClean="0"/>
              <a:t>가 모여서 이루는 단위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논리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레코드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물리 레코드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284525" y="5264105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파일</a:t>
            </a:r>
            <a:r>
              <a:rPr lang="en-US" altLang="ko-KR" sz="1200" dirty="0" smtClean="0"/>
              <a:t>(file)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동일한 종류의 레코드가 모여서 이루는 단위</a:t>
            </a:r>
            <a:endParaRPr lang="en-US" altLang="ko-KR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298876" y="5642957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데이터베이스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DataBase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파일이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모여서 이루는 단위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707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56640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컴퓨터에서의 자료 표현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10</a:t>
            </a:r>
            <a:r>
              <a:rPr lang="ko-KR" altLang="en-US" sz="1400" dirty="0" smtClean="0"/>
              <a:t>진수의 자료 표현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Zone 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(unpack 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10</a:t>
            </a:r>
            <a:r>
              <a:rPr lang="ko-KR" altLang="en-US" sz="1400" dirty="0" smtClean="0"/>
              <a:t>진수 한자리를 표현하기 위해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개의 비트를 사용한다</a:t>
            </a:r>
            <a:r>
              <a:rPr lang="en-US" altLang="ko-KR" sz="1400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</a:t>
            </a:r>
            <a:r>
              <a:rPr lang="ko-KR" altLang="en-US" sz="1400" dirty="0" smtClean="0"/>
              <a:t>상위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비트</a:t>
            </a:r>
            <a:r>
              <a:rPr lang="en-US" altLang="ko-KR" sz="1400" dirty="0" smtClean="0"/>
              <a:t>(Zone bit) </a:t>
            </a:r>
            <a:r>
              <a:rPr lang="ko-KR" altLang="en-US" sz="1400" dirty="0" smtClean="0"/>
              <a:t>와 하위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비트</a:t>
            </a:r>
            <a:r>
              <a:rPr lang="en-US" altLang="ko-KR" sz="1400" dirty="0" smtClean="0"/>
              <a:t>(Digit bit) </a:t>
            </a:r>
            <a:r>
              <a:rPr lang="ko-KR" altLang="en-US" sz="1400" dirty="0" smtClean="0"/>
              <a:t>로 나뉜다</a:t>
            </a:r>
            <a:r>
              <a:rPr lang="en-US" altLang="ko-KR" sz="1400" dirty="0" smtClean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lvl="2">
              <a:lnSpc>
                <a:spcPct val="150000"/>
              </a:lnSpc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lvl="2">
              <a:lnSpc>
                <a:spcPct val="150000"/>
              </a:lnSpc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+213 </a:t>
            </a:r>
            <a:r>
              <a:rPr lang="ko-KR" altLang="en-US" sz="1400" dirty="0" smtClean="0"/>
              <a:t>의 표현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-213</a:t>
            </a:r>
            <a:r>
              <a:rPr lang="ko-KR" altLang="en-US" sz="1400" dirty="0" smtClean="0"/>
              <a:t>의 표현</a:t>
            </a: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lvl="2">
              <a:lnSpc>
                <a:spcPct val="150000"/>
              </a:lnSpc>
            </a:pP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자료의 표현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864566" y="2492896"/>
            <a:ext cx="36004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69636" y="2492896"/>
            <a:ext cx="36004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74706" y="2492896"/>
            <a:ext cx="36004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79776" y="2492896"/>
            <a:ext cx="36004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84846" y="249289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889916" y="249289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294986" y="249289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700059" y="249289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34"/>
          <p:cNvCxnSpPr>
            <a:stCxn id="27" idx="2"/>
            <a:endCxn id="30" idx="2"/>
          </p:cNvCxnSpPr>
          <p:nvPr/>
        </p:nvCxnSpPr>
        <p:spPr>
          <a:xfrm rot="16200000" flipH="1">
            <a:off x="3652191" y="2245331"/>
            <a:ext cx="12700" cy="1215210"/>
          </a:xfrm>
          <a:prstGeom prst="bentConnector3">
            <a:avLst>
              <a:gd name="adj1" fmla="val 3472732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86250" y="2846585"/>
            <a:ext cx="7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Zone</a:t>
            </a:r>
            <a:endParaRPr lang="ko-KR" altLang="en-US" dirty="0"/>
          </a:p>
        </p:txBody>
      </p:sp>
      <p:cxnSp>
        <p:nvCxnSpPr>
          <p:cNvPr id="38" name="꺾인 연결선 37"/>
          <p:cNvCxnSpPr>
            <a:stCxn id="31" idx="2"/>
            <a:endCxn id="34" idx="2"/>
          </p:cNvCxnSpPr>
          <p:nvPr/>
        </p:nvCxnSpPr>
        <p:spPr>
          <a:xfrm rot="16200000" flipH="1">
            <a:off x="5272472" y="2245329"/>
            <a:ext cx="12700" cy="1215213"/>
          </a:xfrm>
          <a:prstGeom prst="bentConnector3">
            <a:avLst>
              <a:gd name="adj1" fmla="val 3545457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89916" y="2843644"/>
            <a:ext cx="7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Digit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574906" y="2146134"/>
            <a:ext cx="584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8       4        2        1 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가중치로 숫자</a:t>
            </a:r>
            <a:r>
              <a:rPr lang="en-US" altLang="ko-KR" sz="1400" dirty="0" smtClean="0"/>
              <a:t>(16</a:t>
            </a:r>
            <a:r>
              <a:rPr lang="ko-KR" altLang="en-US" sz="1400" dirty="0" smtClean="0"/>
              <a:t>진수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자리를 표현한다</a:t>
            </a:r>
            <a:r>
              <a:rPr lang="en-US" altLang="ko-KR" sz="1400" dirty="0" smtClean="0"/>
              <a:t>.(0000~1111)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832277" y="3656846"/>
            <a:ext cx="772843" cy="4236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1 1 1 1</a:t>
            </a:r>
            <a:endParaRPr lang="ko-KR" altLang="en-US" sz="1600" dirty="0"/>
          </a:p>
        </p:txBody>
      </p:sp>
      <p:sp>
        <p:nvSpPr>
          <p:cNvPr id="47" name="직사각형 46"/>
          <p:cNvSpPr/>
          <p:nvPr/>
        </p:nvSpPr>
        <p:spPr>
          <a:xfrm>
            <a:off x="3606002" y="3656846"/>
            <a:ext cx="772843" cy="423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0 0 1 0</a:t>
            </a:r>
            <a:endParaRPr lang="ko-KR" altLang="en-US" sz="1600" dirty="0"/>
          </a:p>
        </p:txBody>
      </p:sp>
      <p:sp>
        <p:nvSpPr>
          <p:cNvPr id="48" name="직사각형 47"/>
          <p:cNvSpPr/>
          <p:nvPr/>
        </p:nvSpPr>
        <p:spPr>
          <a:xfrm>
            <a:off x="4379727" y="3656846"/>
            <a:ext cx="772843" cy="4236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1 1 1 1</a:t>
            </a:r>
            <a:endParaRPr lang="ko-KR" altLang="en-US" sz="1600" dirty="0"/>
          </a:p>
        </p:txBody>
      </p:sp>
      <p:sp>
        <p:nvSpPr>
          <p:cNvPr id="49" name="직사각형 48"/>
          <p:cNvSpPr/>
          <p:nvPr/>
        </p:nvSpPr>
        <p:spPr>
          <a:xfrm>
            <a:off x="5153452" y="3656846"/>
            <a:ext cx="772843" cy="423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0 0 0 1</a:t>
            </a:r>
            <a:endParaRPr lang="ko-KR" altLang="en-US" sz="1600" dirty="0"/>
          </a:p>
        </p:txBody>
      </p:sp>
      <p:sp>
        <p:nvSpPr>
          <p:cNvPr id="50" name="직사각형 49"/>
          <p:cNvSpPr/>
          <p:nvPr/>
        </p:nvSpPr>
        <p:spPr>
          <a:xfrm>
            <a:off x="5927177" y="3656846"/>
            <a:ext cx="772843" cy="4236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1 1 00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6700902" y="3656846"/>
            <a:ext cx="772843" cy="423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0 0 1 1 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2832277" y="4309598"/>
            <a:ext cx="772843" cy="4236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1 1 1 1</a:t>
            </a:r>
            <a:endParaRPr lang="ko-KR" altLang="en-US" sz="1600" dirty="0"/>
          </a:p>
        </p:txBody>
      </p:sp>
      <p:sp>
        <p:nvSpPr>
          <p:cNvPr id="55" name="직사각형 54"/>
          <p:cNvSpPr/>
          <p:nvPr/>
        </p:nvSpPr>
        <p:spPr>
          <a:xfrm>
            <a:off x="3606002" y="4309598"/>
            <a:ext cx="772843" cy="423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0 0 1 0</a:t>
            </a:r>
            <a:endParaRPr lang="ko-KR" altLang="en-US" sz="1600" dirty="0"/>
          </a:p>
        </p:txBody>
      </p:sp>
      <p:sp>
        <p:nvSpPr>
          <p:cNvPr id="56" name="직사각형 55"/>
          <p:cNvSpPr/>
          <p:nvPr/>
        </p:nvSpPr>
        <p:spPr>
          <a:xfrm>
            <a:off x="4379727" y="4309598"/>
            <a:ext cx="772843" cy="4236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1 1 1 1</a:t>
            </a:r>
            <a:endParaRPr lang="ko-KR" altLang="en-US" sz="1600" dirty="0"/>
          </a:p>
        </p:txBody>
      </p:sp>
      <p:sp>
        <p:nvSpPr>
          <p:cNvPr id="57" name="직사각형 56"/>
          <p:cNvSpPr/>
          <p:nvPr/>
        </p:nvSpPr>
        <p:spPr>
          <a:xfrm>
            <a:off x="5153452" y="4309598"/>
            <a:ext cx="772843" cy="423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0 0 0 1</a:t>
            </a:r>
            <a:endParaRPr lang="ko-KR" altLang="en-US" sz="1600" dirty="0"/>
          </a:p>
        </p:txBody>
      </p:sp>
      <p:sp>
        <p:nvSpPr>
          <p:cNvPr id="58" name="직사각형 57"/>
          <p:cNvSpPr/>
          <p:nvPr/>
        </p:nvSpPr>
        <p:spPr>
          <a:xfrm>
            <a:off x="5927177" y="4309598"/>
            <a:ext cx="772843" cy="4236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1 1 01</a:t>
            </a:r>
            <a:endParaRPr lang="ko-KR" altLang="en-US" sz="1600" dirty="0"/>
          </a:p>
        </p:txBody>
      </p:sp>
      <p:sp>
        <p:nvSpPr>
          <p:cNvPr id="59" name="직사각형 58"/>
          <p:cNvSpPr/>
          <p:nvPr/>
        </p:nvSpPr>
        <p:spPr>
          <a:xfrm>
            <a:off x="6700902" y="4309598"/>
            <a:ext cx="772843" cy="423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0 0 1 1 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7752184" y="3929541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마지막 </a:t>
            </a:r>
            <a:r>
              <a:rPr lang="en-US" altLang="ko-KR" sz="1600" dirty="0" smtClean="0"/>
              <a:t>byte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zone</a:t>
            </a:r>
            <a:r>
              <a:rPr lang="ko-KR" altLang="en-US" sz="1600" dirty="0" smtClean="0"/>
              <a:t> 부분은 부호가 들어감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+ : 1100( C )  ,  - : 1101( D 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179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56640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컴퓨터에서의 자료 표현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10</a:t>
            </a:r>
            <a:r>
              <a:rPr lang="ko-KR" altLang="en-US" sz="1400" dirty="0" smtClean="0"/>
              <a:t>진수의 자료 표현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pack </a:t>
            </a:r>
            <a:r>
              <a:rPr lang="ko-KR" altLang="en-US" sz="1400" dirty="0" smtClean="0"/>
              <a:t>형식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상위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비트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와 하위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비트 모두 숫자를 나타내기 위해 사용된다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마지막 하위 </a:t>
            </a:r>
            <a:r>
              <a:rPr lang="en-US" altLang="ko-KR" sz="1400" dirty="0" smtClean="0"/>
              <a:t>4bit 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부호부분</a:t>
            </a:r>
            <a:r>
              <a:rPr lang="en-US" altLang="ko-KR" sz="1400" dirty="0" smtClean="0"/>
              <a:t>)</a:t>
            </a:r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+213 </a:t>
            </a:r>
            <a:r>
              <a:rPr lang="ko-KR" altLang="en-US" sz="1400" dirty="0" smtClean="0"/>
              <a:t>의 표현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-213</a:t>
            </a:r>
            <a:r>
              <a:rPr lang="ko-KR" altLang="en-US" sz="1400" dirty="0" smtClean="0"/>
              <a:t>의 표현</a:t>
            </a: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lvl="2">
              <a:lnSpc>
                <a:spcPct val="150000"/>
              </a:lnSpc>
            </a:pP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자료의 표현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783632" y="2052836"/>
            <a:ext cx="772843" cy="423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0 0 1 0</a:t>
            </a:r>
            <a:endParaRPr lang="ko-KR" altLang="en-US" sz="1600" dirty="0"/>
          </a:p>
        </p:txBody>
      </p:sp>
      <p:sp>
        <p:nvSpPr>
          <p:cNvPr id="49" name="직사각형 48"/>
          <p:cNvSpPr/>
          <p:nvPr/>
        </p:nvSpPr>
        <p:spPr>
          <a:xfrm>
            <a:off x="3557357" y="2052836"/>
            <a:ext cx="772843" cy="423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0 0 0 1</a:t>
            </a:r>
            <a:endParaRPr lang="ko-KR" altLang="en-US" sz="1600" dirty="0"/>
          </a:p>
        </p:txBody>
      </p:sp>
      <p:sp>
        <p:nvSpPr>
          <p:cNvPr id="50" name="직사각형 49"/>
          <p:cNvSpPr/>
          <p:nvPr/>
        </p:nvSpPr>
        <p:spPr>
          <a:xfrm>
            <a:off x="5104807" y="2052836"/>
            <a:ext cx="772843" cy="4236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1 1 00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4331082" y="2052836"/>
            <a:ext cx="772843" cy="423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0 0 1 1 </a:t>
            </a:r>
            <a:endParaRPr lang="ko-KR" altLang="en-US" sz="1600" dirty="0"/>
          </a:p>
        </p:txBody>
      </p:sp>
      <p:sp>
        <p:nvSpPr>
          <p:cNvPr id="55" name="직사각형 54"/>
          <p:cNvSpPr/>
          <p:nvPr/>
        </p:nvSpPr>
        <p:spPr>
          <a:xfrm>
            <a:off x="2783632" y="2710483"/>
            <a:ext cx="772843" cy="423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0 0 1 0</a:t>
            </a:r>
            <a:endParaRPr lang="ko-KR" altLang="en-US" sz="1600" dirty="0"/>
          </a:p>
        </p:txBody>
      </p:sp>
      <p:sp>
        <p:nvSpPr>
          <p:cNvPr id="57" name="직사각형 56"/>
          <p:cNvSpPr/>
          <p:nvPr/>
        </p:nvSpPr>
        <p:spPr>
          <a:xfrm>
            <a:off x="3557357" y="2710483"/>
            <a:ext cx="772843" cy="423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0 0 0 1</a:t>
            </a:r>
            <a:endParaRPr lang="ko-KR" altLang="en-US" sz="1600" dirty="0"/>
          </a:p>
        </p:txBody>
      </p:sp>
      <p:sp>
        <p:nvSpPr>
          <p:cNvPr id="58" name="직사각형 57"/>
          <p:cNvSpPr/>
          <p:nvPr/>
        </p:nvSpPr>
        <p:spPr>
          <a:xfrm>
            <a:off x="5104807" y="2710483"/>
            <a:ext cx="772843" cy="4236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1 1 01</a:t>
            </a:r>
            <a:endParaRPr lang="ko-KR" altLang="en-US" sz="1600" dirty="0"/>
          </a:p>
        </p:txBody>
      </p:sp>
      <p:sp>
        <p:nvSpPr>
          <p:cNvPr id="59" name="직사각형 58"/>
          <p:cNvSpPr/>
          <p:nvPr/>
        </p:nvSpPr>
        <p:spPr>
          <a:xfrm>
            <a:off x="4331082" y="2710483"/>
            <a:ext cx="772843" cy="423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0 0 1 1 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6132004" y="2184095"/>
            <a:ext cx="4284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마지막 </a:t>
            </a:r>
            <a:r>
              <a:rPr lang="en-US" altLang="ko-KR" sz="1600" dirty="0" smtClean="0"/>
              <a:t>byte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하위</a:t>
            </a:r>
            <a:r>
              <a:rPr lang="en-US" altLang="ko-KR" sz="1600" dirty="0" smtClean="0"/>
              <a:t>4bit</a:t>
            </a:r>
            <a:r>
              <a:rPr lang="ko-KR" altLang="en-US" sz="1600" dirty="0" smtClean="0"/>
              <a:t> 부분에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부호가 들어감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+ : 1100( C )  ,  - : 1101( D 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645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56640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컴퓨터에서의 자료 표현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2</a:t>
            </a:r>
            <a:r>
              <a:rPr lang="ko-KR" altLang="en-US" sz="1400" dirty="0" smtClean="0"/>
              <a:t>진수의 정수 표현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부호와 절대값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가장 왼쪽에 비트에 부호를 두고 나머지 비트의 가중치를 이용해 숫자를 표현하는 방법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n </a:t>
            </a:r>
            <a:r>
              <a:rPr lang="ko-KR" altLang="en-US" sz="1400" dirty="0"/>
              <a:t>개의 비트로 표현 가능한 수는 </a:t>
            </a:r>
            <a:r>
              <a:rPr lang="en-US" altLang="ko-KR" sz="1400" dirty="0"/>
              <a:t>– (2</a:t>
            </a:r>
            <a:r>
              <a:rPr lang="en-US" altLang="ko-KR" sz="1400" baseline="30000" dirty="0"/>
              <a:t>n-1</a:t>
            </a:r>
            <a:r>
              <a:rPr lang="en-US" altLang="ko-KR" sz="1400" dirty="0"/>
              <a:t> – 1) ~ +(2</a:t>
            </a:r>
            <a:r>
              <a:rPr lang="en-US" altLang="ko-KR" sz="1400" baseline="30000" dirty="0"/>
              <a:t>n-1</a:t>
            </a:r>
            <a:r>
              <a:rPr lang="en-US" altLang="ko-KR" sz="1400" dirty="0"/>
              <a:t> -1)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8bit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+21 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-21</a:t>
            </a:r>
            <a:r>
              <a:rPr lang="ko-KR" altLang="en-US" sz="1400" dirty="0" smtClean="0"/>
              <a:t>의 표현 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+21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-21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2">
              <a:lnSpc>
                <a:spcPct val="150000"/>
              </a:lnSpc>
            </a:pP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자료의 표현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224687" y="2651765"/>
            <a:ext cx="3195533" cy="360040"/>
            <a:chOff x="2099456" y="2348880"/>
            <a:chExt cx="3195533" cy="360040"/>
          </a:xfrm>
        </p:grpSpPr>
        <p:sp>
          <p:nvSpPr>
            <p:cNvPr id="13" name="직사각형 12"/>
            <p:cNvSpPr/>
            <p:nvPr/>
          </p:nvSpPr>
          <p:spPr>
            <a:xfrm>
              <a:off x="209945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0452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90959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31466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1973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12480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52987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934949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화살표 연결선 2"/>
          <p:cNvCxnSpPr>
            <a:stCxn id="13" idx="2"/>
          </p:cNvCxnSpPr>
          <p:nvPr/>
        </p:nvCxnSpPr>
        <p:spPr>
          <a:xfrm>
            <a:off x="2404707" y="3011805"/>
            <a:ext cx="10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4" idx="2"/>
            <a:endCxn id="20" idx="2"/>
          </p:cNvCxnSpPr>
          <p:nvPr/>
        </p:nvCxnSpPr>
        <p:spPr>
          <a:xfrm rot="16200000" flipH="1">
            <a:off x="4024988" y="1796593"/>
            <a:ext cx="12700" cy="243042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988983" y="322782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68197" y="3515861"/>
            <a:ext cx="873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부호비트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155489" y="3515861"/>
            <a:ext cx="1660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숫자의 절대값 표기</a:t>
            </a:r>
            <a:endParaRPr lang="ko-KR" altLang="en-US" sz="12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07568" y="3947909"/>
            <a:ext cx="3195533" cy="360040"/>
            <a:chOff x="2099456" y="2348880"/>
            <a:chExt cx="3195533" cy="360040"/>
          </a:xfrm>
        </p:grpSpPr>
        <p:sp>
          <p:nvSpPr>
            <p:cNvPr id="31" name="직사각형 30"/>
            <p:cNvSpPr/>
            <p:nvPr/>
          </p:nvSpPr>
          <p:spPr>
            <a:xfrm>
              <a:off x="209945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50452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0959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31466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71973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12480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52987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934949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060626" y="2348880"/>
            <a:ext cx="166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부호 비트  </a:t>
            </a:r>
            <a:r>
              <a:rPr lang="en-US" altLang="ko-KR" sz="1200" dirty="0" smtClean="0"/>
              <a:t>0 : -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1 : +</a:t>
            </a:r>
            <a:endParaRPr lang="ko-KR" altLang="en-US" sz="12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2202170" y="4581128"/>
            <a:ext cx="3195533" cy="360040"/>
            <a:chOff x="2099456" y="2348880"/>
            <a:chExt cx="3195533" cy="360040"/>
          </a:xfrm>
        </p:grpSpPr>
        <p:sp>
          <p:nvSpPr>
            <p:cNvPr id="41" name="직사각형 40"/>
            <p:cNvSpPr/>
            <p:nvPr/>
          </p:nvSpPr>
          <p:spPr>
            <a:xfrm>
              <a:off x="209945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50452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90959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31466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1973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12480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9876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934949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816080" y="3731885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00000000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16080" y="4365104"/>
            <a:ext cx="216024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10000000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20336" y="3795719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8bit = 256</a:t>
            </a:r>
          </a:p>
          <a:p>
            <a:r>
              <a:rPr lang="en-US" altLang="ko-KR" dirty="0" smtClean="0"/>
              <a:t>-127    ~ -0, +0, ~       +</a:t>
            </a:r>
            <a:r>
              <a:rPr lang="en-US" altLang="ko-KR" dirty="0"/>
              <a:t>127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52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4873beb7-5857-4685-be1f-d57550cc96cc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기판 디자인 프레젠테이션(와이드스크린)</Template>
  <TotalTime>0</TotalTime>
  <Words>3106</Words>
  <Application>Microsoft Office PowerPoint</Application>
  <PresentationFormat>와이드스크린</PresentationFormat>
  <Paragraphs>625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HY중고딕</vt:lpstr>
      <vt:lpstr>KoPubWorld돋움체 Light</vt:lpstr>
      <vt:lpstr>malgun gothic</vt:lpstr>
      <vt:lpstr>Arial</vt:lpstr>
      <vt:lpstr>Candara</vt:lpstr>
      <vt:lpstr>Consolas</vt:lpstr>
      <vt:lpstr>Wingdings</vt:lpstr>
      <vt:lpstr>기술 컴퓨터 16x9</vt:lpstr>
      <vt:lpstr>Data  Structures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2021-07-27T02:03:02Z</dcterms:created>
  <dcterms:modified xsi:type="dcterms:W3CDTF">2022-09-21T05:43:30Z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