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300" r:id="rId7"/>
    <p:sldId id="298" r:id="rId8"/>
    <p:sldId id="299" r:id="rId9"/>
    <p:sldId id="276" r:id="rId10"/>
    <p:sldId id="302" r:id="rId11"/>
    <p:sldId id="301" r:id="rId12"/>
    <p:sldId id="303" r:id="rId13"/>
    <p:sldId id="304" r:id="rId14"/>
    <p:sldId id="305" r:id="rId15"/>
    <p:sldId id="307" r:id="rId16"/>
    <p:sldId id="306" r:id="rId17"/>
    <p:sldId id="308" r:id="rId18"/>
    <p:sldId id="309" r:id="rId19"/>
    <p:sldId id="310" r:id="rId20"/>
    <p:sldId id="311" r:id="rId21"/>
    <p:sldId id="313" r:id="rId22"/>
    <p:sldId id="312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398" autoAdjust="0"/>
  </p:normalViewPr>
  <p:slideViewPr>
    <p:cSldViewPr>
      <p:cViewPr varScale="1">
        <p:scale>
          <a:sx n="94" d="100"/>
          <a:sy n="94" d="100"/>
        </p:scale>
        <p:origin x="78" y="4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2021-09-29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2021-09-29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2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강 자료구조 구현을 위한 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C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프로그래밍 기법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포인터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컴퓨터 내부에 있는 메인메모리의 주소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포인터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메모리의 주소를 참조하기 위한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포인터 변수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메모리의 주소를 담기 위한 변수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포인터 변수의 선언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datatype   *</a:t>
            </a:r>
            <a:r>
              <a:rPr lang="en-US" altLang="ko-KR" sz="1600" dirty="0" err="1" smtClean="0"/>
              <a:t>variable_name</a:t>
            </a:r>
            <a:r>
              <a:rPr lang="en-US" altLang="ko-KR" sz="1600" dirty="0" smtClean="0"/>
              <a:t>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                                </a:t>
            </a:r>
            <a:r>
              <a:rPr lang="ko-KR" altLang="en-US" sz="1600" dirty="0" smtClean="0"/>
              <a:t>포인터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</a:t>
            </a:r>
            <a:r>
              <a:rPr lang="ko-KR" altLang="en-US" sz="1600" dirty="0" smtClean="0"/>
              <a:t>포인터 변수를 선언함을 컴파일러에게 알림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포인터 </a:t>
            </a:r>
            <a:r>
              <a:rPr lang="ko-KR" altLang="en-US" sz="1600" dirty="0" err="1" smtClean="0"/>
              <a:t>변수명에</a:t>
            </a:r>
            <a:r>
              <a:rPr lang="ko-KR" altLang="en-US" sz="1600" dirty="0" smtClean="0"/>
              <a:t> 있는 주소가 </a:t>
            </a:r>
            <a:r>
              <a:rPr lang="ko-KR" altLang="en-US" sz="1600" dirty="0" err="1" smtClean="0"/>
              <a:t>가르키는</a:t>
            </a:r>
            <a:r>
              <a:rPr lang="ko-KR" altLang="en-US" sz="1600" dirty="0" smtClean="0"/>
              <a:t> 위치의 데이터 형을 의미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왜</a:t>
            </a:r>
            <a:r>
              <a:rPr lang="en-US" altLang="ko-KR" sz="1600" dirty="0" smtClean="0">
                <a:solidFill>
                  <a:srgbClr val="FF0000"/>
                </a:solidFill>
              </a:rPr>
              <a:t>? </a:t>
            </a:r>
            <a:r>
              <a:rPr lang="ko-KR" altLang="en-US" sz="1600" dirty="0" smtClean="0">
                <a:solidFill>
                  <a:srgbClr val="FF0000"/>
                </a:solidFill>
              </a:rPr>
              <a:t>포인터 변수를 선언할 때 </a:t>
            </a:r>
            <a:r>
              <a:rPr lang="en-US" altLang="ko-KR" sz="1600" dirty="0" smtClean="0">
                <a:solidFill>
                  <a:srgbClr val="FF0000"/>
                </a:solidFill>
              </a:rPr>
              <a:t>datatype </a:t>
            </a:r>
            <a:r>
              <a:rPr lang="ko-KR" altLang="en-US" sz="1600" dirty="0" smtClean="0">
                <a:solidFill>
                  <a:srgbClr val="FF0000"/>
                </a:solidFill>
              </a:rPr>
              <a:t>이 </a:t>
            </a:r>
            <a:r>
              <a:rPr lang="en-US" altLang="ko-KR" sz="1600" dirty="0" smtClean="0">
                <a:solidFill>
                  <a:srgbClr val="FF0000"/>
                </a:solidFill>
              </a:rPr>
              <a:t>pointer </a:t>
            </a:r>
            <a:r>
              <a:rPr lang="ko-KR" altLang="en-US" sz="1600" dirty="0" smtClean="0">
                <a:solidFill>
                  <a:srgbClr val="FF0000"/>
                </a:solidFill>
              </a:rPr>
              <a:t>가 아닌가</a:t>
            </a:r>
            <a:r>
              <a:rPr lang="en-US" altLang="ko-KR" sz="1600" dirty="0" smtClean="0">
                <a:solidFill>
                  <a:srgbClr val="FF0000"/>
                </a:solidFill>
              </a:rPr>
              <a:t>???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&amp; : </a:t>
            </a:r>
            <a:r>
              <a:rPr lang="ko-KR" altLang="en-US" sz="1600" dirty="0" smtClean="0"/>
              <a:t>변수의 주소를 가져오는 주소지정연산자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포인터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99656" y="256490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251868" y="249289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631504" y="2492896"/>
            <a:ext cx="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34139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포인터 변수의 선언과 접근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num1 = 10, num2 = 100;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*p;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p = &amp;num1;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*p = 123;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p = &amp;num2;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*p = num1;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(“%d  \t  %d\n”, num1, num2, *p);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              123                 123             123 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(“%p \t %p \</a:t>
            </a:r>
            <a:r>
              <a:rPr lang="en-US" altLang="ko-KR" sz="1600" dirty="0" err="1" smtClean="0"/>
              <a:t>t%p</a:t>
            </a:r>
            <a:r>
              <a:rPr lang="en-US" altLang="ko-KR" sz="1600" dirty="0" smtClean="0"/>
              <a:t> \t %p \n”, &amp;num1, &amp;num2, p, &amp;p);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           0012ff7c     0012ff90        </a:t>
            </a:r>
            <a:r>
              <a:rPr lang="en-US" altLang="ko-KR" sz="1600" dirty="0" err="1" smtClean="0"/>
              <a:t>0012ff90</a:t>
            </a:r>
            <a:r>
              <a:rPr lang="en-US" altLang="ko-KR" sz="1600" dirty="0" smtClean="0"/>
              <a:t>         0012ffa4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포인터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8544272" y="1628800"/>
            <a:ext cx="2604317" cy="4339650"/>
            <a:chOff x="8676259" y="2175421"/>
            <a:chExt cx="2604317" cy="4339650"/>
          </a:xfrm>
        </p:grpSpPr>
        <p:sp>
          <p:nvSpPr>
            <p:cNvPr id="53" name="직사각형 52"/>
            <p:cNvSpPr/>
            <p:nvPr/>
          </p:nvSpPr>
          <p:spPr>
            <a:xfrm>
              <a:off x="9480376" y="2241913"/>
              <a:ext cx="1800200" cy="42114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9474324" y="23329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474324" y="26975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474324" y="30621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9474324" y="34267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9474324" y="37913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474324" y="41559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9474324" y="45205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9474324" y="48851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474324" y="52497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474324" y="56143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9474324" y="59789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9474324" y="6343504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676259" y="2175421"/>
              <a:ext cx="755335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0012ff7c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0012ff80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0012ff84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0012ff88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0012ff8c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0012ff90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0012ff94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0012ff98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0012ff9c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0012ffa0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0012ffa4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0012ffa8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8575" y="232698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123</a:t>
              </a:r>
              <a:endParaRPr lang="en-US" altLang="ko-KR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78575" y="269962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978575" y="305966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978575" y="488510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978575" y="415914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123</a:t>
              </a:r>
              <a:endParaRPr lang="en-US" altLang="ko-KR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84372" y="5974590"/>
              <a:ext cx="149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0012ff90</a:t>
              </a:r>
              <a:endParaRPr lang="en-US" altLang="ko-KR" dirty="0" smtClean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080560" y="3501008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num2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095003" y="53012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p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089171" y="1629473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num1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271464" y="2276872"/>
            <a:ext cx="720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89269" y="1965030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여기까지 메모리 상태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87488" y="3645024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43672" y="3655829"/>
            <a:ext cx="0" cy="4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487488" y="515719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3143672" y="5157192"/>
            <a:ext cx="0" cy="4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 정의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시스템에서 미리 정해져 있는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아닌 사용자가 필요에 따라 만들어 사용하는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여러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복합되어 있는 레코드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하나의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안에 여러가지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복합적으로 들어 있음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정수형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실수형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문자열형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불형</a:t>
            </a:r>
            <a:r>
              <a:rPr lang="ko-KR" altLang="en-US" sz="1600" dirty="0" smtClean="0"/>
              <a:t> 등 여러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하나로 묶어 놓은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구조체는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이므로 사용하려면 변수를 선언하고 사용한다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구조체 변수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구조체는 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 같은</a:t>
            </a:r>
            <a:r>
              <a:rPr lang="en-US" altLang="ko-KR" sz="1600" dirty="0" smtClean="0"/>
              <a:t>…)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안에는 서로 다른 많은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묶음으로 되어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메모리를 할당 받으려면 변수를 선언하여 사용한다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변수 안에는 구조체를 선언할 때 만들어 놓은 다른 </a:t>
            </a:r>
            <a:r>
              <a:rPr lang="ko-KR" altLang="en-US" sz="1600" dirty="0" err="1" smtClean="0"/>
              <a:t>자료형의</a:t>
            </a:r>
            <a:r>
              <a:rPr lang="ko-KR" altLang="en-US" sz="1600" dirty="0" smtClean="0"/>
              <a:t> 변수도 같이 따라온다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멤버변수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안에 구성되어 있는 각각의 구성요소 들은 서로 </a:t>
            </a:r>
            <a:r>
              <a:rPr lang="ko-KR" altLang="en-US" sz="1600" dirty="0" err="1" smtClean="0"/>
              <a:t>자료형은</a:t>
            </a:r>
            <a:r>
              <a:rPr lang="ko-KR" altLang="en-US" sz="1600" dirty="0" smtClean="0"/>
              <a:t> 다르지만 밀접하게 관련된 자료로 이루어 진다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레코드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구조체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선언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struct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구조체 </a:t>
            </a:r>
            <a:r>
              <a:rPr lang="ko-KR" altLang="en-US" sz="1600" dirty="0" err="1" smtClean="0"/>
              <a:t>자료형명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{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     </a:t>
            </a:r>
            <a:r>
              <a:rPr lang="ko-KR" altLang="en-US" sz="1600" dirty="0" err="1" smtClean="0"/>
              <a:t>멤버변수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     </a:t>
            </a:r>
            <a:r>
              <a:rPr lang="ko-KR" altLang="en-US" sz="1600" dirty="0" err="1"/>
              <a:t>멤버변수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………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     </a:t>
            </a:r>
            <a:r>
              <a:rPr lang="ko-KR" altLang="en-US" sz="1600" dirty="0" err="1"/>
              <a:t>멤버변수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};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 :  </a:t>
            </a:r>
            <a:r>
              <a:rPr lang="ko-KR" altLang="en-US" sz="1600" dirty="0" smtClean="0"/>
              <a:t>키워드로 구조체 </a:t>
            </a:r>
            <a:r>
              <a:rPr lang="ko-KR" altLang="en-US" sz="1600" dirty="0" err="1" smtClean="0"/>
              <a:t>자료형에</a:t>
            </a:r>
            <a:r>
              <a:rPr lang="ko-KR" altLang="en-US" sz="1600" dirty="0" smtClean="0"/>
              <a:t> 대한 </a:t>
            </a:r>
            <a:r>
              <a:rPr lang="ko-KR" altLang="en-US" sz="1600" dirty="0" err="1" smtClean="0"/>
              <a:t>선언임을</a:t>
            </a:r>
            <a:r>
              <a:rPr lang="ko-KR" altLang="en-US" sz="1600" dirty="0" smtClean="0"/>
              <a:t> 컴파일러에게 알린다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구조체자료형명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사용자정의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자료형으로</a:t>
            </a:r>
            <a:r>
              <a:rPr lang="ko-KR" altLang="en-US" sz="1600" dirty="0" smtClean="0"/>
              <a:t> 새로운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이름이다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{     …   } </a:t>
            </a:r>
            <a:r>
              <a:rPr lang="ko-KR" altLang="en-US" sz="1600" dirty="0" smtClean="0"/>
              <a:t>사이의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멤버변수</a:t>
            </a:r>
            <a:r>
              <a:rPr lang="en-US" altLang="ko-KR" sz="1600" dirty="0" smtClean="0"/>
              <a:t>;   </a:t>
            </a:r>
            <a:r>
              <a:rPr lang="ko-KR" altLang="en-US" sz="1600" dirty="0" smtClean="0"/>
              <a:t>는 구조체자료형 안에 묶음으로 되어 있는 변수이다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이른 </a:t>
            </a:r>
            <a:r>
              <a:rPr lang="ko-KR" altLang="en-US" sz="1600" dirty="0" err="1" smtClean="0"/>
              <a:t>멤버변수라</a:t>
            </a:r>
            <a:r>
              <a:rPr lang="ko-KR" altLang="en-US" sz="1600" dirty="0" smtClean="0"/>
              <a:t> 부른다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구조체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429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선언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struct</a:t>
            </a:r>
            <a:r>
              <a:rPr lang="en-US" altLang="ko-KR" sz="1600" dirty="0" smtClean="0"/>
              <a:t> employee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{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char  name[10];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 year;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 pay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};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</a:t>
            </a:r>
            <a:r>
              <a:rPr lang="ko-KR" altLang="en-US" sz="1600" dirty="0" err="1" smtClean="0"/>
              <a:t>멤버변수에</a:t>
            </a:r>
            <a:r>
              <a:rPr lang="ko-KR" altLang="en-US" sz="1600" dirty="0" smtClean="0"/>
              <a:t> 접근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멤버변수로의 접근은 </a:t>
            </a:r>
            <a:r>
              <a:rPr lang="ko-KR" altLang="en-US" sz="1600" dirty="0" smtClean="0">
                <a:solidFill>
                  <a:srgbClr val="FFFF00"/>
                </a:solidFill>
              </a:rPr>
              <a:t>구조체변수명</a:t>
            </a:r>
            <a:r>
              <a:rPr lang="en-US" altLang="ko-KR" sz="1600" dirty="0" smtClean="0">
                <a:solidFill>
                  <a:srgbClr val="FFFF00"/>
                </a:solidFill>
              </a:rPr>
              <a:t>.</a:t>
            </a:r>
            <a:r>
              <a:rPr lang="ko-KR" altLang="en-US" sz="1600" dirty="0" err="1" smtClean="0">
                <a:solidFill>
                  <a:srgbClr val="FFFF00"/>
                </a:solidFill>
              </a:rPr>
              <a:t>멤버변수</a:t>
            </a:r>
            <a:r>
              <a:rPr lang="ko-KR" altLang="en-US" sz="1600" dirty="0" smtClean="0">
                <a:solidFill>
                  <a:srgbClr val="FFFF00"/>
                </a:solidFill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 . </a:t>
            </a:r>
            <a:r>
              <a:rPr lang="ko-KR" altLang="en-US" sz="1600" dirty="0" smtClean="0">
                <a:sym typeface="Wingdings" panose="05000000000000000000" pitchFamily="2" charset="2"/>
              </a:rPr>
              <a:t>연산자를 이용하여</a:t>
            </a:r>
            <a:r>
              <a:rPr lang="ko-KR" altLang="en-US" sz="1600" dirty="0" smtClean="0"/>
              <a:t> 접근한다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emp.name                 </a:t>
            </a:r>
            <a:r>
              <a:rPr lang="en-US" altLang="ko-KR" sz="1600" dirty="0" err="1" smtClean="0"/>
              <a:t>emp.year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emp.pay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구조체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0143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0690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236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1783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2329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2876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3422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3969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4515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5062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5608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6155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76701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172480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7957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8504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0506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95971" y="3939622"/>
            <a:ext cx="36004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0" idx="0"/>
            <a:endCxn id="29" idx="0"/>
          </p:cNvCxnSpPr>
          <p:nvPr/>
        </p:nvCxnSpPr>
        <p:spPr>
          <a:xfrm rot="5400000" flipH="1" flipV="1">
            <a:off x="5906048" y="493170"/>
            <a:ext cx="12700" cy="689290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495631" y="3501008"/>
            <a:ext cx="670275" cy="334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err="1" smtClean="0"/>
              <a:t>emp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275594" y="1169368"/>
            <a:ext cx="5932974" cy="1899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 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employee  </a:t>
            </a:r>
            <a:r>
              <a:rPr lang="en-US" altLang="ko-KR" sz="1600" dirty="0" err="1" smtClean="0"/>
              <a:t>emp</a:t>
            </a:r>
            <a:r>
              <a:rPr lang="en-US" altLang="ko-KR" sz="1600" dirty="0" smtClean="0"/>
              <a:t>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       구조체변수명</a:t>
            </a:r>
            <a:endParaRPr lang="en-US" altLang="ko-KR" sz="1600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53569" y="230270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65737" y="23027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873649" y="23027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09753" y="23027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0" idx="2"/>
            <a:endCxn id="21" idx="2"/>
          </p:cNvCxnSpPr>
          <p:nvPr/>
        </p:nvCxnSpPr>
        <p:spPr>
          <a:xfrm rot="16200000" flipH="1">
            <a:off x="4284188" y="2403061"/>
            <a:ext cx="12700" cy="364918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816646" y="4263710"/>
            <a:ext cx="850295" cy="334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name</a:t>
            </a:r>
            <a:endParaRPr lang="ko-KR" altLang="en-US" dirty="0"/>
          </a:p>
        </p:txBody>
      </p:sp>
      <p:cxnSp>
        <p:nvCxnSpPr>
          <p:cNvPr id="50" name="꺾인 연결선 49"/>
          <p:cNvCxnSpPr>
            <a:stCxn id="22" idx="2"/>
            <a:endCxn id="25" idx="2"/>
          </p:cNvCxnSpPr>
          <p:nvPr/>
        </p:nvCxnSpPr>
        <p:spPr>
          <a:xfrm rot="16200000" flipH="1">
            <a:off x="7122443" y="3619456"/>
            <a:ext cx="12700" cy="121639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873649" y="4263710"/>
            <a:ext cx="638087" cy="334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year</a:t>
            </a:r>
            <a:endParaRPr lang="ko-KR" altLang="en-US" dirty="0"/>
          </a:p>
        </p:txBody>
      </p:sp>
      <p:cxnSp>
        <p:nvCxnSpPr>
          <p:cNvPr id="52" name="꺾인 연결선 51"/>
          <p:cNvCxnSpPr>
            <a:stCxn id="26" idx="2"/>
            <a:endCxn id="29" idx="2"/>
          </p:cNvCxnSpPr>
          <p:nvPr/>
        </p:nvCxnSpPr>
        <p:spPr>
          <a:xfrm rot="16200000" flipH="1">
            <a:off x="8744303" y="3619457"/>
            <a:ext cx="12700" cy="1216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447972" y="4261888"/>
            <a:ext cx="638087" cy="334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2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 응용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5</a:t>
            </a:r>
            <a:r>
              <a:rPr lang="ko-KR" altLang="en-US" sz="1600" dirty="0"/>
              <a:t>명의 학생의 이름과 국어</a:t>
            </a:r>
            <a:r>
              <a:rPr lang="en-US" altLang="ko-KR" sz="1600" dirty="0"/>
              <a:t>, </a:t>
            </a:r>
            <a:r>
              <a:rPr lang="ko-KR" altLang="en-US" sz="1600" dirty="0"/>
              <a:t>영어</a:t>
            </a:r>
            <a:r>
              <a:rPr lang="en-US" altLang="ko-KR" sz="1600" dirty="0"/>
              <a:t>, </a:t>
            </a:r>
            <a:r>
              <a:rPr lang="ko-KR" altLang="en-US" sz="1600" dirty="0"/>
              <a:t>수학 성적으로 총점과</a:t>
            </a:r>
            <a:r>
              <a:rPr lang="en-US" altLang="ko-KR" sz="1600" dirty="0"/>
              <a:t> </a:t>
            </a:r>
            <a:r>
              <a:rPr lang="ko-KR" altLang="en-US" sz="1600" dirty="0"/>
              <a:t>석차를 구하는 코드를 작성하시오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구조체의 선언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STUDENT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   {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char name[10];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eng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mat;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tot;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  rank;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}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struct</a:t>
            </a:r>
            <a:r>
              <a:rPr lang="en-US" altLang="ko-KR" sz="1600" dirty="0" smtClean="0">
                <a:solidFill>
                  <a:srgbClr val="FFFF00"/>
                </a:solidFill>
              </a:rPr>
              <a:t> STUDENT  </a:t>
            </a:r>
            <a:r>
              <a:rPr lang="en-US" altLang="ko-KR" sz="1600" dirty="0" err="1" smtClean="0">
                <a:solidFill>
                  <a:srgbClr val="FFFF00"/>
                </a:solidFill>
              </a:rPr>
              <a:t>std</a:t>
            </a:r>
            <a:r>
              <a:rPr lang="en-US" altLang="ko-KR" sz="1600" dirty="0" smtClean="0">
                <a:solidFill>
                  <a:srgbClr val="FFFF00"/>
                </a:solidFill>
              </a:rPr>
              <a:t>[5];</a:t>
            </a:r>
            <a:endParaRPr lang="en-US" altLang="ko-KR" sz="1600" dirty="0">
              <a:solidFill>
                <a:srgbClr val="FFFF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구조체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9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되부름함수</a:t>
            </a:r>
            <a:r>
              <a:rPr lang="en-US" altLang="ko-KR" sz="1600" dirty="0" smtClean="0"/>
              <a:t>(Recursive function)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자기 자신을 직접 또는 간접적으로 호출하는 함수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직접 </a:t>
            </a:r>
            <a:r>
              <a:rPr lang="ko-KR" altLang="en-US" sz="1600" dirty="0" err="1" smtClean="0"/>
              <a:t>되부름</a:t>
            </a:r>
            <a:r>
              <a:rPr lang="en-US" altLang="ko-KR" sz="1600" dirty="0" smtClean="0"/>
              <a:t>(direct recursion)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자기 자신의 함수를 직접 호출하는 함수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간접 </a:t>
            </a:r>
            <a:r>
              <a:rPr lang="ko-KR" altLang="en-US" sz="1600" dirty="0" err="1" smtClean="0"/>
              <a:t>되부름</a:t>
            </a:r>
            <a:r>
              <a:rPr lang="en-US" altLang="ko-KR" sz="1600" dirty="0" smtClean="0"/>
              <a:t>(indirect recursion) : </a:t>
            </a:r>
            <a:r>
              <a:rPr lang="ko-KR" altLang="en-US" sz="1600" dirty="0" smtClean="0"/>
              <a:t>다른 함수를 호출한 후에 호출된 함수가 다시 자신을 호출하는 함수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되부름</a:t>
            </a:r>
            <a:r>
              <a:rPr lang="ko-KR" altLang="en-US" sz="1600" dirty="0" smtClean="0"/>
              <a:t> 함수는 사이클을 형성하고 있으므로 </a:t>
            </a:r>
            <a:r>
              <a:rPr lang="ko-KR" altLang="en-US" sz="1600" dirty="0" err="1" smtClean="0"/>
              <a:t>제어문이</a:t>
            </a:r>
            <a:r>
              <a:rPr lang="ko-KR" altLang="en-US" sz="1600" dirty="0" smtClean="0"/>
              <a:t> 없으면 무한루프에서 빠져 나올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재귀호출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776523" y="1835480"/>
            <a:ext cx="4319477" cy="1809544"/>
            <a:chOff x="1776523" y="1835480"/>
            <a:chExt cx="4319477" cy="1809544"/>
          </a:xfrm>
        </p:grpSpPr>
        <p:sp>
          <p:nvSpPr>
            <p:cNvPr id="2" name="직사각형 1"/>
            <p:cNvSpPr/>
            <p:nvPr/>
          </p:nvSpPr>
          <p:spPr>
            <a:xfrm>
              <a:off x="2063552" y="2132856"/>
              <a:ext cx="1512168" cy="15121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subfunc1()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/>
                <a:t>.</a:t>
              </a:r>
              <a:endParaRPr lang="en-US" altLang="ko-KR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83832" y="2132856"/>
              <a:ext cx="1512168" cy="15121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subfunc1()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76523" y="183548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 main()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1944" y="183548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 subfunc1()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3287688" y="2132856"/>
              <a:ext cx="1296144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0800000">
              <a:off x="4597100" y="2302700"/>
              <a:ext cx="274764" cy="887106"/>
            </a:xfrm>
            <a:prstGeom prst="bentConnector3">
              <a:avLst>
                <a:gd name="adj1" fmla="val 183199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791227" y="3974456"/>
            <a:ext cx="6839757" cy="2067792"/>
            <a:chOff x="1791227" y="3974456"/>
            <a:chExt cx="6839757" cy="2067792"/>
          </a:xfrm>
        </p:grpSpPr>
        <p:sp>
          <p:nvSpPr>
            <p:cNvPr id="14" name="직사각형 13"/>
            <p:cNvSpPr/>
            <p:nvPr/>
          </p:nvSpPr>
          <p:spPr>
            <a:xfrm>
              <a:off x="2078256" y="4271832"/>
              <a:ext cx="1512168" cy="15121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subfunc1()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/>
                <a:t>.</a:t>
              </a:r>
              <a:endParaRPr lang="en-US" altLang="ko-KR" dirty="0" smtClean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98536" y="4271832"/>
              <a:ext cx="1512168" cy="15121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subfunc2()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1227" y="3974456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 main()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6648" y="3974456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 subfunc1()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3302392" y="4271832"/>
              <a:ext cx="1296144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/>
            <p:nvPr/>
          </p:nvCxnSpPr>
          <p:spPr>
            <a:xfrm flipV="1">
              <a:off x="5894680" y="4343788"/>
              <a:ext cx="1187413" cy="9849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118816" y="4271832"/>
              <a:ext cx="1512168" cy="151216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 smtClean="0"/>
                <a:t>.</a:t>
              </a:r>
            </a:p>
            <a:p>
              <a:pPr algn="ctr"/>
              <a:r>
                <a:rPr lang="en-US" altLang="ko-KR" dirty="0"/>
                <a:t> </a:t>
              </a:r>
              <a:r>
                <a:rPr lang="en-US" altLang="ko-KR" dirty="0" smtClean="0"/>
                <a:t>subfunc1()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4569" y="3986512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 subfunc2()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34" name="꺾인 연결선 33"/>
            <p:cNvCxnSpPr/>
            <p:nvPr/>
          </p:nvCxnSpPr>
          <p:spPr>
            <a:xfrm rot="10800000">
              <a:off x="4614416" y="4450371"/>
              <a:ext cx="12700" cy="159187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rot="10800000" flipV="1">
              <a:off x="4614416" y="5327035"/>
              <a:ext cx="2761140" cy="715211"/>
            </a:xfrm>
            <a:prstGeom prst="bentConnector3">
              <a:avLst>
                <a:gd name="adj1" fmla="val 21306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1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재귀호출</a:t>
            </a:r>
            <a:r>
              <a:rPr lang="ko-KR" altLang="en-US" sz="1600" dirty="0" smtClean="0"/>
              <a:t> 코드</a:t>
            </a:r>
            <a:endParaRPr lang="en-US" altLang="ko-KR" sz="1600" dirty="0">
              <a:solidFill>
                <a:srgbClr val="FFFF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재귀호출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3432" y="1196752"/>
            <a:ext cx="2448272" cy="2232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#include &lt;</a:t>
            </a:r>
            <a:r>
              <a:rPr lang="en-US" altLang="ko-KR" sz="1200" dirty="0" err="1">
                <a:latin typeface="Tahoma" pitchFamily="34" charset="0"/>
              </a:rPr>
              <a:t>stdio.h</a:t>
            </a:r>
            <a:r>
              <a:rPr lang="en-US" altLang="ko-KR" sz="1200" dirty="0">
                <a:latin typeface="Tahoma" pitchFamily="34" charset="0"/>
              </a:rPr>
              <a:t>&gt;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void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</a:t>
            </a:r>
            <a:r>
              <a:rPr lang="en-US" altLang="ko-KR" sz="1200" dirty="0" err="1">
                <a:latin typeface="Tahoma" pitchFamily="34" charset="0"/>
              </a:rPr>
              <a:t>int</a:t>
            </a:r>
            <a:r>
              <a:rPr lang="en-US" altLang="ko-KR" sz="1200" dirty="0">
                <a:latin typeface="Tahoma" pitchFamily="34" charset="0"/>
              </a:rPr>
              <a:t>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void main()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(1);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(“end main()\n”);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95800" y="1196752"/>
            <a:ext cx="2808312" cy="2232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void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</a:t>
            </a:r>
            <a:r>
              <a:rPr lang="en-US" altLang="ko-KR" sz="1200" dirty="0" err="1">
                <a:latin typeface="Tahoma" pitchFamily="34" charset="0"/>
              </a:rPr>
              <a:t>int</a:t>
            </a:r>
            <a:r>
              <a:rPr lang="en-US" altLang="ko-KR" sz="1200" dirty="0">
                <a:latin typeface="Tahoma" pitchFamily="34" charset="0"/>
              </a:rPr>
              <a:t>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("</a:t>
            </a:r>
            <a:r>
              <a:rPr lang="ko-KR" altLang="en-US" sz="1200" dirty="0">
                <a:latin typeface="Tahoma" pitchFamily="34" charset="0"/>
              </a:rPr>
              <a:t>함수 진입 </a:t>
            </a:r>
            <a:r>
              <a:rPr lang="en-US" altLang="ko-KR" sz="1200" dirty="0">
                <a:latin typeface="Tahoma" pitchFamily="34" charset="0"/>
              </a:rPr>
              <a:t>%d\n",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if (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&lt;4)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(i+1);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 : %d \n”,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}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else 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ko-KR" altLang="en-US" sz="1200" dirty="0">
                <a:latin typeface="Tahoma" pitchFamily="34" charset="0"/>
              </a:rPr>
              <a:t>함수 탈출 </a:t>
            </a:r>
            <a:r>
              <a:rPr lang="en-US" altLang="ko-KR" sz="1200" dirty="0">
                <a:latin typeface="Tahoma" pitchFamily="34" charset="0"/>
              </a:rPr>
              <a:t>\n“);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64620" y="1196752"/>
            <a:ext cx="2808312" cy="2232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void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</a:t>
            </a:r>
            <a:r>
              <a:rPr lang="en-US" altLang="ko-KR" sz="1200" dirty="0" err="1">
                <a:latin typeface="Tahoma" pitchFamily="34" charset="0"/>
              </a:rPr>
              <a:t>int</a:t>
            </a:r>
            <a:r>
              <a:rPr lang="en-US" altLang="ko-KR" sz="1200" dirty="0">
                <a:latin typeface="Tahoma" pitchFamily="34" charset="0"/>
              </a:rPr>
              <a:t>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("</a:t>
            </a:r>
            <a:r>
              <a:rPr lang="ko-KR" altLang="en-US" sz="1200" dirty="0">
                <a:latin typeface="Tahoma" pitchFamily="34" charset="0"/>
              </a:rPr>
              <a:t>함수 진입 </a:t>
            </a:r>
            <a:r>
              <a:rPr lang="en-US" altLang="ko-KR" sz="1200" dirty="0">
                <a:latin typeface="Tahoma" pitchFamily="34" charset="0"/>
              </a:rPr>
              <a:t>%d\n",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if (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&lt;4)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(i+1);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 : %d \n”,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}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else 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ko-KR" altLang="en-US" sz="1200" dirty="0">
                <a:latin typeface="Tahoma" pitchFamily="34" charset="0"/>
              </a:rPr>
              <a:t>함수 탈출 </a:t>
            </a:r>
            <a:r>
              <a:rPr lang="en-US" altLang="ko-KR" sz="1200" dirty="0">
                <a:latin typeface="Tahoma" pitchFamily="34" charset="0"/>
              </a:rPr>
              <a:t>\n“);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65102" y="4149080"/>
            <a:ext cx="2808312" cy="2232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void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</a:t>
            </a:r>
            <a:r>
              <a:rPr lang="en-US" altLang="ko-KR" sz="1200" dirty="0" err="1">
                <a:latin typeface="Tahoma" pitchFamily="34" charset="0"/>
              </a:rPr>
              <a:t>int</a:t>
            </a:r>
            <a:r>
              <a:rPr lang="en-US" altLang="ko-KR" sz="1200" dirty="0">
                <a:latin typeface="Tahoma" pitchFamily="34" charset="0"/>
              </a:rPr>
              <a:t>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("</a:t>
            </a:r>
            <a:r>
              <a:rPr lang="ko-KR" altLang="en-US" sz="1200" dirty="0">
                <a:latin typeface="Tahoma" pitchFamily="34" charset="0"/>
              </a:rPr>
              <a:t>함수 진입 </a:t>
            </a:r>
            <a:r>
              <a:rPr lang="en-US" altLang="ko-KR" sz="1200" dirty="0">
                <a:latin typeface="Tahoma" pitchFamily="34" charset="0"/>
              </a:rPr>
              <a:t>%d\n",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if (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&lt;4)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(i+1);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 : %d \n”,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}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else 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ko-KR" altLang="en-US" sz="1200" dirty="0">
                <a:latin typeface="Tahoma" pitchFamily="34" charset="0"/>
              </a:rPr>
              <a:t>함수 탈출 </a:t>
            </a:r>
            <a:r>
              <a:rPr lang="en-US" altLang="ko-KR" sz="1200" dirty="0">
                <a:latin typeface="Tahoma" pitchFamily="34" charset="0"/>
              </a:rPr>
              <a:t>\n“);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227389" y="4149080"/>
            <a:ext cx="2808312" cy="2232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void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</a:t>
            </a:r>
            <a:r>
              <a:rPr lang="en-US" altLang="ko-KR" sz="1200" dirty="0" err="1">
                <a:latin typeface="Tahoma" pitchFamily="34" charset="0"/>
              </a:rPr>
              <a:t>int</a:t>
            </a:r>
            <a:r>
              <a:rPr lang="en-US" altLang="ko-KR" sz="1200" dirty="0">
                <a:latin typeface="Tahoma" pitchFamily="34" charset="0"/>
              </a:rPr>
              <a:t>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("</a:t>
            </a:r>
            <a:r>
              <a:rPr lang="ko-KR" altLang="en-US" sz="1200" dirty="0">
                <a:latin typeface="Tahoma" pitchFamily="34" charset="0"/>
              </a:rPr>
              <a:t>함수 진입 </a:t>
            </a:r>
            <a:r>
              <a:rPr lang="en-US" altLang="ko-KR" sz="1200" dirty="0">
                <a:latin typeface="Tahoma" pitchFamily="34" charset="0"/>
              </a:rPr>
              <a:t>%d\n",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if (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&lt;4)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{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recurse</a:t>
            </a:r>
            <a:r>
              <a:rPr lang="en-US" altLang="ko-KR" sz="1200" dirty="0">
                <a:latin typeface="Tahoma" pitchFamily="34" charset="0"/>
              </a:rPr>
              <a:t>(i+1);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 : %d \n”, </a:t>
            </a:r>
            <a:r>
              <a:rPr lang="en-US" altLang="ko-KR" sz="1200" dirty="0" err="1">
                <a:latin typeface="Tahoma" pitchFamily="34" charset="0"/>
              </a:rPr>
              <a:t>i</a:t>
            </a:r>
            <a:r>
              <a:rPr lang="en-US" altLang="ko-KR" sz="12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}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else 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      </a:t>
            </a:r>
            <a:r>
              <a:rPr lang="en-US" altLang="ko-KR" sz="1200" dirty="0" err="1">
                <a:latin typeface="Tahoma" pitchFamily="34" charset="0"/>
              </a:rPr>
              <a:t>printf</a:t>
            </a:r>
            <a:r>
              <a:rPr lang="en-US" altLang="ko-KR" sz="1200" dirty="0">
                <a:latin typeface="Tahoma" pitchFamily="34" charset="0"/>
              </a:rPr>
              <a:t>(“</a:t>
            </a:r>
            <a:r>
              <a:rPr lang="ko-KR" altLang="en-US" sz="1200" dirty="0">
                <a:latin typeface="Tahoma" pitchFamily="34" charset="0"/>
              </a:rPr>
              <a:t>함수 탈출 </a:t>
            </a:r>
            <a:r>
              <a:rPr lang="en-US" altLang="ko-KR" sz="1200" dirty="0">
                <a:latin typeface="Tahoma" pitchFamily="34" charset="0"/>
              </a:rPr>
              <a:t>\n“);</a:t>
            </a:r>
          </a:p>
          <a:p>
            <a:pPr marL="342900" indent="-342900">
              <a:lnSpc>
                <a:spcPts val="1500"/>
              </a:lnSpc>
            </a:pPr>
            <a:r>
              <a:rPr lang="en-US" altLang="ko-KR" sz="1200" dirty="0">
                <a:latin typeface="Tahoma" pitchFamily="34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71749" y="2395060"/>
            <a:ext cx="891804" cy="216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3" idx="3"/>
          </p:cNvCxnSpPr>
          <p:nvPr/>
        </p:nvCxnSpPr>
        <p:spPr>
          <a:xfrm flipV="1">
            <a:off x="2063553" y="1334877"/>
            <a:ext cx="2228659" cy="11681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655840" y="2204864"/>
            <a:ext cx="936104" cy="216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30316" y="3170109"/>
            <a:ext cx="206498" cy="206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4" idx="2"/>
          </p:cNvCxnSpPr>
          <p:nvPr/>
        </p:nvCxnSpPr>
        <p:spPr>
          <a:xfrm rot="10800000">
            <a:off x="2920498" y="2719096"/>
            <a:ext cx="1409818" cy="554262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7037" y="8434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i</a:t>
            </a:r>
            <a:r>
              <a:rPr lang="en-US" altLang="ko-KR" dirty="0" smtClean="0">
                <a:solidFill>
                  <a:srgbClr val="FFFF00"/>
                </a:solidFill>
              </a:rPr>
              <a:t> = 1 </a:t>
            </a:r>
            <a:r>
              <a:rPr lang="ko-KR" altLang="en-US" dirty="0" err="1" smtClean="0">
                <a:solidFill>
                  <a:srgbClr val="FFFF00"/>
                </a:solidFill>
              </a:rPr>
              <a:t>일때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6400" y="84726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i</a:t>
            </a:r>
            <a:r>
              <a:rPr lang="en-US" altLang="ko-KR" dirty="0" smtClean="0">
                <a:solidFill>
                  <a:srgbClr val="FFFF00"/>
                </a:solidFill>
              </a:rPr>
              <a:t> = 2 </a:t>
            </a:r>
            <a:r>
              <a:rPr lang="ko-KR" altLang="en-US" dirty="0" err="1" smtClean="0">
                <a:solidFill>
                  <a:srgbClr val="FFFF00"/>
                </a:solidFill>
              </a:rPr>
              <a:t>일때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5591944" y="1364893"/>
            <a:ext cx="2445366" cy="9479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28248" y="2213466"/>
            <a:ext cx="936104" cy="216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003969" y="3170109"/>
            <a:ext cx="206498" cy="206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6" idx="2"/>
          </p:cNvCxnSpPr>
          <p:nvPr/>
        </p:nvCxnSpPr>
        <p:spPr>
          <a:xfrm rot="10800000">
            <a:off x="6149939" y="2503072"/>
            <a:ext cx="1854031" cy="770286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5" idx="3"/>
          </p:cNvCxnSpPr>
          <p:nvPr/>
        </p:nvCxnSpPr>
        <p:spPr>
          <a:xfrm flipH="1">
            <a:off x="6248914" y="2321478"/>
            <a:ext cx="3015438" cy="1983244"/>
          </a:xfrm>
          <a:prstGeom prst="bentConnector5">
            <a:avLst>
              <a:gd name="adj1" fmla="val -4896"/>
              <a:gd name="adj2" fmla="val 68250"/>
              <a:gd name="adj3" fmla="val 1075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44013" y="380234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i</a:t>
            </a:r>
            <a:r>
              <a:rPr lang="en-US" altLang="ko-KR" dirty="0" smtClean="0">
                <a:solidFill>
                  <a:srgbClr val="FFFF00"/>
                </a:solidFill>
              </a:rPr>
              <a:t> = 3 </a:t>
            </a:r>
            <a:r>
              <a:rPr lang="ko-KR" altLang="en-US" dirty="0" err="1" smtClean="0">
                <a:solidFill>
                  <a:srgbClr val="FFFF00"/>
                </a:solidFill>
              </a:rPr>
              <a:t>일때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78612" y="6124624"/>
            <a:ext cx="206498" cy="206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5" idx="6"/>
          </p:cNvCxnSpPr>
          <p:nvPr/>
        </p:nvCxnSpPr>
        <p:spPr>
          <a:xfrm flipV="1">
            <a:off x="6385110" y="2505454"/>
            <a:ext cx="3527314" cy="3722419"/>
          </a:xfrm>
          <a:prstGeom prst="bentConnector3">
            <a:avLst>
              <a:gd name="adj1" fmla="val 11525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518522" y="5167811"/>
            <a:ext cx="936104" cy="216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911675" y="375856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i</a:t>
            </a:r>
            <a:r>
              <a:rPr lang="en-US" altLang="ko-KR" dirty="0" smtClean="0">
                <a:solidFill>
                  <a:srgbClr val="FFFF00"/>
                </a:solidFill>
              </a:rPr>
              <a:t> = 4 </a:t>
            </a:r>
            <a:r>
              <a:rPr lang="ko-KR" altLang="en-US" dirty="0" err="1" smtClean="0">
                <a:solidFill>
                  <a:srgbClr val="FFFF00"/>
                </a:solidFill>
              </a:rPr>
              <a:t>일때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8" name="꺾인 연결선 57"/>
          <p:cNvCxnSpPr>
            <a:stCxn id="55" idx="1"/>
          </p:cNvCxnSpPr>
          <p:nvPr/>
        </p:nvCxnSpPr>
        <p:spPr>
          <a:xfrm rot="10800000">
            <a:off x="2784686" y="4269281"/>
            <a:ext cx="3733837" cy="1006542"/>
          </a:xfrm>
          <a:prstGeom prst="bentConnector4">
            <a:avLst>
              <a:gd name="adj1" fmla="val 43732"/>
              <a:gd name="adj2" fmla="val 1227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345772" y="5748171"/>
            <a:ext cx="509868" cy="2011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242523" y="6124624"/>
            <a:ext cx="206498" cy="2064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꺾인 연결선 64"/>
          <p:cNvCxnSpPr>
            <a:stCxn id="64" idx="6"/>
          </p:cNvCxnSpPr>
          <p:nvPr/>
        </p:nvCxnSpPr>
        <p:spPr>
          <a:xfrm flipV="1">
            <a:off x="2449021" y="5455400"/>
            <a:ext cx="4069501" cy="772473"/>
          </a:xfrm>
          <a:prstGeom prst="bentConnector3">
            <a:avLst>
              <a:gd name="adj1" fmla="val 6861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재귀호출</a:t>
            </a:r>
            <a:r>
              <a:rPr lang="en-US" altLang="ko-KR" sz="1600" dirty="0" smtClean="0"/>
              <a:t>(Recursive function) </a:t>
            </a:r>
            <a:r>
              <a:rPr lang="ko-KR" altLang="en-US" sz="1600" dirty="0" smtClean="0"/>
              <a:t>를 이용한 하노이 탑 문제 해결</a:t>
            </a:r>
            <a:endParaRPr lang="en-US" altLang="ko-KR" sz="1600" dirty="0">
              <a:solidFill>
                <a:srgbClr val="FFFF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재귀호출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384" y="1281502"/>
            <a:ext cx="3744416" cy="4955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#include &lt;</a:t>
            </a:r>
            <a:r>
              <a:rPr lang="en-US" altLang="ko-KR" sz="1400" dirty="0" err="1">
                <a:latin typeface="Tahoma" pitchFamily="34" charset="0"/>
              </a:rPr>
              <a:t>stdio.h</a:t>
            </a:r>
            <a:r>
              <a:rPr lang="en-US" altLang="ko-KR" sz="1400" dirty="0">
                <a:latin typeface="Tahoma" pitchFamily="34" charset="0"/>
              </a:rPr>
              <a:t>&gt;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void </a:t>
            </a:r>
            <a:r>
              <a:rPr lang="en-US" altLang="ko-KR" sz="1400" dirty="0" err="1">
                <a:latin typeface="Tahoma" pitchFamily="34" charset="0"/>
              </a:rPr>
              <a:t>hanoi</a:t>
            </a:r>
            <a:r>
              <a:rPr lang="en-US" altLang="ko-KR" sz="1400" dirty="0">
                <a:latin typeface="Tahoma" pitchFamily="34" charset="0"/>
              </a:rPr>
              <a:t>(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, 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, 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, 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void main(void)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 </a:t>
            </a:r>
            <a:r>
              <a:rPr lang="en-US" altLang="ko-KR" sz="1400" dirty="0" err="1">
                <a:latin typeface="Tahoma" pitchFamily="34" charset="0"/>
              </a:rPr>
              <a:t>cnt</a:t>
            </a:r>
            <a:r>
              <a:rPr lang="en-US" altLang="ko-KR" sz="1400" dirty="0">
                <a:latin typeface="Tahoma" pitchFamily="34" charset="0"/>
              </a:rPr>
              <a:t>;       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     </a:t>
            </a:r>
            <a:r>
              <a:rPr lang="en-US" altLang="ko-KR" sz="1400" dirty="0" err="1">
                <a:latin typeface="Tahoma" pitchFamily="34" charset="0"/>
              </a:rPr>
              <a:t>printf</a:t>
            </a:r>
            <a:r>
              <a:rPr lang="en-US" altLang="ko-KR" sz="1400" dirty="0">
                <a:latin typeface="Tahoma" pitchFamily="34" charset="0"/>
              </a:rPr>
              <a:t>("</a:t>
            </a:r>
            <a:r>
              <a:rPr lang="ko-KR" altLang="en-US" sz="1400" dirty="0">
                <a:latin typeface="Tahoma" pitchFamily="34" charset="0"/>
              </a:rPr>
              <a:t>원반의 개수를 입력하세요 </a:t>
            </a:r>
            <a:r>
              <a:rPr lang="en-US" altLang="ko-KR" sz="1400" dirty="0">
                <a:latin typeface="Tahoma" pitchFamily="34" charset="0"/>
              </a:rPr>
              <a:t>: ");           </a:t>
            </a:r>
            <a:endParaRPr lang="en-US" altLang="ko-KR" sz="1400" dirty="0" smtClean="0">
              <a:latin typeface="Tahoma" pitchFamily="34" charset="0"/>
            </a:endParaRP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 </a:t>
            </a:r>
            <a:r>
              <a:rPr lang="en-US" altLang="ko-KR" sz="1400" dirty="0" smtClean="0">
                <a:latin typeface="Tahoma" pitchFamily="34" charset="0"/>
              </a:rPr>
              <a:t>    </a:t>
            </a:r>
            <a:r>
              <a:rPr lang="en-US" altLang="ko-KR" sz="1400" dirty="0" err="1" smtClean="0">
                <a:latin typeface="Tahoma" pitchFamily="34" charset="0"/>
              </a:rPr>
              <a:t>scanf</a:t>
            </a:r>
            <a:r>
              <a:rPr lang="en-US" altLang="ko-KR" sz="1400" dirty="0">
                <a:latin typeface="Tahoma" pitchFamily="34" charset="0"/>
              </a:rPr>
              <a:t>("%d",&amp;</a:t>
            </a:r>
            <a:r>
              <a:rPr lang="en-US" altLang="ko-KR" sz="1400" dirty="0" err="1">
                <a:latin typeface="Tahoma" pitchFamily="34" charset="0"/>
              </a:rPr>
              <a:t>cnt</a:t>
            </a:r>
            <a:r>
              <a:rPr lang="en-US" altLang="ko-KR" sz="14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     </a:t>
            </a:r>
            <a:r>
              <a:rPr lang="en-US" altLang="ko-KR" sz="1400" dirty="0" err="1">
                <a:latin typeface="Tahoma" pitchFamily="34" charset="0"/>
              </a:rPr>
              <a:t>hanoi</a:t>
            </a:r>
            <a:r>
              <a:rPr lang="en-US" altLang="ko-KR" sz="1400" dirty="0">
                <a:latin typeface="Tahoma" pitchFamily="34" charset="0"/>
              </a:rPr>
              <a:t>(</a:t>
            </a:r>
            <a:r>
              <a:rPr lang="en-US" altLang="ko-KR" sz="1400" dirty="0" err="1">
                <a:latin typeface="Tahoma" pitchFamily="34" charset="0"/>
              </a:rPr>
              <a:t>cnt</a:t>
            </a:r>
            <a:r>
              <a:rPr lang="en-US" altLang="ko-KR" sz="1400" dirty="0">
                <a:latin typeface="Tahoma" pitchFamily="34" charset="0"/>
              </a:rPr>
              <a:t>, 'a', 'b', 'c');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</a:t>
            </a:r>
            <a:r>
              <a:rPr lang="en-US" altLang="ko-KR" sz="1400" dirty="0" err="1">
                <a:latin typeface="Tahoma" pitchFamily="34" charset="0"/>
              </a:rPr>
              <a:t>printf</a:t>
            </a:r>
            <a:r>
              <a:rPr lang="en-US" altLang="ko-KR" sz="1400" dirty="0">
                <a:latin typeface="Tahoma" pitchFamily="34" charset="0"/>
              </a:rPr>
              <a:t>("\n\n");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 smtClean="0">
                <a:latin typeface="Tahoma" pitchFamily="34" charset="0"/>
              </a:rPr>
              <a:t>}</a:t>
            </a:r>
          </a:p>
          <a:p>
            <a:pPr marL="342900" indent="-342900">
              <a:lnSpc>
                <a:spcPct val="200000"/>
              </a:lnSpc>
            </a:pP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403948" y="1281502"/>
            <a:ext cx="7380684" cy="4955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void </a:t>
            </a:r>
            <a:r>
              <a:rPr lang="en-US" altLang="ko-KR" sz="1400" dirty="0" err="1">
                <a:latin typeface="Tahoma" pitchFamily="34" charset="0"/>
              </a:rPr>
              <a:t>hanoi</a:t>
            </a:r>
            <a:r>
              <a:rPr lang="en-US" altLang="ko-KR" sz="1400" dirty="0">
                <a:latin typeface="Tahoma" pitchFamily="34" charset="0"/>
              </a:rPr>
              <a:t>(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 n, 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 a, 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 b, </a:t>
            </a:r>
            <a:r>
              <a:rPr lang="en-US" altLang="ko-KR" sz="1400" dirty="0" err="1">
                <a:latin typeface="Tahoma" pitchFamily="34" charset="0"/>
              </a:rPr>
              <a:t>int</a:t>
            </a:r>
            <a:r>
              <a:rPr lang="en-US" altLang="ko-KR" sz="1400" dirty="0">
                <a:latin typeface="Tahoma" pitchFamily="34" charset="0"/>
              </a:rPr>
              <a:t> c)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{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if(n==1)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	</a:t>
            </a:r>
            <a:r>
              <a:rPr lang="en-US" altLang="ko-KR" sz="1400" dirty="0" err="1">
                <a:latin typeface="Tahoma" pitchFamily="34" charset="0"/>
              </a:rPr>
              <a:t>printf</a:t>
            </a:r>
            <a:r>
              <a:rPr lang="en-US" altLang="ko-KR" sz="1400" dirty="0">
                <a:latin typeface="Tahoma" pitchFamily="34" charset="0"/>
              </a:rPr>
              <a:t>("\</a:t>
            </a:r>
            <a:r>
              <a:rPr lang="en-US" altLang="ko-KR" sz="1400" dirty="0" err="1">
                <a:latin typeface="Tahoma" pitchFamily="34" charset="0"/>
              </a:rPr>
              <a:t>n%c</a:t>
            </a:r>
            <a:r>
              <a:rPr lang="ko-KR" altLang="en-US" sz="1400" dirty="0">
                <a:latin typeface="Tahoma" pitchFamily="34" charset="0"/>
              </a:rPr>
              <a:t>에서 </a:t>
            </a:r>
            <a:r>
              <a:rPr lang="en-US" altLang="ko-KR" sz="1400" dirty="0">
                <a:latin typeface="Tahoma" pitchFamily="34" charset="0"/>
              </a:rPr>
              <a:t>%d</a:t>
            </a:r>
            <a:r>
              <a:rPr lang="ko-KR" altLang="en-US" sz="1400" dirty="0">
                <a:latin typeface="Tahoma" pitchFamily="34" charset="0"/>
              </a:rPr>
              <a:t>의 원반을 </a:t>
            </a:r>
            <a:r>
              <a:rPr lang="en-US" altLang="ko-KR" sz="1400" dirty="0">
                <a:latin typeface="Tahoma" pitchFamily="34" charset="0"/>
              </a:rPr>
              <a:t>%c</a:t>
            </a:r>
            <a:r>
              <a:rPr lang="ko-KR" altLang="en-US" sz="1400" dirty="0">
                <a:latin typeface="Tahoma" pitchFamily="34" charset="0"/>
              </a:rPr>
              <a:t>로 이동</a:t>
            </a:r>
            <a:r>
              <a:rPr lang="en-US" altLang="ko-KR" sz="1400" dirty="0">
                <a:latin typeface="Tahoma" pitchFamily="34" charset="0"/>
              </a:rPr>
              <a:t>\n", </a:t>
            </a:r>
            <a:r>
              <a:rPr lang="en-US" altLang="ko-KR" sz="1400" dirty="0" err="1">
                <a:latin typeface="Tahoma" pitchFamily="34" charset="0"/>
              </a:rPr>
              <a:t>a,n,c</a:t>
            </a:r>
            <a:r>
              <a:rPr lang="en-US" altLang="ko-KR" sz="1400" dirty="0">
                <a:latin typeface="Tahoma" pitchFamily="34" charset="0"/>
              </a:rPr>
              <a:t>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else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{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	</a:t>
            </a:r>
            <a:r>
              <a:rPr lang="en-US" altLang="ko-KR" sz="1400" dirty="0" err="1">
                <a:latin typeface="Tahoma" pitchFamily="34" charset="0"/>
              </a:rPr>
              <a:t>hanoi</a:t>
            </a:r>
            <a:r>
              <a:rPr lang="en-US" altLang="ko-KR" sz="1400" dirty="0">
                <a:latin typeface="Tahoma" pitchFamily="34" charset="0"/>
              </a:rPr>
              <a:t>(n-1, a, c, b);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	</a:t>
            </a:r>
            <a:r>
              <a:rPr lang="en-US" altLang="ko-KR" sz="1400" dirty="0" err="1">
                <a:latin typeface="Tahoma" pitchFamily="34" charset="0"/>
              </a:rPr>
              <a:t>printf</a:t>
            </a:r>
            <a:r>
              <a:rPr lang="en-US" altLang="ko-KR" sz="1400" dirty="0">
                <a:latin typeface="Tahoma" pitchFamily="34" charset="0"/>
              </a:rPr>
              <a:t>("%c</a:t>
            </a:r>
            <a:r>
              <a:rPr lang="ko-KR" altLang="en-US" sz="1400" dirty="0">
                <a:latin typeface="Tahoma" pitchFamily="34" charset="0"/>
              </a:rPr>
              <a:t>에서 </a:t>
            </a:r>
            <a:r>
              <a:rPr lang="en-US" altLang="ko-KR" sz="1400" dirty="0">
                <a:latin typeface="Tahoma" pitchFamily="34" charset="0"/>
              </a:rPr>
              <a:t>%d</a:t>
            </a:r>
            <a:r>
              <a:rPr lang="ko-KR" altLang="en-US" sz="1400" dirty="0">
                <a:latin typeface="Tahoma" pitchFamily="34" charset="0"/>
              </a:rPr>
              <a:t>의 원반을 </a:t>
            </a:r>
            <a:r>
              <a:rPr lang="en-US" altLang="ko-KR" sz="1400" dirty="0">
                <a:latin typeface="Tahoma" pitchFamily="34" charset="0"/>
              </a:rPr>
              <a:t>%c</a:t>
            </a:r>
            <a:r>
              <a:rPr lang="ko-KR" altLang="en-US" sz="1400" dirty="0">
                <a:latin typeface="Tahoma" pitchFamily="34" charset="0"/>
              </a:rPr>
              <a:t>로 이동</a:t>
            </a:r>
            <a:r>
              <a:rPr lang="en-US" altLang="ko-KR" sz="1400" dirty="0">
                <a:latin typeface="Tahoma" pitchFamily="34" charset="0"/>
              </a:rPr>
              <a:t>", a, n, c);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	</a:t>
            </a:r>
            <a:r>
              <a:rPr lang="en-US" altLang="ko-KR" sz="1400" dirty="0" err="1">
                <a:latin typeface="Tahoma" pitchFamily="34" charset="0"/>
              </a:rPr>
              <a:t>hanoi</a:t>
            </a:r>
            <a:r>
              <a:rPr lang="en-US" altLang="ko-KR" sz="1400" dirty="0">
                <a:latin typeface="Tahoma" pitchFamily="34" charset="0"/>
              </a:rPr>
              <a:t>(n-1, b, a, c);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	}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dirty="0">
                <a:latin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8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재귀호출</a:t>
            </a:r>
            <a:r>
              <a:rPr lang="en-US" altLang="ko-KR" sz="1600" dirty="0" smtClean="0"/>
              <a:t>(Recursive function) </a:t>
            </a:r>
            <a:r>
              <a:rPr lang="ko-KR" altLang="en-US" sz="1600" dirty="0" smtClean="0"/>
              <a:t>를 이용한 하노이 탑 문제 해결</a:t>
            </a:r>
            <a:endParaRPr lang="en-US" altLang="ko-KR" sz="1600" dirty="0">
              <a:solidFill>
                <a:srgbClr val="FFFF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재귀호출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631504" y="1340768"/>
            <a:ext cx="8278813" cy="4724400"/>
            <a:chOff x="204" y="1344"/>
            <a:chExt cx="5215" cy="2976"/>
          </a:xfrm>
        </p:grpSpPr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204" y="1344"/>
            <a:ext cx="2539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비트맵 이미지" r:id="rId3" imgW="5619048" imgH="3277057" progId="PBrush">
                    <p:embed/>
                  </p:oleObj>
                </mc:Choice>
                <mc:Fallback>
                  <p:oleObj name="비트맵 이미지" r:id="rId3" imgW="5619048" imgH="3277057" progId="PBrush">
                    <p:embed/>
                    <p:pic>
                      <p:nvPicPr>
                        <p:cNvPr id="47924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344"/>
                          <a:ext cx="2539" cy="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2880" y="1344"/>
            <a:ext cx="2539" cy="1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비트맵 이미지" r:id="rId5" imgW="5676190" imgH="3266667" progId="PBrush">
                    <p:embed/>
                  </p:oleObj>
                </mc:Choice>
                <mc:Fallback>
                  <p:oleObj name="비트맵 이미지" r:id="rId5" imgW="5676190" imgH="3266667" progId="PBrush">
                    <p:embed/>
                    <p:pic>
                      <p:nvPicPr>
                        <p:cNvPr id="4792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44"/>
                          <a:ext cx="2539" cy="1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204" y="2845"/>
            <a:ext cx="2539" cy="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비트맵 이미지" r:id="rId7" imgW="5638095" imgH="3277057" progId="PBrush">
                    <p:embed/>
                  </p:oleObj>
                </mc:Choice>
                <mc:Fallback>
                  <p:oleObj name="비트맵 이미지" r:id="rId7" imgW="5638095" imgH="3277057" progId="PBrush">
                    <p:embed/>
                    <p:pic>
                      <p:nvPicPr>
                        <p:cNvPr id="47924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845"/>
                          <a:ext cx="2539" cy="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2880" y="2840"/>
            <a:ext cx="2539" cy="1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비트맵 이미지" r:id="rId9" imgW="5668166" imgH="3277057" progId="PBrush">
                    <p:embed/>
                  </p:oleObj>
                </mc:Choice>
                <mc:Fallback>
                  <p:oleObj name="비트맵 이미지" r:id="rId9" imgW="5668166" imgH="3277057" progId="PBrush">
                    <p:embed/>
                    <p:pic>
                      <p:nvPicPr>
                        <p:cNvPr id="47924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40"/>
                          <a:ext cx="2539" cy="1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820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자료구조를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프로그램으로 구현하기 위해 필요한 프로그래밍 기법을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이해하고 배열의 구현 방법을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포인터의 의미를 이해하고 구현 방법을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구조체 </a:t>
            </a:r>
            <a:r>
              <a:rPr lang="ko-KR" altLang="en-US" sz="1400" dirty="0" err="1" smtClean="0"/>
              <a:t>자료형을</a:t>
            </a:r>
            <a:r>
              <a:rPr lang="ko-KR" altLang="en-US" sz="1400" dirty="0" smtClean="0"/>
              <a:t> 이해하고 구현 방법을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재귀호출의</a:t>
            </a:r>
            <a:r>
              <a:rPr lang="ko-KR" altLang="en-US" sz="1400" dirty="0" smtClean="0"/>
              <a:t> 의미를 이해하고 구현 방법을 알아본다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배열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동일한 데이터타입을 연속적인 메모리에 저장할 수 있는 자료구조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변수와 배열의 차이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데이터를 저장하기위한 메모리의 이름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연속적이지 않음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하나의 데이터만 저장할 수 있음</a:t>
            </a:r>
            <a:r>
              <a:rPr lang="en-US" altLang="ko-KR" sz="1400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동일한 데이터 여러 개를 저장하고 사용하기위해 메모리를 연속적으로 할당하는 자료구조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[3] = {10,20,30};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논리적인 표현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num1=10, num2=20, num3=30;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논리적인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647728" y="2060848"/>
            <a:ext cx="2159352" cy="956998"/>
            <a:chOff x="4307339" y="3852659"/>
            <a:chExt cx="2159352" cy="956998"/>
          </a:xfrm>
        </p:grpSpPr>
        <p:sp>
          <p:nvSpPr>
            <p:cNvPr id="2" name="직사각형 1"/>
            <p:cNvSpPr/>
            <p:nvPr/>
          </p:nvSpPr>
          <p:spPr>
            <a:xfrm>
              <a:off x="4871864" y="4149080"/>
              <a:ext cx="37681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10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70356" y="4149080"/>
              <a:ext cx="37681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20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60459" y="4149080"/>
              <a:ext cx="37681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30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07339" y="3852659"/>
              <a:ext cx="59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FF00"/>
                  </a:solidFill>
                </a:rPr>
                <a:t>arr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4664229" y="4033724"/>
              <a:ext cx="216024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9190" y="4489375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arr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[0]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74194" y="4501880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arr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[1]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4023" y="449234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arr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[2]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49083" y="3511353"/>
            <a:ext cx="2714658" cy="607873"/>
            <a:chOff x="3441391" y="3618312"/>
            <a:chExt cx="2714658" cy="607873"/>
          </a:xfrm>
        </p:grpSpPr>
        <p:sp>
          <p:nvSpPr>
            <p:cNvPr id="20" name="직사각형 19"/>
            <p:cNvSpPr/>
            <p:nvPr/>
          </p:nvSpPr>
          <p:spPr>
            <a:xfrm>
              <a:off x="3567331" y="3618312"/>
              <a:ext cx="37681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10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93001" y="3618312"/>
              <a:ext cx="37681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20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18671" y="3618312"/>
              <a:ext cx="37681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r>
                <a:rPr lang="en-US" altLang="ko-KR" sz="1400" dirty="0" smtClean="0"/>
                <a:t>0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41391" y="391840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num1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14583" y="3918408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num2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3381" y="3918408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num3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892283" y="2329710"/>
            <a:ext cx="2604317" cy="4339650"/>
            <a:chOff x="8676259" y="2175421"/>
            <a:chExt cx="2604317" cy="4339650"/>
          </a:xfrm>
        </p:grpSpPr>
        <p:sp>
          <p:nvSpPr>
            <p:cNvPr id="27" name="직사각형 26"/>
            <p:cNvSpPr/>
            <p:nvPr/>
          </p:nvSpPr>
          <p:spPr>
            <a:xfrm>
              <a:off x="9480376" y="2241913"/>
              <a:ext cx="1800200" cy="42114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9474324" y="23329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474324" y="26975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474324" y="30621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474324" y="34267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474324" y="37913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9474324" y="41559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474324" y="45205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9474324" y="48851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474324" y="52497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9474324" y="56143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9474324" y="5978900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9474324" y="6343504"/>
              <a:ext cx="18005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676259" y="2175421"/>
              <a:ext cx="755335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0012ff7c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0012ff80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0012ff84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0012ff88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0012ff8c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0012ff90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0012ff94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0012ff98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0012ff9c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0012ffa0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0012ffa4</a:t>
              </a:r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0012ffa8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978575" y="232698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78575" y="269962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978575" y="305966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30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978575" y="488510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78575" y="415914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978575" y="597459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30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198118" y="2348880"/>
            <a:ext cx="162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물리적인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1434542" y="2341280"/>
            <a:ext cx="5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arr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28571" y="4356739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num2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436416" y="508198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num1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443014" y="614025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</a:rPr>
              <a:t>num3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배열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자료형</a:t>
            </a:r>
            <a:r>
              <a:rPr lang="ko-KR" altLang="en-US" sz="1400" dirty="0" smtClean="0"/>
              <a:t>        </a:t>
            </a:r>
            <a:r>
              <a:rPr lang="ko-KR" altLang="en-US" sz="1400" dirty="0" err="1" smtClean="0"/>
              <a:t>배열이름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배열요소의</a:t>
            </a:r>
            <a:r>
              <a:rPr lang="ko-KR" altLang="en-US" sz="1400" dirty="0" smtClean="0"/>
              <a:t> 개수</a:t>
            </a:r>
            <a:r>
              <a:rPr lang="en-US" altLang="ko-KR" sz="1400" dirty="0" smtClean="0"/>
              <a:t>];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              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[3];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정수형자료</a:t>
            </a:r>
            <a:r>
              <a:rPr lang="en-US" altLang="ko-KR" sz="1400" dirty="0" smtClean="0">
                <a:sym typeface="Wingdings" panose="05000000000000000000" pitchFamily="2" charset="2"/>
              </a:rPr>
              <a:t> 3</a:t>
            </a:r>
            <a:r>
              <a:rPr lang="ko-KR" altLang="en-US" sz="1400" dirty="0" smtClean="0">
                <a:sym typeface="Wingdings" panose="05000000000000000000" pitchFamily="2" charset="2"/>
              </a:rPr>
              <a:t>개를 저장할 수 있는 배열을 만듦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초기화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ym typeface="Wingdings" panose="05000000000000000000" pitchFamily="2" charset="2"/>
              </a:rPr>
              <a:t>    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배열이름</a:t>
            </a:r>
            <a:r>
              <a:rPr lang="en-US" altLang="ko-KR" sz="1400" dirty="0" smtClean="0">
                <a:sym typeface="Wingdings" panose="05000000000000000000" pitchFamily="2" charset="2"/>
              </a:rPr>
              <a:t>[</a:t>
            </a:r>
            <a:r>
              <a:rPr lang="ko-KR" altLang="en-US" sz="1400" dirty="0" smtClean="0">
                <a:sym typeface="Wingdings" panose="05000000000000000000" pitchFamily="2" charset="2"/>
              </a:rPr>
              <a:t>배열요소의개수</a:t>
            </a:r>
            <a:r>
              <a:rPr lang="en-US" altLang="ko-KR" sz="1400" dirty="0" smtClean="0">
                <a:sym typeface="Wingdings" panose="05000000000000000000" pitchFamily="2" charset="2"/>
              </a:rPr>
              <a:t>] = {</a:t>
            </a:r>
            <a:r>
              <a:rPr lang="ko-KR" altLang="en-US" sz="1400" dirty="0" smtClean="0">
                <a:sym typeface="Wingdings" panose="05000000000000000000" pitchFamily="2" charset="2"/>
              </a:rPr>
              <a:t>초기값</a:t>
            </a:r>
            <a:r>
              <a:rPr lang="en-US" altLang="ko-KR" sz="1400" dirty="0" smtClean="0">
                <a:sym typeface="Wingdings" panose="05000000000000000000" pitchFamily="2" charset="2"/>
              </a:rPr>
              <a:t>0, </a:t>
            </a:r>
            <a:r>
              <a:rPr lang="ko-KR" altLang="en-US" sz="1400" dirty="0" smtClean="0">
                <a:sym typeface="Wingdings" panose="05000000000000000000" pitchFamily="2" charset="2"/>
              </a:rPr>
              <a:t>초기값</a:t>
            </a:r>
            <a:r>
              <a:rPr lang="en-US" altLang="ko-KR" sz="1400" dirty="0" smtClean="0">
                <a:sym typeface="Wingdings" panose="05000000000000000000" pitchFamily="2" charset="2"/>
              </a:rPr>
              <a:t>1, …. </a:t>
            </a:r>
            <a:r>
              <a:rPr lang="ko-KR" altLang="en-US" sz="1400" dirty="0" smtClean="0">
                <a:sym typeface="Wingdings" panose="05000000000000000000" pitchFamily="2" charset="2"/>
              </a:rPr>
              <a:t>초기값</a:t>
            </a:r>
            <a:r>
              <a:rPr lang="en-US" altLang="ko-KR" sz="1400" dirty="0" smtClean="0">
                <a:sym typeface="Wingdings" panose="05000000000000000000" pitchFamily="2" charset="2"/>
              </a:rPr>
              <a:t>n};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 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1400" dirty="0" smtClean="0">
                <a:sym typeface="Wingdings" panose="05000000000000000000" pitchFamily="2" charset="2"/>
              </a:rPr>
              <a:t>[5] = {1, 2, 3, 4, 5};    == 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1400" dirty="0" smtClean="0">
                <a:sym typeface="Wingdings" panose="05000000000000000000" pitchFamily="2" charset="2"/>
              </a:rPr>
              <a:t>[ ] = {1, 2, 3, 4, 5};  // </a:t>
            </a:r>
            <a:r>
              <a:rPr lang="ko-KR" altLang="en-US" sz="1400" dirty="0" smtClean="0">
                <a:sym typeface="Wingdings" panose="05000000000000000000" pitchFamily="2" charset="2"/>
              </a:rPr>
              <a:t>배열의 크기와 초기데이터가 같으면 크기는 생략 가능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 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1400" dirty="0" smtClean="0">
                <a:sym typeface="Wingdings" panose="05000000000000000000" pitchFamily="2" charset="2"/>
              </a:rPr>
              <a:t>[5] = {1, 2, 3};  </a:t>
            </a:r>
            <a:r>
              <a:rPr lang="ko-KR" altLang="en-US" sz="1400" dirty="0" smtClean="0">
                <a:sym typeface="Wingdings" panose="05000000000000000000" pitchFamily="2" charset="2"/>
              </a:rPr>
              <a:t>배열의 크기보다  초기값이 적으면 나머지는 데이터타입의 기본값으로 초기화 됨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 0</a:t>
            </a:r>
            <a:r>
              <a:rPr lang="ko-KR" altLang="en-US" sz="1400" dirty="0" smtClean="0">
                <a:sym typeface="Wingdings" panose="05000000000000000000" pitchFamily="2" charset="2"/>
              </a:rPr>
              <a:t>으로</a:t>
            </a:r>
            <a:r>
              <a:rPr lang="en-US" altLang="ko-KR" sz="1400" dirty="0" smtClean="0">
                <a:sym typeface="Wingdings" panose="05000000000000000000" pitchFamily="2" charset="2"/>
              </a:rPr>
              <a:t>, float  0.0</a:t>
            </a:r>
            <a:r>
              <a:rPr lang="ko-KR" altLang="en-US" sz="1400" dirty="0" smtClean="0">
                <a:sym typeface="Wingdings" panose="05000000000000000000" pitchFamily="2" charset="2"/>
              </a:rPr>
              <a:t>으로</a:t>
            </a:r>
            <a:r>
              <a:rPr lang="en-US" altLang="ko-KR" sz="1400" dirty="0" smtClean="0">
                <a:sym typeface="Wingdings" panose="05000000000000000000" pitchFamily="2" charset="2"/>
              </a:rPr>
              <a:t>, char  null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초기화 됨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1400" dirty="0" smtClean="0">
                <a:sym typeface="Wingdings" panose="05000000000000000000" pitchFamily="2" charset="2"/>
              </a:rPr>
              <a:t>[5] = {1, 2, 3, 4, 5, 6};  </a:t>
            </a:r>
            <a:r>
              <a:rPr lang="ko-KR" altLang="en-US" sz="1400" dirty="0" smtClean="0">
                <a:sym typeface="Wingdings" panose="05000000000000000000" pitchFamily="2" charset="2"/>
              </a:rPr>
              <a:t>배열의 크기보다 더 많이 초기화 하면 에러</a:t>
            </a:r>
            <a:r>
              <a:rPr lang="en-US" altLang="ko-KR" sz="1400" dirty="0" smtClean="0">
                <a:sym typeface="Wingdings" panose="05000000000000000000" pitchFamily="2" charset="2"/>
              </a:rPr>
              <a:t>…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error C2078: too many initializers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정수 자료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개를 저장할 수 있는 </a:t>
            </a:r>
            <a:r>
              <a:rPr lang="en-US" altLang="ko-KR" sz="1400" dirty="0" smtClean="0"/>
              <a:t>integer</a:t>
            </a:r>
            <a:r>
              <a:rPr lang="ko-KR" altLang="en-US" sz="1400" dirty="0" smtClean="0"/>
              <a:t>배열을 만들고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으로 초기화 하시오</a:t>
            </a:r>
            <a:r>
              <a:rPr lang="en-US" altLang="ko-KR" sz="1400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integer[100] = {0};  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또는</a:t>
            </a:r>
            <a:r>
              <a:rPr lang="en-US" altLang="ko-KR" sz="1400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integer[100];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 smtClean="0"/>
              <a:t>        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=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&lt; 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integer[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 = 0;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5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34139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 배열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문자열을 저장할 수 있는 배열 </a:t>
            </a:r>
            <a:r>
              <a:rPr lang="en-US" altLang="ko-KR" sz="1400" dirty="0" smtClean="0"/>
              <a:t>… 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문자의 나열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‘A’ : </a:t>
            </a:r>
            <a:r>
              <a:rPr lang="ko-KR" altLang="en-US" sz="1400" dirty="0" smtClean="0"/>
              <a:t>문자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“ABCDE” : </a:t>
            </a:r>
            <a:r>
              <a:rPr lang="ko-KR" altLang="en-US" sz="1400" dirty="0" smtClean="0"/>
              <a:t>문자열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char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[10] = “</a:t>
            </a:r>
            <a:r>
              <a:rPr lang="en-US" altLang="ko-KR" sz="1400" dirty="0" err="1" smtClean="0"/>
              <a:t>Seoil</a:t>
            </a:r>
            <a:r>
              <a:rPr lang="en-US" altLang="ko-KR" sz="1400" dirty="0" smtClean="0"/>
              <a:t>”;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 char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str</a:t>
            </a:r>
            <a:r>
              <a:rPr lang="en-US" altLang="ko-KR" sz="1400" dirty="0" smtClean="0">
                <a:sym typeface="Wingdings" panose="05000000000000000000" pitchFamily="2" charset="2"/>
              </a:rPr>
              <a:t>[10] = {‘S’, ‘e’, ‘o’, ‘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400" dirty="0" smtClean="0">
                <a:sym typeface="Wingdings" panose="05000000000000000000" pitchFamily="2" charset="2"/>
              </a:rPr>
              <a:t>’, ‘l’};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void main()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char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[10] = "</a:t>
            </a:r>
            <a:r>
              <a:rPr lang="en-US" altLang="ko-KR" sz="1400" dirty="0" err="1"/>
              <a:t>Seoil</a:t>
            </a:r>
            <a:r>
              <a:rPr lang="en-US" altLang="ko-KR" sz="1400" dirty="0"/>
              <a:t>";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n-NO" altLang="ko-KR" sz="1400" dirty="0" smtClean="0"/>
              <a:t>    for </a:t>
            </a:r>
            <a:r>
              <a:rPr lang="nn-NO" altLang="ko-KR" sz="1400" dirty="0"/>
              <a:t>(i = 0; i &lt; 10; i++)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[%d] =&gt; %c, %d\n",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],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}</a:t>
            </a:r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r="1746" b="3831"/>
          <a:stretch/>
        </p:blipFill>
        <p:spPr>
          <a:xfrm>
            <a:off x="5159896" y="3580567"/>
            <a:ext cx="4183322" cy="259228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703512" y="2276872"/>
            <a:ext cx="5976663" cy="646331"/>
            <a:chOff x="1559496" y="2396270"/>
            <a:chExt cx="5976663" cy="646331"/>
          </a:xfrm>
        </p:grpSpPr>
        <p:sp>
          <p:nvSpPr>
            <p:cNvPr id="3" name="직사각형 2"/>
            <p:cNvSpPr/>
            <p:nvPr/>
          </p:nvSpPr>
          <p:spPr>
            <a:xfrm>
              <a:off x="1991544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1096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0648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80200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i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09752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39304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\0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8856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98408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27960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57514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9496" y="239627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FF00"/>
                  </a:solidFill>
                </a:rPr>
                <a:t>str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86456" y="2765602"/>
              <a:ext cx="5549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[0]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[1] 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[2] 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[3]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[4]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[5]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[6]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[7]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[8] 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[9]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56640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다차원 배열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</a:t>
            </a:r>
            <a:r>
              <a:rPr lang="ko-KR" altLang="en-US" sz="1400" dirty="0" smtClean="0"/>
              <a:t>언어에서 다차원 배열은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</a:t>
            </a:r>
            <a:r>
              <a:rPr lang="en-US" altLang="ko-KR" sz="1400" dirty="0" smtClean="0"/>
              <a:t>, 3</a:t>
            </a:r>
            <a:r>
              <a:rPr lang="ko-KR" altLang="en-US" sz="1400" dirty="0" smtClean="0"/>
              <a:t>차원 배열이다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배열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선언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자료형</a:t>
            </a:r>
            <a:r>
              <a:rPr lang="ko-KR" altLang="en-US" sz="1400" dirty="0" smtClean="0"/>
              <a:t>   </a:t>
            </a:r>
            <a:r>
              <a:rPr lang="ko-KR" altLang="en-US" sz="1400" dirty="0" err="1" smtClean="0"/>
              <a:t>배열이름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행의개수</a:t>
            </a:r>
            <a:r>
              <a:rPr lang="en-US" altLang="ko-KR" sz="1400" dirty="0" smtClean="0"/>
              <a:t>][</a:t>
            </a:r>
            <a:r>
              <a:rPr lang="ko-KR" altLang="en-US" sz="1400" dirty="0" err="1" smtClean="0"/>
              <a:t>열의개수</a:t>
            </a:r>
            <a:r>
              <a:rPr lang="en-US" altLang="ko-KR" sz="1400" dirty="0" smtClean="0"/>
              <a:t>];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           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[2][3]; 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초기화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[2][3] = { {1, 2, 3}, {4, 5, 6}};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[2][3] = </a:t>
            </a:r>
            <a:r>
              <a:rPr lang="en-US" altLang="ko-KR" sz="1400" dirty="0"/>
              <a:t>{1, 2, </a:t>
            </a:r>
            <a:r>
              <a:rPr lang="en-US" altLang="ko-KR" sz="1400" dirty="0" smtClean="0"/>
              <a:t>3, 4, 5, 6};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1400" dirty="0" smtClean="0">
                <a:sym typeface="Wingdings" panose="05000000000000000000" pitchFamily="2" charset="2"/>
              </a:rPr>
              <a:t>[ ] [3] = </a:t>
            </a:r>
            <a:r>
              <a:rPr lang="en-US" altLang="ko-KR" sz="1400" dirty="0"/>
              <a:t>{1, 2, 3, 4, 5, 6};</a:t>
            </a:r>
          </a:p>
          <a:p>
            <a:pPr lvl="1">
              <a:lnSpc>
                <a:spcPct val="150000"/>
              </a:lnSpc>
            </a:pP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for </a:t>
            </a:r>
            <a:r>
              <a:rPr lang="ko-KR" altLang="en-US" sz="1400" dirty="0" smtClean="0"/>
              <a:t>문으로 초기화 하기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1593380" y="2420888"/>
            <a:ext cx="4516930" cy="1106864"/>
            <a:chOff x="2855640" y="2564904"/>
            <a:chExt cx="4516930" cy="1106864"/>
          </a:xfrm>
        </p:grpSpPr>
        <p:sp>
          <p:nvSpPr>
            <p:cNvPr id="28" name="직사각형 27"/>
            <p:cNvSpPr/>
            <p:nvPr/>
          </p:nvSpPr>
          <p:spPr>
            <a:xfrm>
              <a:off x="3606813" y="2932825"/>
              <a:ext cx="123916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[0][0]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65071" y="2932825"/>
              <a:ext cx="123916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/>
                <a:t>arr</a:t>
              </a:r>
              <a:r>
                <a:rPr lang="en-US" altLang="ko-KR" sz="1400" dirty="0"/>
                <a:t>[0</a:t>
              </a:r>
              <a:r>
                <a:rPr lang="en-US" altLang="ko-KR" sz="1400" dirty="0" smtClean="0"/>
                <a:t>][1]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23615" y="2932825"/>
              <a:ext cx="123916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/>
                <a:t>arr</a:t>
              </a:r>
              <a:r>
                <a:rPr lang="en-US" altLang="ko-KR" sz="1400" dirty="0"/>
                <a:t>[0</a:t>
              </a:r>
              <a:r>
                <a:rPr lang="en-US" altLang="ko-KR" sz="1400" dirty="0" smtClean="0"/>
                <a:t>][2]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55640" y="2564904"/>
              <a:ext cx="59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FF00"/>
                  </a:solidFill>
                </a:rPr>
                <a:t>arr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3212530" y="2745969"/>
              <a:ext cx="394283" cy="186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10469" y="2951688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arr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[0]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7338" y="3328681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rgbClr val="FFFF00"/>
                  </a:solidFill>
                </a:rPr>
                <a:t>arr</a:t>
              </a:r>
              <a:r>
                <a:rPr lang="en-US" altLang="ko-KR" sz="1400" dirty="0" smtClean="0">
                  <a:solidFill>
                    <a:srgbClr val="FFFF00"/>
                  </a:solidFill>
                </a:rPr>
                <a:t>[1]</a:t>
              </a:r>
              <a:endParaRPr lang="ko-KR" alt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16600" y="3311728"/>
              <a:ext cx="123916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[1][0]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74858" y="3311728"/>
              <a:ext cx="123916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[1][</a:t>
              </a:r>
              <a:r>
                <a:rPr lang="en-US" altLang="ko-KR" sz="1400" dirty="0"/>
                <a:t>1]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33402" y="3311728"/>
              <a:ext cx="123916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[1][2]</a:t>
              </a:r>
              <a:endParaRPr lang="ko-KR" altLang="en-US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037584" y="2788809"/>
            <a:ext cx="1872208" cy="2273418"/>
            <a:chOff x="7248128" y="2608789"/>
            <a:chExt cx="1872208" cy="2273418"/>
          </a:xfrm>
        </p:grpSpPr>
        <p:sp>
          <p:nvSpPr>
            <p:cNvPr id="40" name="직사각형 39"/>
            <p:cNvSpPr/>
            <p:nvPr/>
          </p:nvSpPr>
          <p:spPr>
            <a:xfrm>
              <a:off x="7248128" y="2608789"/>
              <a:ext cx="187220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[0][0]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248128" y="2991465"/>
              <a:ext cx="187220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[0][1]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48128" y="3374141"/>
              <a:ext cx="187220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[0][2]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248128" y="3756817"/>
              <a:ext cx="187220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[1][0]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8128" y="4139493"/>
              <a:ext cx="187220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[1][1]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248128" y="4522167"/>
              <a:ext cx="187220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[1][2]</a:t>
              </a:r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968208" y="2417287"/>
            <a:ext cx="194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FF00"/>
                </a:solidFill>
              </a:rPr>
              <a:t>물리적인 구조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55640" y="2601953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2783632" y="2725064"/>
            <a:ext cx="2808312" cy="55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783632" y="3717032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41979" y="5373216"/>
            <a:ext cx="391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&lt;2;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for(j=0; j&lt;3;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100;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7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34139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 배열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문자열을 저장할 수 있는 배열 </a:t>
            </a:r>
            <a:r>
              <a:rPr lang="en-US" altLang="ko-KR" sz="1400" dirty="0" smtClean="0"/>
              <a:t>… 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문자의 나열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‘A’ : </a:t>
            </a:r>
            <a:r>
              <a:rPr lang="ko-KR" altLang="en-US" sz="1400" dirty="0" smtClean="0"/>
              <a:t>문자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“ABCDE” : </a:t>
            </a:r>
            <a:r>
              <a:rPr lang="ko-KR" altLang="en-US" sz="1400" dirty="0" smtClean="0"/>
              <a:t>문자열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char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[10] = “</a:t>
            </a:r>
            <a:r>
              <a:rPr lang="en-US" altLang="ko-KR" sz="1400" dirty="0" err="1" smtClean="0"/>
              <a:t>Seoil</a:t>
            </a:r>
            <a:r>
              <a:rPr lang="en-US" altLang="ko-KR" sz="1400" dirty="0" smtClean="0"/>
              <a:t>”;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 char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str</a:t>
            </a:r>
            <a:r>
              <a:rPr lang="en-US" altLang="ko-KR" sz="1400" dirty="0" smtClean="0">
                <a:sym typeface="Wingdings" panose="05000000000000000000" pitchFamily="2" charset="2"/>
              </a:rPr>
              <a:t>[10] = {‘S’, ‘e’, ‘o’, ‘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</a:t>
            </a:r>
            <a:r>
              <a:rPr lang="en-US" altLang="ko-KR" sz="1400" dirty="0" smtClean="0">
                <a:sym typeface="Wingdings" panose="05000000000000000000" pitchFamily="2" charset="2"/>
              </a:rPr>
              <a:t>’, ‘l’};      char s0[10], s[10], s2[10];  char s[3][10];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void main()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char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[10] = "</a:t>
            </a:r>
            <a:r>
              <a:rPr lang="en-US" altLang="ko-KR" sz="1400" dirty="0" err="1"/>
              <a:t>Seoil</a:t>
            </a:r>
            <a:r>
              <a:rPr lang="en-US" altLang="ko-KR" sz="1400" dirty="0"/>
              <a:t>";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n-NO" altLang="ko-KR" sz="1400" dirty="0" smtClean="0"/>
              <a:t>    for </a:t>
            </a:r>
            <a:r>
              <a:rPr lang="nn-NO" altLang="ko-KR" sz="1400" dirty="0"/>
              <a:t>(i = 0; i &lt; 10; i++)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[%d] =&gt; %c, %d\n",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],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}</a:t>
            </a:r>
            <a:endParaRPr lang="en-US" altLang="ko-KR" sz="28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r="1746" b="3831"/>
          <a:stretch/>
        </p:blipFill>
        <p:spPr>
          <a:xfrm>
            <a:off x="5159896" y="3580567"/>
            <a:ext cx="4183322" cy="259228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703512" y="2276872"/>
            <a:ext cx="5976663" cy="646331"/>
            <a:chOff x="1559496" y="2396270"/>
            <a:chExt cx="5976663" cy="646331"/>
          </a:xfrm>
        </p:grpSpPr>
        <p:sp>
          <p:nvSpPr>
            <p:cNvPr id="3" name="직사각형 2"/>
            <p:cNvSpPr/>
            <p:nvPr/>
          </p:nvSpPr>
          <p:spPr>
            <a:xfrm>
              <a:off x="1991544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1096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0648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80200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i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09752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39304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\0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8856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98408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27960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757514" y="2420888"/>
              <a:ext cx="504056" cy="3600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\0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59496" y="239627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FF00"/>
                  </a:solidFill>
                </a:rPr>
                <a:t>str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86456" y="2765602"/>
              <a:ext cx="5549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[0]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[1] 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[2] 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[3]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[4]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[5]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[6]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[7]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[8]      </a:t>
              </a:r>
              <a:r>
                <a:rPr lang="en-US" altLang="ko-KR" sz="1200" dirty="0" err="1" smtClean="0">
                  <a:solidFill>
                    <a:srgbClr val="FFFF00"/>
                  </a:solidFill>
                </a:rPr>
                <a:t>str</a:t>
              </a:r>
              <a:r>
                <a:rPr lang="en-US" altLang="ko-KR" sz="1200" dirty="0" smtClean="0">
                  <a:solidFill>
                    <a:srgbClr val="FFFF00"/>
                  </a:solidFill>
                </a:rPr>
                <a:t>[9]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545" y="635487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다차원 배열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다차원 배열을 이용한 문자열 처리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문자열의 출력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char  name[ ] = “</a:t>
            </a:r>
            <a:r>
              <a:rPr lang="ko-KR" altLang="en-US" sz="1400" dirty="0" smtClean="0"/>
              <a:t>홍길동</a:t>
            </a:r>
            <a:r>
              <a:rPr lang="en-US" altLang="ko-KR" sz="1400" dirty="0" smtClean="0"/>
              <a:t>”;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(“%s\n”, name);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위 코드는 출력할 때 배열의 이름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배열의 시작 주소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넘겨주고 문자열을 출력하는 예제이다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 </a:t>
            </a:r>
            <a:r>
              <a:rPr lang="ko-KR" altLang="en-US" sz="1400" dirty="0" err="1" smtClean="0"/>
              <a:t>러명의</a:t>
            </a:r>
            <a:r>
              <a:rPr lang="ko-KR" altLang="en-US" sz="1400" dirty="0" smtClean="0"/>
              <a:t> 이름을 출력할 때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char name[ ][10]  =  {“</a:t>
            </a:r>
            <a:r>
              <a:rPr lang="en-US" altLang="ko-KR" sz="1400" dirty="0" err="1" smtClean="0"/>
              <a:t>Mr.Do</a:t>
            </a:r>
            <a:r>
              <a:rPr lang="en-US" altLang="ko-KR" sz="1400" dirty="0" smtClean="0"/>
              <a:t>”, “Lee KH”, “Hong KD”};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&lt;3;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(“%s\n”, name[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]);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5545" y="197722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576131" y="4293096"/>
            <a:ext cx="4696333" cy="910937"/>
            <a:chOff x="4351995" y="3789040"/>
            <a:chExt cx="4696333" cy="910937"/>
          </a:xfrm>
        </p:grpSpPr>
        <p:grpSp>
          <p:nvGrpSpPr>
            <p:cNvPr id="3" name="그룹 2"/>
            <p:cNvGrpSpPr/>
            <p:nvPr/>
          </p:nvGrpSpPr>
          <p:grpSpPr>
            <a:xfrm>
              <a:off x="4351995" y="3789040"/>
              <a:ext cx="4696333" cy="288032"/>
              <a:chOff x="4351995" y="3789040"/>
              <a:chExt cx="4696333" cy="28803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4351995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M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824389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296783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769177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241571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o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186359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58753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131147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603543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713965" y="3789040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\0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351995" y="4098746"/>
              <a:ext cx="4696333" cy="288032"/>
              <a:chOff x="4367808" y="4098746"/>
              <a:chExt cx="4696333" cy="28803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4367808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L</a:t>
                </a:r>
                <a:endParaRPr lang="ko-KR" altLang="en-US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840202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312596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784990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257384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K</a:t>
                </a:r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202172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674566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146960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619356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729778" y="4098746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351995" y="4411945"/>
              <a:ext cx="4696333" cy="288032"/>
              <a:chOff x="4359419" y="4411945"/>
              <a:chExt cx="4696333" cy="28803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359419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831813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o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304207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n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776601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g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248995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193783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D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666177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138571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610967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\0</a:t>
                </a:r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721389" y="4411945"/>
                <a:ext cx="444785" cy="288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K</a:t>
                </a:r>
                <a:endParaRPr lang="ko-KR" alt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712035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name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288099" y="3933056"/>
            <a:ext cx="28803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41726" y="4180042"/>
            <a:ext cx="103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name[0]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41726" y="4519747"/>
            <a:ext cx="103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Name[1]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3792" y="4844023"/>
            <a:ext cx="103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Name[2]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159896" y="4293096"/>
            <a:ext cx="41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159896" y="4602802"/>
            <a:ext cx="41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159896" y="4922696"/>
            <a:ext cx="41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4427" y="5845725"/>
            <a:ext cx="369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(“%s”, name[0])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0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341396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배열을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이용한 성적처리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</a:t>
            </a:r>
            <a:r>
              <a:rPr lang="ko-KR" altLang="en-US" sz="1600" dirty="0" smtClean="0"/>
              <a:t>명의 학생의 이름과 국어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영어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수학 성적으로 총점과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석차를 구하는 코드를 작성하시오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[ </a:t>
            </a:r>
            <a:r>
              <a:rPr lang="ko-KR" altLang="en-US" sz="1600" dirty="0" smtClean="0"/>
              <a:t>분석 </a:t>
            </a:r>
            <a:r>
              <a:rPr lang="en-US" altLang="ko-KR" sz="1600" dirty="0" smtClean="0"/>
              <a:t>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5</a:t>
            </a:r>
            <a:r>
              <a:rPr lang="ko-KR" altLang="en-US" sz="1600" dirty="0" smtClean="0"/>
              <a:t>명의 학생의 이름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ko-KR" altLang="en-US" sz="1600" dirty="0" err="1" smtClean="0"/>
              <a:t>문자배열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name[ 5] [10] = {“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“, </a:t>
            </a:r>
            <a:r>
              <a:rPr lang="ko-KR" altLang="en-US" sz="1600" dirty="0" err="1" smtClean="0"/>
              <a:t>김말동</a:t>
            </a:r>
            <a:r>
              <a:rPr lang="en-US" altLang="ko-KR" sz="1600" dirty="0" smtClean="0"/>
              <a:t>“, “</a:t>
            </a:r>
            <a:r>
              <a:rPr lang="ko-KR" altLang="en-US" sz="1600" dirty="0" err="1" smtClean="0"/>
              <a:t>이숭신</a:t>
            </a:r>
            <a:r>
              <a:rPr lang="en-US" altLang="ko-KR" sz="1600" dirty="0" smtClean="0"/>
              <a:t>“, “</a:t>
            </a:r>
            <a:r>
              <a:rPr lang="ko-KR" altLang="en-US" sz="1600" dirty="0" err="1" smtClean="0"/>
              <a:t>나잘해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최고야</a:t>
            </a:r>
            <a:r>
              <a:rPr lang="en-US" altLang="ko-KR" sz="1600" dirty="0" smtClean="0"/>
              <a:t>”};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성적처리를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위한 </a:t>
            </a:r>
            <a:r>
              <a:rPr lang="ko-KR" altLang="en-US" sz="1600" dirty="0" err="1" smtClean="0"/>
              <a:t>정수형배열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sungjuk</a:t>
            </a:r>
            <a:r>
              <a:rPr lang="en-US" altLang="ko-KR" sz="1600" dirty="0" smtClean="0"/>
              <a:t>[5][5] = { {99,98,88}, {77,78,55}, {</a:t>
            </a:r>
            <a:r>
              <a:rPr lang="en-US" altLang="ko-KR" sz="1600" dirty="0"/>
              <a:t>88,81,79}, </a:t>
            </a:r>
            <a:r>
              <a:rPr lang="en-US" altLang="ko-KR" sz="1600" dirty="0" smtClean="0"/>
              <a:t>{86,99,74} 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{85,88,89}};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배열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911424" y="3140968"/>
            <a:ext cx="4915987" cy="2591311"/>
            <a:chOff x="1559496" y="3203684"/>
            <a:chExt cx="4915987" cy="2591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2207568" y="3573016"/>
              <a:ext cx="4106343" cy="1447471"/>
              <a:chOff x="2207568" y="3421689"/>
              <a:chExt cx="4106343" cy="14474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207568" y="3421689"/>
                <a:ext cx="1224136" cy="26551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/>
                  <a:t>김말동</a:t>
                </a:r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07568" y="3714370"/>
                <a:ext cx="1224136" cy="26551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/>
                  <a:t>김말동</a:t>
                </a:r>
                <a:endParaRPr lang="ko-KR" altLang="en-US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207568" y="3998642"/>
                <a:ext cx="1224136" cy="26551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/>
                  <a:t>김말동</a:t>
                </a:r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207568" y="4286749"/>
                <a:ext cx="1224136" cy="26551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/>
                  <a:t>김말동</a:t>
                </a:r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207568" y="4571231"/>
                <a:ext cx="1224136" cy="26551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 err="1" smtClean="0"/>
                  <a:t>김말동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47728" y="342168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99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188260" y="342168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98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728792" y="342168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88</a:t>
                </a:r>
                <a:endParaRPr lang="ko-KR" altLang="en-US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269324" y="342168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809855" y="342168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645848" y="371437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77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186380" y="371437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78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726912" y="371437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55</a:t>
                </a:r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267444" y="371437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807975" y="371437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647728" y="4013878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88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188260" y="4013878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81</a:t>
                </a:r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728792" y="4013878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79</a:t>
                </a:r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269324" y="4013878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809855" y="4013878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645848" y="430879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86</a:t>
                </a:r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86380" y="430879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99</a:t>
                </a:r>
                <a:endParaRPr lang="ko-KR" altLang="en-US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726912" y="430879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74</a:t>
                </a:r>
                <a:endParaRPr lang="ko-KR" altLang="en-US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267444" y="430879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807975" y="4308799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45848" y="460372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85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86380" y="460372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88</a:t>
                </a:r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26912" y="460372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89</a:t>
                </a:r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267444" y="460372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07975" y="4603720"/>
                <a:ext cx="504056" cy="2654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559496" y="328492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name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15680" y="3203684"/>
              <a:ext cx="1031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FF00"/>
                  </a:solidFill>
                </a:rPr>
                <a:t>sungjuk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54" name="직선 화살표 연결선 53"/>
            <p:cNvCxnSpPr>
              <a:stCxn id="47" idx="2"/>
            </p:cNvCxnSpPr>
            <p:nvPr/>
          </p:nvCxnSpPr>
          <p:spPr>
            <a:xfrm flipH="1">
              <a:off x="4871864" y="5020487"/>
              <a:ext cx="647608" cy="424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36797" y="5425663"/>
              <a:ext cx="72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FF00"/>
                  </a:solidFill>
                </a:rPr>
                <a:t>합계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2384" y="5413286"/>
              <a:ext cx="723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FF00"/>
                  </a:solidFill>
                </a:rPr>
                <a:t>석차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58" name="직선 화살표 연결선 57"/>
            <p:cNvCxnSpPr>
              <a:stCxn id="48" idx="2"/>
            </p:cNvCxnSpPr>
            <p:nvPr/>
          </p:nvCxnSpPr>
          <p:spPr>
            <a:xfrm>
              <a:off x="6060003" y="5020487"/>
              <a:ext cx="0" cy="402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6367942" y="2787634"/>
            <a:ext cx="5086422" cy="3744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 합계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&lt;5;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for(j=0; j&lt;3; </a:t>
            </a:r>
            <a:r>
              <a:rPr lang="en-US" altLang="ko-KR" sz="1400" dirty="0" err="1" smtClean="0"/>
              <a:t>j++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sungjuk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][3] += </a:t>
            </a:r>
            <a:r>
              <a:rPr lang="en-US" altLang="ko-KR" sz="1400" dirty="0" err="1" smtClean="0"/>
              <a:t>sungjuk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][j];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석차</a:t>
            </a:r>
            <a:r>
              <a:rPr lang="en-US" altLang="ko-KR" sz="1400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&lt;5;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{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sungjuk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][4] = 1;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for(j=0; j&lt;5; </a:t>
            </a:r>
            <a:r>
              <a:rPr lang="en-US" altLang="ko-KR" sz="1400" dirty="0" err="1" smtClean="0"/>
              <a:t>j++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if(</a:t>
            </a:r>
            <a:r>
              <a:rPr lang="en-US" altLang="ko-KR" sz="1400" dirty="0" err="1" smtClean="0"/>
              <a:t>sungjuk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][3] &lt; </a:t>
            </a:r>
            <a:r>
              <a:rPr lang="en-US" altLang="ko-KR" sz="1400" dirty="0" err="1" smtClean="0"/>
              <a:t>sungjuk</a:t>
            </a:r>
            <a:r>
              <a:rPr lang="en-US" altLang="ko-KR" sz="1400" dirty="0" smtClean="0"/>
              <a:t>[j][3]) </a:t>
            </a:r>
            <a:r>
              <a:rPr lang="en-US" altLang="ko-KR" sz="1400" dirty="0" err="1" smtClean="0"/>
              <a:t>sungjuk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][4]++;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}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92344" y="260648"/>
            <a:ext cx="22620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2021-09-15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2162</Words>
  <Application>Microsoft Office PowerPoint</Application>
  <PresentationFormat>와이드스크린</PresentationFormat>
  <Paragraphs>529</Paragraphs>
  <Slides>19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HY중고딕</vt:lpstr>
      <vt:lpstr>malgun gothic</vt:lpstr>
      <vt:lpstr>휴먼모음T</vt:lpstr>
      <vt:lpstr>Arial</vt:lpstr>
      <vt:lpstr>Candara</vt:lpstr>
      <vt:lpstr>Consolas</vt:lpstr>
      <vt:lpstr>Tahoma</vt:lpstr>
      <vt:lpstr>Wingdings</vt:lpstr>
      <vt:lpstr>기술 컴퓨터 16x9</vt:lpstr>
      <vt:lpstr>비트맵 이미지</vt:lpstr>
      <vt:lpstr>Data  Structures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2021-09-29T06:30:00Z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