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300" r:id="rId7"/>
    <p:sldId id="303" r:id="rId8"/>
    <p:sldId id="304" r:id="rId9"/>
    <p:sldId id="306" r:id="rId10"/>
    <p:sldId id="305" r:id="rId11"/>
    <p:sldId id="307" r:id="rId12"/>
    <p:sldId id="308" r:id="rId13"/>
    <p:sldId id="310" r:id="rId14"/>
    <p:sldId id="309" r:id="rId15"/>
    <p:sldId id="311" r:id="rId16"/>
    <p:sldId id="312" r:id="rId17"/>
    <p:sldId id="313" r:id="rId18"/>
    <p:sldId id="314" r:id="rId19"/>
    <p:sldId id="315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37" autoAdjust="0"/>
    <p:restoredTop sz="90398" autoAdjust="0"/>
  </p:normalViewPr>
  <p:slideViewPr>
    <p:cSldViewPr>
      <p:cViewPr varScale="1">
        <p:scale>
          <a:sx n="111" d="100"/>
          <a:sy n="111" d="100"/>
        </p:scale>
        <p:origin x="108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2022-09-26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2022-09-26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871736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Data  Structures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제</a:t>
            </a:r>
            <a:r>
              <a:rPr lang="en-US" altLang="ko-KR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3 </a:t>
            </a:r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강 순차 자료구조와 선형 리스트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삭제와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 리스트이 삽입과 삭제 연산 후에도 선형리스트의 조건은 유지되어야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순차 자료구조 방식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논리적인 순서와 메모리에 연속적으로 저장된 물리적 순서가 일치해야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Ex)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중간에 빠져나간 후 순서 변화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1" y="2204864"/>
            <a:ext cx="78079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삭제와 알고리즘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원소의 삭제 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을 삭제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이 삭제된 공간에 뒤의 원소를 차례로 앞으로 옮긴다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을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정렬이 되어 있는 선형리스트에 숫자를 삭제하는 알고리즘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DeleteElement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(L, n, x)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for( I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 0; I &lt; n; I  I + 1) 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    if(L[ I ] == x) then { k 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; break; }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}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for(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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k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&lt; n-1;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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+ 1)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 L[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] = L[ i+1 ];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30534"/>
              </p:ext>
            </p:extLst>
          </p:nvPr>
        </p:nvGraphicFramePr>
        <p:xfrm>
          <a:off x="2135560" y="1484784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49332"/>
              </p:ext>
            </p:extLst>
          </p:nvPr>
        </p:nvGraphicFramePr>
        <p:xfrm>
          <a:off x="2135560" y="2548136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 flipH="1">
            <a:off x="5015880" y="29969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367808" y="29969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719736" y="29969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59125"/>
              </p:ext>
            </p:extLst>
          </p:nvPr>
        </p:nvGraphicFramePr>
        <p:xfrm>
          <a:off x="2135559" y="3340224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삭제 </a:t>
            </a:r>
            <a:r>
              <a:rPr lang="en-US" altLang="ko-KR" sz="1600" dirty="0" smtClean="0"/>
              <a:t>– C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68761"/>
            <a:ext cx="3816424" cy="32631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268761"/>
            <a:ext cx="4576430" cy="32313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603" y="5106813"/>
            <a:ext cx="2636166" cy="11951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36" y="5106813"/>
            <a:ext cx="2636166" cy="12022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970" y="5106813"/>
            <a:ext cx="2636166" cy="11984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336" y="5106813"/>
            <a:ext cx="2636166" cy="12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행렬의 선형 리스트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행렬</a:t>
            </a:r>
            <a:r>
              <a:rPr lang="en-US" altLang="ko-KR" sz="1600" dirty="0" smtClean="0"/>
              <a:t>(Matrix) : </a:t>
            </a:r>
            <a:r>
              <a:rPr lang="ko-KR" altLang="en-US" sz="1600" dirty="0" smtClean="0"/>
              <a:t>행과 열로 구성된 자료구조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행의 개수가 </a:t>
            </a:r>
            <a:r>
              <a:rPr lang="en-US" altLang="ko-KR" sz="1400" dirty="0" smtClean="0"/>
              <a:t>m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열의 개수가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개인 행렬을 </a:t>
            </a:r>
            <a:r>
              <a:rPr lang="en-US" altLang="ko-KR" sz="1400" dirty="0" smtClean="0"/>
              <a:t>m x n </a:t>
            </a:r>
            <a:r>
              <a:rPr lang="ko-KR" altLang="en-US" sz="1400" dirty="0" smtClean="0"/>
              <a:t>행렬이라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원소의 개수는 </a:t>
            </a:r>
            <a:r>
              <a:rPr lang="en-US" altLang="ko-KR" sz="1400" dirty="0" smtClean="0"/>
              <a:t>m * n </a:t>
            </a:r>
            <a:r>
              <a:rPr lang="ko-KR" altLang="en-US" sz="1400" dirty="0" smtClean="0"/>
              <a:t>개 이다</a:t>
            </a:r>
            <a:r>
              <a:rPr lang="en-US" altLang="ko-KR" sz="1400" dirty="0" smtClean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정방행렬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 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의 크기가 같은 행렬 </a:t>
            </a:r>
            <a:r>
              <a:rPr lang="en-US" altLang="ko-KR" sz="1400" dirty="0" smtClean="0"/>
              <a:t>(n == m)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전치행렬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행과 열의 위치를 서로 바꿔서 구성한 행렬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행렬은 이차원 배열로 표현 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.(m x n </a:t>
            </a:r>
            <a:r>
              <a:rPr lang="ko-KR" altLang="en-US" sz="1400" dirty="0" smtClean="0">
                <a:sym typeface="Wingdings" panose="05000000000000000000" pitchFamily="2" charset="2"/>
              </a:rPr>
              <a:t>행렬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int</a:t>
            </a:r>
            <a:r>
              <a:rPr lang="en-US" altLang="ko-KR" sz="1400" dirty="0" smtClean="0">
                <a:sym typeface="Wingdings" panose="05000000000000000000" pitchFamily="2" charset="2"/>
              </a:rPr>
              <a:t> A[m][n]; )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선형 리스트의 응용 및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725144"/>
            <a:ext cx="5703908" cy="15428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95"/>
          <a:stretch/>
        </p:blipFill>
        <p:spPr>
          <a:xfrm>
            <a:off x="1343472" y="2708920"/>
            <a:ext cx="4464496" cy="11041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9"/>
          <a:stretch/>
        </p:blipFill>
        <p:spPr>
          <a:xfrm>
            <a:off x="6240016" y="2708920"/>
            <a:ext cx="446449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행렬의 선형 리스트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희소행렬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원소대부분이 </a:t>
            </a:r>
            <a:r>
              <a:rPr lang="en-US" altLang="ko-KR" sz="1600" dirty="0" smtClean="0">
                <a:sym typeface="Wingdings" panose="05000000000000000000" pitchFamily="2" charset="2"/>
              </a:rPr>
              <a:t>0 </a:t>
            </a:r>
            <a:r>
              <a:rPr lang="ko-KR" altLang="en-US" sz="1600" dirty="0" smtClean="0">
                <a:sym typeface="Wingdings" panose="05000000000000000000" pitchFamily="2" charset="2"/>
              </a:rPr>
              <a:t>으로 구성되어진 행렬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공간활용도가 떨어진다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                                                                                                       8 X 7 </a:t>
            </a:r>
            <a:r>
              <a:rPr lang="ko-KR" altLang="en-US" sz="1600" dirty="0" smtClean="0">
                <a:sym typeface="Wingdings" panose="05000000000000000000" pitchFamily="2" charset="2"/>
              </a:rPr>
              <a:t>개의 저장공간이 필요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ym typeface="Wingdings" panose="05000000000000000000" pitchFamily="2" charset="2"/>
              </a:rPr>
              <a:t>                                                                                                              8 X 7 X 4byte = 224byte </a:t>
            </a:r>
            <a:r>
              <a:rPr lang="ko-KR" altLang="en-US" sz="1600" dirty="0" smtClean="0">
                <a:sym typeface="Wingdings" panose="05000000000000000000" pitchFamily="2" charset="2"/>
              </a:rPr>
              <a:t>의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메모리가 소요됨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메모리 공간의 효율성을 위한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희소행렬</a:t>
            </a:r>
            <a:r>
              <a:rPr lang="ko-KR" altLang="en-US" sz="1600" dirty="0" smtClean="0">
                <a:sym typeface="Wingdings" panose="05000000000000000000" pitchFamily="2" charset="2"/>
              </a:rPr>
              <a:t> 구성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ym typeface="Wingdings" panose="05000000000000000000" pitchFamily="2" charset="2"/>
              </a:rPr>
              <a:t>0 </a:t>
            </a:r>
            <a:r>
              <a:rPr lang="ko-KR" altLang="en-US" sz="1400" dirty="0" smtClean="0">
                <a:sym typeface="Wingdings" panose="05000000000000000000" pitchFamily="2" charset="2"/>
              </a:rPr>
              <a:t>이 아닌 원소의 위치와 값을 저장하는 방법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ym typeface="Wingdings" panose="05000000000000000000" pitchFamily="2" charset="2"/>
              </a:rPr>
              <a:t>&lt;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행번호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열번호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원소값</a:t>
            </a:r>
            <a:r>
              <a:rPr lang="en-US" altLang="ko-KR" sz="1400" dirty="0" smtClean="0">
                <a:sym typeface="Wingdings" panose="05000000000000000000" pitchFamily="2" charset="2"/>
              </a:rPr>
              <a:t>&gt; </a:t>
            </a:r>
            <a:r>
              <a:rPr lang="ko-KR" altLang="en-US" sz="1400" dirty="0" smtClean="0">
                <a:sym typeface="Wingdings" panose="05000000000000000000" pitchFamily="2" charset="2"/>
              </a:rPr>
              <a:t>순으로 저장한다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ym typeface="Wingdings" panose="05000000000000000000" pitchFamily="2" charset="2"/>
              </a:rPr>
              <a:t>(0</a:t>
            </a:r>
            <a:r>
              <a:rPr lang="ko-KR" altLang="en-US" sz="1400" dirty="0" smtClean="0">
                <a:sym typeface="Wingdings" panose="05000000000000000000" pitchFamily="2" charset="2"/>
              </a:rPr>
              <a:t>이 아닌 원소 개수 </a:t>
            </a:r>
            <a:r>
              <a:rPr lang="en-US" altLang="ko-KR" sz="1400" dirty="0" smtClean="0">
                <a:sym typeface="Wingdings" panose="05000000000000000000" pitchFamily="2" charset="2"/>
              </a:rPr>
              <a:t>+ 1) x 3 </a:t>
            </a:r>
            <a:r>
              <a:rPr lang="ko-KR" altLang="en-US" sz="1400" dirty="0" smtClean="0">
                <a:sym typeface="Wingdings" panose="05000000000000000000" pitchFamily="2" charset="2"/>
              </a:rPr>
              <a:t>만큼 공간 필요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       (10 + 1) X 3 X 4byte =  132byte </a:t>
            </a:r>
            <a:r>
              <a:rPr lang="ko-KR" altLang="en-US" sz="1400" dirty="0" smtClean="0">
                <a:sym typeface="Wingdings" panose="05000000000000000000" pitchFamily="2" charset="2"/>
              </a:rPr>
              <a:t>메모리 소요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선형 리스트의 응용 및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484784"/>
            <a:ext cx="4320480" cy="1904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861048"/>
            <a:ext cx="5159896" cy="27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다항식의 선형 리스트 표현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어려우면 건너 띄어도 됨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다항식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ax</a:t>
            </a:r>
            <a:r>
              <a:rPr lang="en-US" altLang="ko-KR" sz="1400" baseline="30000" dirty="0" smtClean="0"/>
              <a:t>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형식의 항들의 합으로 구성된 식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항에는 계수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지수가 있음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2800" dirty="0" smtClean="0"/>
              <a:t>         ax</a:t>
            </a:r>
            <a:r>
              <a:rPr lang="en-US" altLang="ko-KR" sz="2800" baseline="30000" dirty="0" smtClean="0"/>
              <a:t>e</a:t>
            </a:r>
            <a:r>
              <a:rPr lang="en-US" altLang="ko-KR" sz="2800" dirty="0" smtClean="0"/>
              <a:t>    </a:t>
            </a:r>
            <a:r>
              <a:rPr lang="en-US" altLang="ko-KR" sz="2800" dirty="0" smtClean="0">
                <a:sym typeface="Wingdings" panose="05000000000000000000" pitchFamily="2" charset="2"/>
              </a:rPr>
              <a:t> a : </a:t>
            </a:r>
            <a:r>
              <a:rPr lang="ko-KR" altLang="en-US" sz="2800" dirty="0" smtClean="0">
                <a:sym typeface="Wingdings" panose="05000000000000000000" pitchFamily="2" charset="2"/>
              </a:rPr>
              <a:t>계수</a:t>
            </a:r>
            <a:r>
              <a:rPr lang="en-US" altLang="ko-KR" sz="2800" dirty="0" smtClean="0">
                <a:sym typeface="Wingdings" panose="05000000000000000000" pitchFamily="2" charset="2"/>
              </a:rPr>
              <a:t> , x : </a:t>
            </a:r>
            <a:r>
              <a:rPr lang="ko-KR" altLang="en-US" sz="2800" dirty="0" smtClean="0">
                <a:sym typeface="Wingdings" panose="05000000000000000000" pitchFamily="2" charset="2"/>
              </a:rPr>
              <a:t>변수</a:t>
            </a:r>
            <a:r>
              <a:rPr lang="en-US" altLang="ko-KR" sz="2800" dirty="0" smtClean="0">
                <a:sym typeface="Wingdings" panose="05000000000000000000" pitchFamily="2" charset="2"/>
              </a:rPr>
              <a:t>, </a:t>
            </a:r>
            <a:r>
              <a:rPr lang="en-US" altLang="ko-KR" sz="2800" baseline="30000" dirty="0" smtClean="0">
                <a:sym typeface="Wingdings" panose="05000000000000000000" pitchFamily="2" charset="2"/>
              </a:rPr>
              <a:t>e</a:t>
            </a:r>
            <a:r>
              <a:rPr lang="en-US" altLang="ko-KR" sz="2800" dirty="0" smtClean="0">
                <a:sym typeface="Wingdings" panose="05000000000000000000" pitchFamily="2" charset="2"/>
              </a:rPr>
              <a:t> : </a:t>
            </a:r>
            <a:r>
              <a:rPr lang="ko-KR" altLang="en-US" sz="2800" dirty="0" smtClean="0">
                <a:sym typeface="Wingdings" panose="05000000000000000000" pitchFamily="2" charset="2"/>
              </a:rPr>
              <a:t>지수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지수가 높은 항부터 낮은 항 순서로 항을 나열하며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가장 큰 지수가 그 다항식의 차수가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A(x) = 2x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+ 3x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+ 4x + 5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는 항이 네 개로 구성된 다항식이며 차수는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다항식의 추상 </a:t>
            </a:r>
            <a:r>
              <a:rPr lang="ko-KR" altLang="en-US" sz="1400" dirty="0" err="1" smtClean="0"/>
              <a:t>자료형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142~143page </a:t>
            </a:r>
            <a:r>
              <a:rPr lang="ko-KR" altLang="en-US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참조</a:t>
            </a:r>
            <a:endParaRPr lang="en-US" altLang="ko-KR" sz="14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A(x) = 4x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+ 3x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+ 2</a:t>
            </a:r>
            <a:r>
              <a:rPr lang="en-US" altLang="ko-KR" sz="1200" dirty="0" smtClean="0"/>
              <a:t> </a:t>
            </a:r>
            <a:r>
              <a:rPr lang="ko-KR" altLang="en-US" sz="1400" dirty="0" smtClean="0"/>
              <a:t>를 추상 </a:t>
            </a:r>
            <a:r>
              <a:rPr lang="ko-KR" altLang="en-US" sz="1400" dirty="0" err="1" smtClean="0"/>
              <a:t>자료형의</a:t>
            </a:r>
            <a:r>
              <a:rPr lang="ko-KR" altLang="en-US" sz="1400" dirty="0" smtClean="0"/>
              <a:t> 정의에 따라 표현하면 </a:t>
            </a:r>
            <a:r>
              <a:rPr lang="en-US" altLang="ko-KR" sz="1400" dirty="0" smtClean="0">
                <a:sym typeface="Wingdings" panose="05000000000000000000" pitchFamily="2" charset="2"/>
              </a:rPr>
              <a:t> p1 = ((3,4), (2,3), (0,2)) </a:t>
            </a:r>
            <a:r>
              <a:rPr lang="ko-KR" altLang="en-US" sz="1400" dirty="0" smtClean="0">
                <a:sym typeface="Wingdings" panose="05000000000000000000" pitchFamily="2" charset="2"/>
              </a:rPr>
              <a:t>각항의 지수와 계수의 쌍으로 묶어 표현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 배열을 이용한 표현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배열을 이용한 </a:t>
            </a:r>
            <a:r>
              <a:rPr lang="ko-KR" altLang="en-US" sz="1400" dirty="0" err="1" smtClean="0"/>
              <a:t>표헌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응용 및 구현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6623502" y="446055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38115" y="441533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 + 3x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+ 2x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0</a:t>
            </a:r>
            <a:endParaRPr lang="ko-KR" altLang="en-US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29826"/>
              </p:ext>
            </p:extLst>
          </p:nvPr>
        </p:nvGraphicFramePr>
        <p:xfrm>
          <a:off x="3341626" y="4829890"/>
          <a:ext cx="5616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411885786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52620747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728136867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352252386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45561857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3700677668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369052538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1156833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2639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16415"/>
              </p:ext>
            </p:extLst>
          </p:nvPr>
        </p:nvGraphicFramePr>
        <p:xfrm>
          <a:off x="3366814" y="5465966"/>
          <a:ext cx="2153122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76561">
                  <a:extLst>
                    <a:ext uri="{9D8B030D-6E8A-4147-A177-3AD203B41FA5}">
                      <a16:colId xmlns:a16="http://schemas.microsoft.com/office/drawing/2014/main" val="2424116710"/>
                    </a:ext>
                  </a:extLst>
                </a:gridCol>
                <a:gridCol w="1076561">
                  <a:extLst>
                    <a:ext uri="{9D8B030D-6E8A-4147-A177-3AD203B41FA5}">
                      <a16:colId xmlns:a16="http://schemas.microsoft.com/office/drawing/2014/main" val="2612263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5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8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</a:t>
            </a:r>
            <a:r>
              <a:rPr lang="ko-KR" altLang="en-US" sz="1400" dirty="0" smtClean="0"/>
              <a:t>코드로 구현한 </a:t>
            </a:r>
            <a:r>
              <a:rPr lang="ko-KR" altLang="en-US" sz="1400" dirty="0" smtClean="0"/>
              <a:t>선형리스트의 삽입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레포트</a:t>
            </a:r>
            <a:r>
              <a:rPr lang="ko-KR" alt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 다음시간까지 제출</a:t>
            </a:r>
            <a:r>
              <a:rPr lang="en-US" altLang="ko-KR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선택</a:t>
            </a:r>
            <a:r>
              <a:rPr lang="en-US" altLang="ko-KR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solidFill>
                <a:srgbClr val="FFFF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다음과 같은 배열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[10] = {10,20,30,40,50,60,70,80,90,100} </a:t>
            </a:r>
            <a:r>
              <a:rPr lang="ko-KR" altLang="en-US" sz="1400" dirty="0" smtClean="0"/>
              <a:t>이 있을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알고리즘을 다음과 같이 </a:t>
            </a:r>
            <a:r>
              <a:rPr lang="ko-KR" altLang="en-US" sz="1400" dirty="0" err="1" smtClean="0"/>
              <a:t>완성하시오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응용 및 구현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4119" y="1628800"/>
            <a:ext cx="4398950" cy="46782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void Insert(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void Delete(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);</a:t>
            </a:r>
            <a:endParaRPr lang="en-US" altLang="ko-KR" sz="1400" dirty="0" smtClean="0"/>
          </a:p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[10] = {10,20,30,40,50,60,70,80,90,100};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k, move = 0, n,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len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 /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[0]) - 1; // </a:t>
            </a:r>
            <a:r>
              <a:rPr lang="ko-KR" altLang="en-US" sz="1400" dirty="0"/>
              <a:t>원소의 개수</a:t>
            </a:r>
          </a:p>
          <a:p>
            <a:r>
              <a:rPr lang="en-US" altLang="ko-KR" sz="1400" dirty="0" smtClean="0"/>
              <a:t>   while </a:t>
            </a:r>
            <a:r>
              <a:rPr lang="en-US" altLang="ko-KR" sz="1400" dirty="0"/>
              <a:t>(1)</a:t>
            </a:r>
          </a:p>
          <a:p>
            <a:r>
              <a:rPr lang="en-US" altLang="ko-KR" sz="1400" dirty="0" smtClean="0"/>
              <a:t>   {</a:t>
            </a:r>
            <a:endParaRPr lang="en-US" altLang="ko-KR" sz="1400" dirty="0"/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("\n\n");</a:t>
            </a:r>
          </a:p>
          <a:p>
            <a:r>
              <a:rPr lang="en-US" altLang="ko-KR" sz="1400" dirty="0" smtClean="0"/>
              <a:t>       for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r>
              <a:rPr lang="en-US" altLang="ko-KR" sz="1400" dirty="0" smtClean="0"/>
              <a:t>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("%d\t",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 smtClean="0"/>
              <a:t>]);</a:t>
            </a:r>
            <a:endParaRPr lang="ko-KR" altLang="en-US" sz="1400" dirty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("\n\n\t\t [</a:t>
            </a:r>
            <a:r>
              <a:rPr lang="ko-KR" altLang="en-US" sz="1400" dirty="0"/>
              <a:t>삽입</a:t>
            </a:r>
            <a:r>
              <a:rPr lang="en-US" altLang="ko-KR" sz="1400" dirty="0"/>
              <a:t>/</a:t>
            </a:r>
            <a:r>
              <a:rPr lang="ko-KR" altLang="en-US" sz="1400" dirty="0"/>
              <a:t>삭제 알고리즘</a:t>
            </a:r>
            <a:r>
              <a:rPr lang="en-US" altLang="ko-KR" sz="1400" dirty="0"/>
              <a:t>]\n\n");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  1. </a:t>
            </a:r>
            <a:r>
              <a:rPr lang="ko-KR" altLang="en-US" sz="1400" dirty="0"/>
              <a:t>삽      입</a:t>
            </a:r>
            <a:r>
              <a:rPr lang="en-US" altLang="ko-KR" sz="1400" dirty="0"/>
              <a:t>\n\n");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  2. </a:t>
            </a:r>
            <a:r>
              <a:rPr lang="ko-KR" altLang="en-US" sz="1400" dirty="0"/>
              <a:t>삭      제</a:t>
            </a:r>
            <a:r>
              <a:rPr lang="en-US" altLang="ko-KR" sz="1400" dirty="0"/>
              <a:t>\n\n");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  0. </a:t>
            </a:r>
            <a:r>
              <a:rPr lang="ko-KR" altLang="en-US" sz="1400" dirty="0"/>
              <a:t>종      료</a:t>
            </a:r>
            <a:r>
              <a:rPr lang="en-US" altLang="ko-KR" sz="1400" dirty="0"/>
              <a:t>\n\n");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("\t\t      </a:t>
            </a:r>
            <a:r>
              <a:rPr lang="ko-KR" altLang="en-US" sz="1400" dirty="0"/>
              <a:t>선택</a:t>
            </a:r>
            <a:r>
              <a:rPr lang="en-US" altLang="ko-KR" sz="1400" dirty="0"/>
              <a:t>...[ ]\b\b");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/>
              <a:t>("%d", &amp;</a:t>
            </a:r>
            <a:r>
              <a:rPr lang="en-US" altLang="ko-KR" sz="1400" dirty="0" err="1"/>
              <a:t>sel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0) break;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3952" y="1556792"/>
            <a:ext cx="4752528" cy="5047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else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1)</a:t>
            </a:r>
          </a:p>
          <a:p>
            <a:r>
              <a:rPr lang="en-US" altLang="ko-KR" sz="1400" dirty="0"/>
              <a:t>      {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smtClean="0"/>
              <a:t>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</a:t>
            </a:r>
            <a:r>
              <a:rPr lang="ko-KR" altLang="en-US" sz="1400" dirty="0"/>
              <a:t>삽입할 원소를 입력하세요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/>
              <a:t>       </a:t>
            </a:r>
            <a:r>
              <a:rPr lang="en-US" altLang="ko-KR" sz="1400" dirty="0" smtClean="0"/>
              <a:t>   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("%d", &amp;n);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Insert(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n,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}</a:t>
            </a:r>
          </a:p>
          <a:p>
            <a:r>
              <a:rPr lang="en-US" altLang="ko-KR" sz="1400" dirty="0"/>
              <a:t>      else if (</a:t>
            </a:r>
            <a:r>
              <a:rPr lang="en-US" altLang="ko-KR" sz="1400" dirty="0" err="1"/>
              <a:t>sel</a:t>
            </a:r>
            <a:r>
              <a:rPr lang="en-US" altLang="ko-KR" sz="1400" dirty="0"/>
              <a:t> == 2)</a:t>
            </a:r>
          </a:p>
          <a:p>
            <a:r>
              <a:rPr lang="en-US" altLang="ko-KR" sz="1400" dirty="0"/>
              <a:t>      {</a:t>
            </a:r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</a:t>
            </a:r>
            <a:r>
              <a:rPr lang="ko-KR" altLang="en-US" sz="1400" dirty="0"/>
              <a:t>삭제할 원소를 입력하세요 </a:t>
            </a:r>
            <a:r>
              <a:rPr lang="en-US" altLang="ko-KR" sz="1400" dirty="0"/>
              <a:t>: ");</a:t>
            </a:r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/>
              <a:t>("%d", &amp;n);</a:t>
            </a:r>
          </a:p>
          <a:p>
            <a:r>
              <a:rPr lang="en-US" altLang="ko-KR" sz="1400" dirty="0" smtClean="0"/>
              <a:t>          Delete(</a:t>
            </a:r>
            <a:r>
              <a:rPr lang="en-US" altLang="ko-KR" sz="1400" dirty="0" err="1" smtClean="0"/>
              <a:t>arr</a:t>
            </a:r>
            <a:r>
              <a:rPr lang="en-US" altLang="ko-KR" sz="1400" dirty="0"/>
              <a:t>, n,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    }</a:t>
            </a:r>
            <a:endParaRPr lang="en-US" altLang="ko-KR" sz="1400" dirty="0"/>
          </a:p>
          <a:p>
            <a:r>
              <a:rPr lang="en-US" altLang="ko-KR" sz="1400" dirty="0" smtClean="0"/>
              <a:t>      else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("\n\n.... 1 </a:t>
            </a:r>
            <a:r>
              <a:rPr lang="ko-KR" altLang="en-US" sz="1400" dirty="0"/>
              <a:t>또는 </a:t>
            </a:r>
            <a:r>
              <a:rPr lang="en-US" altLang="ko-KR" sz="1400" dirty="0"/>
              <a:t>2 </a:t>
            </a:r>
            <a:r>
              <a:rPr lang="ko-KR" altLang="en-US" sz="1400" dirty="0"/>
              <a:t>를 선택하세요</a:t>
            </a:r>
            <a:r>
              <a:rPr lang="en-US" altLang="ko-KR" sz="1400" dirty="0"/>
              <a:t>\n\n");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void </a:t>
            </a:r>
            <a:r>
              <a:rPr lang="en-US" altLang="ko-KR" sz="1400" dirty="0"/>
              <a:t>Insert(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smtClean="0"/>
              <a:t>   // </a:t>
            </a:r>
            <a:r>
              <a:rPr lang="ko-KR" altLang="en-US" sz="1400" dirty="0" smtClean="0"/>
              <a:t>삽입알고리즘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void Delete(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// </a:t>
            </a:r>
            <a:r>
              <a:rPr lang="ko-KR" altLang="en-US" sz="1400" dirty="0" smtClean="0"/>
              <a:t>삭제알고리즘</a:t>
            </a:r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013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초기화면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6048672" cy="24192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2397086"/>
            <a:ext cx="5375945" cy="37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삽입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화면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042263"/>
            <a:ext cx="5329933" cy="2777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74" y="2348636"/>
            <a:ext cx="5646052" cy="29422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49" y="3803791"/>
            <a:ext cx="5646052" cy="29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753938"/>
            <a:ext cx="5468115" cy="28494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2384904"/>
            <a:ext cx="5468115" cy="2849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98" y="3941417"/>
            <a:ext cx="5329933" cy="27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6804892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자료구조의 개념과 특징을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선형 리스트의 개념과 연산을 알아본다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 </a:t>
            </a:r>
            <a:r>
              <a:rPr lang="ko-KR" altLang="en-US" sz="1400" dirty="0" smtClean="0"/>
              <a:t>언어를 이용해 선형 리스트의 순차 자료구조를 구현한다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순차 리스트의 응용과 순차 자료구조 구현 방법을 알아본다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8032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파이썬으로</a:t>
            </a:r>
            <a:r>
              <a:rPr lang="ko-KR" altLang="en-US" sz="1400" dirty="0" smtClean="0"/>
              <a:t> 구현한 선형리스트의 삽입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알고리</a:t>
            </a:r>
            <a:r>
              <a:rPr lang="ko-KR" altLang="en-US" sz="1400" dirty="0" smtClean="0"/>
              <a:t>즘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응용 및 구현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87810"/>
            <a:ext cx="5688632" cy="4057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287810"/>
            <a:ext cx="5676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65235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67" y="940729"/>
            <a:ext cx="2965468" cy="22242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03" y="940729"/>
            <a:ext cx="2939469" cy="2224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916721"/>
            <a:ext cx="3079324" cy="22242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8" y="3392454"/>
            <a:ext cx="2923708" cy="33843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723" y="3392454"/>
            <a:ext cx="2906080" cy="33729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870" y="3392454"/>
            <a:ext cx="2928918" cy="33729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6854" y="3392454"/>
            <a:ext cx="2928918" cy="34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순차 자료구조의 개념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구현할 자료들을 논리적인 순서대로 메모리에 연속하여 저장하는 구현 방식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논리적인 순서와 물리적인 순서가 항상 일치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배열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순차 자료구조와 선형 리스트의 이해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38508"/>
              </p:ext>
            </p:extLst>
          </p:nvPr>
        </p:nvGraphicFramePr>
        <p:xfrm>
          <a:off x="1271464" y="2060848"/>
          <a:ext cx="9577064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758">
                  <a:extLst>
                    <a:ext uri="{9D8B030D-6E8A-4147-A177-3AD203B41FA5}">
                      <a16:colId xmlns:a16="http://schemas.microsoft.com/office/drawing/2014/main" val="519881099"/>
                    </a:ext>
                  </a:extLst>
                </a:gridCol>
                <a:gridCol w="3834866">
                  <a:extLst>
                    <a:ext uri="{9D8B030D-6E8A-4147-A177-3AD203B41FA5}">
                      <a16:colId xmlns:a16="http://schemas.microsoft.com/office/drawing/2014/main" val="64813604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39786774"/>
                    </a:ext>
                  </a:extLst>
                </a:gridCol>
              </a:tblGrid>
              <a:tr h="41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순차 자료구조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연결 자료구조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310758"/>
                  </a:ext>
                </a:extLst>
              </a:tr>
              <a:tr h="812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메모리 저장 방식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메모리의 저장 시작 위치부터 빈자리 없이 자료를 순서대로 연속하여 저장한다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논리적인 순서와 물리적인 순서가 일치하는 구현 방식이다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메모리에 저장된 물리적 위치나 물리적 순서와 상관없이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링크에 의해 논리적인 순서를 표현하는 구현 방식이다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31825"/>
                  </a:ext>
                </a:extLst>
              </a:tr>
              <a:tr h="812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연산 특징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삽입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삭제 연산을 해도 빈자리 없이 자료가 순서대로 연속하여 저장된다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변경된 논리적인 순서와 저장된 물리적인 순서가 일치한다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삽입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ko-KR" altLang="en-US" sz="1400" dirty="0" smtClean="0"/>
                        <a:t>삭제 연산을 하여 논리적인 순서가 변경되어도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링크 정보만 변경되고 물리적 순서는 변경되지 않는다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487516"/>
                  </a:ext>
                </a:extLst>
              </a:tr>
              <a:tr h="41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프로그램 기법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배열을 이용한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포인터 이용한 구현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48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24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리스트의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자료를 구조화 하는 가장 기본적인 방법은 나열하는 것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리스트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                                                              [ </a:t>
            </a:r>
            <a:r>
              <a:rPr lang="ko-KR" altLang="en-US" sz="1400" dirty="0" smtClean="0"/>
              <a:t>선형 리스트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순서 리스트</a:t>
            </a:r>
            <a:r>
              <a:rPr lang="en-US" altLang="ko-KR" sz="1400" dirty="0" smtClean="0"/>
              <a:t>)]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리스트 </a:t>
            </a:r>
            <a:r>
              <a:rPr lang="ko-KR" altLang="en-US" sz="1400" dirty="0" err="1" smtClean="0"/>
              <a:t>표현형식</a:t>
            </a:r>
            <a:endParaRPr lang="en-US" altLang="ko-KR" sz="14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리스트 이름 </a:t>
            </a:r>
            <a:r>
              <a:rPr lang="en-US" altLang="ko-KR" sz="1400" dirty="0" smtClean="0"/>
              <a:t>= (</a:t>
            </a:r>
            <a:r>
              <a:rPr lang="ko-KR" altLang="en-US" sz="1400" dirty="0" smtClean="0"/>
              <a:t>원소</a:t>
            </a:r>
            <a:r>
              <a:rPr lang="en-US" altLang="ko-KR" sz="1400" dirty="0" smtClean="0"/>
              <a:t>1, </a:t>
            </a:r>
            <a:r>
              <a:rPr lang="ko-KR" altLang="en-US" sz="1400" dirty="0" smtClean="0"/>
              <a:t>원소</a:t>
            </a:r>
            <a:r>
              <a:rPr lang="en-US" altLang="ko-KR" sz="1400" dirty="0" smtClean="0"/>
              <a:t>2, …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n)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   </a:t>
            </a:r>
            <a:r>
              <a:rPr lang="ko-KR" altLang="en-US" sz="1400" dirty="0" err="1" smtClean="0"/>
              <a:t>동창이름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= (</a:t>
            </a:r>
            <a:r>
              <a:rPr lang="ko-KR" altLang="en-US" sz="1400" dirty="0" smtClean="0"/>
              <a:t>상원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현정</a:t>
            </a:r>
            <a:r>
              <a:rPr lang="en-US" altLang="ko-KR" sz="1400" dirty="0" smtClean="0"/>
              <a:t>…)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리스트 이름 </a:t>
            </a:r>
            <a:r>
              <a:rPr lang="en-US" altLang="ko-KR" sz="1400" dirty="0" smtClean="0"/>
              <a:t>= ( ) 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공백리스트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원소의 위치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원소의 크기가 일정하고 원소의 위치를 알면 모든 원소들을 찾아갈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ym typeface="Wingdings" panose="05000000000000000000" pitchFamily="2" charset="2"/>
              </a:rPr>
              <a:t>시작위치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s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원소크기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/>
              <a:t>ℓ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이면 첫번째 원소는 </a:t>
            </a:r>
            <a:r>
              <a:rPr lang="en-US" altLang="ko-KR" sz="1400" dirty="0" smtClean="0">
                <a:sym typeface="Wingdings" panose="05000000000000000000" pitchFamily="2" charset="2"/>
              </a:rPr>
              <a:t>s + 0 </a:t>
            </a:r>
            <a:r>
              <a:rPr lang="ko-KR" altLang="en-US" sz="1400" dirty="0" smtClean="0">
                <a:sym typeface="Wingdings" panose="05000000000000000000" pitchFamily="2" charset="2"/>
              </a:rPr>
              <a:t>두번째 원소는 </a:t>
            </a:r>
            <a:r>
              <a:rPr lang="en-US" altLang="ko-KR" sz="1400" dirty="0" smtClean="0">
                <a:sym typeface="Wingdings" panose="05000000000000000000" pitchFamily="2" charset="2"/>
              </a:rPr>
              <a:t>s + 1</a:t>
            </a:r>
            <a:r>
              <a:rPr lang="en-US" altLang="ko-KR" sz="1400" dirty="0" smtClean="0"/>
              <a:t>ℓ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세번째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원소 위치는 </a:t>
            </a:r>
            <a:r>
              <a:rPr lang="en-US" altLang="ko-KR" sz="1400" dirty="0" smtClean="0">
                <a:sym typeface="Wingdings" panose="05000000000000000000" pitchFamily="2" charset="2"/>
              </a:rPr>
              <a:t>s + 2</a:t>
            </a:r>
            <a:r>
              <a:rPr lang="en-US" altLang="ko-KR" sz="1400" dirty="0" smtClean="0"/>
              <a:t>ℓ</a:t>
            </a:r>
            <a:r>
              <a:rPr lang="en-US" altLang="ko-KR" sz="1400" dirty="0" smtClean="0">
                <a:sym typeface="Wingdings" panose="05000000000000000000" pitchFamily="2" charset="2"/>
              </a:rPr>
              <a:t> … n</a:t>
            </a:r>
            <a:r>
              <a:rPr lang="ko-KR" altLang="en-US" sz="1400" dirty="0" smtClean="0">
                <a:sym typeface="Wingdings" panose="05000000000000000000" pitchFamily="2" charset="2"/>
              </a:rPr>
              <a:t>번째 원소 위치는 </a:t>
            </a:r>
            <a:r>
              <a:rPr lang="en-US" altLang="ko-KR" sz="1400" dirty="0" smtClean="0">
                <a:sym typeface="Wingdings" panose="05000000000000000000" pitchFamily="2" charset="2"/>
              </a:rPr>
              <a:t>s + (n-1)*</a:t>
            </a:r>
            <a:r>
              <a:rPr lang="en-US" altLang="ko-KR" sz="1400" dirty="0" smtClean="0"/>
              <a:t>ℓ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이다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순차 자료구조와 선형 리스트의 이해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26327"/>
              </p:ext>
            </p:extLst>
          </p:nvPr>
        </p:nvGraphicFramePr>
        <p:xfrm>
          <a:off x="1894449" y="1628800"/>
          <a:ext cx="14401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9309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동창이름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6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4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7937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5439"/>
              </p:ext>
            </p:extLst>
          </p:nvPr>
        </p:nvGraphicFramePr>
        <p:xfrm>
          <a:off x="3743196" y="1628800"/>
          <a:ext cx="15841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4582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좋아하는 음식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5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김치찌개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닭볶음탕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된장찌개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잡채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1488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11332"/>
              </p:ext>
            </p:extLst>
          </p:nvPr>
        </p:nvGraphicFramePr>
        <p:xfrm>
          <a:off x="5735960" y="1628800"/>
          <a:ext cx="15841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94582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오늘 할 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5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운동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2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자료구조 스터디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0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과제 제출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5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동아리 </a:t>
                      </a:r>
                      <a:r>
                        <a:rPr lang="ko-KR" altLang="en-US" sz="1400" dirty="0" err="1" smtClean="0"/>
                        <a:t>공연연습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1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리스트의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선형리스트의 메모리 저장 구조</a:t>
            </a:r>
            <a:r>
              <a:rPr lang="en-US" altLang="ko-KR" sz="1400" dirty="0" smtClean="0"/>
              <a:t>,                                                </a:t>
            </a:r>
            <a:r>
              <a:rPr lang="ko-KR" altLang="en-US" sz="1400" dirty="0" smtClean="0"/>
              <a:t>원소의 위치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순차 자료구조와 선형 리스트의 이해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6242"/>
              </p:ext>
            </p:extLst>
          </p:nvPr>
        </p:nvGraphicFramePr>
        <p:xfrm>
          <a:off x="1894449" y="1628800"/>
          <a:ext cx="1440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9309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6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4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15524"/>
              </p:ext>
            </p:extLst>
          </p:nvPr>
        </p:nvGraphicFramePr>
        <p:xfrm>
          <a:off x="5411924" y="1628800"/>
          <a:ext cx="14401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93095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상원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32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상범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6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수영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현정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4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5335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4873" y="2010326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4873" y="2384013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α + ℓ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4873" y="2757700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α + 2ℓ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4873" y="3131387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α + 3ℓ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4873" y="3878759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α + (n-1)ℓ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4873" y="3505074"/>
            <a:ext cx="1217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1604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리스트의 배열 표현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선형 리스트는 배열을 사용해 순차 자료구조 방식을 구현한다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배열은 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인덱스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원소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쌍으로 구성되어 메모리에 연속적으로 할당된다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인덱스는 배열 원소의 순서를 나타낸다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sym typeface="Wingdings" panose="05000000000000000000" pitchFamily="2" charset="2"/>
              </a:rPr>
              <a:t>차원 배열을 이용한 선형 리스트 표현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인덱스를 하나만 사용하는 배열이다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ym typeface="Wingdings" panose="05000000000000000000" pitchFamily="2" charset="2"/>
              </a:rPr>
              <a:t>원소의 순서를 한 개의 값으로 구별할 수 있는 간단한 선형 리스트는 </a:t>
            </a:r>
            <a:r>
              <a:rPr lang="en-US" altLang="ko-KR" sz="1400" dirty="0" smtClean="0"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sym typeface="Wingdings" panose="05000000000000000000" pitchFamily="2" charset="2"/>
              </a:rPr>
              <a:t>차원 배열을 사용하여 표현할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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123 page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차원 배열을 이용한 선형 리스트 표현</a:t>
            </a:r>
            <a:endParaRPr lang="en-US" altLang="ko-KR" sz="1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행과 열 두개의 인덱스를 사용하는 배열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125 page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차원 </a:t>
            </a:r>
            <a:r>
              <a:rPr lang="ko-KR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배열을 이용한 선형 리스트 표현</a:t>
            </a:r>
            <a:endParaRPr lang="en-US" altLang="ko-KR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면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열 인 세개의 인덱스로 이루어진 배열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127page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순차 자료구조와 선형 리스트의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8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삽입과 알고리즘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선형 리스트이 삽입과 삭제 연산 후에도 선형리스트의 조건은 유지되어야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순차 자료구조 방식 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논리적인 순서와 메모리에 연속적으로 저장된 물리적 순서가 일치해야 한다</a:t>
            </a: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Ex) </a:t>
            </a:r>
            <a:r>
              <a:rPr lang="ko-KR" altLang="en-US" sz="1200" dirty="0" smtClean="0">
                <a:solidFill>
                  <a:schemeClr val="tx1"/>
                </a:solidFill>
                <a:sym typeface="Wingdings" panose="05000000000000000000" pitchFamily="2" charset="2"/>
              </a:rPr>
              <a:t>새치기 전 후의 순서 변화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276872"/>
            <a:ext cx="718608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삽입과 알고리즘</a:t>
            </a:r>
            <a:endParaRPr lang="en-US" altLang="ko-KR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원소의 삽입 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dirty="0" smtClean="0">
                <a:solidFill>
                  <a:schemeClr val="tx1"/>
                </a:solidFill>
              </a:rPr>
              <a:t>40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사이에 </a:t>
            </a: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을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20</a:t>
            </a:r>
            <a:r>
              <a:rPr lang="ko-KR" altLang="en-US" sz="120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dirty="0" smtClean="0">
                <a:solidFill>
                  <a:schemeClr val="tx1"/>
                </a:solidFill>
              </a:rPr>
              <a:t>40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사이에 </a:t>
            </a: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이 들어갈 공간을 먼저 만든다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30</a:t>
            </a:r>
            <a:r>
              <a:rPr lang="ko-KR" altLang="en-US" sz="1200" dirty="0" smtClean="0">
                <a:solidFill>
                  <a:schemeClr val="tx1"/>
                </a:solidFill>
              </a:rPr>
              <a:t>을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정렬이 되어 있는 선형리스트에 숫자를 삽입하는 알고리즘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insertElement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(L, n, x)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for(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 0;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&lt; n;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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+ 1) 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    if(L[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] &lt;= x &amp;&amp; x &lt;= L[ i+1]) then { k 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+ 1; break; }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}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if (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== n ) then k  n;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for(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 n;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&gt; k;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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-+ 1)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     L[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] = L[ i-1 ];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L[ k ]  x;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55041"/>
              </p:ext>
            </p:extLst>
          </p:nvPr>
        </p:nvGraphicFramePr>
        <p:xfrm>
          <a:off x="2135560" y="1484784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49332"/>
              </p:ext>
            </p:extLst>
          </p:nvPr>
        </p:nvGraphicFramePr>
        <p:xfrm>
          <a:off x="2135560" y="2548136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  <p:cxnSp>
        <p:nvCxnSpPr>
          <p:cNvPr id="21" name="직선 화살표 연결선 20"/>
          <p:cNvCxnSpPr/>
          <p:nvPr/>
        </p:nvCxnSpPr>
        <p:spPr>
          <a:xfrm>
            <a:off x="5519936" y="299695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871864" y="29969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223792" y="29969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03517"/>
              </p:ext>
            </p:extLst>
          </p:nvPr>
        </p:nvGraphicFramePr>
        <p:xfrm>
          <a:off x="2135559" y="3340224"/>
          <a:ext cx="4320477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211">
                  <a:extLst>
                    <a:ext uri="{9D8B030D-6E8A-4147-A177-3AD203B41FA5}">
                      <a16:colId xmlns:a16="http://schemas.microsoft.com/office/drawing/2014/main" val="101268865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20034368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17135304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7133487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3722754313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2514052887"/>
                    </a:ext>
                  </a:extLst>
                </a:gridCol>
                <a:gridCol w="617211">
                  <a:extLst>
                    <a:ext uri="{9D8B030D-6E8A-4147-A177-3AD203B41FA5}">
                      <a16:colId xmlns:a16="http://schemas.microsoft.com/office/drawing/2014/main" val="13570706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0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1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3236" y="692696"/>
            <a:ext cx="11413404" cy="5904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선형 리스트에서 원소 삽입 </a:t>
            </a:r>
            <a:r>
              <a:rPr lang="en-US" altLang="ko-KR" sz="1600" dirty="0" smtClean="0"/>
              <a:t>– C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7368" y="188640"/>
            <a:ext cx="11449272" cy="46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1"/>
                </a:solidFill>
              </a:rPr>
              <a:t>선형 리스트의 연산과 알고리즘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13" y="4802634"/>
            <a:ext cx="3240000" cy="12771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720" t="12205" r="49707" b="46257"/>
          <a:stretch/>
        </p:blipFill>
        <p:spPr>
          <a:xfrm>
            <a:off x="551384" y="1215299"/>
            <a:ext cx="4248472" cy="30698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9" y="4802634"/>
            <a:ext cx="3240000" cy="12771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866" y="4802634"/>
            <a:ext cx="3229314" cy="127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720" t="53863" r="49707" b="10257"/>
          <a:stretch/>
        </p:blipFill>
        <p:spPr>
          <a:xfrm>
            <a:off x="5485552" y="1215299"/>
            <a:ext cx="4248472" cy="26516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760296" y="188640"/>
            <a:ext cx="2448272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1-D 0929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4873beb7-5857-4685-be1f-d57550cc96cc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기판 디자인 프레젠테이션(와이드스크린)</Template>
  <TotalTime>0</TotalTime>
  <Words>1506</Words>
  <Application>Microsoft Office PowerPoint</Application>
  <PresentationFormat>와이드스크린</PresentationFormat>
  <Paragraphs>312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HY중고딕</vt:lpstr>
      <vt:lpstr>malgun gothic</vt:lpstr>
      <vt:lpstr>Arial</vt:lpstr>
      <vt:lpstr>Candara</vt:lpstr>
      <vt:lpstr>Consolas</vt:lpstr>
      <vt:lpstr>Wingdings</vt:lpstr>
      <vt:lpstr>기술 컴퓨터 16x9</vt:lpstr>
      <vt:lpstr>Data  Structures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2021-07-27T02:03:02Z</dcterms:created>
  <dcterms:modified xsi:type="dcterms:W3CDTF">2022-09-26T07:32:00Z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