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58"/>
  </p:notesMasterIdLst>
  <p:handoutMasterIdLst>
    <p:handoutMasterId r:id="rId59"/>
  </p:handoutMasterIdLst>
  <p:sldIdLst>
    <p:sldId id="256" r:id="rId5"/>
    <p:sldId id="286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7" r:id="rId23"/>
    <p:sldId id="316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57" autoAdjust="0"/>
    <p:restoredTop sz="90398" autoAdjust="0"/>
  </p:normalViewPr>
  <p:slideViewPr>
    <p:cSldViewPr>
      <p:cViewPr varScale="1">
        <p:scale>
          <a:sx n="106" d="100"/>
          <a:sy n="106" d="100"/>
        </p:scale>
        <p:origin x="138" y="20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2021-10-13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2021-10-13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2021-10-13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2021-10-13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2021-10-13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2021-10-13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2021-10-13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2021-10-13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2021-10-13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2021-10-13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2021-10-13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편집합니다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</a:t>
            </a:r>
            <a:r>
              <a:rPr lang="ko-KR" altLang="en-US" noProof="0" dirty="0"/>
              <a:t>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2021-10-13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3140968"/>
            <a:ext cx="10058400" cy="871736"/>
          </a:xfrm>
        </p:spPr>
        <p:txBody>
          <a:bodyPr rtlCol="0"/>
          <a:lstStyle/>
          <a:p>
            <a:pPr algn="ctr" rtl="0"/>
            <a:r>
              <a:rPr lang="en-US" altLang="ko-KR" dirty="0" smtClean="0"/>
              <a:t>Data  Structures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제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4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강 연결 자료구조와 연결 리스트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삽입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첫 번째 노드로 삽입 하기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단순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700808"/>
            <a:ext cx="79343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5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삽입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중간 노드로 삽입 하기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단순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47528" y="1747992"/>
            <a:ext cx="8132423" cy="37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1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삽입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중간 노드로 삽입 하기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단순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1112494"/>
            <a:ext cx="75723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2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삽입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중간 노드로 삽입 하기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단순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1161573"/>
            <a:ext cx="76390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3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삽입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중간 노드로 삽입 하기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단순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1340768"/>
            <a:ext cx="75723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삽입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마지막 노드로 삽입 하기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단순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91544" y="1556792"/>
            <a:ext cx="7848872" cy="390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31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삽입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마지막 노드로 삽입 하기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단순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1268760"/>
            <a:ext cx="75914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0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삽입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마지막 노드로 삽입 하기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단순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1273299"/>
            <a:ext cx="77914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삽입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마지막 노드로 삽입 하기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단순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1268760"/>
            <a:ext cx="74104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삽입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마지막 노드로 삽입 하기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단순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1268760"/>
            <a:ext cx="77819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5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6804892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연결 자료구조를 이해한다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순차 자료구조와 연결 자료구조의 차이점과 장단점을 알아본다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연결 리스트의 종류와 특징을 알아본다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연결 자료구조를 이용한 다항식의 덧셈 연산 방법을 알아본다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학습목표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6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삭제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노드 삭제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단순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79762" y="1700808"/>
            <a:ext cx="7740352" cy="287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762" y="5013176"/>
            <a:ext cx="62579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2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삭제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노드 삭제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단순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772816"/>
            <a:ext cx="84010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삭제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노드 삭제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단순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1628800"/>
            <a:ext cx="84677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4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삭제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노드 삭제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단순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1820986"/>
            <a:ext cx="84105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0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노드을</a:t>
            </a:r>
            <a:r>
              <a:rPr lang="ko-KR" altLang="en-US" sz="1600" dirty="0" smtClean="0"/>
              <a:t> 탐색하는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노드 탐색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단순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584" y="1700808"/>
            <a:ext cx="8233838" cy="278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9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노드을</a:t>
            </a:r>
            <a:r>
              <a:rPr lang="ko-KR" altLang="en-US" sz="1600" dirty="0" smtClean="0"/>
              <a:t> 탐색하는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노드 탐색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단순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628800"/>
            <a:ext cx="79343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6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노드을</a:t>
            </a:r>
            <a:r>
              <a:rPr lang="ko-KR" altLang="en-US" sz="1600" dirty="0" smtClean="0"/>
              <a:t> 탐색하는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노드 탐색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단순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772816"/>
            <a:ext cx="77247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원형 연결 리스트의 개념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마지막 노드의 </a:t>
            </a:r>
            <a:r>
              <a:rPr lang="ko-KR" altLang="en-US" sz="1600" dirty="0" err="1" smtClean="0"/>
              <a:t>링크값은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Null </a:t>
            </a:r>
            <a:r>
              <a:rPr lang="ko-KR" altLang="en-US" sz="1600" dirty="0" smtClean="0"/>
              <a:t>이지만 원형 연결 리스트는 마지막 노드의 </a:t>
            </a:r>
            <a:r>
              <a:rPr lang="ko-KR" altLang="en-US" sz="1600" dirty="0" err="1" smtClean="0"/>
              <a:t>링크값을</a:t>
            </a:r>
            <a:r>
              <a:rPr lang="ko-KR" altLang="en-US" sz="1600" dirty="0" smtClean="0"/>
              <a:t> 첫 번째 노드의 주소를 입력한다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원형 연결 리스트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원형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31258" y="3212976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철수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34376" y="3212976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71218" y="29010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27848" y="3212976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상원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30966" y="3212976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26464" y="29010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597167" y="3212976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수영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406784" y="3212976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95783" y="29010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472264" y="3212976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승희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282265" y="3212976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0880" y="29010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400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7" idx="3"/>
            <a:endCxn id="9" idx="1"/>
          </p:cNvCxnSpPr>
          <p:nvPr/>
        </p:nvCxnSpPr>
        <p:spPr>
          <a:xfrm>
            <a:off x="4310440" y="3429000"/>
            <a:ext cx="4174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3"/>
            <a:endCxn id="12" idx="1"/>
          </p:cNvCxnSpPr>
          <p:nvPr/>
        </p:nvCxnSpPr>
        <p:spPr>
          <a:xfrm>
            <a:off x="6107030" y="3429000"/>
            <a:ext cx="4901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3"/>
          </p:cNvCxnSpPr>
          <p:nvPr/>
        </p:nvCxnSpPr>
        <p:spPr>
          <a:xfrm>
            <a:off x="7982848" y="3429000"/>
            <a:ext cx="4894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703415" y="3212976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21" idx="3"/>
            <a:endCxn id="6" idx="1"/>
          </p:cNvCxnSpPr>
          <p:nvPr/>
        </p:nvCxnSpPr>
        <p:spPr>
          <a:xfrm>
            <a:off x="2279479" y="3429000"/>
            <a:ext cx="6517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flipH="1">
            <a:off x="2931258" y="3530662"/>
            <a:ext cx="6927071" cy="12700"/>
          </a:xfrm>
          <a:prstGeom prst="bentConnector5">
            <a:avLst>
              <a:gd name="adj1" fmla="val -3300"/>
              <a:gd name="adj2" fmla="val 4180228"/>
              <a:gd name="adj3" fmla="val 1033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93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원형 연결 리스트의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리스트에 첫 번째 노드로 삽입하는 알고리즘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원형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07568" y="1700808"/>
            <a:ext cx="6593678" cy="413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59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원형 연결 리스트의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리스트에 첫 번째 노드로 삽입하는 알고리즘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원형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1484784"/>
            <a:ext cx="76581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3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연결 자료구조의 개념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원소의 논리적인 순서와 물리적인 순서가 일치 하지 않아도 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연속적인 물리 주소에 의해 원소 순서를 표현하는 것이 아니라 링크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다음 원소의 주소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의해 순서가 연결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연결자료구조의 원소는 연결될 다음 원소에 대한 주소를 저장한다</a:t>
            </a:r>
            <a:r>
              <a:rPr lang="en-US" altLang="ko-KR" sz="1600" dirty="0" smtClean="0"/>
              <a:t>. &lt;</a:t>
            </a:r>
            <a:r>
              <a:rPr lang="ko-KR" altLang="en-US" sz="1600" dirty="0" smtClean="0"/>
              <a:t>원소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단위의 구성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노드의 논리적 구조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data : </a:t>
            </a:r>
            <a:r>
              <a:rPr lang="ko-KR" altLang="en-US" sz="1600" dirty="0" smtClean="0"/>
              <a:t>원소의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값을 저장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저장할 원소의 형태에 따라 하나 이상의 필드로 구성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link : </a:t>
            </a:r>
            <a:r>
              <a:rPr lang="ko-KR" altLang="en-US" sz="1600" dirty="0" smtClean="0"/>
              <a:t>다음 노드의 주소를 저장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포인터 변수를 이용하여 </a:t>
            </a:r>
            <a:r>
              <a:rPr lang="ko-KR" altLang="en-US" sz="1600" dirty="0" err="1" smtClean="0"/>
              <a:t>주소값을</a:t>
            </a:r>
            <a:r>
              <a:rPr lang="ko-KR" altLang="en-US" sz="1600" dirty="0" smtClean="0"/>
              <a:t> 저장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연결 자료구조와 연결 리스트의 이해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69426"/>
              </p:ext>
            </p:extLst>
          </p:nvPr>
        </p:nvGraphicFramePr>
        <p:xfrm>
          <a:off x="1199456" y="3933056"/>
          <a:ext cx="9577064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758">
                  <a:extLst>
                    <a:ext uri="{9D8B030D-6E8A-4147-A177-3AD203B41FA5}">
                      <a16:colId xmlns:a16="http://schemas.microsoft.com/office/drawing/2014/main" val="519881099"/>
                    </a:ext>
                  </a:extLst>
                </a:gridCol>
                <a:gridCol w="3834866">
                  <a:extLst>
                    <a:ext uri="{9D8B030D-6E8A-4147-A177-3AD203B41FA5}">
                      <a16:colId xmlns:a16="http://schemas.microsoft.com/office/drawing/2014/main" val="648136042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739786774"/>
                    </a:ext>
                  </a:extLst>
                </a:gridCol>
              </a:tblGrid>
              <a:tr h="4118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순차 자료구조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연결 자료구조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310758"/>
                  </a:ext>
                </a:extLst>
              </a:tr>
              <a:tr h="8123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메모리 저장 방식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필요한 전체 메모리 크기를 계산하여 할당하고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할당된 메모리의 시작 위치부터 빈자리 없이 자료를 순서대로 연속하여 저장한다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노드 단위로 메모리가 할당되며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저장 위치의 순서와 상관없이 노드의 링크 필드에 다음 자료의 주소를 저장한다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231825"/>
                  </a:ext>
                </a:extLst>
              </a:tr>
              <a:tr h="8123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연산 특징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삭제 연산 후에도 빈자리 없이 자료가 순서대로 연속하여 저장되어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변경된 논리적인 순서와 저장된 물리적인 순서가 일치한다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삭제 연산 후 논리적인 순서가 변경 되어도 링크 정보만 변경되고 물리적 위치는 변경되지 않는다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487516"/>
                  </a:ext>
                </a:extLst>
              </a:tr>
              <a:tr h="4118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프로그램 기법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배열을 이용한 구현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포인터 이용한 구현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4859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143672" y="2276872"/>
            <a:ext cx="158417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27848" y="2276872"/>
            <a:ext cx="864096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24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원형 연결 리스트의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리스트에 첫 번째 노드로 삽입하는 알고리즘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원형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1556792"/>
            <a:ext cx="76200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1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원형 연결 리스트의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리스트에 첫 번째 노드로 삽입하는 알고리즘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원형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1484784"/>
            <a:ext cx="77438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원형 연결 리스트의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리스트에 첫 번째 노드로 삽입하는 알고리즘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원형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1628800"/>
            <a:ext cx="76390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6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원형 연결 리스트의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리스트에 첫 번째 노드로 삽입하는 알고리즘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원형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1484784"/>
            <a:ext cx="7776864" cy="520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6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원형 연결 리스트의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리스트에 첫 번째 노드로 삽입하는 알고리즘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원형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628800"/>
            <a:ext cx="8382000" cy="2838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4725144"/>
            <a:ext cx="838200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6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원형 연결 리스트의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리스트 중간에 노드로 삽입하는 알고리즘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원형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75520" y="1760035"/>
            <a:ext cx="8136904" cy="376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6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원형 연결 리스트의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리스트 중간에 노드로 삽입하는 알고리즘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원형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1628800"/>
            <a:ext cx="80486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4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원형 연결 리스트의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리스트 중간에 노드로 삽입하는 알고리즘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원형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1701924"/>
            <a:ext cx="82772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9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원형 연결 리스트의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리스트 중간에 노드로 삽입하는 알고리즘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원형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1730500"/>
            <a:ext cx="8136904" cy="31579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965" y="5033208"/>
            <a:ext cx="8121611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0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원형 연결 리스트의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노드 삭제 알고리즘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	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원형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67608" y="1700808"/>
            <a:ext cx="8150772" cy="327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16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7368" y="67807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연결 리스트의 이해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인맥구조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승희는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번지에 살고 수영이 친구이다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수영은   </a:t>
            </a:r>
            <a:r>
              <a:rPr lang="en-US" altLang="ko-KR" sz="1600" dirty="0" smtClean="0"/>
              <a:t>50</a:t>
            </a:r>
            <a:r>
              <a:rPr lang="ko-KR" altLang="en-US" sz="1600" dirty="0" smtClean="0"/>
              <a:t>번지에 살고 상원의 친구이다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상원은 </a:t>
            </a:r>
            <a:r>
              <a:rPr lang="en-US" altLang="ko-KR" sz="1600" dirty="0"/>
              <a:t>2</a:t>
            </a:r>
            <a:r>
              <a:rPr lang="en-US" altLang="ko-KR" sz="1600" dirty="0" smtClean="0"/>
              <a:t>00</a:t>
            </a:r>
            <a:r>
              <a:rPr lang="ko-KR" altLang="en-US" sz="1600" dirty="0" smtClean="0"/>
              <a:t>번지에 살고 철수의 친구이다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철수는 </a:t>
            </a:r>
            <a:r>
              <a:rPr lang="en-US" altLang="ko-KR" sz="1600" dirty="0" smtClean="0"/>
              <a:t>250</a:t>
            </a:r>
            <a:r>
              <a:rPr lang="ko-KR" altLang="en-US" sz="1600" dirty="0" smtClean="0"/>
              <a:t>번지에 산다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논리적 표현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연결 자료구조와 연결 리스트의 이해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1177" y="3573016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철수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204295" y="3573016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1137" y="32610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97767" y="3573016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000885" y="3573016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96383" y="32610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067086" y="3573016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수영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876703" y="3573016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65702" y="32610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942183" y="3573016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승희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752184" y="3573016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40799" y="32610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9" idx="3"/>
            <a:endCxn id="11" idx="1"/>
          </p:cNvCxnSpPr>
          <p:nvPr/>
        </p:nvCxnSpPr>
        <p:spPr>
          <a:xfrm>
            <a:off x="2780359" y="3789040"/>
            <a:ext cx="4174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3"/>
            <a:endCxn id="14" idx="1"/>
          </p:cNvCxnSpPr>
          <p:nvPr/>
        </p:nvCxnSpPr>
        <p:spPr>
          <a:xfrm>
            <a:off x="4576949" y="3789040"/>
            <a:ext cx="4901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5" idx="3"/>
          </p:cNvCxnSpPr>
          <p:nvPr/>
        </p:nvCxnSpPr>
        <p:spPr>
          <a:xfrm>
            <a:off x="6452767" y="3789040"/>
            <a:ext cx="4894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170123" y="1149651"/>
            <a:ext cx="1868935" cy="415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물리적인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표현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9767539" y="1916832"/>
            <a:ext cx="1296144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수영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767539" y="2827218"/>
            <a:ext cx="1296144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승희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767539" y="3737604"/>
            <a:ext cx="1296144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상원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767539" y="4647990"/>
            <a:ext cx="1296144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철수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9767539" y="2276872"/>
            <a:ext cx="1296144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9767539" y="3191849"/>
            <a:ext cx="1296144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Null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767539" y="4106826"/>
            <a:ext cx="1296144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9767539" y="5021802"/>
            <a:ext cx="1296144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37664" y="173643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037664" y="26471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43413" y="35730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200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038833" y="448418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250</a:t>
            </a:r>
            <a:endParaRPr lang="ko-KR" altLang="en-US" dirty="0"/>
          </a:p>
        </p:txBody>
      </p:sp>
      <p:cxnSp>
        <p:nvCxnSpPr>
          <p:cNvPr id="44" name="꺾인 연결선 43"/>
          <p:cNvCxnSpPr>
            <a:stCxn id="38" idx="3"/>
            <a:endCxn id="31" idx="3"/>
          </p:cNvCxnSpPr>
          <p:nvPr/>
        </p:nvCxnSpPr>
        <p:spPr>
          <a:xfrm flipV="1">
            <a:off x="11063683" y="3917624"/>
            <a:ext cx="12700" cy="1284198"/>
          </a:xfrm>
          <a:prstGeom prst="bentConnector3">
            <a:avLst>
              <a:gd name="adj1" fmla="val 241132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37" idx="3"/>
            <a:endCxn id="29" idx="3"/>
          </p:cNvCxnSpPr>
          <p:nvPr/>
        </p:nvCxnSpPr>
        <p:spPr>
          <a:xfrm flipV="1">
            <a:off x="11063683" y="2096852"/>
            <a:ext cx="12700" cy="2189994"/>
          </a:xfrm>
          <a:prstGeom prst="bentConnector3">
            <a:avLst>
              <a:gd name="adj1" fmla="val 410943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5" idx="3"/>
            <a:endCxn id="30" idx="3"/>
          </p:cNvCxnSpPr>
          <p:nvPr/>
        </p:nvCxnSpPr>
        <p:spPr>
          <a:xfrm>
            <a:off x="11063683" y="2456892"/>
            <a:ext cx="12700" cy="550346"/>
          </a:xfrm>
          <a:prstGeom prst="bentConnector3">
            <a:avLst>
              <a:gd name="adj1" fmla="val 2343394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62738" y="4199683"/>
            <a:ext cx="87839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250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" name="꺾인 연결선 6"/>
          <p:cNvCxnSpPr>
            <a:stCxn id="3" idx="3"/>
            <a:endCxn id="8" idx="1"/>
          </p:cNvCxnSpPr>
          <p:nvPr/>
        </p:nvCxnSpPr>
        <p:spPr>
          <a:xfrm flipV="1">
            <a:off x="1041137" y="3789040"/>
            <a:ext cx="360040" cy="590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80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원형 연결 리스트의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노드 삭제 알고리즘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	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원형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772816"/>
            <a:ext cx="78009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9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원형 연결 리스트의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노드 삭제 알고리즘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	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원형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1358602"/>
            <a:ext cx="84582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5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원형 연결 리스트의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노드 삭제 알고리즘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	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원형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1628800"/>
            <a:ext cx="79057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원형 연결 리스트의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노드 삭제 알고리즘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	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원형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1549524"/>
            <a:ext cx="8458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8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원형 연결 리스트의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노드 삭제 알고리즘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	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원형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628800"/>
            <a:ext cx="78676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4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302" y="716608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이중 연결 리스트의 개념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양쪽 방향으로 순회할 수 있도록 노드를 연결한 리스트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&lt;</a:t>
            </a:r>
            <a:r>
              <a:rPr lang="ko-KR" altLang="en-US" sz="1600" dirty="0" smtClean="0"/>
              <a:t>링크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링크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형태로 구성됨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이중 연결 리스트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환형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이중 연결 리스트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이중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58951" y="1988840"/>
            <a:ext cx="1547833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306784" y="1988840"/>
            <a:ext cx="126000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Right link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487487" y="1988840"/>
            <a:ext cx="126000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Lefe</a:t>
            </a:r>
            <a:r>
              <a:rPr lang="en-US" altLang="ko-KR" dirty="0" smtClean="0"/>
              <a:t> link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031582" y="3524920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철수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834700" y="3524920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71542" y="32129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492158" y="3524920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상원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295276" y="3524920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300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90774" y="32129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966308" y="3524920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수영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775925" y="3524920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64924" y="32129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300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0419933" y="3524920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승희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1229934" y="3524920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218549" y="32129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400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4410764" y="3668936"/>
            <a:ext cx="4824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871340" y="3668936"/>
            <a:ext cx="4971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9351989" y="3668936"/>
            <a:ext cx="469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271464" y="3529960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stCxn id="40" idx="3"/>
            <a:endCxn id="43" idx="1"/>
          </p:cNvCxnSpPr>
          <p:nvPr/>
        </p:nvCxnSpPr>
        <p:spPr>
          <a:xfrm flipV="1">
            <a:off x="1847528" y="3740944"/>
            <a:ext cx="597430" cy="5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44958" y="3524920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893230" y="3524920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410764" y="3812952"/>
            <a:ext cx="4824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368446" y="3524920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</a:t>
            </a:r>
            <a:endParaRPr lang="ko-KR" altLang="en-US" dirty="0"/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6871340" y="3812952"/>
            <a:ext cx="4971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9821677" y="3524920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300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9351989" y="3812952"/>
            <a:ext cx="469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031582" y="5388428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철수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834700" y="5388428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671542" y="50764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5492158" y="5388428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상원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6295276" y="5388428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300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290774" y="50764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7966308" y="5388428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수영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8775925" y="5388428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400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764924" y="50764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300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10419933" y="5388428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승희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1229934" y="5388428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0218549" y="50764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400</a:t>
            </a:r>
            <a:endParaRPr lang="ko-KR" altLang="en-US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4410764" y="5532444"/>
            <a:ext cx="4824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6871340" y="5532444"/>
            <a:ext cx="4971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9351989" y="5532444"/>
            <a:ext cx="469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1271464" y="5393468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cxnSp>
        <p:nvCxnSpPr>
          <p:cNvPr id="81" name="직선 화살표 연결선 80"/>
          <p:cNvCxnSpPr>
            <a:stCxn id="80" idx="3"/>
            <a:endCxn id="82" idx="1"/>
          </p:cNvCxnSpPr>
          <p:nvPr/>
        </p:nvCxnSpPr>
        <p:spPr>
          <a:xfrm flipV="1">
            <a:off x="1847528" y="5604452"/>
            <a:ext cx="597430" cy="5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2444958" y="5388428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400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4893230" y="5388428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cxnSp>
        <p:nvCxnSpPr>
          <p:cNvPr id="84" name="직선 화살표 연결선 83"/>
          <p:cNvCxnSpPr/>
          <p:nvPr/>
        </p:nvCxnSpPr>
        <p:spPr>
          <a:xfrm flipH="1">
            <a:off x="4410764" y="5676460"/>
            <a:ext cx="4824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7368446" y="5388428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</a:t>
            </a:r>
            <a:endParaRPr lang="ko-KR" altLang="en-US" dirty="0"/>
          </a:p>
        </p:txBody>
      </p:sp>
      <p:cxnSp>
        <p:nvCxnSpPr>
          <p:cNvPr id="86" name="직선 화살표 연결선 85"/>
          <p:cNvCxnSpPr/>
          <p:nvPr/>
        </p:nvCxnSpPr>
        <p:spPr>
          <a:xfrm flipH="1">
            <a:off x="6871340" y="5676460"/>
            <a:ext cx="4971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9821677" y="5388428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300</a:t>
            </a:r>
            <a:endParaRPr lang="ko-KR" altLang="en-US" dirty="0"/>
          </a:p>
        </p:txBody>
      </p:sp>
      <p:cxnSp>
        <p:nvCxnSpPr>
          <p:cNvPr id="88" name="직선 화살표 연결선 87"/>
          <p:cNvCxnSpPr/>
          <p:nvPr/>
        </p:nvCxnSpPr>
        <p:spPr>
          <a:xfrm flipH="1">
            <a:off x="9351989" y="5676460"/>
            <a:ext cx="469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flipH="1">
            <a:off x="2444958" y="5483688"/>
            <a:ext cx="9361040" cy="12700"/>
          </a:xfrm>
          <a:prstGeom prst="bentConnector5">
            <a:avLst>
              <a:gd name="adj1" fmla="val -2442"/>
              <a:gd name="adj2" fmla="val -4649961"/>
              <a:gd name="adj3" fmla="val 10244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10800000" flipH="1">
            <a:off x="2444958" y="5700303"/>
            <a:ext cx="9361040" cy="12700"/>
          </a:xfrm>
          <a:prstGeom prst="bentConnector5">
            <a:avLst>
              <a:gd name="adj1" fmla="val -2442"/>
              <a:gd name="adj2" fmla="val -4378268"/>
              <a:gd name="adj3" fmla="val 10244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485004" y="188640"/>
            <a:ext cx="2291516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1-D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10-06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02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302" y="716608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이중 연결 리스트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이중 연결 리스트에서 노드를 삽입하는 방법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이중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8"/>
          <a:stretch/>
        </p:blipFill>
        <p:spPr bwMode="auto">
          <a:xfrm>
            <a:off x="1351039" y="1556792"/>
            <a:ext cx="705678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51040" y="4258615"/>
            <a:ext cx="7056782" cy="238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12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302" y="716608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이중 연결 리스트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이중 연결 리스트에서 노드를 삽입하는 방법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이중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1700808"/>
            <a:ext cx="7772400" cy="35242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223792" y="4077072"/>
            <a:ext cx="3672408" cy="79208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302" y="716608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이중 연결 리스트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이중 연결 리스트에서 노드를 삽입하는 방법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이중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1532324"/>
            <a:ext cx="70961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3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302" y="716608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이중 연결 리스트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이중 연결 리스트에서 노드를 삽입하는 방법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이중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1484784"/>
            <a:ext cx="7560839" cy="529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1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개념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노드의 링크 필드가 하나이며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링크 필드는 다음 노드의 주소를 가지고 연결되는 구조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동일한 의미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단순 연결 리스트 </a:t>
            </a:r>
            <a:r>
              <a:rPr lang="en-US" altLang="ko-KR" sz="1600" dirty="0" smtClean="0"/>
              <a:t>== </a:t>
            </a:r>
            <a:r>
              <a:rPr lang="ko-KR" altLang="en-US" sz="1600" dirty="0" smtClean="0"/>
              <a:t>연결 리스트 </a:t>
            </a:r>
            <a:r>
              <a:rPr lang="en-US" altLang="ko-KR" sz="1600" dirty="0" smtClean="0"/>
              <a:t>== </a:t>
            </a:r>
            <a:r>
              <a:rPr lang="ko-KR" altLang="en-US" sz="1600" dirty="0" smtClean="0"/>
              <a:t>선형 연결 리스트 </a:t>
            </a:r>
            <a:r>
              <a:rPr lang="en-US" altLang="ko-KR" sz="1600" dirty="0" smtClean="0"/>
              <a:t>== </a:t>
            </a:r>
            <a:r>
              <a:rPr lang="ko-KR" altLang="en-US" sz="1600" dirty="0" smtClean="0"/>
              <a:t>단순 연결 선형 리스트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단순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46402" y="2132856"/>
            <a:ext cx="158417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30578" y="2132856"/>
            <a:ext cx="864096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link1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23792" y="2132856"/>
            <a:ext cx="158417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807968" y="2132856"/>
            <a:ext cx="864096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link2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104112" y="2132856"/>
            <a:ext cx="158417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688288" y="2132856"/>
            <a:ext cx="864096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8" idx="3"/>
            <a:endCxn id="9" idx="1"/>
          </p:cNvCxnSpPr>
          <p:nvPr/>
        </p:nvCxnSpPr>
        <p:spPr>
          <a:xfrm>
            <a:off x="3794674" y="2348880"/>
            <a:ext cx="4291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3"/>
            <a:endCxn id="11" idx="1"/>
          </p:cNvCxnSpPr>
          <p:nvPr/>
        </p:nvCxnSpPr>
        <p:spPr>
          <a:xfrm>
            <a:off x="6672064" y="23488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03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302" y="716608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이중 연결 리스트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이중 연결 리스트에서 노드를 삽입하는 방법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이중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772816"/>
            <a:ext cx="78009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9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302" y="716608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이중 연결 리스트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이중 연결 리스트에서 노드를 삭제하는 방법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이중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71464" y="1700808"/>
            <a:ext cx="8157143" cy="200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84375" y="4363700"/>
            <a:ext cx="8048574" cy="194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41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302" y="716608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이중 연결 리스트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이중 연결 리스트에서 노드를 삭제하는 방법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이중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1556792"/>
            <a:ext cx="79057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5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302" y="716608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이중 연결 리스트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이중 연결 리스트에서 노드를 삭제하는 방법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이중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1484784"/>
            <a:ext cx="80295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4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리스트에서 삽입 연산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기존의 노드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삽입할 노드를 준비한다</a:t>
            </a:r>
            <a:r>
              <a:rPr lang="en-US" altLang="ko-KR" sz="1600" dirty="0" smtClean="0"/>
              <a:t>.                                 </a:t>
            </a:r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새 노드의 데이터 필드에 값을 저장한다</a:t>
            </a:r>
            <a:r>
              <a:rPr lang="en-US" altLang="ko-KR" sz="1600" dirty="0" smtClean="0"/>
              <a:t>.   </a:t>
            </a:r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새 노드의 </a:t>
            </a:r>
            <a:r>
              <a:rPr lang="ko-KR" altLang="en-US" sz="1600" dirty="0" err="1" smtClean="0"/>
              <a:t>링크값을</a:t>
            </a:r>
            <a:r>
              <a:rPr lang="ko-KR" altLang="en-US" sz="1600" dirty="0" smtClean="0"/>
              <a:t> 저장한다</a:t>
            </a:r>
            <a:r>
              <a:rPr lang="en-US" altLang="ko-KR" sz="1600" dirty="0" smtClean="0"/>
              <a:t>.                       </a:t>
            </a:r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리스트의 앞 노드에 새 노드를 연결한다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상원의 </a:t>
            </a:r>
            <a:r>
              <a:rPr lang="en-US" altLang="ko-KR" sz="1600" dirty="0" smtClean="0"/>
              <a:t>link </a:t>
            </a:r>
            <a:r>
              <a:rPr lang="ko-KR" altLang="en-US" sz="1600" dirty="0" smtClean="0"/>
              <a:t>부분에 새 노드의 주소로 수정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단순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060634" y="1654592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철수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63752" y="1654592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00594" y="1342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857224" y="1654592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상원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660342" y="1654592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5840" y="1342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726543" y="1654592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수영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536160" y="1654592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25159" y="1342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601640" y="1654592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승희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411641" y="1654592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00256" y="1342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15" idx="3"/>
            <a:endCxn id="18" idx="1"/>
          </p:cNvCxnSpPr>
          <p:nvPr/>
        </p:nvCxnSpPr>
        <p:spPr>
          <a:xfrm>
            <a:off x="4439816" y="1870616"/>
            <a:ext cx="4174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9" idx="3"/>
            <a:endCxn id="21" idx="1"/>
          </p:cNvCxnSpPr>
          <p:nvPr/>
        </p:nvCxnSpPr>
        <p:spPr>
          <a:xfrm>
            <a:off x="6236406" y="1870616"/>
            <a:ext cx="4901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3"/>
          </p:cNvCxnSpPr>
          <p:nvPr/>
        </p:nvCxnSpPr>
        <p:spPr>
          <a:xfrm>
            <a:off x="8112224" y="1870616"/>
            <a:ext cx="4894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777214" y="2356869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580332" y="2356869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796938" y="3074441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길동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600056" y="3074441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796938" y="3786869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길동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600056" y="3786869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92814" y="22311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300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03912" y="295817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300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03912" y="366087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300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840899" y="4330876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상원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644017" y="4330876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300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76070" y="402492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703512" y="5229200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철수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506630" y="5229200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343472" y="49172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500102" y="5229200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303220" y="5229200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300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98718" y="49172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369421" y="5229200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수영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179038" y="5229200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68037" y="49172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7244518" y="5229200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승희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8054519" y="5229200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43134" y="49172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cxnSp>
        <p:nvCxnSpPr>
          <p:cNvPr id="55" name="직선 화살표 연결선 54"/>
          <p:cNvCxnSpPr>
            <a:stCxn id="44" idx="3"/>
            <a:endCxn id="46" idx="1"/>
          </p:cNvCxnSpPr>
          <p:nvPr/>
        </p:nvCxnSpPr>
        <p:spPr>
          <a:xfrm>
            <a:off x="3082694" y="5445224"/>
            <a:ext cx="4174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0" idx="3"/>
          </p:cNvCxnSpPr>
          <p:nvPr/>
        </p:nvCxnSpPr>
        <p:spPr>
          <a:xfrm>
            <a:off x="6755102" y="5445224"/>
            <a:ext cx="4894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572849" y="6165304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길동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375967" y="6165304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327644" y="587644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300</a:t>
            </a:r>
            <a:endParaRPr lang="ko-KR" altLang="en-US" dirty="0"/>
          </a:p>
        </p:txBody>
      </p:sp>
      <p:cxnSp>
        <p:nvCxnSpPr>
          <p:cNvPr id="62" name="구부러진 연결선 61"/>
          <p:cNvCxnSpPr>
            <a:stCxn id="47" idx="3"/>
            <a:endCxn id="58" idx="1"/>
          </p:cNvCxnSpPr>
          <p:nvPr/>
        </p:nvCxnSpPr>
        <p:spPr>
          <a:xfrm flipH="1">
            <a:off x="4572849" y="5445224"/>
            <a:ext cx="306435" cy="936104"/>
          </a:xfrm>
          <a:prstGeom prst="curvedConnector5">
            <a:avLst>
              <a:gd name="adj1" fmla="val -74600"/>
              <a:gd name="adj2" fmla="val 41706"/>
              <a:gd name="adj3" fmla="val 1746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>
            <a:stCxn id="59" idx="3"/>
            <a:endCxn id="49" idx="1"/>
          </p:cNvCxnSpPr>
          <p:nvPr/>
        </p:nvCxnSpPr>
        <p:spPr>
          <a:xfrm flipH="1" flipV="1">
            <a:off x="5369421" y="5445224"/>
            <a:ext cx="582610" cy="936104"/>
          </a:xfrm>
          <a:prstGeom prst="curvedConnector5">
            <a:avLst>
              <a:gd name="adj1" fmla="val -39237"/>
              <a:gd name="adj2" fmla="val 50000"/>
              <a:gd name="adj3" fmla="val 12443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5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리스트에서 삭제 연산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기존의 노드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삭제할 노드의 앞 노드를 찾는다</a:t>
            </a:r>
            <a:r>
              <a:rPr lang="en-US" altLang="ko-KR" sz="1600" dirty="0" smtClean="0"/>
              <a:t>.                                 </a:t>
            </a:r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앞 노드에 삭제할 노드의 </a:t>
            </a:r>
            <a:r>
              <a:rPr lang="ko-KR" altLang="en-US" sz="1600" dirty="0" err="1" smtClean="0"/>
              <a:t>링크값을</a:t>
            </a:r>
            <a:r>
              <a:rPr lang="ko-KR" altLang="en-US" sz="1600" dirty="0" smtClean="0"/>
              <a:t> 저장한다</a:t>
            </a:r>
            <a:r>
              <a:rPr lang="en-US" altLang="ko-KR" sz="1600" dirty="0" smtClean="0"/>
              <a:t>.         </a:t>
            </a:r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단순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559496" y="1654592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철수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362614" y="1654592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99456" y="1342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356086" y="1654592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상원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159204" y="1654592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54702" y="1342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086860" y="1654592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수영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896477" y="1654592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25159" y="1342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961957" y="1654592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승희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771958" y="1654592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00256" y="1342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15" idx="3"/>
            <a:endCxn id="18" idx="1"/>
          </p:cNvCxnSpPr>
          <p:nvPr/>
        </p:nvCxnSpPr>
        <p:spPr>
          <a:xfrm>
            <a:off x="2938678" y="1870616"/>
            <a:ext cx="4174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9" idx="3"/>
            <a:endCxn id="56" idx="1"/>
          </p:cNvCxnSpPr>
          <p:nvPr/>
        </p:nvCxnSpPr>
        <p:spPr>
          <a:xfrm>
            <a:off x="4735268" y="1870616"/>
            <a:ext cx="488010" cy="3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3"/>
          </p:cNvCxnSpPr>
          <p:nvPr/>
        </p:nvCxnSpPr>
        <p:spPr>
          <a:xfrm>
            <a:off x="8472541" y="1870616"/>
            <a:ext cx="4894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292368" y="2356869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상원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095486" y="2356869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300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300994" y="3074441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상원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104112" y="3074441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07968" y="22311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200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807968" y="295817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200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223278" y="1657678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길동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6032895" y="1649174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61" idx="3"/>
            <a:endCxn id="21" idx="1"/>
          </p:cNvCxnSpPr>
          <p:nvPr/>
        </p:nvCxnSpPr>
        <p:spPr>
          <a:xfrm>
            <a:off x="6608959" y="1865198"/>
            <a:ext cx="477901" cy="5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009381" y="13577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300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616951" y="4952518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철수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2420069" y="4952518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256911" y="464057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3413541" y="4952518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상원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216659" y="4952518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300</a:t>
            </a:r>
          </a:p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212157" y="464057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7144315" y="4952518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수영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7953932" y="4952518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582614" y="464057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9019412" y="4952518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승희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9829413" y="4952518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457711" y="464057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cxnSp>
        <p:nvCxnSpPr>
          <p:cNvPr id="78" name="직선 화살표 연결선 77"/>
          <p:cNvCxnSpPr>
            <a:stCxn id="67" idx="3"/>
            <a:endCxn id="69" idx="1"/>
          </p:cNvCxnSpPr>
          <p:nvPr/>
        </p:nvCxnSpPr>
        <p:spPr>
          <a:xfrm>
            <a:off x="2996133" y="5168542"/>
            <a:ext cx="4174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0" idx="3"/>
            <a:endCxn id="81" idx="1"/>
          </p:cNvCxnSpPr>
          <p:nvPr/>
        </p:nvCxnSpPr>
        <p:spPr>
          <a:xfrm>
            <a:off x="4792723" y="5168542"/>
            <a:ext cx="488010" cy="3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3" idx="3"/>
          </p:cNvCxnSpPr>
          <p:nvPr/>
        </p:nvCxnSpPr>
        <p:spPr>
          <a:xfrm>
            <a:off x="8529996" y="5168542"/>
            <a:ext cx="4894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280733" y="4955604"/>
            <a:ext cx="803071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길동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6083851" y="4955604"/>
            <a:ext cx="576064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  <p:cxnSp>
        <p:nvCxnSpPr>
          <p:cNvPr id="83" name="직선 화살표 연결선 82"/>
          <p:cNvCxnSpPr>
            <a:stCxn id="82" idx="3"/>
            <a:endCxn id="72" idx="1"/>
          </p:cNvCxnSpPr>
          <p:nvPr/>
        </p:nvCxnSpPr>
        <p:spPr>
          <a:xfrm flipV="1">
            <a:off x="6659915" y="5168542"/>
            <a:ext cx="484400" cy="3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066836" y="46557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300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5591944" y="4509120"/>
            <a:ext cx="434405" cy="299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127687" y="4149080"/>
            <a:ext cx="140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삭제할 노드</a:t>
            </a:r>
            <a:endParaRPr lang="ko-KR" altLang="en-US" dirty="0"/>
          </a:p>
        </p:txBody>
      </p:sp>
      <p:sp>
        <p:nvSpPr>
          <p:cNvPr id="8" name="위쪽 화살표 7"/>
          <p:cNvSpPr/>
          <p:nvPr/>
        </p:nvSpPr>
        <p:spPr>
          <a:xfrm>
            <a:off x="3416881" y="5437198"/>
            <a:ext cx="371070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2802935" y="5600590"/>
            <a:ext cx="94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앞 노드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64595" y="5561023"/>
            <a:ext cx="170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300 </a:t>
            </a:r>
            <a:r>
              <a:rPr lang="en-US" altLang="ko-KR" dirty="0" smtClean="0">
                <a:sym typeface="Wingdings" panose="05000000000000000000" pitchFamily="2" charset="2"/>
              </a:rPr>
              <a:t> 50 </a:t>
            </a:r>
            <a:r>
              <a:rPr lang="ko-KR" altLang="en-US" dirty="0" smtClean="0">
                <a:sym typeface="Wingdings" panose="05000000000000000000" pitchFamily="2" charset="2"/>
              </a:rPr>
              <a:t>변경</a:t>
            </a:r>
            <a:endParaRPr lang="ko-KR" altLang="en-US" dirty="0"/>
          </a:p>
        </p:txBody>
      </p:sp>
      <p:cxnSp>
        <p:nvCxnSpPr>
          <p:cNvPr id="88" name="직선 연결선 87"/>
          <p:cNvCxnSpPr/>
          <p:nvPr/>
        </p:nvCxnSpPr>
        <p:spPr>
          <a:xfrm flipV="1">
            <a:off x="4280159" y="4910768"/>
            <a:ext cx="439181" cy="2993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H="1" flipV="1">
            <a:off x="4307717" y="4890016"/>
            <a:ext cx="375681" cy="30814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4948020" y="5070622"/>
            <a:ext cx="148760" cy="16794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 flipV="1">
            <a:off x="4943257" y="5080148"/>
            <a:ext cx="164286" cy="16810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자유형 113"/>
          <p:cNvSpPr/>
          <p:nvPr/>
        </p:nvSpPr>
        <p:spPr>
          <a:xfrm>
            <a:off x="4790949" y="5186363"/>
            <a:ext cx="2319464" cy="438149"/>
          </a:xfrm>
          <a:custGeom>
            <a:avLst/>
            <a:gdLst>
              <a:gd name="connsiteX0" fmla="*/ 4889 w 2319464"/>
              <a:gd name="connsiteY0" fmla="*/ 0 h 438149"/>
              <a:gd name="connsiteX1" fmla="*/ 126 w 2319464"/>
              <a:gd name="connsiteY1" fmla="*/ 23812 h 438149"/>
              <a:gd name="connsiteX2" fmla="*/ 9651 w 2319464"/>
              <a:gd name="connsiteY2" fmla="*/ 42862 h 438149"/>
              <a:gd name="connsiteX3" fmla="*/ 33464 w 2319464"/>
              <a:gd name="connsiteY3" fmla="*/ 76200 h 438149"/>
              <a:gd name="connsiteX4" fmla="*/ 47751 w 2319464"/>
              <a:gd name="connsiteY4" fmla="*/ 80962 h 438149"/>
              <a:gd name="connsiteX5" fmla="*/ 76326 w 2319464"/>
              <a:gd name="connsiteY5" fmla="*/ 109537 h 438149"/>
              <a:gd name="connsiteX6" fmla="*/ 109664 w 2319464"/>
              <a:gd name="connsiteY6" fmla="*/ 138112 h 438149"/>
              <a:gd name="connsiteX7" fmla="*/ 138239 w 2319464"/>
              <a:gd name="connsiteY7" fmla="*/ 152400 h 438149"/>
              <a:gd name="connsiteX8" fmla="*/ 166814 w 2319464"/>
              <a:gd name="connsiteY8" fmla="*/ 180975 h 438149"/>
              <a:gd name="connsiteX9" fmla="*/ 195389 w 2319464"/>
              <a:gd name="connsiteY9" fmla="*/ 195262 h 438149"/>
              <a:gd name="connsiteX10" fmla="*/ 228726 w 2319464"/>
              <a:gd name="connsiteY10" fmla="*/ 209550 h 438149"/>
              <a:gd name="connsiteX11" fmla="*/ 243014 w 2319464"/>
              <a:gd name="connsiteY11" fmla="*/ 223837 h 438149"/>
              <a:gd name="connsiteX12" fmla="*/ 276351 w 2319464"/>
              <a:gd name="connsiteY12" fmla="*/ 233362 h 438149"/>
              <a:gd name="connsiteX13" fmla="*/ 295401 w 2319464"/>
              <a:gd name="connsiteY13" fmla="*/ 242887 h 438149"/>
              <a:gd name="connsiteX14" fmla="*/ 323976 w 2319464"/>
              <a:gd name="connsiteY14" fmla="*/ 261937 h 438149"/>
              <a:gd name="connsiteX15" fmla="*/ 338264 w 2319464"/>
              <a:gd name="connsiteY15" fmla="*/ 266700 h 438149"/>
              <a:gd name="connsiteX16" fmla="*/ 371601 w 2319464"/>
              <a:gd name="connsiteY16" fmla="*/ 280987 h 438149"/>
              <a:gd name="connsiteX17" fmla="*/ 385889 w 2319464"/>
              <a:gd name="connsiteY17" fmla="*/ 290512 h 438149"/>
              <a:gd name="connsiteX18" fmla="*/ 404939 w 2319464"/>
              <a:gd name="connsiteY18" fmla="*/ 295275 h 438149"/>
              <a:gd name="connsiteX19" fmla="*/ 433514 w 2319464"/>
              <a:gd name="connsiteY19" fmla="*/ 304800 h 438149"/>
              <a:gd name="connsiteX20" fmla="*/ 452564 w 2319464"/>
              <a:gd name="connsiteY20" fmla="*/ 309562 h 438149"/>
              <a:gd name="connsiteX21" fmla="*/ 481139 w 2319464"/>
              <a:gd name="connsiteY21" fmla="*/ 319087 h 438149"/>
              <a:gd name="connsiteX22" fmla="*/ 495426 w 2319464"/>
              <a:gd name="connsiteY22" fmla="*/ 323850 h 438149"/>
              <a:gd name="connsiteX23" fmla="*/ 524001 w 2319464"/>
              <a:gd name="connsiteY23" fmla="*/ 328612 h 438149"/>
              <a:gd name="connsiteX24" fmla="*/ 552576 w 2319464"/>
              <a:gd name="connsiteY24" fmla="*/ 338137 h 438149"/>
              <a:gd name="connsiteX25" fmla="*/ 566864 w 2319464"/>
              <a:gd name="connsiteY25" fmla="*/ 347662 h 438149"/>
              <a:gd name="connsiteX26" fmla="*/ 609726 w 2319464"/>
              <a:gd name="connsiteY26" fmla="*/ 357187 h 438149"/>
              <a:gd name="connsiteX27" fmla="*/ 624014 w 2319464"/>
              <a:gd name="connsiteY27" fmla="*/ 361950 h 438149"/>
              <a:gd name="connsiteX28" fmla="*/ 643064 w 2319464"/>
              <a:gd name="connsiteY28" fmla="*/ 366712 h 438149"/>
              <a:gd name="connsiteX29" fmla="*/ 657351 w 2319464"/>
              <a:gd name="connsiteY29" fmla="*/ 371475 h 438149"/>
              <a:gd name="connsiteX30" fmla="*/ 724026 w 2319464"/>
              <a:gd name="connsiteY30" fmla="*/ 385762 h 438149"/>
              <a:gd name="connsiteX31" fmla="*/ 762126 w 2319464"/>
              <a:gd name="connsiteY31" fmla="*/ 400050 h 438149"/>
              <a:gd name="connsiteX32" fmla="*/ 828801 w 2319464"/>
              <a:gd name="connsiteY32" fmla="*/ 409575 h 438149"/>
              <a:gd name="connsiteX33" fmla="*/ 871664 w 2319464"/>
              <a:gd name="connsiteY33" fmla="*/ 419100 h 438149"/>
              <a:gd name="connsiteX34" fmla="*/ 966914 w 2319464"/>
              <a:gd name="connsiteY34" fmla="*/ 423862 h 438149"/>
              <a:gd name="connsiteX35" fmla="*/ 990726 w 2319464"/>
              <a:gd name="connsiteY35" fmla="*/ 433387 h 438149"/>
              <a:gd name="connsiteX36" fmla="*/ 1586039 w 2319464"/>
              <a:gd name="connsiteY36" fmla="*/ 433387 h 438149"/>
              <a:gd name="connsiteX37" fmla="*/ 1643189 w 2319464"/>
              <a:gd name="connsiteY37" fmla="*/ 428625 h 438149"/>
              <a:gd name="connsiteX38" fmla="*/ 1657476 w 2319464"/>
              <a:gd name="connsiteY38" fmla="*/ 423862 h 438149"/>
              <a:gd name="connsiteX39" fmla="*/ 1700339 w 2319464"/>
              <a:gd name="connsiteY39" fmla="*/ 404812 h 438149"/>
              <a:gd name="connsiteX40" fmla="*/ 1762251 w 2319464"/>
              <a:gd name="connsiteY40" fmla="*/ 400050 h 438149"/>
              <a:gd name="connsiteX41" fmla="*/ 1800351 w 2319464"/>
              <a:gd name="connsiteY41" fmla="*/ 390525 h 438149"/>
              <a:gd name="connsiteX42" fmla="*/ 1814639 w 2319464"/>
              <a:gd name="connsiteY42" fmla="*/ 385762 h 438149"/>
              <a:gd name="connsiteX43" fmla="*/ 1890839 w 2319464"/>
              <a:gd name="connsiteY43" fmla="*/ 357187 h 438149"/>
              <a:gd name="connsiteX44" fmla="*/ 1938464 w 2319464"/>
              <a:gd name="connsiteY44" fmla="*/ 323850 h 438149"/>
              <a:gd name="connsiteX45" fmla="*/ 1952751 w 2319464"/>
              <a:gd name="connsiteY45" fmla="*/ 304800 h 438149"/>
              <a:gd name="connsiteX46" fmla="*/ 1986089 w 2319464"/>
              <a:gd name="connsiteY46" fmla="*/ 285750 h 438149"/>
              <a:gd name="connsiteX47" fmla="*/ 2014664 w 2319464"/>
              <a:gd name="connsiteY47" fmla="*/ 261937 h 438149"/>
              <a:gd name="connsiteX48" fmla="*/ 2043239 w 2319464"/>
              <a:gd name="connsiteY48" fmla="*/ 238125 h 438149"/>
              <a:gd name="connsiteX49" fmla="*/ 2057526 w 2319464"/>
              <a:gd name="connsiteY49" fmla="*/ 233362 h 438149"/>
              <a:gd name="connsiteX50" fmla="*/ 2105151 w 2319464"/>
              <a:gd name="connsiteY50" fmla="*/ 204787 h 438149"/>
              <a:gd name="connsiteX51" fmla="*/ 2133726 w 2319464"/>
              <a:gd name="connsiteY51" fmla="*/ 180975 h 438149"/>
              <a:gd name="connsiteX52" fmla="*/ 2162301 w 2319464"/>
              <a:gd name="connsiteY52" fmla="*/ 161925 h 438149"/>
              <a:gd name="connsiteX53" fmla="*/ 2176589 w 2319464"/>
              <a:gd name="connsiteY53" fmla="*/ 147637 h 438149"/>
              <a:gd name="connsiteX54" fmla="*/ 2205164 w 2319464"/>
              <a:gd name="connsiteY54" fmla="*/ 133350 h 438149"/>
              <a:gd name="connsiteX55" fmla="*/ 2219451 w 2319464"/>
              <a:gd name="connsiteY55" fmla="*/ 119062 h 438149"/>
              <a:gd name="connsiteX56" fmla="*/ 2238501 w 2319464"/>
              <a:gd name="connsiteY56" fmla="*/ 109537 h 438149"/>
              <a:gd name="connsiteX57" fmla="*/ 2267076 w 2319464"/>
              <a:gd name="connsiteY57" fmla="*/ 80962 h 438149"/>
              <a:gd name="connsiteX58" fmla="*/ 2295651 w 2319464"/>
              <a:gd name="connsiteY58" fmla="*/ 61912 h 438149"/>
              <a:gd name="connsiteX59" fmla="*/ 2319464 w 2319464"/>
              <a:gd name="connsiteY59" fmla="*/ 52387 h 43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319464" h="438149">
                <a:moveTo>
                  <a:pt x="4889" y="0"/>
                </a:moveTo>
                <a:cubicBezTo>
                  <a:pt x="3301" y="7937"/>
                  <a:pt x="-768" y="15767"/>
                  <a:pt x="126" y="23812"/>
                </a:cubicBezTo>
                <a:cubicBezTo>
                  <a:pt x="910" y="30868"/>
                  <a:pt x="6129" y="36698"/>
                  <a:pt x="9651" y="42862"/>
                </a:cubicBezTo>
                <a:cubicBezTo>
                  <a:pt x="12811" y="48392"/>
                  <a:pt x="30674" y="73875"/>
                  <a:pt x="33464" y="76200"/>
                </a:cubicBezTo>
                <a:cubicBezTo>
                  <a:pt x="37320" y="79414"/>
                  <a:pt x="42989" y="79375"/>
                  <a:pt x="47751" y="80962"/>
                </a:cubicBezTo>
                <a:lnTo>
                  <a:pt x="76326" y="109537"/>
                </a:lnTo>
                <a:cubicBezTo>
                  <a:pt x="87587" y="120798"/>
                  <a:pt x="95406" y="129965"/>
                  <a:pt x="109664" y="138112"/>
                </a:cubicBezTo>
                <a:cubicBezTo>
                  <a:pt x="132830" y="151350"/>
                  <a:pt x="115841" y="132491"/>
                  <a:pt x="138239" y="152400"/>
                </a:cubicBezTo>
                <a:cubicBezTo>
                  <a:pt x="148307" y="161349"/>
                  <a:pt x="155606" y="173503"/>
                  <a:pt x="166814" y="180975"/>
                </a:cubicBezTo>
                <a:cubicBezTo>
                  <a:pt x="194271" y="199280"/>
                  <a:pt x="167783" y="183432"/>
                  <a:pt x="195389" y="195262"/>
                </a:cubicBezTo>
                <a:cubicBezTo>
                  <a:pt x="236602" y="212924"/>
                  <a:pt x="195207" y="198376"/>
                  <a:pt x="228726" y="209550"/>
                </a:cubicBezTo>
                <a:cubicBezTo>
                  <a:pt x="233489" y="214312"/>
                  <a:pt x="237410" y="220101"/>
                  <a:pt x="243014" y="223837"/>
                </a:cubicBezTo>
                <a:cubicBezTo>
                  <a:pt x="247117" y="226572"/>
                  <a:pt x="273806" y="232726"/>
                  <a:pt x="276351" y="233362"/>
                </a:cubicBezTo>
                <a:cubicBezTo>
                  <a:pt x="282701" y="236537"/>
                  <a:pt x="289313" y="239234"/>
                  <a:pt x="295401" y="242887"/>
                </a:cubicBezTo>
                <a:cubicBezTo>
                  <a:pt x="305217" y="248777"/>
                  <a:pt x="313116" y="258317"/>
                  <a:pt x="323976" y="261937"/>
                </a:cubicBezTo>
                <a:cubicBezTo>
                  <a:pt x="328739" y="263525"/>
                  <a:pt x="333774" y="264455"/>
                  <a:pt x="338264" y="266700"/>
                </a:cubicBezTo>
                <a:cubicBezTo>
                  <a:pt x="371151" y="283144"/>
                  <a:pt x="331956" y="271077"/>
                  <a:pt x="371601" y="280987"/>
                </a:cubicBezTo>
                <a:cubicBezTo>
                  <a:pt x="376364" y="284162"/>
                  <a:pt x="380628" y="288257"/>
                  <a:pt x="385889" y="290512"/>
                </a:cubicBezTo>
                <a:cubicBezTo>
                  <a:pt x="391905" y="293090"/>
                  <a:pt x="398670" y="293394"/>
                  <a:pt x="404939" y="295275"/>
                </a:cubicBezTo>
                <a:cubicBezTo>
                  <a:pt x="414556" y="298160"/>
                  <a:pt x="423773" y="302365"/>
                  <a:pt x="433514" y="304800"/>
                </a:cubicBezTo>
                <a:cubicBezTo>
                  <a:pt x="439864" y="306387"/>
                  <a:pt x="446295" y="307681"/>
                  <a:pt x="452564" y="309562"/>
                </a:cubicBezTo>
                <a:cubicBezTo>
                  <a:pt x="462181" y="312447"/>
                  <a:pt x="471614" y="315912"/>
                  <a:pt x="481139" y="319087"/>
                </a:cubicBezTo>
                <a:cubicBezTo>
                  <a:pt x="485901" y="320675"/>
                  <a:pt x="490474" y="323025"/>
                  <a:pt x="495426" y="323850"/>
                </a:cubicBezTo>
                <a:lnTo>
                  <a:pt x="524001" y="328612"/>
                </a:lnTo>
                <a:cubicBezTo>
                  <a:pt x="533526" y="331787"/>
                  <a:pt x="544222" y="332568"/>
                  <a:pt x="552576" y="338137"/>
                </a:cubicBezTo>
                <a:cubicBezTo>
                  <a:pt x="557339" y="341312"/>
                  <a:pt x="561603" y="345407"/>
                  <a:pt x="566864" y="347662"/>
                </a:cubicBezTo>
                <a:cubicBezTo>
                  <a:pt x="573715" y="350598"/>
                  <a:pt x="604293" y="355829"/>
                  <a:pt x="609726" y="357187"/>
                </a:cubicBezTo>
                <a:cubicBezTo>
                  <a:pt x="614596" y="358405"/>
                  <a:pt x="619187" y="360571"/>
                  <a:pt x="624014" y="361950"/>
                </a:cubicBezTo>
                <a:cubicBezTo>
                  <a:pt x="630308" y="363748"/>
                  <a:pt x="636770" y="364914"/>
                  <a:pt x="643064" y="366712"/>
                </a:cubicBezTo>
                <a:cubicBezTo>
                  <a:pt x="647891" y="368091"/>
                  <a:pt x="652524" y="370096"/>
                  <a:pt x="657351" y="371475"/>
                </a:cubicBezTo>
                <a:cubicBezTo>
                  <a:pt x="687924" y="380210"/>
                  <a:pt x="680328" y="374836"/>
                  <a:pt x="724026" y="385762"/>
                </a:cubicBezTo>
                <a:cubicBezTo>
                  <a:pt x="795913" y="403736"/>
                  <a:pt x="687383" y="375137"/>
                  <a:pt x="762126" y="400050"/>
                </a:cubicBezTo>
                <a:cubicBezTo>
                  <a:pt x="777285" y="405103"/>
                  <a:pt x="818295" y="408407"/>
                  <a:pt x="828801" y="409575"/>
                </a:cubicBezTo>
                <a:cubicBezTo>
                  <a:pt x="838444" y="411986"/>
                  <a:pt x="862779" y="418389"/>
                  <a:pt x="871664" y="419100"/>
                </a:cubicBezTo>
                <a:cubicBezTo>
                  <a:pt x="903352" y="421635"/>
                  <a:pt x="935164" y="422275"/>
                  <a:pt x="966914" y="423862"/>
                </a:cubicBezTo>
                <a:cubicBezTo>
                  <a:pt x="974851" y="427037"/>
                  <a:pt x="982192" y="432885"/>
                  <a:pt x="990726" y="433387"/>
                </a:cubicBezTo>
                <a:cubicBezTo>
                  <a:pt x="1156495" y="443138"/>
                  <a:pt x="1443614" y="435190"/>
                  <a:pt x="1586039" y="433387"/>
                </a:cubicBezTo>
                <a:cubicBezTo>
                  <a:pt x="1605089" y="431800"/>
                  <a:pt x="1624241" y="431151"/>
                  <a:pt x="1643189" y="428625"/>
                </a:cubicBezTo>
                <a:cubicBezTo>
                  <a:pt x="1648165" y="427962"/>
                  <a:pt x="1652862" y="425840"/>
                  <a:pt x="1657476" y="423862"/>
                </a:cubicBezTo>
                <a:cubicBezTo>
                  <a:pt x="1668958" y="418941"/>
                  <a:pt x="1688255" y="406826"/>
                  <a:pt x="1700339" y="404812"/>
                </a:cubicBezTo>
                <a:cubicBezTo>
                  <a:pt x="1720756" y="401409"/>
                  <a:pt x="1741614" y="401637"/>
                  <a:pt x="1762251" y="400050"/>
                </a:cubicBezTo>
                <a:cubicBezTo>
                  <a:pt x="1774951" y="396875"/>
                  <a:pt x="1787932" y="394665"/>
                  <a:pt x="1800351" y="390525"/>
                </a:cubicBezTo>
                <a:cubicBezTo>
                  <a:pt x="1805114" y="388937"/>
                  <a:pt x="1809796" y="387083"/>
                  <a:pt x="1814639" y="385762"/>
                </a:cubicBezTo>
                <a:cubicBezTo>
                  <a:pt x="1850079" y="376096"/>
                  <a:pt x="1858856" y="378509"/>
                  <a:pt x="1890839" y="357187"/>
                </a:cubicBezTo>
                <a:cubicBezTo>
                  <a:pt x="1895503" y="354078"/>
                  <a:pt x="1931414" y="330900"/>
                  <a:pt x="1938464" y="323850"/>
                </a:cubicBezTo>
                <a:cubicBezTo>
                  <a:pt x="1944077" y="318237"/>
                  <a:pt x="1947138" y="310413"/>
                  <a:pt x="1952751" y="304800"/>
                </a:cubicBezTo>
                <a:cubicBezTo>
                  <a:pt x="1959482" y="298069"/>
                  <a:pt x="1978619" y="289485"/>
                  <a:pt x="1986089" y="285750"/>
                </a:cubicBezTo>
                <a:cubicBezTo>
                  <a:pt x="2027818" y="244018"/>
                  <a:pt x="1974890" y="295082"/>
                  <a:pt x="2014664" y="261937"/>
                </a:cubicBezTo>
                <a:cubicBezTo>
                  <a:pt x="2030467" y="248768"/>
                  <a:pt x="2025499" y="246995"/>
                  <a:pt x="2043239" y="238125"/>
                </a:cubicBezTo>
                <a:cubicBezTo>
                  <a:pt x="2047729" y="235880"/>
                  <a:pt x="2052912" y="235340"/>
                  <a:pt x="2057526" y="233362"/>
                </a:cubicBezTo>
                <a:cubicBezTo>
                  <a:pt x="2070681" y="227724"/>
                  <a:pt x="2096685" y="213252"/>
                  <a:pt x="2105151" y="204787"/>
                </a:cubicBezTo>
                <a:cubicBezTo>
                  <a:pt x="2146904" y="163037"/>
                  <a:pt x="2093934" y="214135"/>
                  <a:pt x="2133726" y="180975"/>
                </a:cubicBezTo>
                <a:cubicBezTo>
                  <a:pt x="2157508" y="161156"/>
                  <a:pt x="2137194" y="170294"/>
                  <a:pt x="2162301" y="161925"/>
                </a:cubicBezTo>
                <a:cubicBezTo>
                  <a:pt x="2167064" y="157162"/>
                  <a:pt x="2170985" y="151373"/>
                  <a:pt x="2176589" y="147637"/>
                </a:cubicBezTo>
                <a:cubicBezTo>
                  <a:pt x="2219543" y="119001"/>
                  <a:pt x="2160203" y="170818"/>
                  <a:pt x="2205164" y="133350"/>
                </a:cubicBezTo>
                <a:cubicBezTo>
                  <a:pt x="2210338" y="129038"/>
                  <a:pt x="2213970" y="122977"/>
                  <a:pt x="2219451" y="119062"/>
                </a:cubicBezTo>
                <a:cubicBezTo>
                  <a:pt x="2225228" y="114935"/>
                  <a:pt x="2232957" y="113972"/>
                  <a:pt x="2238501" y="109537"/>
                </a:cubicBezTo>
                <a:cubicBezTo>
                  <a:pt x="2249020" y="101122"/>
                  <a:pt x="2255868" y="88434"/>
                  <a:pt x="2267076" y="80962"/>
                </a:cubicBezTo>
                <a:cubicBezTo>
                  <a:pt x="2276601" y="74612"/>
                  <a:pt x="2284791" y="65532"/>
                  <a:pt x="2295651" y="61912"/>
                </a:cubicBezTo>
                <a:cubicBezTo>
                  <a:pt x="2313307" y="56028"/>
                  <a:pt x="2305449" y="59395"/>
                  <a:pt x="2319464" y="52387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91344" y="1711980"/>
            <a:ext cx="720080" cy="37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250</a:t>
            </a:r>
            <a:endParaRPr lang="ko-KR" altLang="en-US" dirty="0"/>
          </a:p>
        </p:txBody>
      </p:sp>
      <p:cxnSp>
        <p:nvCxnSpPr>
          <p:cNvPr id="9" name="꺾인 연결선 8"/>
          <p:cNvCxnSpPr>
            <a:endCxn id="13" idx="1"/>
          </p:cNvCxnSpPr>
          <p:nvPr/>
        </p:nvCxnSpPr>
        <p:spPr>
          <a:xfrm flipV="1">
            <a:off x="911424" y="1870616"/>
            <a:ext cx="648072" cy="3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61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삽입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첫 번째 노드로 삽입하기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단순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3472" y="1628800"/>
            <a:ext cx="839938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 연결 리스트의 삽입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첫 번째 노드로 삽입 하기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단순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연결 리스트</a:t>
            </a:r>
            <a:endParaRPr lang="ko-KR" altLang="en-US" dirty="0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455051"/>
            <a:ext cx="87249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7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4873beb7-5857-4685-be1f-d57550cc96cc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기판 디자인 프레젠테이션(와이드스크린)</Template>
  <TotalTime>0</TotalTime>
  <Words>1134</Words>
  <Application>Microsoft Office PowerPoint</Application>
  <PresentationFormat>와이드스크린</PresentationFormat>
  <Paragraphs>390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0" baseType="lpstr">
      <vt:lpstr>HY중고딕</vt:lpstr>
      <vt:lpstr>malgun gothic</vt:lpstr>
      <vt:lpstr>Arial</vt:lpstr>
      <vt:lpstr>Candara</vt:lpstr>
      <vt:lpstr>Consolas</vt:lpstr>
      <vt:lpstr>Wingdings</vt:lpstr>
      <vt:lpstr>기술 컴퓨터 16x9</vt:lpstr>
      <vt:lpstr>Data  Structures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2021-07-27T02:03:02Z</dcterms:created>
  <dcterms:modified xsi:type="dcterms:W3CDTF">2021-10-13T05:21:33Z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