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6" r:id="rId6"/>
    <p:sldId id="300" r:id="rId7"/>
    <p:sldId id="301" r:id="rId8"/>
    <p:sldId id="302" r:id="rId9"/>
    <p:sldId id="304" r:id="rId10"/>
    <p:sldId id="305" r:id="rId11"/>
    <p:sldId id="303" r:id="rId12"/>
    <p:sldId id="307" r:id="rId13"/>
    <p:sldId id="308" r:id="rId14"/>
    <p:sldId id="306" r:id="rId15"/>
    <p:sldId id="310" r:id="rId16"/>
    <p:sldId id="309" r:id="rId17"/>
    <p:sldId id="311" r:id="rId18"/>
    <p:sldId id="312" r:id="rId19"/>
    <p:sldId id="313" r:id="rId20"/>
    <p:sldId id="314" r:id="rId21"/>
    <p:sldId id="316" r:id="rId22"/>
    <p:sldId id="317" r:id="rId2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32" autoAdjust="0"/>
    <p:restoredTop sz="90398" autoAdjust="0"/>
  </p:normalViewPr>
  <p:slideViewPr>
    <p:cSldViewPr>
      <p:cViewPr varScale="1">
        <p:scale>
          <a:sx n="85" d="100"/>
          <a:sy n="85" d="100"/>
        </p:scale>
        <p:origin x="114" y="61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2022-10-05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2022-10-05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2022-10-05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2022-10-05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2022-10-05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2022-10-05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2022-10-05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2022-10-05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2022-10-05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2022-10-05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2022-10-05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편집합니다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</a:t>
            </a:r>
            <a:r>
              <a:rPr lang="ko-KR" altLang="en-US" noProof="0" dirty="0"/>
              <a:t>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2022-10-05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3140968"/>
            <a:ext cx="10058400" cy="871736"/>
          </a:xfrm>
        </p:spPr>
        <p:txBody>
          <a:bodyPr rtlCol="0"/>
          <a:lstStyle/>
          <a:p>
            <a:pPr algn="ctr" rtl="0"/>
            <a:r>
              <a:rPr lang="en-US" altLang="ko-KR" dirty="0" smtClean="0"/>
              <a:t>Data  Structures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제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5 </a:t>
            </a:r>
            <a:r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강 스택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순차 자료구조를 이용한 스택의 구현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스택의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421142"/>
            <a:ext cx="2789589" cy="23115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893" y="1412776"/>
            <a:ext cx="2789589" cy="23115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442" y="1414283"/>
            <a:ext cx="2789589" cy="23115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991" y="1412097"/>
            <a:ext cx="2789589" cy="23122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44" y="3933056"/>
            <a:ext cx="2789590" cy="23038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2893" y="3933056"/>
            <a:ext cx="2765976" cy="23122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4442" y="3929212"/>
            <a:ext cx="2794003" cy="23115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5990" y="3935101"/>
            <a:ext cx="2789590" cy="231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0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스택을 이용한 역순 문자열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스택의 </a:t>
            </a:r>
            <a:r>
              <a:rPr lang="en-US" altLang="ko-KR" sz="1600" dirty="0" smtClean="0"/>
              <a:t>LIFO </a:t>
            </a:r>
            <a:r>
              <a:rPr lang="ko-KR" altLang="en-US" sz="1600" dirty="0" smtClean="0"/>
              <a:t>특성을 이용하여 역순 문자열을 간단히 만들 수 있다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문자열을 순서대로 스택에 삽입한다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스택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삭제하여 문자를 만든다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스택의 응용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639616" y="2497808"/>
            <a:ext cx="936104" cy="1296143"/>
            <a:chOff x="2783632" y="2636912"/>
            <a:chExt cx="2088232" cy="3096344"/>
          </a:xfrm>
        </p:grpSpPr>
        <p:sp>
          <p:nvSpPr>
            <p:cNvPr id="8" name="직사각형 7"/>
            <p:cNvSpPr/>
            <p:nvPr/>
          </p:nvSpPr>
          <p:spPr>
            <a:xfrm>
              <a:off x="2927648" y="2708920"/>
              <a:ext cx="1800200" cy="3024336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83632" y="2636912"/>
              <a:ext cx="2088232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83632" y="228947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push(A)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2751353" y="3505920"/>
            <a:ext cx="721689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791744" y="2485203"/>
            <a:ext cx="936104" cy="1296143"/>
            <a:chOff x="2783632" y="2636912"/>
            <a:chExt cx="2088232" cy="3096344"/>
          </a:xfrm>
        </p:grpSpPr>
        <p:sp>
          <p:nvSpPr>
            <p:cNvPr id="12" name="직사각형 11"/>
            <p:cNvSpPr/>
            <p:nvPr/>
          </p:nvSpPr>
          <p:spPr>
            <a:xfrm>
              <a:off x="2927648" y="2708920"/>
              <a:ext cx="1800200" cy="3024336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83632" y="2636912"/>
              <a:ext cx="2088232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35760" y="227687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push(B)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3903481" y="3493315"/>
            <a:ext cx="721689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903481" y="3222062"/>
            <a:ext cx="721689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939167" y="2497808"/>
            <a:ext cx="936104" cy="1296143"/>
            <a:chOff x="2783632" y="2636912"/>
            <a:chExt cx="2088232" cy="3096344"/>
          </a:xfrm>
        </p:grpSpPr>
        <p:sp>
          <p:nvSpPr>
            <p:cNvPr id="21" name="직사각형 20"/>
            <p:cNvSpPr/>
            <p:nvPr/>
          </p:nvSpPr>
          <p:spPr>
            <a:xfrm>
              <a:off x="2927648" y="2708920"/>
              <a:ext cx="1800200" cy="3024336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83632" y="2636912"/>
              <a:ext cx="2088232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083183" y="228947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push(C)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5050904" y="3505920"/>
            <a:ext cx="721689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050904" y="3226278"/>
            <a:ext cx="721689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050904" y="2947487"/>
            <a:ext cx="721689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6077353" y="2497808"/>
            <a:ext cx="936104" cy="1296143"/>
            <a:chOff x="2783632" y="2636912"/>
            <a:chExt cx="2088232" cy="3096344"/>
          </a:xfrm>
        </p:grpSpPr>
        <p:sp>
          <p:nvSpPr>
            <p:cNvPr id="28" name="직사각형 27"/>
            <p:cNvSpPr/>
            <p:nvPr/>
          </p:nvSpPr>
          <p:spPr>
            <a:xfrm>
              <a:off x="2927648" y="2708920"/>
              <a:ext cx="1800200" cy="3024336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83632" y="2636912"/>
              <a:ext cx="2088232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221369" y="228947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push(D)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6189090" y="3505920"/>
            <a:ext cx="721689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189090" y="3226278"/>
            <a:ext cx="721689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189090" y="2947487"/>
            <a:ext cx="721689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189090" y="2677457"/>
            <a:ext cx="721689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553393" y="4725145"/>
            <a:ext cx="936104" cy="1296143"/>
            <a:chOff x="2783632" y="2636912"/>
            <a:chExt cx="2088232" cy="3096344"/>
          </a:xfrm>
        </p:grpSpPr>
        <p:sp>
          <p:nvSpPr>
            <p:cNvPr id="36" name="직사각형 35"/>
            <p:cNvSpPr/>
            <p:nvPr/>
          </p:nvSpPr>
          <p:spPr>
            <a:xfrm>
              <a:off x="2927648" y="2708920"/>
              <a:ext cx="1800200" cy="3024336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783632" y="2636912"/>
              <a:ext cx="2088232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697409" y="451681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pop()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2665130" y="5733257"/>
            <a:ext cx="721689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65130" y="5453615"/>
            <a:ext cx="721689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665130" y="5174824"/>
            <a:ext cx="721689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754398" y="4201497"/>
            <a:ext cx="721689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3744566" y="4725145"/>
            <a:ext cx="936104" cy="1296143"/>
            <a:chOff x="2783632" y="2636912"/>
            <a:chExt cx="2088232" cy="3096344"/>
          </a:xfrm>
        </p:grpSpPr>
        <p:sp>
          <p:nvSpPr>
            <p:cNvPr id="44" name="직사각형 43"/>
            <p:cNvSpPr/>
            <p:nvPr/>
          </p:nvSpPr>
          <p:spPr>
            <a:xfrm>
              <a:off x="2927648" y="2708920"/>
              <a:ext cx="1800200" cy="3024336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783632" y="2636912"/>
              <a:ext cx="2088232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888582" y="451681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pop()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3856303" y="5733257"/>
            <a:ext cx="721689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856303" y="5453615"/>
            <a:ext cx="721689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537009" y="4201497"/>
            <a:ext cx="721689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4877334" y="4725145"/>
            <a:ext cx="936104" cy="1296143"/>
            <a:chOff x="2783632" y="2636912"/>
            <a:chExt cx="2088232" cy="3096344"/>
          </a:xfrm>
        </p:grpSpPr>
        <p:sp>
          <p:nvSpPr>
            <p:cNvPr id="51" name="직사각형 50"/>
            <p:cNvSpPr/>
            <p:nvPr/>
          </p:nvSpPr>
          <p:spPr>
            <a:xfrm>
              <a:off x="2927648" y="2708920"/>
              <a:ext cx="1800200" cy="3024336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83632" y="2636912"/>
              <a:ext cx="2088232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021350" y="451681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pop()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4989071" y="5733257"/>
            <a:ext cx="721689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6328676" y="4196877"/>
            <a:ext cx="721689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6060556" y="4715194"/>
            <a:ext cx="936104" cy="1296143"/>
            <a:chOff x="2783632" y="2636912"/>
            <a:chExt cx="2088232" cy="3096344"/>
          </a:xfrm>
        </p:grpSpPr>
        <p:sp>
          <p:nvSpPr>
            <p:cNvPr id="57" name="직사각형 56"/>
            <p:cNvSpPr/>
            <p:nvPr/>
          </p:nvSpPr>
          <p:spPr>
            <a:xfrm>
              <a:off x="2927648" y="2708920"/>
              <a:ext cx="1800200" cy="3024336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783632" y="2636912"/>
              <a:ext cx="2088232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204572" y="450686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pop()</a:t>
            </a:r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7147719" y="4196877"/>
            <a:ext cx="721689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4771514" y="1806229"/>
            <a:ext cx="721689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5606987" y="1812043"/>
            <a:ext cx="721689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477068" y="1819322"/>
            <a:ext cx="721689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7312542" y="1819322"/>
            <a:ext cx="721689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904312" y="1124745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  D A  B  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28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입력 순서가</a:t>
            </a:r>
            <a:r>
              <a:rPr lang="en-US" altLang="ko-KR" sz="1600" dirty="0" smtClean="0"/>
              <a:t> A, B, C, D </a:t>
            </a:r>
            <a:r>
              <a:rPr lang="ko-KR" altLang="en-US" sz="1600" dirty="0" smtClean="0"/>
              <a:t>로 정해진 자료를 스택에 </a:t>
            </a:r>
            <a:r>
              <a:rPr lang="en-US" altLang="ko-KR" sz="1600" dirty="0" smtClean="0"/>
              <a:t>push() 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pop() 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수행하면서 </a:t>
            </a:r>
            <a:r>
              <a:rPr lang="en-US" altLang="ko-KR" sz="1600" dirty="0" smtClean="0"/>
              <a:t>pop()  </a:t>
            </a:r>
            <a:r>
              <a:rPr lang="ko-KR" altLang="en-US" sz="1600" dirty="0" smtClean="0"/>
              <a:t>연산 결과로 반환되는 자료를 출력한다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출력 할 수 없는 문자열은</a:t>
            </a:r>
            <a:r>
              <a:rPr lang="en-US" altLang="ko-KR" sz="1600" dirty="0" smtClean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Ex)  push(A)-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push(B)- push(C)- push(D)-pop()</a:t>
            </a:r>
            <a:r>
              <a:rPr lang="en-US" altLang="ko-KR" sz="1600" dirty="0"/>
              <a:t> -pop</a:t>
            </a:r>
            <a:r>
              <a:rPr lang="en-US" altLang="ko-KR" sz="1600" dirty="0" smtClean="0"/>
              <a:t>()</a:t>
            </a:r>
            <a:r>
              <a:rPr lang="en-US" altLang="ko-KR" sz="1600" dirty="0"/>
              <a:t> -pop</a:t>
            </a:r>
            <a:r>
              <a:rPr lang="en-US" altLang="ko-KR" sz="1600" dirty="0" smtClean="0"/>
              <a:t>()</a:t>
            </a:r>
            <a:r>
              <a:rPr lang="en-US" altLang="ko-KR" sz="1600" dirty="0"/>
              <a:t> -pop</a:t>
            </a:r>
            <a:r>
              <a:rPr lang="en-US" altLang="ko-KR" sz="1600" dirty="0" smtClean="0"/>
              <a:t>()  :  </a:t>
            </a:r>
            <a:r>
              <a:rPr lang="ko-KR" altLang="en-US" sz="1600" dirty="0" smtClean="0"/>
              <a:t>출력 문자열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en-US" altLang="ko-KR" sz="1600" dirty="0" smtClean="0"/>
              <a:t>DCBA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스택의 응용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05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3392" y="764704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시스템 스택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프로그램에서 수행되는 함수 호출과 복귀는 가장 나중에 호출된 함수가 가장 먼저 실행을 완료하고 복귀하는 순서를 따른다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함수나 서브프로그램 호출이 발생하면 스택은 복귀할 주소를 </a:t>
            </a:r>
            <a:r>
              <a:rPr lang="en-US" altLang="ko-KR" sz="1600" dirty="0" smtClean="0"/>
              <a:t>push </a:t>
            </a:r>
            <a:r>
              <a:rPr lang="ko-KR" altLang="en-US" sz="1600" dirty="0" smtClean="0"/>
              <a:t>하고 함수를 호출한다</a:t>
            </a:r>
            <a:r>
              <a:rPr lang="en-US" altLang="ko-KR" sz="1600" dirty="0" smtClean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함수가 종료되면 스택에서 주소를 꺼내어서</a:t>
            </a:r>
            <a:r>
              <a:rPr lang="en-US" altLang="ko-KR" sz="1600" dirty="0" smtClean="0"/>
              <a:t>(pop) </a:t>
            </a:r>
            <a:r>
              <a:rPr lang="ko-KR" altLang="en-US" sz="1600" dirty="0" smtClean="0"/>
              <a:t>그 주소로 복귀하게 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스택의 응용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904" y="2780928"/>
            <a:ext cx="7896200" cy="27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스택을 이용한 수식의 괄호 검사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일반적으로 수식은 연산자와 피 연산자로 구성되어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왼쪽에서 오른쪽 순서로 처리한다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수식에서 사용한 연산자는 우선순위가 다를 수 있다</a:t>
            </a:r>
            <a:r>
              <a:rPr lang="en-US" altLang="ko-KR" sz="1600" dirty="0" smtClean="0"/>
              <a:t>.      Ex)  + 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* </a:t>
            </a:r>
            <a:r>
              <a:rPr lang="ko-KR" altLang="en-US" sz="1600" dirty="0" smtClean="0"/>
              <a:t>이 같이 있을 때 </a:t>
            </a:r>
            <a:r>
              <a:rPr lang="en-US" altLang="ko-KR" sz="1600" dirty="0" smtClean="0"/>
              <a:t>* </a:t>
            </a:r>
            <a:r>
              <a:rPr lang="ko-KR" altLang="en-US" sz="1600" dirty="0" smtClean="0"/>
              <a:t>이 먼저 수행됨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우선순위를 변경하기 위해 괄호 </a:t>
            </a:r>
            <a:r>
              <a:rPr lang="en-US" altLang="ko-KR" sz="1600" dirty="0" smtClean="0"/>
              <a:t>(   ) </a:t>
            </a:r>
            <a:r>
              <a:rPr lang="ko-KR" altLang="en-US" sz="1600" dirty="0" smtClean="0"/>
              <a:t>를 사용한다</a:t>
            </a:r>
            <a:r>
              <a:rPr lang="en-US" altLang="ko-KR" sz="1600" dirty="0" smtClean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괄호가 중첩되었을 때  좌측 괄호와 우측 괄호는 쌍을 이루어야 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스택을 이용하여 괄호의 쌍이 맞는지 검사 할 수 있다</a:t>
            </a:r>
            <a:r>
              <a:rPr lang="en-US" altLang="ko-KR" sz="16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수식을 읽으면서 왼쪽 괄호 </a:t>
            </a:r>
            <a:r>
              <a:rPr lang="en-US" altLang="ko-KR" sz="1600" dirty="0" smtClean="0"/>
              <a:t>“(” </a:t>
            </a:r>
            <a:r>
              <a:rPr lang="ko-KR" altLang="en-US" sz="1600" dirty="0" smtClean="0"/>
              <a:t>를 만나면 스택에 </a:t>
            </a:r>
            <a:r>
              <a:rPr lang="en-US" altLang="ko-KR" sz="1600" dirty="0" smtClean="0"/>
              <a:t>push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오른쪽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괄호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“)” </a:t>
            </a:r>
            <a:r>
              <a:rPr lang="ko-KR" altLang="en-US" sz="1600" dirty="0" smtClean="0"/>
              <a:t>를 만나면 스택에서 </a:t>
            </a:r>
            <a:r>
              <a:rPr lang="en-US" altLang="ko-KR" sz="1600" dirty="0" smtClean="0"/>
              <a:t>pop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현재 검사 중인 오른쪽 괄호와 </a:t>
            </a:r>
            <a:r>
              <a:rPr lang="en-US" altLang="ko-KR" sz="1600" dirty="0" smtClean="0"/>
              <a:t>pop</a:t>
            </a:r>
            <a:r>
              <a:rPr lang="ko-KR" altLang="en-US" sz="1600" dirty="0" smtClean="0"/>
              <a:t>하여 반환된 왼쪽 괄호가 같은 </a:t>
            </a:r>
            <a:r>
              <a:rPr lang="ko-KR" altLang="en-US" sz="1600" dirty="0" err="1" smtClean="0"/>
              <a:t>종류면</a:t>
            </a:r>
            <a:r>
              <a:rPr lang="ko-KR" altLang="en-US" sz="1600" dirty="0" smtClean="0"/>
              <a:t> 괄호 쌍이 맞는 것이다</a:t>
            </a:r>
            <a:r>
              <a:rPr lang="en-US" altLang="ko-KR" sz="16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수식을 모두 읽었을 때 스택이 공백이면 왼쪽 괄호와 오른쪽 괄호의 개수가 맞는 것이다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스택의 응용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06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스택을 이용한 수식의 괄호 검사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{ ( A + B ) – 3 } * 5 + [ { cos ( x + y ) + 7 } -1 ] * 4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 수식에 대하여 스택을 사용하여 괄호 검사</a:t>
            </a:r>
            <a:endParaRPr lang="en-US" altLang="ko-KR" sz="1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스택의 응용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2" y="1628800"/>
            <a:ext cx="3744416" cy="11844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05" y="1628800"/>
            <a:ext cx="3744416" cy="11844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143" y="1628800"/>
            <a:ext cx="3744416" cy="11844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2" y="3396675"/>
            <a:ext cx="3744416" cy="11844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756" y="3396675"/>
            <a:ext cx="3754365" cy="11844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143" y="3396675"/>
            <a:ext cx="3754521" cy="11653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2" y="5124867"/>
            <a:ext cx="3754365" cy="11844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55840" y="4941168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{ ( A + B ) – 3 } * 5 + [ { cos ( x + y ) + 7 } -1 ] * 4</a:t>
            </a:r>
            <a:endParaRPr lang="ko-KR" altLang="en-US" sz="2800" dirty="0"/>
          </a:p>
        </p:txBody>
      </p:sp>
      <p:cxnSp>
        <p:nvCxnSpPr>
          <p:cNvPr id="15" name="꺾인 연결선 14"/>
          <p:cNvCxnSpPr/>
          <p:nvPr/>
        </p:nvCxnSpPr>
        <p:spPr>
          <a:xfrm rot="16200000" flipH="1">
            <a:off x="5771964" y="4456276"/>
            <a:ext cx="12700" cy="2016224"/>
          </a:xfrm>
          <a:prstGeom prst="bentConnector3">
            <a:avLst>
              <a:gd name="adj1" fmla="val 28867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rot="16200000" flipH="1">
            <a:off x="5547314" y="4951706"/>
            <a:ext cx="12700" cy="102536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6200000" flipH="1">
            <a:off x="9286083" y="3862816"/>
            <a:ext cx="12701" cy="3203142"/>
          </a:xfrm>
          <a:prstGeom prst="bentConnector3">
            <a:avLst>
              <a:gd name="adj1" fmla="val 6246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rot="16200000" flipH="1">
            <a:off x="9169247" y="4246030"/>
            <a:ext cx="30581" cy="2418833"/>
          </a:xfrm>
          <a:prstGeom prst="bentConnector3">
            <a:avLst>
              <a:gd name="adj1" fmla="val 1778402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꺾인 연결선 33"/>
          <p:cNvCxnSpPr/>
          <p:nvPr/>
        </p:nvCxnSpPr>
        <p:spPr>
          <a:xfrm rot="5400000" flipH="1" flipV="1">
            <a:off x="9206482" y="4941655"/>
            <a:ext cx="12664" cy="984337"/>
          </a:xfrm>
          <a:prstGeom prst="bentConnector3">
            <a:avLst>
              <a:gd name="adj1" fmla="val -1805117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82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스택을 이용한 수식의 표기법</a:t>
            </a:r>
            <a:endParaRPr lang="en-US" altLang="ko-KR" sz="1600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전위 표기법</a:t>
            </a:r>
            <a:r>
              <a:rPr lang="en-US" altLang="ko-KR" sz="1600" dirty="0" smtClean="0"/>
              <a:t>(prefix)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연산자를 </a:t>
            </a:r>
            <a:r>
              <a:rPr lang="ko-KR" altLang="en-US" sz="1600" dirty="0" err="1" smtClean="0"/>
              <a:t>피연산</a:t>
            </a:r>
            <a:r>
              <a:rPr lang="ko-KR" altLang="en-US" sz="1600" dirty="0" smtClean="0"/>
              <a:t> 앞에 표기하는 방법   </a:t>
            </a:r>
            <a:r>
              <a:rPr lang="en-US" altLang="ko-KR" sz="1600" dirty="0" smtClean="0">
                <a:solidFill>
                  <a:srgbClr val="FFFF00"/>
                </a:solidFill>
              </a:rPr>
              <a:t>+AB =&gt; A + B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Pre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[</a:t>
            </a:r>
            <a:r>
              <a:rPr lang="ko-KR" altLang="en-US" sz="1600" dirty="0"/>
              <a:t>접두사</a:t>
            </a:r>
            <a:r>
              <a:rPr lang="en-US" altLang="ko-KR" sz="1600" dirty="0"/>
              <a:t>]</a:t>
            </a:r>
            <a:r>
              <a:rPr lang="ko-KR" altLang="en-US" sz="1600" dirty="0"/>
              <a:t> </a:t>
            </a:r>
            <a:r>
              <a:rPr lang="en-US" altLang="ko-KR" sz="1600" dirty="0"/>
              <a:t>&lt;‘… </a:t>
            </a:r>
            <a:r>
              <a:rPr lang="ko-KR" altLang="en-US" sz="1600" dirty="0"/>
              <a:t>전의’</a:t>
            </a:r>
            <a:r>
              <a:rPr lang="en-US" altLang="ko-KR" sz="1600" dirty="0"/>
              <a:t>, ‘</a:t>
            </a:r>
            <a:r>
              <a:rPr lang="ko-KR" altLang="en-US" sz="1600" dirty="0" err="1"/>
              <a:t>미리’의</a:t>
            </a:r>
            <a:r>
              <a:rPr lang="ko-KR" altLang="en-US" sz="1600" dirty="0"/>
              <a:t> 뜻을 나타냄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연산자가 앞에 있음 </a:t>
            </a:r>
            <a:r>
              <a:rPr lang="en-US" altLang="ko-KR" sz="1600" dirty="0" smtClean="0"/>
              <a:t>(ex : preorder)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중위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표기법</a:t>
            </a:r>
            <a:r>
              <a:rPr lang="en-US" altLang="ko-KR" sz="1600" dirty="0" smtClean="0"/>
              <a:t>(infix) : </a:t>
            </a:r>
            <a:r>
              <a:rPr lang="ko-KR" altLang="en-US" sz="1600" dirty="0" smtClean="0"/>
              <a:t>연산자를 </a:t>
            </a:r>
            <a:r>
              <a:rPr lang="ko-KR" altLang="en-US" sz="1600" dirty="0" err="1" smtClean="0"/>
              <a:t>피연산자</a:t>
            </a:r>
            <a:r>
              <a:rPr lang="ko-KR" altLang="en-US" sz="1600" dirty="0" smtClean="0"/>
              <a:t> 가운데 표기하는 방법  </a:t>
            </a:r>
            <a:r>
              <a:rPr lang="en-US" altLang="ko-KR" sz="1600" dirty="0" smtClean="0">
                <a:solidFill>
                  <a:srgbClr val="FFFF00"/>
                </a:solidFill>
              </a:rPr>
              <a:t>A+B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In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[</a:t>
            </a:r>
            <a:r>
              <a:rPr lang="ko-KR" altLang="en-US" sz="1600" dirty="0"/>
              <a:t>부사</a:t>
            </a:r>
            <a:r>
              <a:rPr lang="en-US" altLang="ko-KR" sz="1600" dirty="0"/>
              <a:t>]</a:t>
            </a:r>
            <a:r>
              <a:rPr lang="ko-KR" altLang="en-US" sz="1600" dirty="0"/>
              <a:t> </a:t>
            </a:r>
            <a:r>
              <a:rPr lang="en-US" altLang="ko-KR" sz="1600" dirty="0"/>
              <a:t>(</a:t>
            </a:r>
            <a:r>
              <a:rPr lang="ko-KR" altLang="en-US" sz="1600" dirty="0"/>
              <a:t>어떤 물체지역물질</a:t>
            </a:r>
            <a:r>
              <a:rPr lang="en-US" altLang="ko-KR" sz="1600" dirty="0"/>
              <a:t>) </a:t>
            </a:r>
            <a:r>
              <a:rPr lang="ko-KR" altLang="en-US" sz="1600" dirty="0"/>
              <a:t>안</a:t>
            </a:r>
            <a:r>
              <a:rPr lang="en-US" altLang="ko-KR" sz="1600" dirty="0"/>
              <a:t>[</a:t>
            </a:r>
            <a:r>
              <a:rPr lang="ko-KR" altLang="en-US" sz="1600" dirty="0"/>
              <a:t>속</a:t>
            </a:r>
            <a:r>
              <a:rPr lang="en-US" altLang="ko-KR" sz="1600" dirty="0"/>
              <a:t>]</a:t>
            </a:r>
            <a:r>
              <a:rPr lang="ko-KR" altLang="en-US" sz="1600" dirty="0" smtClean="0"/>
              <a:t>에  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연산자 사이에 있음</a:t>
            </a:r>
            <a:r>
              <a:rPr lang="en-US" altLang="ko-KR" sz="1600" dirty="0" smtClean="0"/>
              <a:t>(ex : in time)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후위 표기법</a:t>
            </a:r>
            <a:r>
              <a:rPr lang="en-US" altLang="ko-KR" sz="1600" dirty="0" smtClean="0"/>
              <a:t>(postfix) : </a:t>
            </a:r>
            <a:r>
              <a:rPr lang="ko-KR" altLang="en-US" sz="1600" dirty="0" smtClean="0"/>
              <a:t>연산자를 </a:t>
            </a:r>
            <a:r>
              <a:rPr lang="ko-KR" altLang="en-US" sz="1600" dirty="0" err="1" smtClean="0"/>
              <a:t>피연산자</a:t>
            </a:r>
            <a:r>
              <a:rPr lang="ko-KR" altLang="en-US" sz="1600" dirty="0" smtClean="0"/>
              <a:t> 뒤에 표기하는 방법  </a:t>
            </a:r>
            <a:r>
              <a:rPr lang="en-US" altLang="ko-KR" sz="1600" dirty="0" smtClean="0">
                <a:solidFill>
                  <a:srgbClr val="FFFF00"/>
                </a:solidFill>
              </a:rPr>
              <a:t>AB+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Post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[</a:t>
            </a:r>
            <a:r>
              <a:rPr lang="ko-KR" altLang="en-US" sz="1600" dirty="0"/>
              <a:t>어원</a:t>
            </a:r>
            <a:r>
              <a:rPr lang="en-US" altLang="ko-KR" sz="1600" dirty="0"/>
              <a:t>: </a:t>
            </a:r>
            <a:r>
              <a:rPr lang="ko-KR" altLang="en-US" sz="1600" dirty="0"/>
              <a:t>라틴어</a:t>
            </a:r>
            <a:r>
              <a:rPr lang="en-US" altLang="ko-KR" sz="1600" dirty="0"/>
              <a:t>] [</a:t>
            </a:r>
            <a:r>
              <a:rPr lang="ko-KR" altLang="en-US" sz="1600" dirty="0" err="1"/>
              <a:t>합성용어</a:t>
            </a:r>
            <a:r>
              <a:rPr lang="en-US" altLang="ko-KR" sz="1600" dirty="0"/>
              <a:t>] (↔ </a:t>
            </a:r>
            <a:r>
              <a:rPr lang="en-US" altLang="ko-KR" sz="1600" dirty="0" err="1"/>
              <a:t>prä</a:t>
            </a:r>
            <a:r>
              <a:rPr lang="en-US" altLang="ko-KR" sz="1600" dirty="0"/>
              <a:t>.., ante..) ‘</a:t>
            </a:r>
            <a:r>
              <a:rPr lang="ko-KR" altLang="en-US" sz="1600" dirty="0"/>
              <a:t>뒤의</a:t>
            </a:r>
            <a:r>
              <a:rPr lang="en-US" altLang="ko-KR" sz="1600" dirty="0"/>
              <a:t>·</a:t>
            </a:r>
            <a:r>
              <a:rPr lang="ko-KR" altLang="en-US" sz="1600" dirty="0" err="1"/>
              <a:t>후의’의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뜻  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연산자가 뒤에 있음</a:t>
            </a:r>
            <a:r>
              <a:rPr lang="en-US" altLang="ko-KR" sz="1600" dirty="0" smtClean="0"/>
              <a:t>(ex : postseason)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스택의 응용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4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중위표기</a:t>
            </a:r>
            <a:r>
              <a:rPr lang="en-US" altLang="ko-KR" sz="1600" dirty="0"/>
              <a:t> A * B – C / D </a:t>
            </a:r>
            <a:r>
              <a:rPr lang="ko-KR" altLang="en-US" sz="1600" dirty="0"/>
              <a:t>수식의</a:t>
            </a:r>
            <a:r>
              <a:rPr lang="en-US" altLang="ko-KR" sz="1600" dirty="0"/>
              <a:t> </a:t>
            </a:r>
            <a:r>
              <a:rPr lang="ko-KR" altLang="en-US" sz="1600" dirty="0"/>
              <a:t>전위 표기로 변환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연산자의 우선 순위를 </a:t>
            </a:r>
            <a:r>
              <a:rPr lang="en-US" altLang="ko-KR" sz="1600" dirty="0"/>
              <a:t>( ) </a:t>
            </a:r>
            <a:r>
              <a:rPr lang="ko-KR" altLang="en-US" sz="1600" dirty="0"/>
              <a:t>로 표기 </a:t>
            </a:r>
            <a:r>
              <a:rPr lang="en-US" altLang="ko-KR" sz="1600" dirty="0">
                <a:sym typeface="Wingdings" panose="05000000000000000000" pitchFamily="2" charset="2"/>
              </a:rPr>
              <a:t>   ( (A * B)  –  (C / D)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연산자를 괄호의 왼쪽으로 이동 </a:t>
            </a:r>
            <a:r>
              <a:rPr lang="en-US" altLang="ko-KR" sz="1600" dirty="0">
                <a:sym typeface="Wingdings" panose="05000000000000000000" pitchFamily="2" charset="2"/>
              </a:rPr>
              <a:t> - ( *(A B) / (C D))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ym typeface="Wingdings" panose="05000000000000000000" pitchFamily="2" charset="2"/>
              </a:rPr>
              <a:t>괄호를 제거 </a:t>
            </a:r>
            <a:r>
              <a:rPr lang="en-US" altLang="ko-KR" sz="1600" dirty="0">
                <a:sym typeface="Wingdings" panose="05000000000000000000" pitchFamily="2" charset="2"/>
              </a:rPr>
              <a:t>     - * A B / C D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중위표기</a:t>
            </a:r>
            <a:r>
              <a:rPr lang="en-US" altLang="ko-KR" sz="1600" dirty="0" smtClean="0"/>
              <a:t> A * B – C / D </a:t>
            </a:r>
            <a:r>
              <a:rPr lang="ko-KR" altLang="en-US" sz="1600" dirty="0" smtClean="0"/>
              <a:t>수식의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후위 표기로 변환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연산자의 우선 순위를 </a:t>
            </a:r>
            <a:r>
              <a:rPr lang="en-US" altLang="ko-KR" sz="1600" dirty="0" smtClean="0"/>
              <a:t>( ) </a:t>
            </a:r>
            <a:r>
              <a:rPr lang="ko-KR" altLang="en-US" sz="1600" dirty="0" smtClean="0"/>
              <a:t>로 표기 </a:t>
            </a:r>
            <a:r>
              <a:rPr lang="en-US" altLang="ko-KR" sz="1600" dirty="0" smtClean="0">
                <a:sym typeface="Wingdings" panose="05000000000000000000" pitchFamily="2" charset="2"/>
              </a:rPr>
              <a:t>   ( (A * B)  –  (C / D)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연산자를 괄호의 오른쪽으로 이동 </a:t>
            </a:r>
            <a:r>
              <a:rPr lang="en-US" altLang="ko-KR" sz="1600" dirty="0" smtClean="0">
                <a:sym typeface="Wingdings" panose="05000000000000000000" pitchFamily="2" charset="2"/>
              </a:rPr>
              <a:t> ( (A B) * (C D)/) -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괄호를 제거 </a:t>
            </a:r>
            <a:r>
              <a:rPr lang="en-US" altLang="ko-KR" sz="1600" dirty="0" smtClean="0">
                <a:sym typeface="Wingdings" panose="05000000000000000000" pitchFamily="2" charset="2"/>
              </a:rPr>
              <a:t>      A B * C D / -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스택의 응용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endParaRPr lang="ko-KR" altLang="en-US" dirty="0"/>
          </a:p>
        </p:txBody>
      </p:sp>
      <p:cxnSp>
        <p:nvCxnSpPr>
          <p:cNvPr id="6" name="꺾인 연결선 5"/>
          <p:cNvCxnSpPr/>
          <p:nvPr/>
        </p:nvCxnSpPr>
        <p:spPr>
          <a:xfrm rot="16200000" flipH="1">
            <a:off x="5058599" y="3428634"/>
            <a:ext cx="28922" cy="317687"/>
          </a:xfrm>
          <a:prstGeom prst="bentConnector3">
            <a:avLst>
              <a:gd name="adj1" fmla="val 890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rot="5400000" flipH="1" flipV="1">
            <a:off x="5851031" y="3461976"/>
            <a:ext cx="32997" cy="303398"/>
          </a:xfrm>
          <a:prstGeom prst="bentConnector3">
            <a:avLst>
              <a:gd name="adj1" fmla="val -6927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 rot="5400000" flipH="1" flipV="1">
            <a:off x="5719404" y="3213213"/>
            <a:ext cx="58745" cy="826672"/>
          </a:xfrm>
          <a:prstGeom prst="bentConnector3">
            <a:avLst>
              <a:gd name="adj1" fmla="val -518856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4601801" y="1388393"/>
            <a:ext cx="326705" cy="24282"/>
          </a:xfrm>
          <a:prstGeom prst="bentConnector4">
            <a:avLst>
              <a:gd name="adj1" fmla="val 24082"/>
              <a:gd name="adj2" fmla="val 1041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rot="5400000">
            <a:off x="4860156" y="967764"/>
            <a:ext cx="51988" cy="893246"/>
          </a:xfrm>
          <a:prstGeom prst="bentConnector3">
            <a:avLst>
              <a:gd name="adj1" fmla="val 6084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5400000" flipH="1">
            <a:off x="5564707" y="1288465"/>
            <a:ext cx="30086" cy="283270"/>
          </a:xfrm>
          <a:prstGeom prst="bentConnector3">
            <a:avLst>
              <a:gd name="adj1" fmla="val -75982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48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스택의 응용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9298" y="980728"/>
            <a:ext cx="589901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ysClr val="windowText" lastClr="000000"/>
                </a:solidFill>
              </a:rPr>
              <a:t> (    (    A    *    B    )    –    (    C    /    D   )    )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99342" y="1404808"/>
            <a:ext cx="24050" cy="512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000358" y="1404808"/>
            <a:ext cx="1" cy="512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28048" y="802380"/>
            <a:ext cx="55341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스택을 이용하여 중위 표기법을 후위 표기법으로 바꾸는 방법</a:t>
            </a:r>
            <a:endParaRPr lang="en-US" altLang="ko-KR" sz="1500" dirty="0"/>
          </a:p>
          <a:p>
            <a:pPr marL="742950" lvl="1" indent="-2857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왼쪽 괄호를 만나면 무시하고 다음 문자를 읽는다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피연산자를</a:t>
            </a:r>
            <a:r>
              <a:rPr lang="ko-KR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만나면 출력한다</a:t>
            </a:r>
            <a:r>
              <a:rPr lang="en-US" altLang="ko-KR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연산자를 만나면 스택에 삽입한다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오른쪽 괄호를 만나면 스택에서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pop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하여 출력한다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0070C0"/>
                </a:solidFill>
              </a:rPr>
              <a:t>수식이 끝나면 스택이 공백이 될 때까지 </a:t>
            </a:r>
            <a:r>
              <a:rPr lang="en-US" altLang="ko-KR" sz="1400" dirty="0">
                <a:solidFill>
                  <a:srgbClr val="0070C0"/>
                </a:solidFill>
              </a:rPr>
              <a:t>pop </a:t>
            </a:r>
            <a:r>
              <a:rPr lang="ko-KR" altLang="en-US" sz="1400" dirty="0">
                <a:solidFill>
                  <a:srgbClr val="0070C0"/>
                </a:solidFill>
              </a:rPr>
              <a:t>하여 출력한다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        P. 264</a:t>
            </a:r>
            <a:endParaRPr lang="ko-KR" altLang="en-US" sz="2000" dirty="0"/>
          </a:p>
        </p:txBody>
      </p:sp>
      <p:sp>
        <p:nvSpPr>
          <p:cNvPr id="19" name="타원 18"/>
          <p:cNvSpPr/>
          <p:nvPr/>
        </p:nvSpPr>
        <p:spPr>
          <a:xfrm>
            <a:off x="335360" y="1916832"/>
            <a:ext cx="413565" cy="424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88765" y="1916832"/>
            <a:ext cx="413565" cy="424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380048" y="1404808"/>
            <a:ext cx="0" cy="1331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182507" y="2779070"/>
            <a:ext cx="413565" cy="424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847528" y="1404808"/>
            <a:ext cx="0" cy="2240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6"/>
          </p:cNvCxnSpPr>
          <p:nvPr/>
        </p:nvCxnSpPr>
        <p:spPr>
          <a:xfrm>
            <a:off x="1596072" y="2991110"/>
            <a:ext cx="3635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652937" y="3645024"/>
            <a:ext cx="413565" cy="424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31904" y="2833705"/>
            <a:ext cx="1523324" cy="369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 B  *  C D  /  -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377099" y="4843632"/>
            <a:ext cx="1094687" cy="1785021"/>
            <a:chOff x="1881155" y="4843632"/>
            <a:chExt cx="1094687" cy="1785021"/>
          </a:xfrm>
        </p:grpSpPr>
        <p:sp>
          <p:nvSpPr>
            <p:cNvPr id="37" name="직사각형 36"/>
            <p:cNvSpPr/>
            <p:nvPr/>
          </p:nvSpPr>
          <p:spPr>
            <a:xfrm>
              <a:off x="1881155" y="4974714"/>
              <a:ext cx="1082497" cy="1653939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893345" y="4843632"/>
              <a:ext cx="1082497" cy="21203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688571" y="6334040"/>
            <a:ext cx="30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cxnSp>
        <p:nvCxnSpPr>
          <p:cNvPr id="42" name="직선 연결선 41"/>
          <p:cNvCxnSpPr>
            <a:stCxn id="35" idx="4"/>
          </p:cNvCxnSpPr>
          <p:nvPr/>
        </p:nvCxnSpPr>
        <p:spPr>
          <a:xfrm flipH="1">
            <a:off x="1859719" y="4069104"/>
            <a:ext cx="1" cy="226493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251967" y="1404808"/>
            <a:ext cx="17192" cy="1022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2058835" y="2427487"/>
            <a:ext cx="413565" cy="424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0" name="직선 연결선 49"/>
          <p:cNvCxnSpPr>
            <a:stCxn id="48" idx="6"/>
          </p:cNvCxnSpPr>
          <p:nvPr/>
        </p:nvCxnSpPr>
        <p:spPr>
          <a:xfrm>
            <a:off x="2472400" y="2639527"/>
            <a:ext cx="3047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2663767" y="1430778"/>
            <a:ext cx="0" cy="2755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2456984" y="4186338"/>
            <a:ext cx="413565" cy="424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4.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7" name="꺾인 연결선 56"/>
          <p:cNvCxnSpPr>
            <a:stCxn id="40" idx="3"/>
            <a:endCxn id="55" idx="2"/>
          </p:cNvCxnSpPr>
          <p:nvPr/>
        </p:nvCxnSpPr>
        <p:spPr>
          <a:xfrm flipV="1">
            <a:off x="1991545" y="4398378"/>
            <a:ext cx="465439" cy="212032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5" idx="6"/>
          </p:cNvCxnSpPr>
          <p:nvPr/>
        </p:nvCxnSpPr>
        <p:spPr>
          <a:xfrm flipV="1">
            <a:off x="2870549" y="3356992"/>
            <a:ext cx="2937419" cy="1041386"/>
          </a:xfrm>
          <a:prstGeom prst="bentConnector3">
            <a:avLst>
              <a:gd name="adj1" fmla="val 63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3080280" y="1430778"/>
            <a:ext cx="0" cy="2240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2873161" y="3687205"/>
            <a:ext cx="413565" cy="424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72141" y="887988"/>
            <a:ext cx="403945" cy="54006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3511536" y="1392155"/>
            <a:ext cx="1" cy="512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3299943" y="1904179"/>
            <a:ext cx="413565" cy="424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3898083" y="1428649"/>
            <a:ext cx="17192" cy="1022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704951" y="2451328"/>
            <a:ext cx="413565" cy="424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4244820" y="1441385"/>
            <a:ext cx="0" cy="2240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4050229" y="3681601"/>
            <a:ext cx="413565" cy="424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4667371" y="1404808"/>
            <a:ext cx="17192" cy="1022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4474239" y="2427487"/>
            <a:ext cx="413565" cy="424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9" name="직선 화살표 연결선 78"/>
          <p:cNvCxnSpPr>
            <a:endCxn id="80" idx="0"/>
          </p:cNvCxnSpPr>
          <p:nvPr/>
        </p:nvCxnSpPr>
        <p:spPr>
          <a:xfrm flipH="1">
            <a:off x="4996867" y="1419153"/>
            <a:ext cx="13350" cy="3260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4790084" y="4679814"/>
            <a:ext cx="413565" cy="424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4.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3" name="직선 화살표 연결선 82"/>
          <p:cNvCxnSpPr>
            <a:endCxn id="84" idx="0"/>
          </p:cNvCxnSpPr>
          <p:nvPr/>
        </p:nvCxnSpPr>
        <p:spPr>
          <a:xfrm flipH="1">
            <a:off x="5385162" y="1419153"/>
            <a:ext cx="38620" cy="3867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5178379" y="5286204"/>
            <a:ext cx="413565" cy="424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4.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5971768" y="1404808"/>
            <a:ext cx="0" cy="4725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5789217" y="1902487"/>
            <a:ext cx="413565" cy="424080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5.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3002389" y="4891855"/>
            <a:ext cx="1094687" cy="1785021"/>
            <a:chOff x="1881155" y="4843632"/>
            <a:chExt cx="1094687" cy="1785021"/>
          </a:xfrm>
        </p:grpSpPr>
        <p:sp>
          <p:nvSpPr>
            <p:cNvPr id="88" name="직사각형 87"/>
            <p:cNvSpPr/>
            <p:nvPr/>
          </p:nvSpPr>
          <p:spPr>
            <a:xfrm>
              <a:off x="1881155" y="4974714"/>
              <a:ext cx="1082497" cy="1653939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893345" y="4843632"/>
              <a:ext cx="1082497" cy="21203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468350" y="6267782"/>
            <a:ext cx="30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477285" y="5858688"/>
            <a:ext cx="30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</a:t>
            </a:r>
            <a:endParaRPr lang="ko-KR" altLang="en-US" dirty="0"/>
          </a:p>
        </p:txBody>
      </p:sp>
      <p:cxnSp>
        <p:nvCxnSpPr>
          <p:cNvPr id="94" name="꺾인 연결선 93"/>
          <p:cNvCxnSpPr>
            <a:stCxn id="66" idx="4"/>
            <a:endCxn id="91" idx="1"/>
          </p:cNvCxnSpPr>
          <p:nvPr/>
        </p:nvCxnSpPr>
        <p:spPr>
          <a:xfrm rot="16200000" flipH="1">
            <a:off x="2103566" y="5087663"/>
            <a:ext cx="2341163" cy="388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73" idx="2"/>
            <a:endCxn id="92" idx="0"/>
          </p:cNvCxnSpPr>
          <p:nvPr/>
        </p:nvCxnSpPr>
        <p:spPr>
          <a:xfrm rot="10800000" flipV="1">
            <a:off x="3628773" y="3893640"/>
            <a:ext cx="421457" cy="1965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endCxn id="71" idx="5"/>
          </p:cNvCxnSpPr>
          <p:nvPr/>
        </p:nvCxnSpPr>
        <p:spPr>
          <a:xfrm flipH="1">
            <a:off x="4057951" y="2793368"/>
            <a:ext cx="1933463" cy="19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77" idx="7"/>
          </p:cNvCxnSpPr>
          <p:nvPr/>
        </p:nvCxnSpPr>
        <p:spPr>
          <a:xfrm flipV="1">
            <a:off x="4827239" y="2466510"/>
            <a:ext cx="1375543" cy="23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92" idx="3"/>
            <a:endCxn id="80" idx="2"/>
          </p:cNvCxnSpPr>
          <p:nvPr/>
        </p:nvCxnSpPr>
        <p:spPr>
          <a:xfrm flipV="1">
            <a:off x="3780259" y="4891854"/>
            <a:ext cx="1009825" cy="11515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91" idx="3"/>
            <a:endCxn id="84" idx="2"/>
          </p:cNvCxnSpPr>
          <p:nvPr/>
        </p:nvCxnSpPr>
        <p:spPr>
          <a:xfrm flipV="1">
            <a:off x="3771324" y="5498244"/>
            <a:ext cx="1407055" cy="95420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stCxn id="80" idx="6"/>
          </p:cNvCxnSpPr>
          <p:nvPr/>
        </p:nvCxnSpPr>
        <p:spPr>
          <a:xfrm flipV="1">
            <a:off x="5203649" y="3397699"/>
            <a:ext cx="1192487" cy="14941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129"/>
          <p:cNvCxnSpPr>
            <a:stCxn id="84" idx="6"/>
          </p:cNvCxnSpPr>
          <p:nvPr/>
        </p:nvCxnSpPr>
        <p:spPr>
          <a:xfrm flipV="1">
            <a:off x="5591944" y="3342693"/>
            <a:ext cx="997624" cy="21555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6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스택을 이용한 수식의 후위 표기법 연산</a:t>
            </a:r>
            <a:r>
              <a:rPr lang="en-US" altLang="ko-KR" sz="1600" dirty="0" smtClean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피연산자를</a:t>
            </a:r>
            <a:r>
              <a:rPr lang="ko-KR" altLang="en-US" sz="1600" dirty="0" smtClean="0"/>
              <a:t> 만나면 스택에 </a:t>
            </a:r>
            <a:r>
              <a:rPr lang="en-US" altLang="ko-KR" sz="1600" dirty="0" smtClean="0"/>
              <a:t>push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연산자를 만나면 필요한 만큼 </a:t>
            </a:r>
            <a:r>
              <a:rPr lang="ko-KR" altLang="en-US" sz="1600" dirty="0" err="1" smtClean="0"/>
              <a:t>피연산자를</a:t>
            </a:r>
            <a:r>
              <a:rPr lang="ko-KR" altLang="en-US" sz="1600" dirty="0" smtClean="0"/>
              <a:t> 스택에서 </a:t>
            </a:r>
            <a:r>
              <a:rPr lang="en-US" altLang="ko-KR" sz="1600" dirty="0" smtClean="0"/>
              <a:t>pop</a:t>
            </a:r>
            <a:r>
              <a:rPr lang="ko-KR" altLang="en-US" sz="1600" dirty="0" smtClean="0"/>
              <a:t>하여 연산 후 결과를 다시 스택에 </a:t>
            </a:r>
            <a:r>
              <a:rPr lang="en-US" altLang="ko-KR" sz="1600" dirty="0" smtClean="0"/>
              <a:t>push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수식이 끝나면 마지막으로 스택에서 </a:t>
            </a:r>
            <a:r>
              <a:rPr lang="en-US" altLang="ko-KR" sz="1600" dirty="0" smtClean="0"/>
              <a:t>pop </a:t>
            </a:r>
            <a:r>
              <a:rPr lang="ko-KR" altLang="en-US" sz="1600" dirty="0" smtClean="0"/>
              <a:t>하여 값을 취한다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FF00"/>
                </a:solidFill>
              </a:rPr>
              <a:t>후위 표기법 연산은 연산자</a:t>
            </a:r>
            <a:r>
              <a:rPr lang="en-US" altLang="ko-KR" sz="1600" dirty="0" smtClean="0">
                <a:solidFill>
                  <a:srgbClr val="FFFF00"/>
                </a:solidFill>
              </a:rPr>
              <a:t>-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피연산자</a:t>
            </a:r>
            <a:r>
              <a:rPr lang="en-US" altLang="ko-KR" sz="1600" dirty="0" smtClean="0">
                <a:solidFill>
                  <a:srgbClr val="FFFF00"/>
                </a:solidFill>
              </a:rPr>
              <a:t>-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피연산자</a:t>
            </a:r>
            <a:r>
              <a:rPr lang="ko-KR" altLang="en-US" sz="1600" dirty="0" smtClean="0">
                <a:solidFill>
                  <a:srgbClr val="FFFF00"/>
                </a:solidFill>
              </a:rPr>
              <a:t> 형태일 때 연산을 수행하고 결과를 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피연산자에</a:t>
            </a:r>
            <a:r>
              <a:rPr lang="ko-KR" altLang="en-US" sz="1600" dirty="0" smtClean="0">
                <a:solidFill>
                  <a:srgbClr val="FFFF00"/>
                </a:solidFill>
              </a:rPr>
              <a:t> 넣어서 </a:t>
            </a:r>
            <a:r>
              <a:rPr lang="en-US" altLang="ko-KR" sz="1600" dirty="0" smtClean="0">
                <a:solidFill>
                  <a:srgbClr val="FFFF00"/>
                </a:solidFill>
              </a:rPr>
              <a:t>push </a:t>
            </a:r>
            <a:r>
              <a:rPr lang="ko-KR" altLang="en-US" sz="1600" dirty="0" smtClean="0">
                <a:solidFill>
                  <a:srgbClr val="FFFF00"/>
                </a:solidFill>
              </a:rPr>
              <a:t>한다</a:t>
            </a:r>
            <a:r>
              <a:rPr lang="en-US" altLang="ko-KR" sz="1600" dirty="0" smtClean="0">
                <a:solidFill>
                  <a:srgbClr val="FFFF00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   B   *   C  D   /     -       </a:t>
            </a:r>
            <a:r>
              <a:rPr lang="ko-KR" altLang="en-US" sz="1600" dirty="0" smtClean="0"/>
              <a:t>의 연산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스택의 응용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15480" y="4683279"/>
            <a:ext cx="1094687" cy="1785021"/>
            <a:chOff x="1881155" y="4843632"/>
            <a:chExt cx="1094687" cy="1785021"/>
          </a:xfrm>
        </p:grpSpPr>
        <p:sp>
          <p:nvSpPr>
            <p:cNvPr id="7" name="직사각형 6"/>
            <p:cNvSpPr/>
            <p:nvPr/>
          </p:nvSpPr>
          <p:spPr>
            <a:xfrm>
              <a:off x="1881155" y="4974714"/>
              <a:ext cx="1082497" cy="1653939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893345" y="4843632"/>
              <a:ext cx="1082497" cy="21203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03512" y="5850547"/>
            <a:ext cx="302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</a:p>
          <a:p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12" name="꺾인 연결선 11"/>
          <p:cNvCxnSpPr/>
          <p:nvPr/>
        </p:nvCxnSpPr>
        <p:spPr>
          <a:xfrm rot="16200000" flipH="1">
            <a:off x="394183" y="4944467"/>
            <a:ext cx="2279856" cy="461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rot="16200000" flipH="1">
            <a:off x="701999" y="4921276"/>
            <a:ext cx="1988673" cy="216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55840" y="3882146"/>
            <a:ext cx="1584176" cy="130518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pop() </a:t>
            </a:r>
            <a:r>
              <a:rPr lang="en-US" altLang="ko-KR" sz="1600" dirty="0" smtClean="0">
                <a:sym typeface="Wingdings" panose="05000000000000000000" pitchFamily="2" charset="2"/>
              </a:rPr>
              <a:t> B</a:t>
            </a:r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pop()  A</a:t>
            </a:r>
          </a:p>
          <a:p>
            <a:pPr algn="ctr"/>
            <a:r>
              <a:rPr lang="ko-KR" altLang="en-US" sz="1600" dirty="0" smtClean="0">
                <a:sym typeface="Wingdings" panose="05000000000000000000" pitchFamily="2" charset="2"/>
              </a:rPr>
              <a:t>연산</a:t>
            </a:r>
            <a:r>
              <a:rPr lang="en-US" altLang="ko-KR" sz="1600" dirty="0" smtClean="0">
                <a:sym typeface="Wingdings" panose="05000000000000000000" pitchFamily="2" charset="2"/>
              </a:rPr>
              <a:t>(*)</a:t>
            </a:r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Z = A*B</a:t>
            </a:r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push(Z)</a:t>
            </a:r>
            <a:endParaRPr lang="ko-KR" altLang="en-US" sz="1600" dirty="0"/>
          </a:p>
        </p:txBody>
      </p:sp>
      <p:sp>
        <p:nvSpPr>
          <p:cNvPr id="22" name="타원 21"/>
          <p:cNvSpPr/>
          <p:nvPr/>
        </p:nvSpPr>
        <p:spPr>
          <a:xfrm>
            <a:off x="1656673" y="3668115"/>
            <a:ext cx="360040" cy="428063"/>
          </a:xfrm>
          <a:prstGeom prst="ellipse">
            <a:avLst/>
          </a:prstGeom>
          <a:solidFill>
            <a:schemeClr val="accent5">
              <a:alpha val="2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22" idx="4"/>
            <a:endCxn id="20" idx="1"/>
          </p:cNvCxnSpPr>
          <p:nvPr/>
        </p:nvCxnSpPr>
        <p:spPr>
          <a:xfrm rot="16200000" flipH="1">
            <a:off x="3026985" y="2905885"/>
            <a:ext cx="438563" cy="28191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3308205" y="4711857"/>
            <a:ext cx="1094687" cy="1785021"/>
            <a:chOff x="1881155" y="4843632"/>
            <a:chExt cx="1094687" cy="1785021"/>
          </a:xfrm>
        </p:grpSpPr>
        <p:sp>
          <p:nvSpPr>
            <p:cNvPr id="32" name="직사각형 31"/>
            <p:cNvSpPr/>
            <p:nvPr/>
          </p:nvSpPr>
          <p:spPr>
            <a:xfrm>
              <a:off x="1881155" y="4974714"/>
              <a:ext cx="1082497" cy="1653939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893345" y="4843632"/>
              <a:ext cx="1082497" cy="21203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596237" y="6114147"/>
            <a:ext cx="30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38" name="꺾인 연결선 37"/>
          <p:cNvCxnSpPr>
            <a:stCxn id="20" idx="2"/>
            <a:endCxn id="34" idx="3"/>
          </p:cNvCxnSpPr>
          <p:nvPr/>
        </p:nvCxnSpPr>
        <p:spPr>
          <a:xfrm rot="5400000">
            <a:off x="4117831" y="4968716"/>
            <a:ext cx="1111478" cy="1548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06766" y="5775352"/>
            <a:ext cx="30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cxnSp>
        <p:nvCxnSpPr>
          <p:cNvPr id="44" name="꺾인 연결선 43"/>
          <p:cNvCxnSpPr>
            <a:endCxn id="42" idx="1"/>
          </p:cNvCxnSpPr>
          <p:nvPr/>
        </p:nvCxnSpPr>
        <p:spPr>
          <a:xfrm rot="16200000" flipH="1">
            <a:off x="1900718" y="4253970"/>
            <a:ext cx="1894310" cy="1517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09805" y="5422897"/>
            <a:ext cx="30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51" name="꺾인 연결선 50"/>
          <p:cNvCxnSpPr/>
          <p:nvPr/>
        </p:nvCxnSpPr>
        <p:spPr>
          <a:xfrm rot="16200000" flipH="1">
            <a:off x="2171118" y="4168876"/>
            <a:ext cx="1557484" cy="13198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2344661" y="3697144"/>
            <a:ext cx="309352" cy="361536"/>
          </a:xfrm>
          <a:prstGeom prst="ellipse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896200" y="3863965"/>
            <a:ext cx="1584176" cy="1305189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pop() </a:t>
            </a:r>
            <a:r>
              <a:rPr lang="en-US" altLang="ko-KR" sz="1600" dirty="0" smtClean="0">
                <a:sym typeface="Wingdings" panose="05000000000000000000" pitchFamily="2" charset="2"/>
              </a:rPr>
              <a:t> D</a:t>
            </a:r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pop()  C</a:t>
            </a:r>
          </a:p>
          <a:p>
            <a:pPr algn="ctr"/>
            <a:r>
              <a:rPr lang="ko-KR" altLang="en-US" sz="1600" dirty="0" smtClean="0">
                <a:sym typeface="Wingdings" panose="05000000000000000000" pitchFamily="2" charset="2"/>
              </a:rPr>
              <a:t>연산</a:t>
            </a:r>
            <a:r>
              <a:rPr lang="en-US" altLang="ko-KR" sz="1600" dirty="0" smtClean="0">
                <a:sym typeface="Wingdings" panose="05000000000000000000" pitchFamily="2" charset="2"/>
              </a:rPr>
              <a:t>(/)</a:t>
            </a:r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Y = C/D</a:t>
            </a:r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push(Y)</a:t>
            </a:r>
            <a:endParaRPr lang="ko-KR" altLang="en-US" sz="1600" dirty="0"/>
          </a:p>
        </p:txBody>
      </p:sp>
      <p:cxnSp>
        <p:nvCxnSpPr>
          <p:cNvPr id="58" name="꺾인 연결선 57"/>
          <p:cNvCxnSpPr>
            <a:stCxn id="53" idx="0"/>
            <a:endCxn id="56" idx="0"/>
          </p:cNvCxnSpPr>
          <p:nvPr/>
        </p:nvCxnSpPr>
        <p:spPr>
          <a:xfrm rot="16200000" flipH="1">
            <a:off x="5510401" y="686079"/>
            <a:ext cx="166821" cy="6188951"/>
          </a:xfrm>
          <a:prstGeom prst="bentConnector3">
            <a:avLst>
              <a:gd name="adj1" fmla="val -137033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6600056" y="4725144"/>
            <a:ext cx="1094687" cy="1785021"/>
            <a:chOff x="1881155" y="4843632"/>
            <a:chExt cx="1094687" cy="1785021"/>
          </a:xfrm>
        </p:grpSpPr>
        <p:sp>
          <p:nvSpPr>
            <p:cNvPr id="63" name="직사각형 62"/>
            <p:cNvSpPr/>
            <p:nvPr/>
          </p:nvSpPr>
          <p:spPr>
            <a:xfrm>
              <a:off x="1881155" y="4974714"/>
              <a:ext cx="1082497" cy="1653939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893345" y="4843632"/>
              <a:ext cx="1082497" cy="21203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888088" y="6127434"/>
            <a:ext cx="30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898617" y="5788639"/>
            <a:ext cx="30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cxnSp>
        <p:nvCxnSpPr>
          <p:cNvPr id="69" name="꺾인 연결선 68"/>
          <p:cNvCxnSpPr>
            <a:stCxn id="56" idx="2"/>
            <a:endCxn id="66" idx="3"/>
          </p:cNvCxnSpPr>
          <p:nvPr/>
        </p:nvCxnSpPr>
        <p:spPr>
          <a:xfrm rot="5400000">
            <a:off x="7542865" y="4827881"/>
            <a:ext cx="804151" cy="1486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2632810" y="3688004"/>
            <a:ext cx="309352" cy="361536"/>
          </a:xfrm>
          <a:prstGeom prst="ellipse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0405938" y="3877912"/>
            <a:ext cx="1584176" cy="1729652"/>
          </a:xfrm>
          <a:prstGeom prst="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pop() </a:t>
            </a:r>
            <a:r>
              <a:rPr lang="en-US" altLang="ko-KR" sz="1600" dirty="0" smtClean="0">
                <a:sym typeface="Wingdings" panose="05000000000000000000" pitchFamily="2" charset="2"/>
              </a:rPr>
              <a:t> Y</a:t>
            </a:r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pop()  Z</a:t>
            </a:r>
          </a:p>
          <a:p>
            <a:pPr algn="ctr"/>
            <a:r>
              <a:rPr lang="ko-KR" altLang="en-US" sz="1600" dirty="0" smtClean="0">
                <a:sym typeface="Wingdings" panose="05000000000000000000" pitchFamily="2" charset="2"/>
              </a:rPr>
              <a:t>연산</a:t>
            </a:r>
            <a:r>
              <a:rPr lang="en-US" altLang="ko-KR" sz="1600" dirty="0" smtClean="0">
                <a:sym typeface="Wingdings" panose="05000000000000000000" pitchFamily="2" charset="2"/>
              </a:rPr>
              <a:t>(-)</a:t>
            </a:r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Z = Z/Y</a:t>
            </a:r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push(Z)</a:t>
            </a:r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Pop()</a:t>
            </a:r>
            <a:endParaRPr lang="ko-KR" altLang="en-US" sz="1600" dirty="0"/>
          </a:p>
        </p:txBody>
      </p:sp>
      <p:cxnSp>
        <p:nvCxnSpPr>
          <p:cNvPr id="75" name="꺾인 연결선 74"/>
          <p:cNvCxnSpPr>
            <a:stCxn id="70" idx="0"/>
            <a:endCxn id="73" idx="0"/>
          </p:cNvCxnSpPr>
          <p:nvPr/>
        </p:nvCxnSpPr>
        <p:spPr>
          <a:xfrm rot="16200000" flipH="1">
            <a:off x="6897802" y="-422312"/>
            <a:ext cx="189908" cy="8410540"/>
          </a:xfrm>
          <a:prstGeom prst="bentConnector3">
            <a:avLst>
              <a:gd name="adj1" fmla="val -253858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56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6804892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스택 자료구조에 대해 이해한다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스택의 특징과 연산 방법을 알아본다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순차 자료구조와 연결 자료구조를 이용해 스택을 구현해 본다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스택을 응용하는 방법을 알아본다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학습목표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6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스택의 개념과 구조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스택</a:t>
            </a:r>
            <a:r>
              <a:rPr lang="en-US" altLang="ko-KR" sz="1600" dirty="0" smtClean="0"/>
              <a:t>(stack) </a:t>
            </a:r>
            <a:r>
              <a:rPr lang="ko-KR" altLang="en-US" sz="1600" dirty="0" smtClean="0"/>
              <a:t>자료구조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스택의 이해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104547" y="2676472"/>
            <a:ext cx="2088232" cy="2232247"/>
            <a:chOff x="2783632" y="2636912"/>
            <a:chExt cx="2088232" cy="3096344"/>
          </a:xfrm>
        </p:grpSpPr>
        <p:sp>
          <p:nvSpPr>
            <p:cNvPr id="2" name="직사각형 1"/>
            <p:cNvSpPr/>
            <p:nvPr/>
          </p:nvSpPr>
          <p:spPr>
            <a:xfrm>
              <a:off x="2927648" y="2708920"/>
              <a:ext cx="1800200" cy="3024336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783632" y="2636912"/>
              <a:ext cx="2088232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아래쪽 화살표 6"/>
          <p:cNvSpPr/>
          <p:nvPr/>
        </p:nvSpPr>
        <p:spPr>
          <a:xfrm rot="2053144">
            <a:off x="5520744" y="1905354"/>
            <a:ext cx="681482" cy="966552"/>
          </a:xfrm>
          <a:prstGeom prst="downArrow">
            <a:avLst>
              <a:gd name="adj1" fmla="val 50000"/>
              <a:gd name="adj2" fmla="val 45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 rot="7824221">
            <a:off x="3911268" y="1923872"/>
            <a:ext cx="681482" cy="966552"/>
          </a:xfrm>
          <a:prstGeom prst="downArrow">
            <a:avLst>
              <a:gd name="adj1" fmla="val 50000"/>
              <a:gd name="adj2" fmla="val 45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48879" y="2188609"/>
            <a:ext cx="247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자료가 들어가는 입구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75520" y="2160199"/>
            <a:ext cx="247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자료가 나오는 출구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54801" y="507589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자료의 출력은 위에 있는 자료가 먼저 출력되는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24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스택의 개념과 </a:t>
            </a:r>
            <a:r>
              <a:rPr lang="ko-KR" altLang="en-US" sz="1600" dirty="0" smtClean="0"/>
              <a:t>구조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입력되는 입구와 출력되는 출구가 하나인 구조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후입선출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FF00"/>
                </a:solidFill>
              </a:rPr>
              <a:t>LIFO</a:t>
            </a:r>
            <a:r>
              <a:rPr lang="en-US" altLang="ko-KR" sz="1600" dirty="0" smtClean="0"/>
              <a:t> [ </a:t>
            </a:r>
            <a:r>
              <a:rPr lang="en-US" altLang="ko-KR" sz="1600" dirty="0" smtClean="0">
                <a:solidFill>
                  <a:srgbClr val="FFFF00"/>
                </a:solidFill>
              </a:rPr>
              <a:t>L</a:t>
            </a:r>
            <a:r>
              <a:rPr lang="en-US" altLang="ko-KR" sz="1600" dirty="0" smtClean="0"/>
              <a:t>ast </a:t>
            </a:r>
            <a:r>
              <a:rPr lang="en-US" altLang="ko-KR" sz="1600" dirty="0" smtClean="0">
                <a:solidFill>
                  <a:srgbClr val="FFFF00"/>
                </a:solidFill>
              </a:rPr>
              <a:t>I</a:t>
            </a:r>
            <a:r>
              <a:rPr lang="en-US" altLang="ko-KR" sz="1600" dirty="0" smtClean="0"/>
              <a:t>n </a:t>
            </a:r>
            <a:r>
              <a:rPr lang="en-US" altLang="ko-KR" sz="1600" dirty="0" smtClean="0">
                <a:solidFill>
                  <a:srgbClr val="FFFF00"/>
                </a:solidFill>
              </a:rPr>
              <a:t>F</a:t>
            </a:r>
            <a:r>
              <a:rPr lang="en-US" altLang="ko-KR" sz="1600" dirty="0" smtClean="0"/>
              <a:t>irst </a:t>
            </a:r>
            <a:r>
              <a:rPr lang="en-US" altLang="ko-KR" sz="1600" dirty="0" smtClean="0">
                <a:solidFill>
                  <a:srgbClr val="FFFF00"/>
                </a:solidFill>
              </a:rPr>
              <a:t>O</a:t>
            </a:r>
            <a:r>
              <a:rPr lang="en-US" altLang="ko-KR" sz="1600" dirty="0" smtClean="0"/>
              <a:t>ut] ) : </a:t>
            </a:r>
            <a:r>
              <a:rPr lang="ko-KR" altLang="en-US" sz="1600" dirty="0" smtClean="0"/>
              <a:t>나중에 들어온 자료가 먼저 출력되는 구조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Top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 </a:t>
            </a:r>
            <a:r>
              <a:rPr lang="ko-KR" altLang="en-US" sz="1600" dirty="0" smtClean="0"/>
              <a:t>자료의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입력이 되는 위치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최종적인 자료의 위치를 가리키는 포인터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Botton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스택의 맨 아래</a:t>
            </a:r>
            <a:endParaRPr lang="en-US" altLang="ko-KR" sz="1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스택의 이해</a:t>
            </a:r>
            <a:endParaRPr lang="ko-KR" altLang="en-US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2636912"/>
            <a:ext cx="6564620" cy="32010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760296" y="908720"/>
            <a:ext cx="201622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스택 </a:t>
            </a:r>
            <a:r>
              <a:rPr lang="en-US" altLang="ko-KR" dirty="0" smtClean="0"/>
              <a:t>= LIFO</a:t>
            </a:r>
          </a:p>
          <a:p>
            <a:pPr algn="ctr"/>
            <a:r>
              <a:rPr lang="en-US" altLang="ko-KR" dirty="0" smtClean="0"/>
              <a:t>= FILO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05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스택의 개념과 </a:t>
            </a:r>
            <a:r>
              <a:rPr lang="ko-KR" altLang="en-US" sz="1600" dirty="0" smtClean="0"/>
              <a:t>구조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스택의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연산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push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삽입 연산</a:t>
            </a:r>
            <a:r>
              <a:rPr lang="en-US" altLang="ko-KR" sz="1600" dirty="0" smtClean="0"/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pop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삭제 연산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스택의 이해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199456" y="3717032"/>
            <a:ext cx="1188132" cy="1512167"/>
            <a:chOff x="2783632" y="2636912"/>
            <a:chExt cx="2088232" cy="3096344"/>
          </a:xfrm>
        </p:grpSpPr>
        <p:sp>
          <p:nvSpPr>
            <p:cNvPr id="7" name="직사각형 6"/>
            <p:cNvSpPr/>
            <p:nvPr/>
          </p:nvSpPr>
          <p:spPr>
            <a:xfrm>
              <a:off x="2927648" y="2708920"/>
              <a:ext cx="1800200" cy="3024336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83632" y="2636912"/>
              <a:ext cx="2088232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화살표 연결선 2"/>
          <p:cNvCxnSpPr/>
          <p:nvPr/>
        </p:nvCxnSpPr>
        <p:spPr>
          <a:xfrm>
            <a:off x="4061774" y="1654140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3732" y="1704444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bottom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71864" y="1726148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80872" y="5604397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빈 스택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097736" y="3717032"/>
            <a:ext cx="1188132" cy="1512167"/>
            <a:chOff x="2783632" y="2636912"/>
            <a:chExt cx="2088232" cy="3096344"/>
          </a:xfrm>
        </p:grpSpPr>
        <p:sp>
          <p:nvSpPr>
            <p:cNvPr id="16" name="직사각형 15"/>
            <p:cNvSpPr/>
            <p:nvPr/>
          </p:nvSpPr>
          <p:spPr>
            <a:xfrm>
              <a:off x="2927648" y="2708920"/>
              <a:ext cx="1800200" cy="3024336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83632" y="2636912"/>
              <a:ext cx="2088232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화살표 연결선 17"/>
          <p:cNvCxnSpPr/>
          <p:nvPr/>
        </p:nvCxnSpPr>
        <p:spPr>
          <a:xfrm>
            <a:off x="767408" y="5229199"/>
            <a:ext cx="495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79152" y="5604397"/>
            <a:ext cx="135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943872" y="1654140"/>
            <a:ext cx="495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15438" y="5013176"/>
            <a:ext cx="495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783632" y="5229199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783632" y="4941168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242306" y="4881686"/>
            <a:ext cx="9075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자료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041952" y="3717032"/>
            <a:ext cx="1188132" cy="1512167"/>
            <a:chOff x="2783632" y="2636912"/>
            <a:chExt cx="2088232" cy="3096344"/>
          </a:xfrm>
        </p:grpSpPr>
        <p:sp>
          <p:nvSpPr>
            <p:cNvPr id="32" name="직사각형 31"/>
            <p:cNvSpPr/>
            <p:nvPr/>
          </p:nvSpPr>
          <p:spPr>
            <a:xfrm>
              <a:off x="2927648" y="2708920"/>
              <a:ext cx="1800200" cy="3024336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83632" y="2636912"/>
              <a:ext cx="2088232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023368" y="5604397"/>
            <a:ext cx="135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727848" y="5229199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727848" y="4725144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186522" y="4881686"/>
            <a:ext cx="9075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자료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88776" y="4575626"/>
            <a:ext cx="9075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자료</a:t>
            </a:r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6924092" y="3717032"/>
            <a:ext cx="1188132" cy="1512167"/>
            <a:chOff x="2783632" y="2636912"/>
            <a:chExt cx="2088232" cy="3096344"/>
          </a:xfrm>
        </p:grpSpPr>
        <p:sp>
          <p:nvSpPr>
            <p:cNvPr id="40" name="직사각형 39"/>
            <p:cNvSpPr/>
            <p:nvPr/>
          </p:nvSpPr>
          <p:spPr>
            <a:xfrm>
              <a:off x="2927648" y="2708920"/>
              <a:ext cx="1800200" cy="3024336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83632" y="2636912"/>
              <a:ext cx="2088232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905508" y="5604397"/>
            <a:ext cx="135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609988" y="5229199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609988" y="4424586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068662" y="4881686"/>
            <a:ext cx="9075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자료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070916" y="4575626"/>
            <a:ext cx="9075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자료</a:t>
            </a:r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070916" y="4262039"/>
            <a:ext cx="9075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자료</a:t>
            </a:r>
            <a:r>
              <a:rPr lang="en-US" altLang="ko-KR" sz="1600" dirty="0" smtClean="0">
                <a:solidFill>
                  <a:schemeClr val="bg1"/>
                </a:solidFill>
              </a:rPr>
              <a:t>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8868308" y="3717032"/>
            <a:ext cx="1188132" cy="1512167"/>
            <a:chOff x="2783632" y="2636912"/>
            <a:chExt cx="2088232" cy="3096344"/>
          </a:xfrm>
        </p:grpSpPr>
        <p:sp>
          <p:nvSpPr>
            <p:cNvPr id="49" name="직사각형 48"/>
            <p:cNvSpPr/>
            <p:nvPr/>
          </p:nvSpPr>
          <p:spPr>
            <a:xfrm>
              <a:off x="2927648" y="2708920"/>
              <a:ext cx="1800200" cy="3024336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783632" y="2636912"/>
              <a:ext cx="2088232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065748" y="5604397"/>
            <a:ext cx="84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출력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8554204" y="5229199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8554204" y="4725144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9012878" y="4881686"/>
            <a:ext cx="9075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자료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015132" y="4575626"/>
            <a:ext cx="9075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자료</a:t>
            </a:r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704512" y="2794577"/>
            <a:ext cx="9075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자료</a:t>
            </a:r>
            <a:r>
              <a:rPr lang="en-US" altLang="ko-KR" sz="1600" dirty="0" smtClean="0">
                <a:solidFill>
                  <a:schemeClr val="bg1"/>
                </a:solidFill>
              </a:rPr>
              <a:t>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3672" y="3106576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push(</a:t>
            </a:r>
            <a:r>
              <a:rPr lang="ko-KR" altLang="en-US" dirty="0" smtClean="0"/>
              <a:t>자료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976496" y="3106576"/>
            <a:ext cx="139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push(</a:t>
            </a:r>
            <a:r>
              <a:rPr lang="ko-KR" altLang="en-US" dirty="0" smtClean="0"/>
              <a:t>자료</a:t>
            </a:r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29218" y="3106576"/>
            <a:ext cx="142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push(</a:t>
            </a:r>
            <a:r>
              <a:rPr lang="ko-KR" altLang="en-US" dirty="0" smtClean="0"/>
              <a:t>자료</a:t>
            </a:r>
            <a:r>
              <a:rPr lang="en-US" altLang="ko-KR" dirty="0" smtClean="0"/>
              <a:t>3)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748863" y="3093530"/>
            <a:ext cx="142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 pop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609988" y="980728"/>
            <a:ext cx="3878500" cy="109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push(</a:t>
            </a:r>
            <a:r>
              <a:rPr lang="ko-KR" altLang="en-US" dirty="0" err="1" smtClean="0"/>
              <a:t>스택이름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자료이름</a:t>
            </a:r>
            <a:r>
              <a:rPr lang="en-US" altLang="ko-KR" dirty="0" smtClean="0"/>
              <a:t>);</a:t>
            </a:r>
          </a:p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pop(</a:t>
            </a:r>
            <a:r>
              <a:rPr lang="ko-KR" altLang="en-US" dirty="0" err="1" smtClean="0"/>
              <a:t>스택이름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10856912" y="2946977"/>
            <a:ext cx="9075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자료</a:t>
            </a:r>
            <a:r>
              <a:rPr lang="en-US" altLang="ko-KR" sz="1600" dirty="0" smtClean="0">
                <a:solidFill>
                  <a:schemeClr val="bg1"/>
                </a:solidFill>
              </a:rPr>
              <a:t>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336" y="55172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Top = -1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03512" y="3106576"/>
            <a:ext cx="85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op++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3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스택 삽입 알고리즘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push()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top 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위치를 </a:t>
            </a:r>
            <a:r>
              <a:rPr lang="en-US" altLang="ko-KR" sz="1600" dirty="0" smtClean="0"/>
              <a:t>+1 </a:t>
            </a:r>
            <a:r>
              <a:rPr lang="ko-KR" altLang="en-US" sz="1600" dirty="0" smtClean="0"/>
              <a:t>증가 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top</a:t>
            </a:r>
            <a:r>
              <a:rPr lang="ko-KR" altLang="en-US" sz="1600" dirty="0" smtClean="0"/>
              <a:t>가 스택의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크기보다 크면 </a:t>
            </a:r>
            <a:r>
              <a:rPr lang="en-US" altLang="ko-KR" sz="1600" dirty="0" smtClean="0"/>
              <a:t>overflow </a:t>
            </a:r>
            <a:r>
              <a:rPr lang="ko-KR" altLang="en-US" sz="1600" dirty="0" smtClean="0"/>
              <a:t>에러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그렇지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않으면 원소를 스택에 삽입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push( S, x)   // S </a:t>
            </a:r>
            <a:r>
              <a:rPr lang="ko-KR" altLang="en-US" sz="1600" dirty="0" smtClean="0"/>
              <a:t>는 스택</a:t>
            </a:r>
            <a:r>
              <a:rPr lang="en-US" altLang="ko-KR" sz="1600" dirty="0" smtClean="0"/>
              <a:t>, x</a:t>
            </a:r>
            <a:r>
              <a:rPr lang="ko-KR" altLang="en-US" sz="1600" dirty="0" smtClean="0"/>
              <a:t>는 삽입할 원소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       top </a:t>
            </a:r>
            <a:r>
              <a:rPr lang="en-US" altLang="ko-KR" sz="1600" dirty="0" smtClean="0">
                <a:sym typeface="Wingdings" panose="05000000000000000000" pitchFamily="2" charset="2"/>
              </a:rPr>
              <a:t> top + 1;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       if(top &gt; </a:t>
            </a:r>
            <a:r>
              <a:rPr lang="en-US" altLang="ko-KR" sz="1600" dirty="0" err="1" smtClean="0"/>
              <a:t>stack_SIZE</a:t>
            </a:r>
            <a:r>
              <a:rPr lang="en-US" altLang="ko-KR" sz="1600" dirty="0" smtClean="0"/>
              <a:t>) then overflow;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else      S(top) </a:t>
            </a:r>
            <a:r>
              <a:rPr lang="en-US" altLang="ko-KR" sz="1600" dirty="0" smtClean="0">
                <a:sym typeface="Wingdings" panose="05000000000000000000" pitchFamily="2" charset="2"/>
              </a:rPr>
              <a:t> x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sym typeface="Wingdings" panose="05000000000000000000" pitchFamily="2" charset="2"/>
              </a:rPr>
              <a:t>end push()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스택의 이해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7104112" y="1556792"/>
            <a:ext cx="1188132" cy="1703353"/>
            <a:chOff x="2783632" y="2636912"/>
            <a:chExt cx="2088232" cy="3096344"/>
          </a:xfrm>
        </p:grpSpPr>
        <p:sp>
          <p:nvSpPr>
            <p:cNvPr id="7" name="직사각형 6"/>
            <p:cNvSpPr/>
            <p:nvPr/>
          </p:nvSpPr>
          <p:spPr>
            <a:xfrm>
              <a:off x="2927648" y="2708920"/>
              <a:ext cx="1800200" cy="3024336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83632" y="2636912"/>
              <a:ext cx="2088232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>
            <a:off x="6672064" y="3260145"/>
            <a:ext cx="495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608126" y="2096915"/>
            <a:ext cx="495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244384" y="2924944"/>
            <a:ext cx="9075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자료</a:t>
            </a:r>
            <a:r>
              <a:rPr lang="en-US" altLang="ko-KR" sz="1600" dirty="0" smtClean="0">
                <a:solidFill>
                  <a:schemeClr val="bg1"/>
                </a:solidFill>
              </a:rPr>
              <a:t>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44384" y="2614112"/>
            <a:ext cx="9075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자료</a:t>
            </a:r>
            <a:r>
              <a:rPr lang="en-US" altLang="ko-KR" sz="1600" dirty="0" smtClean="0">
                <a:solidFill>
                  <a:schemeClr val="bg1"/>
                </a:solidFill>
              </a:rPr>
              <a:t>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44384" y="2295879"/>
            <a:ext cx="9075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자료</a:t>
            </a:r>
            <a:r>
              <a:rPr lang="en-US" altLang="ko-KR" sz="1600" dirty="0" smtClean="0">
                <a:solidFill>
                  <a:schemeClr val="bg1"/>
                </a:solidFill>
              </a:rPr>
              <a:t>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44384" y="1952899"/>
            <a:ext cx="9075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자료</a:t>
            </a:r>
            <a:r>
              <a:rPr lang="en-US" altLang="ko-KR" sz="1600" dirty="0" smtClean="0">
                <a:solidFill>
                  <a:schemeClr val="bg1"/>
                </a:solidFill>
              </a:rPr>
              <a:t>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61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스택 삭제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알고리즘</a:t>
            </a:r>
            <a:r>
              <a:rPr lang="en-US" altLang="ko-KR" sz="1600" dirty="0" smtClean="0"/>
              <a:t> : pop()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스택이 공백이면 </a:t>
            </a:r>
            <a:r>
              <a:rPr lang="en-US" altLang="ko-KR" sz="1600" dirty="0" smtClean="0"/>
              <a:t>underflow </a:t>
            </a:r>
            <a:r>
              <a:rPr lang="ko-KR" altLang="en-US" sz="1600" dirty="0" smtClean="0"/>
              <a:t>에러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스택이 공백이 아니면 </a:t>
            </a:r>
            <a:r>
              <a:rPr lang="en-US" altLang="ko-KR" sz="1600" dirty="0" smtClean="0"/>
              <a:t>top </a:t>
            </a:r>
            <a:r>
              <a:rPr lang="ko-KR" altLang="en-US" sz="1600" dirty="0" smtClean="0"/>
              <a:t>위치의 원소를 스택에서 삭제하고 반환한다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스택에서 원소를 반환 후 </a:t>
            </a:r>
            <a:r>
              <a:rPr lang="en-US" altLang="ko-KR" sz="1600" dirty="0" smtClean="0"/>
              <a:t>top </a:t>
            </a:r>
            <a:r>
              <a:rPr lang="ko-KR" altLang="en-US" sz="1600" dirty="0" smtClean="0"/>
              <a:t>위치를</a:t>
            </a:r>
            <a:r>
              <a:rPr lang="en-US" altLang="ko-KR" sz="1600" dirty="0" smtClean="0"/>
              <a:t> -1 </a:t>
            </a:r>
            <a:r>
              <a:rPr lang="ko-KR" altLang="en-US" sz="1600" dirty="0" smtClean="0"/>
              <a:t>감소 시킨다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pop( S)   // S </a:t>
            </a:r>
            <a:r>
              <a:rPr lang="ko-KR" altLang="en-US" sz="1600" dirty="0" smtClean="0"/>
              <a:t>는 스택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       if(</a:t>
            </a:r>
            <a:r>
              <a:rPr lang="en-US" altLang="ko-KR" sz="1600" dirty="0" err="1" smtClean="0"/>
              <a:t>isStackEmpty</a:t>
            </a:r>
            <a:r>
              <a:rPr lang="en-US" altLang="ko-KR" sz="1600" dirty="0" smtClean="0"/>
              <a:t>(S)) then underflow</a:t>
            </a:r>
            <a:r>
              <a:rPr lang="en-US" altLang="ko-KR" sz="1600" dirty="0" smtClean="0">
                <a:sym typeface="Wingdings" panose="05000000000000000000" pitchFamily="2" charset="2"/>
              </a:rPr>
              <a:t>;      //     if(top == -1) then underflow;   if(bottom == top) 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smtClean="0"/>
              <a:t>       else {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return S(top);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        top  top – 1;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sym typeface="Wingdings" panose="05000000000000000000" pitchFamily="2" charset="2"/>
              </a:rPr>
              <a:t>end pop()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스택의 이해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112224" y="3429000"/>
            <a:ext cx="1188132" cy="1703353"/>
            <a:chOff x="2783632" y="2636912"/>
            <a:chExt cx="2088232" cy="3096344"/>
          </a:xfrm>
        </p:grpSpPr>
        <p:sp>
          <p:nvSpPr>
            <p:cNvPr id="7" name="직사각형 6"/>
            <p:cNvSpPr/>
            <p:nvPr/>
          </p:nvSpPr>
          <p:spPr>
            <a:xfrm>
              <a:off x="2927648" y="2708920"/>
              <a:ext cx="1800200" cy="3024336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83632" y="2636912"/>
              <a:ext cx="2088232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>
            <a:off x="7680176" y="5132353"/>
            <a:ext cx="495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698178" y="4344975"/>
            <a:ext cx="495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223801" y="4830024"/>
            <a:ext cx="9075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자료</a:t>
            </a:r>
            <a:r>
              <a:rPr lang="en-US" altLang="ko-KR" sz="1600" dirty="0" smtClean="0">
                <a:solidFill>
                  <a:schemeClr val="bg1"/>
                </a:solidFill>
              </a:rPr>
              <a:t>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23801" y="4519192"/>
            <a:ext cx="9075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자료</a:t>
            </a:r>
            <a:r>
              <a:rPr lang="en-US" altLang="ko-KR" sz="1600" dirty="0" smtClean="0">
                <a:solidFill>
                  <a:schemeClr val="bg1"/>
                </a:solidFill>
              </a:rPr>
              <a:t>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23801" y="4200959"/>
            <a:ext cx="9075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자료</a:t>
            </a:r>
            <a:r>
              <a:rPr lang="en-US" altLang="ko-KR" sz="1600" dirty="0" smtClean="0">
                <a:solidFill>
                  <a:schemeClr val="bg1"/>
                </a:solidFill>
              </a:rPr>
              <a:t>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087889" y="3789040"/>
            <a:ext cx="9075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자료</a:t>
            </a:r>
            <a:r>
              <a:rPr lang="en-US" altLang="ko-KR" sz="1600" dirty="0" smtClean="0">
                <a:solidFill>
                  <a:schemeClr val="bg1"/>
                </a:solidFill>
              </a:rPr>
              <a:t>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8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순차 자료구조를 이용한 스택의 구현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공백 스택 생성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createStack</a:t>
            </a:r>
            <a:r>
              <a:rPr lang="en-US" altLang="ko-KR" sz="1600" dirty="0" smtClean="0"/>
              <a:t>(stack, 5);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원소 </a:t>
            </a:r>
            <a:r>
              <a:rPr lang="en-US" altLang="ko-KR" sz="1600" dirty="0" smtClean="0"/>
              <a:t>A </a:t>
            </a:r>
            <a:r>
              <a:rPr lang="ko-KR" altLang="en-US" sz="1600" dirty="0" smtClean="0"/>
              <a:t>삽입 </a:t>
            </a:r>
            <a:r>
              <a:rPr lang="en-US" altLang="ko-KR" sz="1600" dirty="0" smtClean="0"/>
              <a:t>: push(stack, A);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원소 </a:t>
            </a:r>
            <a:r>
              <a:rPr lang="en-US" altLang="ko-KR" sz="1600" dirty="0" smtClean="0"/>
              <a:t>B </a:t>
            </a:r>
            <a:r>
              <a:rPr lang="ko-KR" altLang="en-US" sz="1600" dirty="0" smtClean="0"/>
              <a:t>삽입 </a:t>
            </a:r>
            <a:r>
              <a:rPr lang="en-US" altLang="ko-KR" sz="1600" dirty="0" smtClean="0"/>
              <a:t>: push(stack, B);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 smtClean="0"/>
              <a:t>원소 </a:t>
            </a:r>
            <a:r>
              <a:rPr lang="en-US" altLang="ko-KR" sz="1600" dirty="0" smtClean="0"/>
              <a:t>C </a:t>
            </a:r>
            <a:r>
              <a:rPr lang="ko-KR" altLang="en-US" sz="1600" dirty="0" smtClean="0"/>
              <a:t>삽입 </a:t>
            </a:r>
            <a:r>
              <a:rPr lang="en-US" altLang="ko-KR" sz="1600" dirty="0" smtClean="0"/>
              <a:t>: push(stack, C);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원소 삭제</a:t>
            </a:r>
            <a:r>
              <a:rPr lang="en-US" altLang="ko-KR" sz="1600" dirty="0" smtClean="0"/>
              <a:t>  : pop(stack);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스택의 구현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706269"/>
              </p:ext>
            </p:extLst>
          </p:nvPr>
        </p:nvGraphicFramePr>
        <p:xfrm>
          <a:off x="5591944" y="1268761"/>
          <a:ext cx="3718185" cy="5040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3637">
                  <a:extLst>
                    <a:ext uri="{9D8B030D-6E8A-4147-A177-3AD203B41FA5}">
                      <a16:colId xmlns:a16="http://schemas.microsoft.com/office/drawing/2014/main" val="1012688657"/>
                    </a:ext>
                  </a:extLst>
                </a:gridCol>
                <a:gridCol w="743637">
                  <a:extLst>
                    <a:ext uri="{9D8B030D-6E8A-4147-A177-3AD203B41FA5}">
                      <a16:colId xmlns:a16="http://schemas.microsoft.com/office/drawing/2014/main" val="2200343683"/>
                    </a:ext>
                  </a:extLst>
                </a:gridCol>
                <a:gridCol w="743637">
                  <a:extLst>
                    <a:ext uri="{9D8B030D-6E8A-4147-A177-3AD203B41FA5}">
                      <a16:colId xmlns:a16="http://schemas.microsoft.com/office/drawing/2014/main" val="2171353047"/>
                    </a:ext>
                  </a:extLst>
                </a:gridCol>
                <a:gridCol w="743637">
                  <a:extLst>
                    <a:ext uri="{9D8B030D-6E8A-4147-A177-3AD203B41FA5}">
                      <a16:colId xmlns:a16="http://schemas.microsoft.com/office/drawing/2014/main" val="2571334877"/>
                    </a:ext>
                  </a:extLst>
                </a:gridCol>
                <a:gridCol w="743637">
                  <a:extLst>
                    <a:ext uri="{9D8B030D-6E8A-4147-A177-3AD203B41FA5}">
                      <a16:colId xmlns:a16="http://schemas.microsoft.com/office/drawing/2014/main" val="372275431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0590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734427"/>
              </p:ext>
            </p:extLst>
          </p:nvPr>
        </p:nvGraphicFramePr>
        <p:xfrm>
          <a:off x="5591943" y="2348881"/>
          <a:ext cx="3718185" cy="5040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3637">
                  <a:extLst>
                    <a:ext uri="{9D8B030D-6E8A-4147-A177-3AD203B41FA5}">
                      <a16:colId xmlns:a16="http://schemas.microsoft.com/office/drawing/2014/main" val="1012688657"/>
                    </a:ext>
                  </a:extLst>
                </a:gridCol>
                <a:gridCol w="743637">
                  <a:extLst>
                    <a:ext uri="{9D8B030D-6E8A-4147-A177-3AD203B41FA5}">
                      <a16:colId xmlns:a16="http://schemas.microsoft.com/office/drawing/2014/main" val="2200343683"/>
                    </a:ext>
                  </a:extLst>
                </a:gridCol>
                <a:gridCol w="743637">
                  <a:extLst>
                    <a:ext uri="{9D8B030D-6E8A-4147-A177-3AD203B41FA5}">
                      <a16:colId xmlns:a16="http://schemas.microsoft.com/office/drawing/2014/main" val="2171353047"/>
                    </a:ext>
                  </a:extLst>
                </a:gridCol>
                <a:gridCol w="743637">
                  <a:extLst>
                    <a:ext uri="{9D8B030D-6E8A-4147-A177-3AD203B41FA5}">
                      <a16:colId xmlns:a16="http://schemas.microsoft.com/office/drawing/2014/main" val="2571334877"/>
                    </a:ext>
                  </a:extLst>
                </a:gridCol>
                <a:gridCol w="743637">
                  <a:extLst>
                    <a:ext uri="{9D8B030D-6E8A-4147-A177-3AD203B41FA5}">
                      <a16:colId xmlns:a16="http://schemas.microsoft.com/office/drawing/2014/main" val="372275431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0590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48415"/>
              </p:ext>
            </p:extLst>
          </p:nvPr>
        </p:nvGraphicFramePr>
        <p:xfrm>
          <a:off x="5591942" y="3429001"/>
          <a:ext cx="3718185" cy="5040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3637">
                  <a:extLst>
                    <a:ext uri="{9D8B030D-6E8A-4147-A177-3AD203B41FA5}">
                      <a16:colId xmlns:a16="http://schemas.microsoft.com/office/drawing/2014/main" val="1012688657"/>
                    </a:ext>
                  </a:extLst>
                </a:gridCol>
                <a:gridCol w="743637">
                  <a:extLst>
                    <a:ext uri="{9D8B030D-6E8A-4147-A177-3AD203B41FA5}">
                      <a16:colId xmlns:a16="http://schemas.microsoft.com/office/drawing/2014/main" val="2200343683"/>
                    </a:ext>
                  </a:extLst>
                </a:gridCol>
                <a:gridCol w="743637">
                  <a:extLst>
                    <a:ext uri="{9D8B030D-6E8A-4147-A177-3AD203B41FA5}">
                      <a16:colId xmlns:a16="http://schemas.microsoft.com/office/drawing/2014/main" val="2171353047"/>
                    </a:ext>
                  </a:extLst>
                </a:gridCol>
                <a:gridCol w="743637">
                  <a:extLst>
                    <a:ext uri="{9D8B030D-6E8A-4147-A177-3AD203B41FA5}">
                      <a16:colId xmlns:a16="http://schemas.microsoft.com/office/drawing/2014/main" val="2571334877"/>
                    </a:ext>
                  </a:extLst>
                </a:gridCol>
                <a:gridCol w="743637">
                  <a:extLst>
                    <a:ext uri="{9D8B030D-6E8A-4147-A177-3AD203B41FA5}">
                      <a16:colId xmlns:a16="http://schemas.microsoft.com/office/drawing/2014/main" val="372275431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B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059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20138"/>
              </p:ext>
            </p:extLst>
          </p:nvPr>
        </p:nvGraphicFramePr>
        <p:xfrm>
          <a:off x="5591942" y="4509121"/>
          <a:ext cx="3718185" cy="5040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3637">
                  <a:extLst>
                    <a:ext uri="{9D8B030D-6E8A-4147-A177-3AD203B41FA5}">
                      <a16:colId xmlns:a16="http://schemas.microsoft.com/office/drawing/2014/main" val="1012688657"/>
                    </a:ext>
                  </a:extLst>
                </a:gridCol>
                <a:gridCol w="743637">
                  <a:extLst>
                    <a:ext uri="{9D8B030D-6E8A-4147-A177-3AD203B41FA5}">
                      <a16:colId xmlns:a16="http://schemas.microsoft.com/office/drawing/2014/main" val="2200343683"/>
                    </a:ext>
                  </a:extLst>
                </a:gridCol>
                <a:gridCol w="743637">
                  <a:extLst>
                    <a:ext uri="{9D8B030D-6E8A-4147-A177-3AD203B41FA5}">
                      <a16:colId xmlns:a16="http://schemas.microsoft.com/office/drawing/2014/main" val="2171353047"/>
                    </a:ext>
                  </a:extLst>
                </a:gridCol>
                <a:gridCol w="743637">
                  <a:extLst>
                    <a:ext uri="{9D8B030D-6E8A-4147-A177-3AD203B41FA5}">
                      <a16:colId xmlns:a16="http://schemas.microsoft.com/office/drawing/2014/main" val="2571334877"/>
                    </a:ext>
                  </a:extLst>
                </a:gridCol>
                <a:gridCol w="743637">
                  <a:extLst>
                    <a:ext uri="{9D8B030D-6E8A-4147-A177-3AD203B41FA5}">
                      <a16:colId xmlns:a16="http://schemas.microsoft.com/office/drawing/2014/main" val="372275431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B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C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0590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748397"/>
              </p:ext>
            </p:extLst>
          </p:nvPr>
        </p:nvGraphicFramePr>
        <p:xfrm>
          <a:off x="5591941" y="5589240"/>
          <a:ext cx="3718185" cy="5040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3637">
                  <a:extLst>
                    <a:ext uri="{9D8B030D-6E8A-4147-A177-3AD203B41FA5}">
                      <a16:colId xmlns:a16="http://schemas.microsoft.com/office/drawing/2014/main" val="1012688657"/>
                    </a:ext>
                  </a:extLst>
                </a:gridCol>
                <a:gridCol w="743637">
                  <a:extLst>
                    <a:ext uri="{9D8B030D-6E8A-4147-A177-3AD203B41FA5}">
                      <a16:colId xmlns:a16="http://schemas.microsoft.com/office/drawing/2014/main" val="2200343683"/>
                    </a:ext>
                  </a:extLst>
                </a:gridCol>
                <a:gridCol w="743637">
                  <a:extLst>
                    <a:ext uri="{9D8B030D-6E8A-4147-A177-3AD203B41FA5}">
                      <a16:colId xmlns:a16="http://schemas.microsoft.com/office/drawing/2014/main" val="2171353047"/>
                    </a:ext>
                  </a:extLst>
                </a:gridCol>
                <a:gridCol w="743637">
                  <a:extLst>
                    <a:ext uri="{9D8B030D-6E8A-4147-A177-3AD203B41FA5}">
                      <a16:colId xmlns:a16="http://schemas.microsoft.com/office/drawing/2014/main" val="2571334877"/>
                    </a:ext>
                  </a:extLst>
                </a:gridCol>
                <a:gridCol w="743637">
                  <a:extLst>
                    <a:ext uri="{9D8B030D-6E8A-4147-A177-3AD203B41FA5}">
                      <a16:colId xmlns:a16="http://schemas.microsoft.com/office/drawing/2014/main" val="372275431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B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059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480373" y="1340768"/>
            <a:ext cx="93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top = -1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69101" y="2416243"/>
            <a:ext cx="93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top = 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69101" y="3460358"/>
            <a:ext cx="93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top = 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69101" y="4570221"/>
            <a:ext cx="93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top = 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69101" y="5656602"/>
            <a:ext cx="93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top = 1</a:t>
            </a:r>
            <a:endParaRPr lang="ko-KR" altLang="en-US" dirty="0"/>
          </a:p>
        </p:txBody>
      </p:sp>
      <p:sp>
        <p:nvSpPr>
          <p:cNvPr id="11" name="위쪽 화살표 10"/>
          <p:cNvSpPr/>
          <p:nvPr/>
        </p:nvSpPr>
        <p:spPr>
          <a:xfrm>
            <a:off x="5447928" y="1844824"/>
            <a:ext cx="144016" cy="1995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위쪽 화살표 16"/>
          <p:cNvSpPr/>
          <p:nvPr/>
        </p:nvSpPr>
        <p:spPr>
          <a:xfrm>
            <a:off x="5807968" y="2924944"/>
            <a:ext cx="144016" cy="1995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위쪽 화살표 17"/>
          <p:cNvSpPr/>
          <p:nvPr/>
        </p:nvSpPr>
        <p:spPr>
          <a:xfrm>
            <a:off x="6600056" y="4021552"/>
            <a:ext cx="144016" cy="1995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위쪽 화살표 18"/>
          <p:cNvSpPr/>
          <p:nvPr/>
        </p:nvSpPr>
        <p:spPr>
          <a:xfrm>
            <a:off x="7320136" y="5101672"/>
            <a:ext cx="144016" cy="1995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위쪽 화살표 19"/>
          <p:cNvSpPr/>
          <p:nvPr/>
        </p:nvSpPr>
        <p:spPr>
          <a:xfrm>
            <a:off x="6600056" y="6181792"/>
            <a:ext cx="144016" cy="1995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87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순차 자료구조를 이용한 스택의 구현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스택의 구현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251941"/>
            <a:ext cx="4009058" cy="534541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622" y="1251941"/>
            <a:ext cx="3868905" cy="320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3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기판 디자인 프레젠테이션(와이드스크린)</Template>
  <TotalTime>0</TotalTime>
  <Words>1193</Words>
  <Application>Microsoft Office PowerPoint</Application>
  <PresentationFormat>와이드스크린</PresentationFormat>
  <Paragraphs>263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HY중고딕</vt:lpstr>
      <vt:lpstr>malgun gothic</vt:lpstr>
      <vt:lpstr>Arial</vt:lpstr>
      <vt:lpstr>Candara</vt:lpstr>
      <vt:lpstr>Consolas</vt:lpstr>
      <vt:lpstr>Wingdings</vt:lpstr>
      <vt:lpstr>기술 컴퓨터 16x9</vt:lpstr>
      <vt:lpstr>Data  Structures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2021-07-27T02:03:02Z</dcterms:created>
  <dcterms:modified xsi:type="dcterms:W3CDTF">2022-10-05T07:26:55Z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