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6" r:id="rId6"/>
    <p:sldId id="300" r:id="rId7"/>
    <p:sldId id="301" r:id="rId8"/>
    <p:sldId id="302" r:id="rId9"/>
    <p:sldId id="304" r:id="rId10"/>
    <p:sldId id="318" r:id="rId11"/>
    <p:sldId id="319" r:id="rId12"/>
    <p:sldId id="320" r:id="rId13"/>
    <p:sldId id="305" r:id="rId14"/>
    <p:sldId id="321" r:id="rId15"/>
    <p:sldId id="322" r:id="rId16"/>
    <p:sldId id="303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0398" autoAdjust="0"/>
  </p:normalViewPr>
  <p:slideViewPr>
    <p:cSldViewPr>
      <p:cViewPr varScale="1">
        <p:scale>
          <a:sx n="105" d="100"/>
          <a:sy n="105" d="100"/>
        </p:scale>
        <p:origin x="126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2021-10-27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2021-10-27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6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강 큐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함수선언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큐에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입력하는 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Q[], </a:t>
            </a:r>
            <a:r>
              <a:rPr lang="en-US" altLang="ko-KR" dirty="0" err="1"/>
              <a:t>int</a:t>
            </a:r>
            <a:r>
              <a:rPr lang="en-US" altLang="ko-KR" dirty="0" smtClean="0"/>
              <a:t>*);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배열을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이용한 큐의 구현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3472" y="2348880"/>
            <a:ext cx="5140234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altLang="ko-KR" sz="1400" dirty="0">
                <a:solidFill>
                  <a:schemeClr val="bg1"/>
                </a:solidFill>
              </a:rPr>
              <a:t>void enQueue(int Q[], int *rear)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data;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if </a:t>
            </a:r>
            <a:r>
              <a:rPr lang="en-US" altLang="ko-KR" sz="1400" dirty="0">
                <a:solidFill>
                  <a:schemeClr val="bg1"/>
                </a:solidFill>
              </a:rPr>
              <a:t>((*rear) == 4) </a:t>
            </a:r>
            <a:r>
              <a:rPr lang="en-US" altLang="ko-KR" sz="1400" dirty="0" err="1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("\n\n\t !!! Queue is Full\n\n");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else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{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("\n\n\t\t </a:t>
            </a:r>
            <a:r>
              <a:rPr lang="en-US" altLang="ko-KR" sz="1400" dirty="0" err="1">
                <a:solidFill>
                  <a:schemeClr val="bg1"/>
                </a:solidFill>
              </a:rPr>
              <a:t>enQueue</a:t>
            </a:r>
            <a:r>
              <a:rPr lang="en-US" altLang="ko-KR" sz="1400" dirty="0">
                <a:solidFill>
                  <a:schemeClr val="bg1"/>
                </a:solidFill>
              </a:rPr>
              <a:t> Data : 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scanf</a:t>
            </a:r>
            <a:r>
              <a:rPr lang="en-US" altLang="ko-KR" sz="1400" dirty="0">
                <a:solidFill>
                  <a:schemeClr val="bg1"/>
                </a:solidFill>
              </a:rPr>
              <a:t>("%d", &amp;data);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(*</a:t>
            </a:r>
            <a:r>
              <a:rPr lang="en-US" altLang="ko-KR" sz="1400" dirty="0">
                <a:solidFill>
                  <a:schemeClr val="bg1"/>
                </a:solidFill>
              </a:rPr>
              <a:t>rear)++;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Q</a:t>
            </a:r>
            <a:r>
              <a:rPr lang="en-US" altLang="ko-KR" sz="1400" dirty="0">
                <a:solidFill>
                  <a:schemeClr val="bg1"/>
                </a:solidFill>
              </a:rPr>
              <a:t>[*rear] = data;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}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52" y="3933056"/>
            <a:ext cx="1952625" cy="285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068960"/>
            <a:ext cx="1752600" cy="400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83" y="4756955"/>
            <a:ext cx="34766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함수선언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큐에서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꺼내는 함수</a:t>
            </a:r>
            <a:endParaRPr lang="fr-FR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ko-KR" dirty="0" smtClean="0"/>
              <a:t>void </a:t>
            </a:r>
            <a:r>
              <a:rPr lang="fr-FR" altLang="ko-KR" dirty="0"/>
              <a:t>deQueue(int Q[], int*, int*);</a:t>
            </a:r>
            <a:endParaRPr lang="en-US" altLang="ko-KR" sz="4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배열을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이용한 큐의 구현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3472" y="2348880"/>
            <a:ext cx="5140234" cy="3024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void </a:t>
            </a:r>
            <a:r>
              <a:rPr lang="en-US" altLang="ko-KR" sz="1400" dirty="0" err="1">
                <a:solidFill>
                  <a:schemeClr val="bg1"/>
                </a:solidFill>
              </a:rPr>
              <a:t>deQueue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 Q[],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 *front,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 *rear)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solidFill>
                  <a:schemeClr val="bg1"/>
                </a:solidFill>
              </a:rPr>
              <a:t>      if</a:t>
            </a:r>
            <a:r>
              <a:rPr lang="pt-BR" altLang="ko-KR" sz="1400" dirty="0">
                <a:solidFill>
                  <a:schemeClr val="bg1"/>
                </a:solidFill>
              </a:rPr>
              <a:t>(*front == *rear) printf("\n\n\t !!! Queue is Empty\n\n");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else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{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(*</a:t>
            </a:r>
            <a:r>
              <a:rPr lang="en-US" altLang="ko-KR" sz="1400" dirty="0">
                <a:solidFill>
                  <a:schemeClr val="bg1"/>
                </a:solidFill>
              </a:rPr>
              <a:t>front)++;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solidFill>
                  <a:schemeClr val="bg1"/>
                </a:solidFill>
              </a:rPr>
              <a:t>            printf</a:t>
            </a:r>
            <a:r>
              <a:rPr lang="pt-BR" altLang="ko-KR" sz="1400" dirty="0">
                <a:solidFill>
                  <a:schemeClr val="bg1"/>
                </a:solidFill>
              </a:rPr>
              <a:t>("\n\n\t\t deQueue Data is [%d]\n\n", Q[*front]);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}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196" y="2348880"/>
            <a:ext cx="5153025" cy="1114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96" y="3632448"/>
            <a:ext cx="3848100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57" y="5084734"/>
            <a:ext cx="3552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메인함수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배열을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이용한 큐의 구현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7408" y="1196752"/>
            <a:ext cx="5140234" cy="5328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void main()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Q[5], front = -1, rear = -1;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sel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while </a:t>
            </a:r>
            <a:r>
              <a:rPr lang="en-US" altLang="ko-KR" sz="1400" dirty="0">
                <a:solidFill>
                  <a:schemeClr val="bg1"/>
                </a:solidFill>
              </a:rPr>
              <a:t>(1)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{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QueueView</a:t>
            </a:r>
            <a:r>
              <a:rPr lang="en-US" altLang="ko-KR" sz="1400" dirty="0" smtClean="0">
                <a:solidFill>
                  <a:schemeClr val="bg1"/>
                </a:solidFill>
              </a:rPr>
              <a:t>(Q</a:t>
            </a:r>
            <a:r>
              <a:rPr lang="en-US" altLang="ko-KR" sz="1400" dirty="0">
                <a:solidFill>
                  <a:schemeClr val="bg1"/>
                </a:solidFill>
              </a:rPr>
              <a:t>, front, rear);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("\n\n\t\t [Queue]\n\n");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("\t\t 1. </a:t>
            </a:r>
            <a:r>
              <a:rPr lang="en-US" altLang="ko-KR" sz="1400" dirty="0" err="1">
                <a:solidFill>
                  <a:schemeClr val="bg1"/>
                </a:solidFill>
              </a:rPr>
              <a:t>enQueue</a:t>
            </a:r>
            <a:r>
              <a:rPr lang="en-US" altLang="ko-KR" sz="1400" dirty="0">
                <a:solidFill>
                  <a:schemeClr val="bg1"/>
                </a:solidFill>
              </a:rPr>
              <a:t>\n\n");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("\t\t 2. </a:t>
            </a:r>
            <a:r>
              <a:rPr lang="en-US" altLang="ko-KR" sz="1400" dirty="0" err="1">
                <a:solidFill>
                  <a:schemeClr val="bg1"/>
                </a:solidFill>
              </a:rPr>
              <a:t>deQueue</a:t>
            </a:r>
            <a:r>
              <a:rPr lang="en-US" altLang="ko-KR" sz="1400" dirty="0">
                <a:solidFill>
                  <a:schemeClr val="bg1"/>
                </a:solidFill>
              </a:rPr>
              <a:t>\n\n");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("\t\t 0. Exit\n\n");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("\t\t    ....[ ]\b\b");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scanf</a:t>
            </a:r>
            <a:r>
              <a:rPr lang="en-US" altLang="ko-KR" sz="1400" dirty="0">
                <a:solidFill>
                  <a:schemeClr val="bg1"/>
                </a:solidFill>
              </a:rPr>
              <a:t>("%d", &amp;</a:t>
            </a:r>
            <a:r>
              <a:rPr lang="en-US" altLang="ko-KR" sz="1400" dirty="0" err="1">
                <a:solidFill>
                  <a:schemeClr val="bg1"/>
                </a:solidFill>
              </a:rPr>
              <a:t>sel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if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sel</a:t>
            </a:r>
            <a:r>
              <a:rPr lang="en-US" altLang="ko-KR" sz="1400" dirty="0">
                <a:solidFill>
                  <a:schemeClr val="bg1"/>
                </a:solidFill>
              </a:rPr>
              <a:t> == 1) </a:t>
            </a:r>
            <a:r>
              <a:rPr lang="en-US" altLang="ko-KR" sz="1400" dirty="0" err="1">
                <a:solidFill>
                  <a:schemeClr val="bg1"/>
                </a:solidFill>
              </a:rPr>
              <a:t>enQueue</a:t>
            </a:r>
            <a:r>
              <a:rPr lang="en-US" altLang="ko-KR" sz="1400" dirty="0">
                <a:solidFill>
                  <a:schemeClr val="bg1"/>
                </a:solidFill>
              </a:rPr>
              <a:t>(Q, &amp;rear);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else </a:t>
            </a:r>
            <a:r>
              <a:rPr lang="en-US" altLang="ko-KR" sz="1400" dirty="0">
                <a:solidFill>
                  <a:schemeClr val="bg1"/>
                </a:solidFill>
              </a:rPr>
              <a:t>if (</a:t>
            </a:r>
            <a:r>
              <a:rPr lang="en-US" altLang="ko-KR" sz="1400" dirty="0" err="1">
                <a:solidFill>
                  <a:schemeClr val="bg1"/>
                </a:solidFill>
              </a:rPr>
              <a:t>sel</a:t>
            </a:r>
            <a:r>
              <a:rPr lang="en-US" altLang="ko-KR" sz="1400" dirty="0">
                <a:solidFill>
                  <a:schemeClr val="bg1"/>
                </a:solidFill>
              </a:rPr>
              <a:t> == 2) </a:t>
            </a:r>
            <a:r>
              <a:rPr lang="en-US" altLang="ko-KR" sz="1400" dirty="0" err="1">
                <a:solidFill>
                  <a:schemeClr val="bg1"/>
                </a:solidFill>
              </a:rPr>
              <a:t>deQueue</a:t>
            </a:r>
            <a:r>
              <a:rPr lang="en-US" altLang="ko-KR" sz="1400" dirty="0">
                <a:solidFill>
                  <a:schemeClr val="bg1"/>
                </a:solidFill>
              </a:rPr>
              <a:t>(Q, &amp;front, &amp;rear);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else </a:t>
            </a:r>
            <a:r>
              <a:rPr lang="en-US" altLang="ko-KR" sz="1400" dirty="0">
                <a:solidFill>
                  <a:schemeClr val="bg1"/>
                </a:solidFill>
              </a:rPr>
              <a:t>if (</a:t>
            </a:r>
            <a:r>
              <a:rPr lang="en-US" altLang="ko-KR" sz="1400" dirty="0" err="1">
                <a:solidFill>
                  <a:schemeClr val="bg1"/>
                </a:solidFill>
              </a:rPr>
              <a:t>sel</a:t>
            </a:r>
            <a:r>
              <a:rPr lang="en-US" altLang="ko-KR" sz="1400" dirty="0">
                <a:solidFill>
                  <a:schemeClr val="bg1"/>
                </a:solidFill>
              </a:rPr>
              <a:t> == 0) break;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else </a:t>
            </a:r>
            <a:r>
              <a:rPr lang="en-US" altLang="ko-KR" sz="1400" dirty="0" err="1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("\n\n\t\t</a:t>
            </a:r>
            <a:r>
              <a:rPr lang="ko-KR" altLang="en-US" sz="1400" dirty="0">
                <a:solidFill>
                  <a:schemeClr val="bg1"/>
                </a:solidFill>
              </a:rPr>
              <a:t>메뉴를 잘못 선택하였습니다</a:t>
            </a:r>
            <a:r>
              <a:rPr lang="en-US" altLang="ko-KR" sz="1400" dirty="0">
                <a:solidFill>
                  <a:schemeClr val="bg1"/>
                </a:solidFill>
              </a:rPr>
              <a:t>\n\n");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}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2635374"/>
            <a:ext cx="1619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큐에서 삽입연산에서 </a:t>
            </a:r>
            <a:r>
              <a:rPr lang="en-US" altLang="ko-KR" sz="1600" dirty="0" smtClean="0"/>
              <a:t>rear </a:t>
            </a:r>
            <a:r>
              <a:rPr lang="ko-KR" altLang="en-US" sz="1600" dirty="0" smtClean="0"/>
              <a:t>포인터가 배열의 마지막 인덱스 일 때 포화상태를 나타낸다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앞 부분에 빈 공간이 있어도 </a:t>
            </a:r>
            <a:r>
              <a:rPr lang="en-US" altLang="ko-KR" sz="1600" dirty="0" smtClean="0"/>
              <a:t>rear </a:t>
            </a:r>
            <a:r>
              <a:rPr lang="ko-KR" altLang="en-US" sz="1600" dirty="0" smtClean="0"/>
              <a:t>포인터에 의해 포화상태를 나타낼 수 밖에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해결방법으로 </a:t>
            </a:r>
            <a:r>
              <a:rPr lang="en-US" altLang="ko-KR" sz="1600" dirty="0" err="1" smtClean="0"/>
              <a:t>deQueue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를 수행하였을 때 자료를 앞으로 이동함으로 해결 할 수 있으나 오버헤드가 커져서 큐의 효율성이 떨어진다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이러한 큐가 비어있는 상태에서도 포화상태를 나타내는 것을 해결하기 위해 </a:t>
            </a:r>
            <a:r>
              <a:rPr lang="ko-KR" altLang="en-US" sz="1600" dirty="0" err="1" smtClean="0"/>
              <a:t>원형큐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환형큐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원형큐는</a:t>
            </a:r>
            <a:r>
              <a:rPr lang="ko-KR" altLang="en-US" sz="1600" dirty="0" smtClean="0"/>
              <a:t> 논리적으로 배열의 처음과 끝이 연결되어 있는 구조이다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 큐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50" y="3110790"/>
            <a:ext cx="3572242" cy="3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순차큐와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원형큐의</a:t>
            </a:r>
            <a:r>
              <a:rPr lang="ko-KR" altLang="en-US" sz="1600" dirty="0" smtClean="0"/>
              <a:t> 비교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공백 </a:t>
            </a:r>
            <a:r>
              <a:rPr lang="ko-KR" altLang="en-US" sz="1600" dirty="0" err="1" smtClean="0"/>
              <a:t>원형큐의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원형큐의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초기상태는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front = rear = 0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공백 큐 생성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createQueue</a:t>
            </a:r>
            <a:r>
              <a:rPr lang="en-US" altLang="ko-KR" sz="1600" dirty="0" smtClean="0"/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CQ[n];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front </a:t>
            </a:r>
            <a:r>
              <a:rPr lang="en-US" altLang="ko-KR" sz="1600" dirty="0" smtClean="0">
                <a:sym typeface="Wingdings" panose="05000000000000000000" pitchFamily="2" charset="2"/>
              </a:rPr>
              <a:t> 0;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rear   0;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       end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createQueue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원형큐의</a:t>
            </a:r>
            <a:r>
              <a:rPr lang="ko-KR" altLang="en-US" b="1" dirty="0" smtClean="0">
                <a:solidFill>
                  <a:schemeClr val="bg1"/>
                </a:solidFill>
              </a:rPr>
              <a:t> 구현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1585"/>
              </p:ext>
            </p:extLst>
          </p:nvPr>
        </p:nvGraphicFramePr>
        <p:xfrm>
          <a:off x="1343472" y="1196752"/>
          <a:ext cx="5576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704">
                  <a:extLst>
                    <a:ext uri="{9D8B030D-6E8A-4147-A177-3AD203B41FA5}">
                      <a16:colId xmlns:a16="http://schemas.microsoft.com/office/drawing/2014/main" val="303208019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2990097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1820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삽입위치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삭제위치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9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일반큐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순차큐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rear = rear + 1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front = front + 1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원형큐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환형큐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rear = (rear</a:t>
                      </a:r>
                      <a:r>
                        <a:rPr lang="en-US" altLang="ko-KR" sz="1400" baseline="0" dirty="0" smtClean="0"/>
                        <a:t> + 1) mod 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front</a:t>
                      </a:r>
                      <a:r>
                        <a:rPr lang="en-US" altLang="ko-KR" sz="1400" baseline="0" dirty="0" smtClean="0"/>
                        <a:t> = (front + 1) mod 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3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큐의 공백 상태 검사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isCQueueEmpty</a:t>
            </a:r>
            <a:r>
              <a:rPr lang="en-US" altLang="ko-KR" sz="1600" dirty="0" smtClean="0"/>
              <a:t>(CQ)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if (front == rear) then   return true;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else                                    return false;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end </a:t>
            </a:r>
            <a:r>
              <a:rPr lang="en-US" altLang="ko-KR" sz="1600" dirty="0" err="1" smtClean="0"/>
              <a:t>isCQueueEmpry</a:t>
            </a:r>
            <a:r>
              <a:rPr lang="en-US" altLang="ko-KR" sz="1600" dirty="0" smtClean="0"/>
              <a:t>()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큐의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포화상태 검사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Wingdings" panose="05000000000000000000" pitchFamily="2" charset="2"/>
              </a:rPr>
              <a:t>rear</a:t>
            </a:r>
            <a:r>
              <a:rPr lang="ko-KR" altLang="en-US" sz="1600" dirty="0" smtClean="0">
                <a:sym typeface="Wingdings" panose="05000000000000000000" pitchFamily="2" charset="2"/>
              </a:rPr>
              <a:t> 가 큐를 한바퀴 돌면서 원소를 모두 삽입하여 큐를 모두 채우면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즉 </a:t>
            </a:r>
            <a:r>
              <a:rPr lang="en-US" altLang="ko-KR" sz="1600" dirty="0" smtClean="0">
                <a:sym typeface="Wingdings" panose="05000000000000000000" pitchFamily="2" charset="2"/>
              </a:rPr>
              <a:t>(rear +1) mod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n </a:t>
            </a:r>
            <a:r>
              <a:rPr lang="ko-KR" altLang="en-US" sz="1600" dirty="0" smtClean="0">
                <a:sym typeface="Wingdings" panose="05000000000000000000" pitchFamily="2" charset="2"/>
              </a:rPr>
              <a:t>이 </a:t>
            </a:r>
            <a:r>
              <a:rPr lang="en-US" altLang="ko-KR" sz="1600" dirty="0" smtClean="0">
                <a:sym typeface="Wingdings" panose="05000000000000000000" pitchFamily="2" charset="2"/>
              </a:rPr>
              <a:t>front </a:t>
            </a:r>
            <a:r>
              <a:rPr lang="ko-KR" altLang="en-US" sz="1600" dirty="0" smtClean="0">
                <a:sym typeface="Wingdings" panose="05000000000000000000" pitchFamily="2" charset="2"/>
              </a:rPr>
              <a:t>와 같아서 더 이상 원소를 삽입할 수 없을 때 포화 상태가 된다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isCQueueFull</a:t>
            </a:r>
            <a:r>
              <a:rPr lang="en-US" altLang="ko-KR" sz="1600" dirty="0" smtClean="0">
                <a:sym typeface="Wingdings" panose="05000000000000000000" pitchFamily="2" charset="2"/>
              </a:rPr>
              <a:t>(CQ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         if</a:t>
            </a:r>
            <a:r>
              <a:rPr lang="en-US" altLang="ko-KR" sz="1600" dirty="0" smtClean="0">
                <a:sym typeface="Wingdings" panose="05000000000000000000" pitchFamily="2" charset="2"/>
              </a:rPr>
              <a:t>(((rear+1) mod n) </a:t>
            </a:r>
            <a:r>
              <a:rPr lang="en-US" altLang="ko-KR" sz="1600" dirty="0">
                <a:sym typeface="Wingdings" panose="05000000000000000000" pitchFamily="2" charset="2"/>
              </a:rPr>
              <a:t>== </a:t>
            </a:r>
            <a:r>
              <a:rPr lang="en-US" altLang="ko-KR" sz="1600" dirty="0" smtClean="0">
                <a:sym typeface="Wingdings" panose="05000000000000000000" pitchFamily="2" charset="2"/>
              </a:rPr>
              <a:t>front) </a:t>
            </a:r>
            <a:r>
              <a:rPr lang="en-US" altLang="ko-KR" sz="1600" dirty="0">
                <a:sym typeface="Wingdings" panose="05000000000000000000" pitchFamily="2" charset="2"/>
              </a:rPr>
              <a:t>then return true;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        else                        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          return </a:t>
            </a:r>
            <a:r>
              <a:rPr lang="en-US" altLang="ko-KR" sz="1600" dirty="0">
                <a:sym typeface="Wingdings" panose="05000000000000000000" pitchFamily="2" charset="2"/>
              </a:rPr>
              <a:t>false;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   end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isCQueueFull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원형 큐의 구현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68674"/>
              </p:ext>
            </p:extLst>
          </p:nvPr>
        </p:nvGraphicFramePr>
        <p:xfrm>
          <a:off x="6888088" y="1628800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21427377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9988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공백상태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front ==</a:t>
                      </a:r>
                      <a:r>
                        <a:rPr lang="en-US" altLang="ko-KR" sz="1400" baseline="0" dirty="0" smtClean="0"/>
                        <a:t> rear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포화상태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(rear</a:t>
                      </a:r>
                      <a:r>
                        <a:rPr lang="en-US" altLang="ko-KR" sz="1400" baseline="0" dirty="0" smtClean="0"/>
                        <a:t> + 1) mod n == front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7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3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큐의 원소 삽입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enCQueue</a:t>
            </a:r>
            <a:r>
              <a:rPr lang="en-US" altLang="ko-KR" sz="1600" dirty="0" smtClean="0"/>
              <a:t>(CQ, item)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if (</a:t>
            </a:r>
            <a:r>
              <a:rPr lang="en-US" altLang="ko-KR" sz="1600" dirty="0" err="1" smtClean="0"/>
              <a:t>isCQueueFull</a:t>
            </a:r>
            <a:r>
              <a:rPr lang="en-US" altLang="ko-KR" sz="1600" dirty="0" smtClean="0"/>
              <a:t>(CQ)) then </a:t>
            </a:r>
            <a:r>
              <a:rPr lang="en-US" altLang="ko-KR" sz="1600" dirty="0" err="1" smtClean="0"/>
              <a:t>Queue_Full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포화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상태이면 </a:t>
            </a:r>
            <a:r>
              <a:rPr lang="ko-KR" altLang="en-US" sz="1600" dirty="0" err="1" smtClean="0"/>
              <a:t>삽입연산</a:t>
            </a:r>
            <a:r>
              <a:rPr lang="ko-KR" altLang="en-US" sz="1600" dirty="0" smtClean="0"/>
              <a:t> 중단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else {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                           rear </a:t>
            </a:r>
            <a:r>
              <a:rPr lang="en-US" altLang="ko-KR" sz="1600" dirty="0" smtClean="0">
                <a:sym typeface="Wingdings" panose="05000000000000000000" pitchFamily="2" charset="2"/>
              </a:rPr>
              <a:t> (rear+1) mod n</a:t>
            </a:r>
            <a:r>
              <a:rPr lang="en-US" altLang="ko-KR" sz="1600" dirty="0" smtClean="0"/>
              <a:t>;   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CQ[rear] </a:t>
            </a:r>
            <a:r>
              <a:rPr lang="en-US" altLang="ko-KR" sz="1600" dirty="0" smtClean="0">
                <a:sym typeface="Wingdings" panose="05000000000000000000" pitchFamily="2" charset="2"/>
              </a:rPr>
              <a:t> item;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}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end </a:t>
            </a:r>
            <a:r>
              <a:rPr lang="en-US" altLang="ko-KR" sz="1600" dirty="0" err="1" smtClean="0"/>
              <a:t>enCQueue</a:t>
            </a:r>
            <a:r>
              <a:rPr lang="en-US" altLang="ko-KR" sz="1600" dirty="0" smtClean="0"/>
              <a:t>()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원형 </a:t>
            </a:r>
            <a:r>
              <a:rPr lang="ko-KR" altLang="en-US" sz="1600" dirty="0" err="1" smtClean="0"/>
              <a:t>큐원소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삭제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deCQueue</a:t>
            </a:r>
            <a:r>
              <a:rPr lang="en-US" altLang="ko-KR" sz="1600" dirty="0" smtClean="0"/>
              <a:t>(CQ)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if(</a:t>
            </a:r>
            <a:r>
              <a:rPr lang="en-US" altLang="ko-KR" sz="1600" dirty="0" err="1" smtClean="0"/>
              <a:t>isCQueueEmpty</a:t>
            </a:r>
            <a:r>
              <a:rPr lang="en-US" altLang="ko-KR" sz="1600" dirty="0" smtClean="0"/>
              <a:t>(CQ)) then </a:t>
            </a:r>
            <a:r>
              <a:rPr lang="en-US" altLang="ko-KR" sz="1600" dirty="0" err="1" smtClean="0"/>
              <a:t>Queue_Empty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공백 상태이면 삭제 연산 중단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else {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front </a:t>
            </a:r>
            <a:r>
              <a:rPr lang="en-US" altLang="ko-KR" sz="1600" dirty="0" smtClean="0">
                <a:sym typeface="Wingdings" panose="05000000000000000000" pitchFamily="2" charset="2"/>
              </a:rPr>
              <a:t> (front + 1) mod n;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return CQ[front];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}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 큐의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71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 큐의 삽입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삭제 연산 과정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3" y="1052737"/>
            <a:ext cx="2520000" cy="1683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3433" y="2736138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공백 </a:t>
            </a:r>
            <a:r>
              <a:rPr lang="ko-KR" altLang="en-US" sz="1400" dirty="0" err="1" smtClean="0"/>
              <a:t>원형큐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052737"/>
            <a:ext cx="2520000" cy="1683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7848" y="2746014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삽입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enCQueue</a:t>
            </a:r>
            <a:r>
              <a:rPr lang="en-US" altLang="ko-KR" sz="1100" dirty="0" smtClean="0"/>
              <a:t>(CQ, A);]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3" y="1052737"/>
            <a:ext cx="2520000" cy="1693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2263" y="2746014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B </a:t>
            </a:r>
            <a:r>
              <a:rPr lang="ko-KR" altLang="en-US" sz="1400" dirty="0" smtClean="0"/>
              <a:t>삽입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enCQueue</a:t>
            </a:r>
            <a:r>
              <a:rPr lang="en-US" altLang="ko-KR" sz="1100" dirty="0" smtClean="0"/>
              <a:t>(CQ, B);]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3" y="3668613"/>
            <a:ext cx="2520000" cy="1683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3433" y="5352014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</a:t>
            </a:r>
            <a:r>
              <a:rPr lang="ko-KR" altLang="en-US" sz="1400" dirty="0" smtClean="0"/>
              <a:t>원소 삭제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deCQueue</a:t>
            </a:r>
            <a:r>
              <a:rPr lang="en-US" altLang="ko-KR" sz="1100" dirty="0" smtClean="0"/>
              <a:t>(CQ);]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3664510"/>
            <a:ext cx="2520000" cy="16916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27848" y="5353471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5)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삽입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enCQueue</a:t>
            </a:r>
            <a:r>
              <a:rPr lang="en-US" altLang="ko-KR" sz="1100" dirty="0" smtClean="0"/>
              <a:t>(CQ, C);]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3" y="3664510"/>
            <a:ext cx="2520000" cy="16932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66935" y="5352014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6)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D </a:t>
            </a:r>
            <a:r>
              <a:rPr lang="ko-KR" altLang="en-US" sz="1400" dirty="0" smtClean="0"/>
              <a:t>삽입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enCQueue</a:t>
            </a:r>
            <a:r>
              <a:rPr lang="en-US" altLang="ko-KR" sz="1100" dirty="0" smtClean="0"/>
              <a:t>(CQ, D);]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25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486067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2000"/>
              </a:lnSpc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void </a:t>
            </a:r>
            <a:r>
              <a:rPr lang="en-US" altLang="ko-KR" sz="1400" dirty="0" err="1"/>
              <a:t>QueueView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Q[],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</a:t>
            </a:r>
          </a:p>
          <a:p>
            <a:pPr>
              <a:lnSpc>
                <a:spcPts val="2000"/>
              </a:lnSpc>
            </a:pPr>
            <a:r>
              <a:rPr lang="fr-FR" altLang="ko-KR" sz="1400" dirty="0"/>
              <a:t>void enQueue(int Q[], int*, int*);</a:t>
            </a:r>
          </a:p>
          <a:p>
            <a:pPr>
              <a:lnSpc>
                <a:spcPts val="2000"/>
              </a:lnSpc>
            </a:pPr>
            <a:r>
              <a:rPr lang="fr-FR" altLang="ko-KR" sz="1400" dirty="0"/>
              <a:t>void deQueue(int Q[], int*, int*);</a:t>
            </a:r>
          </a:p>
          <a:p>
            <a:pPr>
              <a:lnSpc>
                <a:spcPts val="2000"/>
              </a:lnSpc>
            </a:pPr>
            <a:r>
              <a:rPr lang="en-US" altLang="ko-KR" sz="1400" dirty="0"/>
              <a:t>void main()</a:t>
            </a:r>
          </a:p>
          <a:p>
            <a:pPr>
              <a:lnSpc>
                <a:spcPts val="2000"/>
              </a:lnSpc>
            </a:pPr>
            <a:r>
              <a:rPr lang="en-US" altLang="ko-KR" sz="1400" dirty="0"/>
              <a:t>{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Q[5], front = 0, rear = 0;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while </a:t>
            </a:r>
            <a:r>
              <a:rPr lang="en-US" altLang="ko-KR" sz="1400" dirty="0"/>
              <a:t>(1)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{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QueueView</a:t>
            </a:r>
            <a:r>
              <a:rPr lang="en-US" altLang="ko-KR" sz="1400" dirty="0" smtClean="0"/>
              <a:t>(Q</a:t>
            </a:r>
            <a:r>
              <a:rPr lang="en-US" altLang="ko-KR" sz="1400" dirty="0"/>
              <a:t>, front, rear);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("\n\n\t\t [Queue]\n\n");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1. 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\n\n");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2.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\n\n");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0. Exit\n\n");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   ....[ ]\b\b");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scanf</a:t>
            </a:r>
            <a:r>
              <a:rPr lang="en-US" altLang="ko-KR" sz="1400" dirty="0"/>
              <a:t>("%d", &amp;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== 1) 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Q,&amp;front</a:t>
            </a:r>
            <a:r>
              <a:rPr lang="en-US" altLang="ko-KR" sz="1400" dirty="0"/>
              <a:t>, &amp;rear);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 else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== 2)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(Q, &amp;front, &amp;rear);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else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== 0) break;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 else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("\n\n\t\t</a:t>
            </a:r>
            <a:r>
              <a:rPr lang="ko-KR" altLang="en-US" sz="1400" dirty="0"/>
              <a:t>메뉴를 잘못 선택하였습니다</a:t>
            </a:r>
            <a:r>
              <a:rPr lang="en-US" altLang="ko-KR" sz="1400" dirty="0"/>
              <a:t>\n\n");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}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 큐의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340768"/>
            <a:ext cx="5133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66087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QueueView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Q[],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front,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rear)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 if </a:t>
            </a:r>
            <a:r>
              <a:rPr lang="en-US" altLang="ko-KR" sz="1400" dirty="0"/>
              <a:t>(front == rear)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("\n\n Queue is Empty  front = %d, rear = %d\n\n", front, rear);</a:t>
            </a:r>
          </a:p>
          <a:p>
            <a:r>
              <a:rPr lang="en-US" altLang="ko-KR" sz="1400" dirty="0" smtClean="0"/>
              <a:t>    else</a:t>
            </a:r>
            <a:endParaRPr lang="en-US" altLang="ko-KR" sz="1400" dirty="0"/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("\n\n\t\</a:t>
            </a:r>
            <a:r>
              <a:rPr lang="en-US" altLang="ko-KR" sz="1400" dirty="0" err="1"/>
              <a:t>tQueue</a:t>
            </a:r>
            <a:r>
              <a:rPr lang="en-US" altLang="ko-KR" sz="1400" dirty="0"/>
              <a:t> [ 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if </a:t>
            </a:r>
            <a:r>
              <a:rPr lang="en-US" altLang="ko-KR" sz="1400" dirty="0"/>
              <a:t>(rear &lt; front)</a:t>
            </a:r>
          </a:p>
          <a:p>
            <a:r>
              <a:rPr lang="en-US" altLang="ko-KR" sz="1400" dirty="0" smtClean="0"/>
              <a:t>       {</a:t>
            </a:r>
            <a:endParaRPr lang="en-US" altLang="ko-KR" sz="1400" dirty="0"/>
          </a:p>
          <a:p>
            <a:r>
              <a:rPr lang="nn-NO" altLang="ko-KR" sz="1400" dirty="0" smtClean="0"/>
              <a:t>              for </a:t>
            </a:r>
            <a:r>
              <a:rPr lang="nn-NO" altLang="ko-KR" sz="1400" dirty="0"/>
              <a:t>(i = 0; i &lt;= rear;i++)</a:t>
            </a:r>
          </a:p>
          <a:p>
            <a:r>
              <a:rPr lang="en-US" altLang="ko-KR" sz="1400" dirty="0" smtClean="0"/>
              <a:t>       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("%5d",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 smtClean="0"/>
              <a:t>      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front + 1;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 smtClean="0"/>
              <a:t>      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("%5d",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 smtClean="0"/>
              <a:t>         }</a:t>
            </a:r>
            <a:endParaRPr lang="en-US" altLang="ko-KR" sz="1400" dirty="0"/>
          </a:p>
          <a:p>
            <a:r>
              <a:rPr lang="en-US" altLang="ko-KR" sz="1400" dirty="0" smtClean="0"/>
              <a:t>        else</a:t>
            </a:r>
            <a:endParaRPr lang="en-US" altLang="ko-KR" sz="1400" dirty="0"/>
          </a:p>
          <a:p>
            <a:r>
              <a:rPr lang="en-US" altLang="ko-KR" sz="1400" dirty="0" smtClean="0"/>
              <a:t>        {</a:t>
            </a:r>
            <a:endParaRPr lang="en-US" altLang="ko-KR" sz="1400" dirty="0"/>
          </a:p>
          <a:p>
            <a:r>
              <a:rPr lang="en-US" altLang="ko-KR" sz="1400" dirty="0" smtClean="0"/>
              <a:t>      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front + 1;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&lt;= rear;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 smtClean="0"/>
              <a:t>      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("%5d", Q[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 ]  front = %d, rear = %d\n\n", front, rear);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1050" dirty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 큐의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060848"/>
            <a:ext cx="5544616" cy="31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큐 자료구조의 개념을 스택과 비교하여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큐의 특징과 연산 방법을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순차 자료구조와 연결 자료구조를 이용해 큐를 구현해 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큐를 확장한 </a:t>
            </a:r>
            <a:r>
              <a:rPr lang="ko-KR" altLang="en-US" sz="1400" dirty="0" err="1" smtClean="0"/>
              <a:t>자료구조인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데크의</a:t>
            </a:r>
            <a:r>
              <a:rPr lang="ko-KR" altLang="en-US" sz="1400" dirty="0" smtClean="0"/>
              <a:t> 특징과 연산 방법을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큐를 응용하는 방법을 알아본다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745296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altLang="ko-KR" sz="1400" dirty="0"/>
              <a:t>void enQueue(int Q[], int *front, int *rear)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data;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(((*rear) == 4 &amp;&amp; *front == 0) || ((*rear)+1 == *front))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("\n\n\t !!! Queue is Full\n\n");</a:t>
            </a:r>
          </a:p>
          <a:p>
            <a:r>
              <a:rPr lang="en-US" altLang="ko-KR" sz="1400" dirty="0" smtClean="0"/>
              <a:t>      else</a:t>
            </a:r>
            <a:endParaRPr lang="en-US" altLang="ko-KR" sz="1400" dirty="0"/>
          </a:p>
          <a:p>
            <a:r>
              <a:rPr lang="en-US" altLang="ko-KR" sz="1400" dirty="0" smtClean="0"/>
              <a:t>      {</a:t>
            </a:r>
            <a:endParaRPr lang="en-US" altLang="ko-KR" sz="1400" dirty="0"/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("\n\n\t\t 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 Data : ");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scanf</a:t>
            </a:r>
            <a:r>
              <a:rPr lang="en-US" altLang="ko-KR" sz="1400" dirty="0"/>
              <a:t>("%d", &amp;data);</a:t>
            </a:r>
          </a:p>
          <a:p>
            <a:r>
              <a:rPr lang="en-US" altLang="ko-KR" sz="1400" dirty="0" smtClean="0"/>
              <a:t>            if </a:t>
            </a:r>
            <a:r>
              <a:rPr lang="en-US" altLang="ko-KR" sz="1400" dirty="0"/>
              <a:t>(*rear == 4) *rear = 0;</a:t>
            </a:r>
          </a:p>
          <a:p>
            <a:r>
              <a:rPr lang="en-US" altLang="ko-KR" sz="1400" dirty="0" smtClean="0"/>
              <a:t>            else </a:t>
            </a:r>
            <a:r>
              <a:rPr lang="en-US" altLang="ko-KR" sz="1400" dirty="0"/>
              <a:t>(*rear)++;</a:t>
            </a:r>
          </a:p>
          <a:p>
            <a:r>
              <a:rPr lang="en-US" altLang="ko-KR" sz="1400" dirty="0" smtClean="0"/>
              <a:t>            Q</a:t>
            </a:r>
            <a:r>
              <a:rPr lang="en-US" altLang="ko-KR" sz="1400" dirty="0"/>
              <a:t>[*rear] = data;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Q[],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*front,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*rear)</a:t>
            </a:r>
          </a:p>
          <a:p>
            <a:r>
              <a:rPr lang="en-US" altLang="ko-KR" sz="1400" dirty="0"/>
              <a:t>{</a:t>
            </a:r>
          </a:p>
          <a:p>
            <a:r>
              <a:rPr lang="pt-BR" altLang="ko-KR" sz="1400" dirty="0" smtClean="0"/>
              <a:t>      if </a:t>
            </a:r>
            <a:r>
              <a:rPr lang="pt-BR" altLang="ko-KR" sz="1400" dirty="0"/>
              <a:t>(*front == *rear) printf("\n\n\t !!! Queue is Empty\n\n");</a:t>
            </a:r>
          </a:p>
          <a:p>
            <a:r>
              <a:rPr lang="en-US" altLang="ko-KR" sz="1400" dirty="0" smtClean="0"/>
              <a:t>      else</a:t>
            </a:r>
            <a:endParaRPr lang="en-US" altLang="ko-KR" sz="1400" dirty="0"/>
          </a:p>
          <a:p>
            <a:r>
              <a:rPr lang="en-US" altLang="ko-KR" sz="1400" dirty="0" smtClean="0"/>
              <a:t>      {</a:t>
            </a:r>
            <a:endParaRPr lang="en-US" altLang="ko-KR" sz="1400" dirty="0"/>
          </a:p>
          <a:p>
            <a:r>
              <a:rPr lang="en-US" altLang="ko-KR" sz="1400" dirty="0" smtClean="0"/>
              <a:t>            if </a:t>
            </a:r>
            <a:r>
              <a:rPr lang="en-US" altLang="ko-KR" sz="1400" dirty="0"/>
              <a:t>((*front) + 1 &gt; 4) (*front) = 0;</a:t>
            </a:r>
          </a:p>
          <a:p>
            <a:r>
              <a:rPr lang="en-US" altLang="ko-KR" sz="1400" dirty="0" smtClean="0"/>
              <a:t>            else                  </a:t>
            </a:r>
            <a:r>
              <a:rPr lang="en-US" altLang="ko-KR" sz="1400" dirty="0"/>
              <a:t>(*front)++;</a:t>
            </a:r>
          </a:p>
          <a:p>
            <a:r>
              <a:rPr lang="pt-BR" altLang="ko-KR" sz="1400" dirty="0" smtClean="0"/>
              <a:t>            printf</a:t>
            </a:r>
            <a:r>
              <a:rPr lang="pt-BR" altLang="ko-KR" sz="1400" dirty="0"/>
              <a:t>("\n\n\t\t deQueue Data is [%d]\n\n", Q[*front]);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sz="900" dirty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원형 큐의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129"/>
          <a:stretch/>
        </p:blipFill>
        <p:spPr>
          <a:xfrm>
            <a:off x="4636536" y="1846388"/>
            <a:ext cx="3231456" cy="1993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591"/>
          <a:stretch/>
        </p:blipFill>
        <p:spPr>
          <a:xfrm>
            <a:off x="8315607" y="1853209"/>
            <a:ext cx="3506464" cy="1987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004" y="4189276"/>
            <a:ext cx="3931999" cy="20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데크는</a:t>
            </a:r>
            <a:r>
              <a:rPr lang="ko-KR" altLang="en-US" sz="1600" dirty="0" smtClean="0"/>
              <a:t> 큐의 양쪽에서 입력과 출력이 이루어지는 자료구조 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한 쪽에서 삽입과 삭제가 이루어 지면 스택과 같이 활용할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데크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268760"/>
            <a:ext cx="5184576" cy="3515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0176" y="16288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제한 </a:t>
            </a:r>
            <a:r>
              <a:rPr lang="ko-KR" altLang="en-US" dirty="0" err="1" smtClean="0"/>
              <a:t>데큐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 제한 </a:t>
            </a:r>
            <a:r>
              <a:rPr lang="ko-KR" altLang="en-US" dirty="0" err="1" smtClean="0"/>
              <a:t>데큐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0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운영체제의 작업 큐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CPU</a:t>
            </a:r>
            <a:r>
              <a:rPr lang="ko-KR" altLang="en-US" sz="1600" dirty="0" smtClean="0"/>
              <a:t>에서 프린터로 자료를 보내는 경우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CPU</a:t>
            </a:r>
            <a:r>
              <a:rPr lang="ko-KR" altLang="en-US" sz="1600" dirty="0" smtClean="0"/>
              <a:t>의 속도와 프린터의 출력 속도 차이를 극복하기 위하여 </a:t>
            </a:r>
            <a:r>
              <a:rPr lang="ko-KR" altLang="en-US" sz="1600" dirty="0" err="1" smtClean="0"/>
              <a:t>프리터</a:t>
            </a:r>
            <a:r>
              <a:rPr lang="ko-KR" altLang="en-US" sz="1600" dirty="0" smtClean="0"/>
              <a:t> 버퍼 큐를 사용한다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CPU</a:t>
            </a:r>
            <a:r>
              <a:rPr lang="ko-KR" altLang="en-US" sz="1600" dirty="0" smtClean="0"/>
              <a:t>에서 프린터로 데이터를 보내는데 프린터가 다 출력할 때 까지 기다렸다가 다음 데이터를 보내게 되면 그동안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는 다른 작업을 할 수 없어서 효율성이 떨어진다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출력되는 데이터는 앞 뒤 순서가 바뀌면 안된다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에서는 데이터를 보내고 프린터에서 자료를 순서적으로 보관하여 출력해야 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큐의 응용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847528" y="3933056"/>
            <a:ext cx="1728192" cy="1728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28248" y="4077072"/>
            <a:ext cx="244827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39816" y="4545124"/>
            <a:ext cx="309634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출력할 자료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719736" y="4653136"/>
            <a:ext cx="576064" cy="2880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80176" y="4653136"/>
            <a:ext cx="504056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99856" y="508853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Printer Buffer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운영체제의 작업 큐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CPU </a:t>
            </a:r>
            <a:r>
              <a:rPr lang="ko-KR" altLang="en-US" sz="1600" dirty="0" smtClean="0"/>
              <a:t>사용 스케줄을 관리하기 위한 스케줄링 큐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스케줄링 큐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준비 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대기 큐 로 구성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준비 큐 </a:t>
            </a:r>
            <a:r>
              <a:rPr lang="en-US" altLang="ko-KR" sz="1600" dirty="0" smtClean="0">
                <a:sym typeface="Wingdings" panose="05000000000000000000" pitchFamily="2" charset="2"/>
              </a:rPr>
              <a:t>: CPU</a:t>
            </a:r>
            <a:r>
              <a:rPr lang="ko-KR" altLang="en-US" sz="1600" dirty="0" smtClean="0">
                <a:sym typeface="Wingdings" panose="05000000000000000000" pitchFamily="2" charset="2"/>
              </a:rPr>
              <a:t>를 사용할 프로세스들을 도착 순서대로 삽입해 놓은 큐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대기 큐 </a:t>
            </a:r>
            <a:r>
              <a:rPr lang="en-US" altLang="ko-KR" sz="1600" dirty="0" smtClean="0">
                <a:sym typeface="Wingdings" panose="05000000000000000000" pitchFamily="2" charset="2"/>
              </a:rPr>
              <a:t>: CPU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사용도중 다른 처리를 기다리는 프로세스를 모아 놓은 큐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큐의 응용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746220"/>
            <a:ext cx="6480720" cy="3497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4152" y="2852936"/>
            <a:ext cx="43924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Ex&gt; </a:t>
            </a:r>
            <a:r>
              <a:rPr lang="ko-KR" altLang="en-US" dirty="0" smtClean="0"/>
              <a:t>백신을 맞기 위한 접수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길동이 백신을 맞기 위해 병원에 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이전에 온 사람들 뒤에서 줄을 서서 기다림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준비 큐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차례가 되어서 접수를 하려고 함</a:t>
            </a:r>
            <a:r>
              <a:rPr lang="en-US" altLang="ko-KR" sz="1400" dirty="0" smtClean="0"/>
              <a:t>.   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[CUP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처리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청소년이라서</a:t>
            </a:r>
            <a:r>
              <a:rPr lang="ko-KR" altLang="en-US" sz="1400" dirty="0" smtClean="0"/>
              <a:t> 부모의 동의서 또는 부모가 와야 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부모를 기다림   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대기 큐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부모가 와서 다시 줄 서서 기다림 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준비 큐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]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368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큐의 개념과 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</a:t>
            </a:r>
            <a:r>
              <a:rPr lang="en-US" altLang="ko-KR" sz="1600" dirty="0" smtClean="0"/>
              <a:t>(Queue) </a:t>
            </a:r>
            <a:r>
              <a:rPr lang="ko-KR" altLang="en-US" sz="1600" dirty="0" smtClean="0"/>
              <a:t>자료구조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큐의 이해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8208" y="2123565"/>
            <a:ext cx="24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자료가 들어가는 입구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1030" y="3717209"/>
            <a:ext cx="24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자료가 나오는 출구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5640" y="490192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한쪽에서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입력이 되고 반대쪽으로 출력이 되는 구조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483373" y="2575138"/>
            <a:ext cx="4173607" cy="1772348"/>
            <a:chOff x="3295566" y="2952796"/>
            <a:chExt cx="4173607" cy="1772348"/>
          </a:xfrm>
        </p:grpSpPr>
        <p:sp>
          <p:nvSpPr>
            <p:cNvPr id="12" name="직사각형 11"/>
            <p:cNvSpPr/>
            <p:nvPr/>
          </p:nvSpPr>
          <p:spPr>
            <a:xfrm>
              <a:off x="3370085" y="3015922"/>
              <a:ext cx="4017038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20136" y="2979866"/>
              <a:ext cx="149037" cy="174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95566" y="2952796"/>
              <a:ext cx="149037" cy="174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 rot="3152683">
            <a:off x="7535824" y="2561300"/>
            <a:ext cx="681482" cy="966552"/>
          </a:xfrm>
          <a:prstGeom prst="downArrow">
            <a:avLst>
              <a:gd name="adj1" fmla="val 50000"/>
              <a:gd name="adj2" fmla="val 45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4128700">
            <a:off x="2869048" y="2988955"/>
            <a:ext cx="681482" cy="966552"/>
          </a:xfrm>
          <a:prstGeom prst="downArrow">
            <a:avLst>
              <a:gd name="adj1" fmla="val 50000"/>
              <a:gd name="adj2" fmla="val 45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35760" y="2780928"/>
            <a:ext cx="504056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14335" y="2780928"/>
            <a:ext cx="504056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92910" y="2788155"/>
            <a:ext cx="504056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94527" y="2788155"/>
            <a:ext cx="504056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408368" y="3429000"/>
            <a:ext cx="1296144" cy="2664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08368" y="3340128"/>
            <a:ext cx="1296144" cy="2699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큐의 </a:t>
            </a:r>
            <a:r>
              <a:rPr lang="ko-KR" altLang="en-US" sz="1600" dirty="0"/>
              <a:t>개념과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 쪽 끝에서 입력되고 반대쪽으로  출력 구조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선입선출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FF00"/>
                </a:solidFill>
              </a:rPr>
              <a:t>FIFO</a:t>
            </a:r>
            <a:r>
              <a:rPr lang="en-US" altLang="ko-KR" sz="1600" dirty="0" smtClean="0"/>
              <a:t> [ </a:t>
            </a:r>
            <a:r>
              <a:rPr lang="en-US" altLang="ko-KR" sz="1600" dirty="0" smtClean="0">
                <a:solidFill>
                  <a:srgbClr val="FFFF00"/>
                </a:solidFill>
              </a:rPr>
              <a:t>F</a:t>
            </a:r>
            <a:r>
              <a:rPr lang="en-US" altLang="ko-KR" sz="1600" dirty="0" smtClean="0"/>
              <a:t>irst </a:t>
            </a:r>
            <a:r>
              <a:rPr lang="en-US" altLang="ko-KR" sz="1600" dirty="0" smtClean="0">
                <a:solidFill>
                  <a:srgbClr val="FFFF00"/>
                </a:solidFill>
              </a:rPr>
              <a:t>I</a:t>
            </a:r>
            <a:r>
              <a:rPr lang="en-US" altLang="ko-KR" sz="1600" dirty="0" smtClean="0"/>
              <a:t>n </a:t>
            </a:r>
            <a:r>
              <a:rPr lang="en-US" altLang="ko-KR" sz="1600" dirty="0" smtClean="0">
                <a:solidFill>
                  <a:srgbClr val="FFFF00"/>
                </a:solidFill>
              </a:rPr>
              <a:t>F</a:t>
            </a:r>
            <a:r>
              <a:rPr lang="en-US" altLang="ko-KR" sz="1600" dirty="0" smtClean="0"/>
              <a:t>irst </a:t>
            </a:r>
            <a:r>
              <a:rPr lang="en-US" altLang="ko-KR" sz="1600" dirty="0" smtClean="0">
                <a:solidFill>
                  <a:srgbClr val="FFFF00"/>
                </a:solidFill>
              </a:rPr>
              <a:t>O</a:t>
            </a:r>
            <a:r>
              <a:rPr lang="en-US" altLang="ko-KR" sz="1600" dirty="0" smtClean="0"/>
              <a:t>ut] ) : </a:t>
            </a:r>
            <a:r>
              <a:rPr lang="ko-KR" altLang="en-US" sz="1600" dirty="0" smtClean="0"/>
              <a:t>먼저 들어온 자료가 먼저 출력되는 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front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저장된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원소 중 첫번째 원소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rear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저장된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원소 중 마지막 원소</a:t>
            </a:r>
            <a:endParaRPr lang="en-US" altLang="ko-KR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큐의 이해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6" b="17981"/>
          <a:stretch/>
        </p:blipFill>
        <p:spPr>
          <a:xfrm>
            <a:off x="3431704" y="2708920"/>
            <a:ext cx="6312024" cy="36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큐의 </a:t>
            </a:r>
            <a:r>
              <a:rPr lang="ko-KR" altLang="en-US" sz="1600" dirty="0"/>
              <a:t>개념과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enQueue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삽입 연산</a:t>
            </a:r>
            <a:r>
              <a:rPr lang="en-US" altLang="ko-KR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deQueue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삭제 연산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큐의 이해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049" y="4776616"/>
            <a:ext cx="170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공백 큐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CreateQueue</a:t>
            </a:r>
            <a:r>
              <a:rPr lang="en-US" altLang="ko-KR" sz="1600" dirty="0" smtClean="0"/>
              <a:t>(Q);</a:t>
            </a:r>
            <a:endParaRPr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9376" y="2668074"/>
            <a:ext cx="1892547" cy="1161993"/>
            <a:chOff x="1127448" y="3185493"/>
            <a:chExt cx="1892547" cy="1161993"/>
          </a:xfrm>
        </p:grpSpPr>
        <p:grpSp>
          <p:nvGrpSpPr>
            <p:cNvPr id="60" name="그룹 59"/>
            <p:cNvGrpSpPr/>
            <p:nvPr/>
          </p:nvGrpSpPr>
          <p:grpSpPr>
            <a:xfrm>
              <a:off x="1343472" y="3356992"/>
              <a:ext cx="1676523" cy="990494"/>
              <a:chOff x="3295566" y="2952796"/>
              <a:chExt cx="4173607" cy="1772348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370085" y="3015922"/>
                <a:ext cx="4017038" cy="1656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7320136" y="297986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295566" y="295279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27448" y="318549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648273" y="4775078"/>
            <a:ext cx="170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원소 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enQueue</a:t>
            </a:r>
            <a:r>
              <a:rPr lang="en-US" altLang="ko-KR" sz="1600" dirty="0" smtClean="0"/>
              <a:t>(Q</a:t>
            </a:r>
            <a:r>
              <a:rPr lang="en-US" altLang="ko-KR" sz="1600" dirty="0" smtClean="0"/>
              <a:t>, A);</a:t>
            </a:r>
            <a:endParaRPr lang="ko-KR" altLang="en-US" sz="16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495600" y="2666536"/>
            <a:ext cx="1892547" cy="1161993"/>
            <a:chOff x="1127448" y="3185493"/>
            <a:chExt cx="1892547" cy="1161993"/>
          </a:xfrm>
        </p:grpSpPr>
        <p:grpSp>
          <p:nvGrpSpPr>
            <p:cNvPr id="67" name="그룹 66"/>
            <p:cNvGrpSpPr/>
            <p:nvPr/>
          </p:nvGrpSpPr>
          <p:grpSpPr>
            <a:xfrm>
              <a:off x="1343472" y="3356992"/>
              <a:ext cx="1676523" cy="990494"/>
              <a:chOff x="3295566" y="2952796"/>
              <a:chExt cx="4173607" cy="1772348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3370085" y="3015922"/>
                <a:ext cx="4017038" cy="1656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7320136" y="297986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295566" y="295279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127448" y="318549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987516" y="2953798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en-US" altLang="ko-KR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866297" y="3727060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3172278" y="3729028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1584" y="3973866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front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88754" y="3973866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rear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64497" y="4761731"/>
            <a:ext cx="170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원소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enQueue</a:t>
            </a:r>
            <a:r>
              <a:rPr lang="en-US" altLang="ko-KR" sz="1600" dirty="0" smtClean="0"/>
              <a:t>(Q</a:t>
            </a:r>
            <a:r>
              <a:rPr lang="en-US" altLang="ko-KR" sz="1600" dirty="0" smtClean="0"/>
              <a:t>, B);</a:t>
            </a:r>
            <a:endParaRPr lang="ko-KR" altLang="en-US" sz="16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4511824" y="2653189"/>
            <a:ext cx="1892547" cy="1161993"/>
            <a:chOff x="1127448" y="3185493"/>
            <a:chExt cx="1892547" cy="1161993"/>
          </a:xfrm>
        </p:grpSpPr>
        <p:grpSp>
          <p:nvGrpSpPr>
            <p:cNvPr id="78" name="그룹 77"/>
            <p:cNvGrpSpPr/>
            <p:nvPr/>
          </p:nvGrpSpPr>
          <p:grpSpPr>
            <a:xfrm>
              <a:off x="1343472" y="3356992"/>
              <a:ext cx="1676523" cy="990494"/>
              <a:chOff x="3295566" y="2952796"/>
              <a:chExt cx="4173607" cy="1772348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3370085" y="3015922"/>
                <a:ext cx="4017038" cy="1656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320136" y="297986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295566" y="295279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127448" y="318549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003740" y="294045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en-US" altLang="ko-KR" dirty="0" smtClean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4882521" y="3713713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5443212" y="3707432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67808" y="3960519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front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59688" y="3952270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rear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92589" y="294045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0382" y="4732091"/>
            <a:ext cx="170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원소 </a:t>
            </a:r>
            <a:r>
              <a:rPr lang="en-US" altLang="ko-KR" sz="1600" dirty="0" smtClean="0"/>
              <a:t>C 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enQueue</a:t>
            </a:r>
            <a:r>
              <a:rPr lang="en-US" altLang="ko-KR" sz="1600" dirty="0" smtClean="0"/>
              <a:t>(Q</a:t>
            </a:r>
            <a:r>
              <a:rPr lang="en-US" altLang="ko-KR" sz="1600" dirty="0" smtClean="0"/>
              <a:t>, C);</a:t>
            </a:r>
            <a:endParaRPr lang="ko-KR" altLang="en-US" sz="16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507709" y="2623549"/>
            <a:ext cx="1892547" cy="1161993"/>
            <a:chOff x="1127448" y="3185493"/>
            <a:chExt cx="1892547" cy="1161993"/>
          </a:xfrm>
        </p:grpSpPr>
        <p:grpSp>
          <p:nvGrpSpPr>
            <p:cNvPr id="91" name="그룹 90"/>
            <p:cNvGrpSpPr/>
            <p:nvPr/>
          </p:nvGrpSpPr>
          <p:grpSpPr>
            <a:xfrm>
              <a:off x="1343472" y="3356992"/>
              <a:ext cx="1676523" cy="990494"/>
              <a:chOff x="3295566" y="2952796"/>
              <a:chExt cx="4173607" cy="177234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370085" y="3015922"/>
                <a:ext cx="4017038" cy="1656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320136" y="297986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295566" y="295279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127448" y="318549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999625" y="291081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en-US" altLang="ko-KR" dirty="0" smtClean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6860656" y="3686164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7711753" y="3686164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67406" y="3930879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front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28229" y="3931002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rear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288474" y="291081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574475" y="291081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852624" y="4761731"/>
            <a:ext cx="170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원소 삭제</a:t>
            </a:r>
            <a:r>
              <a:rPr lang="en-US" altLang="ko-KR" sz="1600" dirty="0" smtClean="0"/>
              <a:t> </a:t>
            </a:r>
          </a:p>
          <a:p>
            <a:pPr algn="ctr"/>
            <a:r>
              <a:rPr lang="en-US" altLang="ko-KR" sz="1600" dirty="0" err="1" smtClean="0"/>
              <a:t>deQueue</a:t>
            </a:r>
            <a:r>
              <a:rPr lang="en-US" altLang="ko-KR" sz="1600" dirty="0" smtClean="0"/>
              <a:t>(Q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9699951" y="2653189"/>
            <a:ext cx="1892547" cy="1161993"/>
            <a:chOff x="1127448" y="3185493"/>
            <a:chExt cx="1892547" cy="1161993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343472" y="3356992"/>
              <a:ext cx="1676523" cy="990494"/>
              <a:chOff x="3295566" y="2952796"/>
              <a:chExt cx="4173607" cy="1772348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370085" y="3015922"/>
                <a:ext cx="4017038" cy="1656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7320136" y="297986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295566" y="2952796"/>
                <a:ext cx="149037" cy="1745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1127448" y="318549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</a:t>
              </a:r>
              <a:endParaRPr lang="ko-KR" altLang="en-US" dirty="0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8976320" y="1844824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en-US" altLang="ko-KR" dirty="0" smtClean="0"/>
          </a:p>
        </p:txBody>
      </p:sp>
      <p:cxnSp>
        <p:nvCxnSpPr>
          <p:cNvPr id="111" name="직선 화살표 연결선 110"/>
          <p:cNvCxnSpPr/>
          <p:nvPr/>
        </p:nvCxnSpPr>
        <p:spPr>
          <a:xfrm flipV="1">
            <a:off x="10214664" y="3713713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0748430" y="3715804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699951" y="3960519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front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664906" y="3960642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rear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325151" y="294045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0611152" y="2940451"/>
            <a:ext cx="202477" cy="764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</a:p>
        </p:txBody>
      </p:sp>
      <p:cxnSp>
        <p:nvCxnSpPr>
          <p:cNvPr id="118" name="꺾인 연결선 117"/>
          <p:cNvCxnSpPr>
            <a:stCxn id="107" idx="1"/>
            <a:endCxn id="110" idx="2"/>
          </p:cNvCxnSpPr>
          <p:nvPr/>
        </p:nvCxnSpPr>
        <p:spPr>
          <a:xfrm rot="10800000">
            <a:off x="9077559" y="2609429"/>
            <a:ext cx="868350" cy="713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78065" y="3733658"/>
            <a:ext cx="0" cy="27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806164" y="3735627"/>
            <a:ext cx="0" cy="614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63352" y="3980464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front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2545" y="4232409"/>
            <a:ext cx="6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rear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공백 큐의 생성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 큐의 생성은 큐의 크기와 </a:t>
            </a:r>
            <a:r>
              <a:rPr lang="en-US" altLang="ko-KR" sz="1600" dirty="0" smtClean="0"/>
              <a:t>front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rear 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-1 </a:t>
            </a:r>
            <a:r>
              <a:rPr lang="ko-KR" altLang="en-US" sz="1600" dirty="0" smtClean="0"/>
              <a:t>로 초기화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큐가 공백인 경우 </a:t>
            </a:r>
            <a:r>
              <a:rPr lang="en-US" altLang="ko-KR" sz="1600" dirty="0" smtClean="0"/>
              <a:t>front == rear  </a:t>
            </a:r>
            <a:r>
              <a:rPr lang="ko-KR" altLang="en-US" sz="1600" dirty="0" err="1" smtClean="0"/>
              <a:t>일때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공백 큐 생성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createQueue</a:t>
            </a:r>
            <a:r>
              <a:rPr lang="en-US" altLang="ko-KR" sz="1600" dirty="0" smtClean="0"/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Q[n];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front </a:t>
            </a:r>
            <a:r>
              <a:rPr lang="en-US" altLang="ko-KR" sz="1600" dirty="0" smtClean="0">
                <a:sym typeface="Wingdings" panose="05000000000000000000" pitchFamily="2" charset="2"/>
              </a:rPr>
              <a:t> -1;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rear   -1;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       end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createQueue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큐의 공백 상태 검사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isQueueEmpty</a:t>
            </a:r>
            <a:r>
              <a:rPr lang="en-US" altLang="ko-KR" sz="1600" dirty="0" smtClean="0"/>
              <a:t>(Q)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if (front == rear) then   return true;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else                                    return false;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end </a:t>
            </a:r>
            <a:r>
              <a:rPr lang="en-US" altLang="ko-KR" sz="1600" dirty="0" err="1" smtClean="0"/>
              <a:t>isQueueEmpry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bg1"/>
                </a:solidFill>
              </a:rPr>
              <a:t>큐의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6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큐의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포화상태 검사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배열의 마지막 인덱스가 </a:t>
            </a:r>
            <a:r>
              <a:rPr lang="en-US" altLang="ko-KR" sz="1600" dirty="0" smtClean="0">
                <a:sym typeface="Wingdings" panose="05000000000000000000" pitchFamily="2" charset="2"/>
              </a:rPr>
              <a:t>rear </a:t>
            </a:r>
            <a:r>
              <a:rPr lang="ko-KR" altLang="en-US" sz="1600" dirty="0" smtClean="0">
                <a:sym typeface="Wingdings" panose="05000000000000000000" pitchFamily="2" charset="2"/>
              </a:rPr>
              <a:t>과 같으면 포화상태가 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isQueueFull</a:t>
            </a:r>
            <a:r>
              <a:rPr lang="en-US" altLang="ko-KR" sz="1600" dirty="0" smtClean="0">
                <a:sym typeface="Wingdings" panose="05000000000000000000" pitchFamily="2" charset="2"/>
              </a:rPr>
              <a:t>(Q)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if(rear == n-1) then return true;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else                              return false;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end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isQueueFull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큐의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원소 삽입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enQueue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(Q, item)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</a:t>
            </a:r>
            <a:r>
              <a:rPr lang="en-US" altLang="ko-KR" sz="1600" dirty="0" smtClean="0">
                <a:sym typeface="Wingdings" panose="05000000000000000000" pitchFamily="2" charset="2"/>
              </a:rPr>
              <a:t>if(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isQueueFull</a:t>
            </a:r>
            <a:r>
              <a:rPr lang="en-US" altLang="ko-KR" sz="1600" dirty="0" smtClean="0">
                <a:sym typeface="Wingdings" panose="05000000000000000000" pitchFamily="2" charset="2"/>
              </a:rPr>
              <a:t>(Q</a:t>
            </a:r>
            <a:r>
              <a:rPr lang="en-US" altLang="ko-KR" sz="1600" dirty="0" smtClean="0">
                <a:sym typeface="Wingdings" panose="05000000000000000000" pitchFamily="2" charset="2"/>
              </a:rPr>
              <a:t>)) then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Queue_Full</a:t>
            </a:r>
            <a:r>
              <a:rPr lang="en-US" altLang="ko-KR" sz="1600" dirty="0" smtClean="0">
                <a:sym typeface="Wingdings" panose="05000000000000000000" pitchFamily="2" charset="2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else {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rear  rear + 1;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Q[rear]  item;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}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       end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enQueue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bg1"/>
                </a:solidFill>
              </a:rPr>
              <a:t>큐의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큐의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원소 삭제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dequeue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(Q)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if</a:t>
            </a:r>
            <a:r>
              <a:rPr lang="en-US" altLang="ko-KR" sz="1600" dirty="0" smtClean="0">
                <a:sym typeface="Wingdings" panose="05000000000000000000" pitchFamily="2" charset="2"/>
              </a:rPr>
              <a:t>(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isQueueEmpty</a:t>
            </a:r>
            <a:r>
              <a:rPr lang="en-US" altLang="ko-KR" sz="1600" dirty="0" smtClean="0">
                <a:sym typeface="Wingdings" panose="05000000000000000000" pitchFamily="2" charset="2"/>
              </a:rPr>
              <a:t>(Q</a:t>
            </a:r>
            <a:r>
              <a:rPr lang="en-US" altLang="ko-KR" sz="1600" dirty="0" smtClean="0">
                <a:sym typeface="Wingdings" panose="05000000000000000000" pitchFamily="2" charset="2"/>
              </a:rPr>
              <a:t>)) then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Queue_Empty</a:t>
            </a:r>
            <a:r>
              <a:rPr lang="en-US" altLang="ko-KR" sz="1600" dirty="0" smtClean="0">
                <a:sym typeface="Wingdings" panose="05000000000000000000" pitchFamily="2" charset="2"/>
              </a:rPr>
              <a:t>();   //   if(front == rear)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else {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front  front + 1;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return Q[front];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}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       end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deQueue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</a:p>
          <a:p>
            <a:pPr lvl="2">
              <a:lnSpc>
                <a:spcPct val="150000"/>
              </a:lnSpc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큐의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5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함수선언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큐의 내용을 보여주는 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void </a:t>
            </a:r>
            <a:r>
              <a:rPr lang="en-US" altLang="ko-KR" dirty="0" err="1"/>
              <a:t>QueueView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Q[],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	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배열을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이용한 큐의 구현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1710" y="2276872"/>
            <a:ext cx="6624736" cy="4032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void </a:t>
            </a:r>
            <a:r>
              <a:rPr lang="en-US" altLang="ko-KR" sz="1400" dirty="0" err="1">
                <a:solidFill>
                  <a:schemeClr val="bg1"/>
                </a:solidFill>
              </a:rPr>
              <a:t>QueueView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 Q[],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 front,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 rear)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{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if </a:t>
            </a:r>
            <a:r>
              <a:rPr lang="en-US" altLang="ko-KR" sz="1400" dirty="0">
                <a:solidFill>
                  <a:schemeClr val="bg1"/>
                </a:solidFill>
              </a:rPr>
              <a:t>(front == rear) </a:t>
            </a:r>
            <a:r>
              <a:rPr lang="en-US" altLang="ko-KR" sz="1400" dirty="0" err="1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("\n\n Queue is Empty  front = %d, rear = %d\n\n", front, rear);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else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{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("\n\n\t\</a:t>
            </a:r>
            <a:r>
              <a:rPr lang="en-US" altLang="ko-KR" sz="1400" dirty="0" err="1">
                <a:solidFill>
                  <a:schemeClr val="bg1"/>
                </a:solidFill>
              </a:rPr>
              <a:t>tQueue</a:t>
            </a:r>
            <a:r>
              <a:rPr lang="en-US" altLang="ko-KR" sz="1400" dirty="0">
                <a:solidFill>
                  <a:schemeClr val="bg1"/>
                </a:solidFill>
              </a:rPr>
              <a:t> [ 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for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= front+1; 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&lt;= rear; 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("%5d", Q[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1400" dirty="0">
                <a:solidFill>
                  <a:schemeClr val="bg1"/>
                </a:solidFill>
              </a:rPr>
              <a:t>(" ]  front = %d, rear = %d\n\n", front, rear);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      }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}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1026"/>
          <a:stretch/>
        </p:blipFill>
        <p:spPr>
          <a:xfrm>
            <a:off x="7392144" y="2276873"/>
            <a:ext cx="3686175" cy="347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2874269"/>
            <a:ext cx="3771900" cy="36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15637"/>
          <a:stretch/>
        </p:blipFill>
        <p:spPr>
          <a:xfrm>
            <a:off x="7392144" y="3486151"/>
            <a:ext cx="4200525" cy="3535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089648"/>
            <a:ext cx="3629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1930</Words>
  <Application>Microsoft Office PowerPoint</Application>
  <PresentationFormat>와이드스크린</PresentationFormat>
  <Paragraphs>377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HY중고딕</vt:lpstr>
      <vt:lpstr>malgun gothic</vt:lpstr>
      <vt:lpstr>Arial</vt:lpstr>
      <vt:lpstr>Candara</vt:lpstr>
      <vt:lpstr>Consolas</vt:lpstr>
      <vt:lpstr>Wingdings</vt:lpstr>
      <vt:lpstr>기술 컴퓨터 16x9</vt:lpstr>
      <vt:lpstr>Data  Structures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2021-10-27T07:36:49Z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