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2" r:id="rId3"/>
    <p:sldId id="257" r:id="rId4"/>
    <p:sldId id="313" r:id="rId5"/>
    <p:sldId id="258" r:id="rId6"/>
    <p:sldId id="261" r:id="rId7"/>
    <p:sldId id="314" r:id="rId8"/>
    <p:sldId id="262" r:id="rId9"/>
    <p:sldId id="266" r:id="rId10"/>
    <p:sldId id="315" r:id="rId11"/>
    <p:sldId id="267" r:id="rId12"/>
    <p:sldId id="268" r:id="rId13"/>
    <p:sldId id="269" r:id="rId14"/>
    <p:sldId id="317" r:id="rId15"/>
    <p:sldId id="31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7" r:id="rId35"/>
    <p:sldId id="305" r:id="rId36"/>
    <p:sldId id="300" r:id="rId37"/>
    <p:sldId id="301" r:id="rId38"/>
    <p:sldId id="302" r:id="rId39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8" pos="3143" userDrawn="1">
          <p15:clr>
            <a:srgbClr val="A4A3A4"/>
          </p15:clr>
        </p15:guide>
        <p15:guide id="9" orient="horz" pos="1729" userDrawn="1">
          <p15:clr>
            <a:srgbClr val="A4A3A4"/>
          </p15:clr>
        </p15:guide>
        <p15:guide id="10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4" autoAdjust="0"/>
    <p:restoredTop sz="96383" autoAdjust="0"/>
  </p:normalViewPr>
  <p:slideViewPr>
    <p:cSldViewPr snapToGrid="0" showGuides="1">
      <p:cViewPr varScale="1">
        <p:scale>
          <a:sx n="99" d="100"/>
          <a:sy n="99" d="100"/>
        </p:scale>
        <p:origin x="1171" y="86"/>
      </p:cViewPr>
      <p:guideLst>
        <p:guide pos="172"/>
        <p:guide pos="6068"/>
        <p:guide orient="horz" pos="822"/>
        <p:guide pos="3143"/>
        <p:guide orient="horz" pos="172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한국방송통신대학교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 smtClean="0"/>
              <a:t>2023-04-02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컴퓨터과학과 </a:t>
            </a:r>
            <a:r>
              <a:rPr lang="en-US" altLang="ko-KR" smtClean="0"/>
              <a:t>3</a:t>
            </a:r>
            <a:r>
              <a:rPr lang="ko-KR" altLang="en-US" smtClean="0"/>
              <a:t>학년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0F196-7B77-4682-875D-3774D91A5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32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ko-KR" altLang="en-US" smtClean="0"/>
              <a:t>한국방송통신대학교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 altLang="ko-KR" smtClean="0"/>
              <a:t>2023-04-02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ko-KR" altLang="en-US" smtClean="0"/>
              <a:t>컴퓨터과학과 </a:t>
            </a:r>
            <a:r>
              <a:rPr lang="en-US" altLang="ko-KR" smtClean="0"/>
              <a:t>3</a:t>
            </a:r>
            <a:r>
              <a:rPr lang="ko-KR" altLang="en-US" smtClean="0"/>
              <a:t>학년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B4AC7C4-DAC8-488B-9DEB-D4AA9556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410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50" y="1268413"/>
            <a:ext cx="9359900" cy="22415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0" y="188914"/>
            <a:ext cx="93599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268414"/>
            <a:ext cx="9359900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7150" y="1321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285B10-ACD2-41A9-A3C8-59E4378A04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3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None/>
        <a:defRPr sz="4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600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600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200" kern="1600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200" kern="1600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200" kern="1600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050" y="1268413"/>
            <a:ext cx="9359900" cy="3240088"/>
          </a:xfrm>
        </p:spPr>
        <p:txBody>
          <a:bodyPr/>
          <a:lstStyle/>
          <a:p>
            <a:r>
              <a:rPr lang="ko-KR" altLang="en-US" dirty="0" smtClean="0"/>
              <a:t>데이터베이스시스템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모델링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63195"/>
              </p:ext>
            </p:extLst>
          </p:nvPr>
        </p:nvGraphicFramePr>
        <p:xfrm>
          <a:off x="273050" y="1268412"/>
          <a:ext cx="93599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1307724709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842329548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문법 구조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ea"/>
                          <a:ea typeface="+mn-ea"/>
                        </a:rPr>
                        <a:t>ER </a:t>
                      </a:r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구조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5799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보통명사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개체 타입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75496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대명사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개체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46156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타동사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관계 타입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66167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자동사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속성 타입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3262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형용사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객체의 속성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9269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부사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관계의 속성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413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6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 집합</a:t>
            </a:r>
            <a:endParaRPr lang="en-US" altLang="ko-KR" dirty="0"/>
          </a:p>
          <a:p>
            <a:pPr lvl="1"/>
            <a:r>
              <a:rPr lang="ko-KR" altLang="en-US" dirty="0"/>
              <a:t>다른 대상과 분명히 구별되는 독립적인 존재</a:t>
            </a:r>
            <a:endParaRPr lang="en-US" altLang="ko-KR" dirty="0"/>
          </a:p>
          <a:p>
            <a:pPr lvl="1"/>
            <a:r>
              <a:rPr lang="ko-KR" altLang="en-US" dirty="0"/>
              <a:t>어떠한 행위</a:t>
            </a:r>
            <a:r>
              <a:rPr lang="en-US" altLang="ko-KR" dirty="0"/>
              <a:t>(</a:t>
            </a:r>
            <a:r>
              <a:rPr lang="ko-KR" altLang="en-US" dirty="0"/>
              <a:t>업무</a:t>
            </a:r>
            <a:r>
              <a:rPr lang="en-US" altLang="ko-KR" dirty="0"/>
              <a:t>)</a:t>
            </a:r>
            <a:r>
              <a:rPr lang="ko-KR" altLang="en-US" dirty="0"/>
              <a:t>를 하는 또는 행위의 대상이 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개체 추출 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3" y="3362299"/>
            <a:ext cx="5220747" cy="33067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9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개체가 수행하는 어떠한 행위</a:t>
            </a:r>
            <a:endParaRPr lang="en-US" altLang="ko-KR" dirty="0"/>
          </a:p>
          <a:p>
            <a:pPr lvl="1"/>
            <a:r>
              <a:rPr lang="ko-KR" altLang="en-US" dirty="0" smtClean="0"/>
              <a:t>개체와 연관된 업무 프로세스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관계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테이블의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자식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전이되는 관계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비식별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테이블의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자식 테이블의 일반 속성으로 전이되는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한국대학 전체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97" y="1750089"/>
            <a:ext cx="8053405" cy="4218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3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Primary Key :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, Unique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Not Null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r>
              <a:rPr lang="en-US" altLang="ko-KR" dirty="0" smtClean="0"/>
              <a:t>Foreign Key :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컬럼 정의</a:t>
            </a:r>
            <a:endParaRPr lang="en-US" altLang="ko-KR" dirty="0" smtClean="0"/>
          </a:p>
          <a:p>
            <a:r>
              <a:rPr lang="en-US" altLang="ko-KR" dirty="0" smtClean="0"/>
              <a:t>Not Null : Null</a:t>
            </a:r>
            <a:r>
              <a:rPr lang="ko-KR" altLang="en-US" dirty="0" smtClean="0"/>
              <a:t>이 될 수 없는 컬럼 지정</a:t>
            </a:r>
            <a:endParaRPr lang="en-US" altLang="ko-KR" dirty="0" smtClean="0"/>
          </a:p>
          <a:p>
            <a:r>
              <a:rPr lang="en-US" altLang="ko-KR" dirty="0" smtClean="0"/>
              <a:t>Unique :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컬럼값을</a:t>
            </a:r>
            <a:r>
              <a:rPr lang="ko-KR" altLang="en-US" dirty="0" smtClean="0"/>
              <a:t> 가질 수 없음 지정</a:t>
            </a:r>
            <a:endParaRPr lang="en-US" altLang="ko-KR" dirty="0" smtClean="0"/>
          </a:p>
          <a:p>
            <a:r>
              <a:rPr lang="en-US" altLang="ko-KR" dirty="0" smtClean="0"/>
              <a:t>Auto Increment : </a:t>
            </a:r>
            <a:r>
              <a:rPr lang="ko-KR" altLang="en-US" dirty="0" smtClean="0"/>
              <a:t>레코드가 추가될 때 자동적으로 속성값이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증가되어 입력</a:t>
            </a:r>
            <a:endParaRPr lang="en-US" altLang="ko-KR" dirty="0" smtClean="0"/>
          </a:p>
          <a:p>
            <a:r>
              <a:rPr lang="en-US" altLang="ko-KR" dirty="0" smtClean="0"/>
              <a:t>Check : </a:t>
            </a:r>
            <a:r>
              <a:rPr lang="ko-KR" altLang="en-US" dirty="0" err="1" smtClean="0"/>
              <a:t>컬럼값이</a:t>
            </a:r>
            <a:r>
              <a:rPr lang="ko-KR" altLang="en-US" dirty="0" smtClean="0"/>
              <a:t> 특정 조건 준수 여부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타입으로 대체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4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관계형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데이터를 관리하기 위해 설계된 </a:t>
            </a:r>
            <a:r>
              <a:rPr lang="ko-KR" altLang="en-US" dirty="0" err="1" smtClean="0"/>
              <a:t>비절차적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자연어와 매우 유사하고 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명료한 것이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1986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ANSI, 1987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ISO</a:t>
            </a:r>
            <a:r>
              <a:rPr lang="ko-KR" altLang="en-US" dirty="0" smtClean="0"/>
              <a:t>에서 표준으로 제정</a:t>
            </a:r>
            <a:endParaRPr lang="en-US" altLang="ko-KR" dirty="0"/>
          </a:p>
          <a:p>
            <a:r>
              <a:rPr lang="ko-KR" altLang="en-US" dirty="0" smtClean="0"/>
              <a:t>상용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특성에 맞는 독자적인 국제표준의 확장 버전이 존재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6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명령어의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데이터 정의 언어</a:t>
            </a:r>
            <a:r>
              <a:rPr lang="en-US" altLang="ko-KR" dirty="0" smtClean="0"/>
              <a:t>(DDL)</a:t>
            </a:r>
          </a:p>
          <a:p>
            <a:pPr lvl="1"/>
            <a:r>
              <a:rPr lang="ko-KR" altLang="en-US" dirty="0" smtClean="0"/>
              <a:t>데이터베이스 객체를 관리하는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명령어 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ALTER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DROP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조작 언어</a:t>
            </a:r>
            <a:r>
              <a:rPr lang="en-US" altLang="ko-KR" dirty="0" smtClean="0"/>
              <a:t>(DML)</a:t>
            </a:r>
          </a:p>
          <a:p>
            <a:pPr lvl="1"/>
            <a:r>
              <a:rPr lang="ko-KR" altLang="en-US" dirty="0" smtClean="0"/>
              <a:t>데이터를 조작하는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명령어 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UPDATE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SELECT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제어 언어</a:t>
            </a:r>
            <a:r>
              <a:rPr lang="en-US" altLang="ko-KR" dirty="0" smtClean="0"/>
              <a:t>(DCL)</a:t>
            </a:r>
          </a:p>
          <a:p>
            <a:pPr lvl="1"/>
            <a:r>
              <a:rPr lang="ko-KR" altLang="en-US" dirty="0" smtClean="0"/>
              <a:t>사용자 권한을 통제하는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명령어 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GRANT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, REVOKE </a:t>
            </a:r>
            <a:r>
              <a:rPr lang="ko-KR" altLang="en-US" dirty="0" smtClean="0"/>
              <a:t>회수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1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정의 언어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구문 형식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413"/>
            <a:ext cx="3959225" cy="2395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78" y="2803576"/>
            <a:ext cx="3959225" cy="2395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349" y="4258331"/>
            <a:ext cx="3612601" cy="241075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9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</a:t>
            </a:r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테이블은 사용자가 다루는 데이터의 접근 단위로 실제 데이터가 저장되는 공간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테이블 생성 시 컬럼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제약조건 </a:t>
            </a:r>
            <a:r>
              <a:rPr lang="ko-KR" altLang="en-US" dirty="0" smtClean="0"/>
              <a:t>명시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8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</a:t>
            </a:r>
            <a:r>
              <a:rPr lang="en-US" altLang="ko-KR" dirty="0"/>
              <a:t>CREATE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1" y="1268413"/>
            <a:ext cx="4679950" cy="2703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354466"/>
            <a:ext cx="4679950" cy="33146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관리의 역사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" y="1654026"/>
            <a:ext cx="9359900" cy="417248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7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수정 </a:t>
            </a:r>
            <a:r>
              <a:rPr lang="en-US" altLang="ko-KR" dirty="0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생성된 테이블에 컬럼을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삭제하는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107072"/>
            <a:ext cx="4679950" cy="25620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3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삭제 </a:t>
            </a:r>
            <a:r>
              <a:rPr lang="en-US" altLang="ko-KR" dirty="0" smtClean="0"/>
              <a:t>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존재하는 테이블을 스키마에서 삭제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삭제할 테이블의 모든 데이터가 소실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 불가 연산으로 각별한 주의가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삭제하지 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이름으로 저장해 두자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5" y="5249863"/>
            <a:ext cx="3076575" cy="14192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2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조작 언어</a:t>
            </a:r>
            <a:r>
              <a:rPr lang="en-US" altLang="ko-KR" dirty="0" smtClean="0"/>
              <a:t>(DML)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정의된 테이블에 레코드를 삽입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및 검색하는 사용되는 명령어의 집합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명령어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 : </a:t>
            </a:r>
            <a:r>
              <a:rPr lang="ko-KR" altLang="en-US" dirty="0" smtClean="0"/>
              <a:t>테이블 스키마에 적합한 레코드를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UPDATE : </a:t>
            </a:r>
            <a:r>
              <a:rPr lang="ko-KR" altLang="en-US" dirty="0" smtClean="0"/>
              <a:t>테이블에서 조건을 만족하는 특정 레코드의 </a:t>
            </a:r>
            <a:r>
              <a:rPr lang="ko-KR" altLang="en-US" dirty="0" err="1" smtClean="0"/>
              <a:t>컬럼값을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: </a:t>
            </a:r>
            <a:r>
              <a:rPr lang="ko-KR" altLang="en-US" dirty="0" smtClean="0"/>
              <a:t>테이블에 조건을 만족하는 특정 레코드를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: </a:t>
            </a:r>
            <a:r>
              <a:rPr lang="ko-KR" altLang="en-US" dirty="0" smtClean="0"/>
              <a:t>테이블에서 조건을 만족하는 레코드를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1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삽입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테이블에 전체 또는 일부 컬럼에 </a:t>
            </a:r>
            <a:r>
              <a:rPr lang="ko-KR" altLang="en-US" dirty="0" err="1" smtClean="0"/>
              <a:t>컬럼값을</a:t>
            </a:r>
            <a:r>
              <a:rPr lang="ko-KR" altLang="en-US" dirty="0" smtClean="0"/>
              <a:t> 입력하여 레코드를 삽입 할 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1" y="2333923"/>
            <a:ext cx="4679950" cy="1325839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9" y="4034708"/>
            <a:ext cx="50196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5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수정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내에 존재하는 전체 또는 일부 레코드의 </a:t>
            </a:r>
            <a:r>
              <a:rPr lang="ko-KR" altLang="en-US" dirty="0" err="1" smtClean="0"/>
              <a:t>컬럼값을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9" y="2435226"/>
            <a:ext cx="5800725" cy="1533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12" y="5409405"/>
            <a:ext cx="4145491" cy="1331121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삭제 </a:t>
            </a:r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조건에 일치하는 레코드 집합을 테이블에서 삭제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0" y="1947864"/>
            <a:ext cx="2847975" cy="1400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63" y="3716007"/>
            <a:ext cx="4048125" cy="77152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8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검색 </a:t>
            </a:r>
            <a:r>
              <a:rPr lang="en-US" altLang="ko-KR" dirty="0" smtClean="0"/>
              <a:t>SELECT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조건에 만족하는 레코드를 선택하여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5" y="1861239"/>
            <a:ext cx="5934075" cy="40671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2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검색 </a:t>
            </a:r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: </a:t>
            </a:r>
            <a:r>
              <a:rPr lang="ko-KR" altLang="en-US" dirty="0" smtClean="0"/>
              <a:t>결과에 포함되는 컬럼을 지정</a:t>
            </a:r>
            <a:endParaRPr lang="en-US" altLang="ko-KR" dirty="0" smtClean="0"/>
          </a:p>
          <a:p>
            <a:r>
              <a:rPr lang="en-US" altLang="ko-KR" dirty="0" smtClean="0"/>
              <a:t>FROM : </a:t>
            </a:r>
            <a:r>
              <a:rPr lang="ko-KR" altLang="en-US" dirty="0" smtClean="0"/>
              <a:t>질의를 적용할 테이블을 지정</a:t>
            </a:r>
            <a:endParaRPr lang="en-US" altLang="ko-KR" dirty="0" smtClean="0"/>
          </a:p>
          <a:p>
            <a:r>
              <a:rPr lang="en-US" altLang="ko-KR" dirty="0" smtClean="0"/>
              <a:t>ON : </a:t>
            </a:r>
            <a:r>
              <a:rPr lang="ko-KR" altLang="en-US" dirty="0" smtClean="0"/>
              <a:t>조인 조건 지정</a:t>
            </a:r>
            <a:endParaRPr lang="en-US" altLang="ko-KR" dirty="0" smtClean="0"/>
          </a:p>
          <a:p>
            <a:r>
              <a:rPr lang="en-US" altLang="ko-KR" dirty="0" smtClean="0"/>
              <a:t>WHERE : </a:t>
            </a:r>
            <a:r>
              <a:rPr lang="ko-KR" altLang="en-US" dirty="0" smtClean="0"/>
              <a:t>검색할 레코드 조건 지정</a:t>
            </a:r>
            <a:endParaRPr lang="en-US" altLang="ko-KR" dirty="0" smtClean="0"/>
          </a:p>
          <a:p>
            <a:r>
              <a:rPr lang="en-US" altLang="ko-KR" dirty="0" smtClean="0"/>
              <a:t>GROUP BY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레코드를 그룹화하기 위한 그룹 조건을 지정</a:t>
            </a:r>
            <a:endParaRPr lang="en-US" altLang="ko-KR" dirty="0" smtClean="0"/>
          </a:p>
          <a:p>
            <a:r>
              <a:rPr lang="en-US" altLang="ko-KR" dirty="0" smtClean="0"/>
              <a:t>HAVING : GROUP BY</a:t>
            </a:r>
            <a:r>
              <a:rPr lang="ko-KR" altLang="en-US" dirty="0" smtClean="0"/>
              <a:t>에 적용된 결과에 대한 조건을 지정</a:t>
            </a:r>
            <a:endParaRPr lang="en-US" altLang="ko-KR" dirty="0" smtClean="0"/>
          </a:p>
          <a:p>
            <a:r>
              <a:rPr lang="en-US" altLang="ko-KR" dirty="0" smtClean="0"/>
              <a:t>ORDER BY : </a:t>
            </a:r>
            <a:r>
              <a:rPr lang="ko-KR" altLang="en-US" dirty="0" smtClean="0"/>
              <a:t>검색 결과의 정렬 기준을 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7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단순 질의문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레코드를 제한하지 않고 전체 테이블을 검색하는 </a:t>
            </a:r>
            <a:r>
              <a:rPr lang="en-US" altLang="ko-KR" smtClean="0"/>
              <a:t>SELECT </a:t>
            </a:r>
            <a:r>
              <a:rPr lang="ko-KR" altLang="en-US" smtClean="0"/>
              <a:t>문으로 </a:t>
            </a:r>
            <a:r>
              <a:rPr lang="en-US" altLang="ko-KR" smtClean="0"/>
              <a:t>WHERE </a:t>
            </a:r>
            <a:r>
              <a:rPr lang="ko-KR" altLang="en-US" smtClean="0"/>
              <a:t>절이 없는 질의문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33611"/>
            <a:ext cx="3838575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5251881"/>
            <a:ext cx="221932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5061381"/>
            <a:ext cx="5667375" cy="80962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51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7533" b="-1"/>
          <a:stretch/>
        </p:blipFill>
        <p:spPr>
          <a:xfrm>
            <a:off x="273050" y="1649695"/>
            <a:ext cx="5514975" cy="6419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63" y="2104996"/>
            <a:ext cx="3990975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3385993"/>
            <a:ext cx="58007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63" y="4327953"/>
            <a:ext cx="3990975" cy="8096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시스템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ko-KR" altLang="en-US" dirty="0" smtClean="0"/>
              <a:t>프로그램 저장 방식</a:t>
            </a:r>
            <a:endParaRPr lang="en-US" altLang="ko-KR" dirty="0" smtClean="0"/>
          </a:p>
          <a:p>
            <a:r>
              <a:rPr lang="ko-KR" altLang="en-US" dirty="0" smtClean="0"/>
              <a:t>데이터베이스가 </a:t>
            </a:r>
            <a:r>
              <a:rPr lang="ko-KR" altLang="en-US" dirty="0" smtClean="0"/>
              <a:t>개발되기 </a:t>
            </a:r>
            <a:r>
              <a:rPr lang="ko-KR" altLang="en-US" dirty="0" smtClean="0"/>
              <a:t>이전 </a:t>
            </a:r>
            <a:r>
              <a:rPr lang="ko-KR" altLang="en-US" dirty="0" smtClean="0"/>
              <a:t>데이터 처리 및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처리 시스템의 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데이터 종속 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데이터 중복 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무결성 훼손 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동시 접근 문제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4" y="4036176"/>
            <a:ext cx="4524375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12" y="5677230"/>
            <a:ext cx="4905675" cy="991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24" y="1563185"/>
            <a:ext cx="4581525" cy="542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899" y="1516806"/>
            <a:ext cx="3781425" cy="542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625" y="2390309"/>
            <a:ext cx="5648325" cy="56197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48466"/>
          <a:stretch/>
        </p:blipFill>
        <p:spPr>
          <a:xfrm>
            <a:off x="4497812" y="4920450"/>
            <a:ext cx="4905675" cy="5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2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사용하여 표현한 조건을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 기술하여 조건을 만족하는 레코드만 검색하는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937384"/>
            <a:ext cx="4619625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646997"/>
            <a:ext cx="4467225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793711"/>
            <a:ext cx="402907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311086"/>
            <a:ext cx="3990975" cy="790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7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321581"/>
            <a:ext cx="6048375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25" y="1991367"/>
            <a:ext cx="5762625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53" y="3107065"/>
            <a:ext cx="50577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25" y="3782518"/>
            <a:ext cx="5267325" cy="8858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413"/>
            <a:ext cx="5661924" cy="5924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25" y="2124102"/>
            <a:ext cx="713422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4568825"/>
            <a:ext cx="4829175" cy="600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175" y="3177395"/>
            <a:ext cx="5819775" cy="8477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098" y="5376672"/>
            <a:ext cx="7175851" cy="7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9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연산 조건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413"/>
            <a:ext cx="4981575" cy="657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75" y="1997075"/>
            <a:ext cx="5972175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74" y="3022390"/>
            <a:ext cx="597217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4259921"/>
            <a:ext cx="5514975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675" y="4966867"/>
            <a:ext cx="6772275" cy="84772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64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3230682"/>
            <a:ext cx="5019675" cy="63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268413"/>
            <a:ext cx="570547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363" y="1827866"/>
            <a:ext cx="3305175" cy="847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784" y="3972374"/>
            <a:ext cx="7324725" cy="790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50" y="5302818"/>
            <a:ext cx="4219575" cy="600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363" y="5821003"/>
            <a:ext cx="3400425" cy="8286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5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413"/>
            <a:ext cx="3838575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25" y="1938084"/>
            <a:ext cx="54197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3438563"/>
            <a:ext cx="536257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4484472"/>
            <a:ext cx="4359335" cy="2253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509" y="4475828"/>
            <a:ext cx="4241441" cy="219326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02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이너조인</a:t>
            </a:r>
            <a:r>
              <a:rPr lang="ko-KR" altLang="en-US" dirty="0"/>
              <a:t>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413"/>
            <a:ext cx="7872285" cy="689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71" y="2119799"/>
            <a:ext cx="8078779" cy="10806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3647280"/>
            <a:ext cx="7514539" cy="671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775" y="4410732"/>
            <a:ext cx="6734175" cy="147637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80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이너조인</a:t>
            </a:r>
            <a:r>
              <a:rPr lang="ko-KR" altLang="en-US" dirty="0"/>
              <a:t> </a:t>
            </a:r>
            <a:r>
              <a:rPr lang="ko-KR" altLang="en-US" dirty="0" err="1"/>
              <a:t>질의문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351921"/>
            <a:ext cx="7222203" cy="6925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5" y="2199406"/>
            <a:ext cx="667702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25" y="3730473"/>
            <a:ext cx="5610225" cy="11334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7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역할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49" y="1989138"/>
            <a:ext cx="4036487" cy="268334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52" y="1989137"/>
            <a:ext cx="5342398" cy="27938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3051" y="4868863"/>
            <a:ext cx="39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/>
              <a:t>파일처리</a:t>
            </a:r>
            <a:r>
              <a:rPr lang="ko-KR" altLang="en-US" sz="2800" dirty="0" smtClean="0"/>
              <a:t> 시스템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9536" y="4868863"/>
            <a:ext cx="532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591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사실을 나타내는 수치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DB</a:t>
            </a:r>
          </a:p>
          <a:p>
            <a:pPr lvl="1"/>
            <a:r>
              <a:rPr lang="ko-KR" altLang="en-US" dirty="0" smtClean="0"/>
              <a:t>특정 조직의 업무 처리를 위해 시스템에서 사용되는 데이터의 집합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데이터베이스 관리 시스템 </a:t>
            </a:r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데이터의 일관성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무결성 등의 문제가 발생하지 않도록 관리 기능을 수행하는 소프트웨어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데이터베이스 시스템 </a:t>
            </a:r>
            <a:r>
              <a:rPr lang="en-US" altLang="ko-KR" dirty="0" smtClean="0"/>
              <a:t>DBS</a:t>
            </a:r>
          </a:p>
          <a:p>
            <a:pPr lvl="1"/>
            <a:r>
              <a:rPr lang="ko-KR" altLang="en-US" dirty="0" smtClean="0"/>
              <a:t>정보를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관리하여 사용자에게 제공하는 프로그램의 총칭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개념적 데이터 모델링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실세계의</a:t>
            </a:r>
            <a:r>
              <a:rPr lang="ko-KR" altLang="en-US" dirty="0" smtClean="0"/>
              <a:t> 대상과 관련성을 데이터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논리적으로 추상화하는 단계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논리적 데이터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관리 시스템이 데이터를 운용 및 관리하는 모델에 따른 데이터베이스의 스키마를 생성하는 단계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물리적 데이터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데이터베이스 관리 시스템에 맞도록 정의된 개체들을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추상적으로 기술된 모든 사항이 대부분 구현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사전적 의미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사물의 형태를 형상화하는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모델을 보고 닮게 만드는 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아파트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하우스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데이터 모델</a:t>
            </a:r>
            <a:endParaRPr lang="en-US" altLang="ko-KR" dirty="0"/>
          </a:p>
          <a:p>
            <a:pPr lvl="1"/>
            <a:r>
              <a:rPr lang="ko-KR" altLang="en-US" dirty="0"/>
              <a:t>데이터의 관계</a:t>
            </a:r>
            <a:r>
              <a:rPr lang="en-US" altLang="ko-KR" dirty="0"/>
              <a:t>, </a:t>
            </a:r>
            <a:r>
              <a:rPr lang="ko-KR" altLang="en-US" dirty="0"/>
              <a:t>접근과 그 흐름에 필요한 처리 과정에 관한 추상화된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개체들을 분석하고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개체들 사이의 연관성을 정의 하는 작업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애플리케이션 개발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37" y="1268413"/>
            <a:ext cx="6773952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224" y="166564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사용자 교육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91089" y="376869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ER </a:t>
            </a:r>
            <a:r>
              <a:rPr lang="ko-KR" altLang="en-US" sz="2000" dirty="0" smtClean="0"/>
              <a:t>모델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891089" y="466651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관계형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>
          <a:xfrm>
            <a:off x="4953000" y="1865697"/>
            <a:ext cx="4668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2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개념적 모델링 단계에서 사용되는 대표적인 데이터 모델</a:t>
            </a:r>
            <a:endParaRPr lang="en-US" altLang="ko-KR" dirty="0" smtClean="0"/>
          </a:p>
          <a:p>
            <a:r>
              <a:rPr lang="ko-KR" altLang="en-US" dirty="0" err="1" smtClean="0"/>
              <a:t>실세계를</a:t>
            </a:r>
            <a:r>
              <a:rPr lang="ko-KR" altLang="en-US" dirty="0" smtClean="0"/>
              <a:t> 속성들로 이루어진 개체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와 개체 사이의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로 정형화 시킨 모델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개체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현실세계의 유형 또는 무형의 대상</a:t>
            </a:r>
            <a:endParaRPr lang="en-US" altLang="ko-KR" dirty="0" smtClean="0"/>
          </a:p>
          <a:p>
            <a:r>
              <a:rPr lang="ko-KR" altLang="en-US" dirty="0" smtClean="0"/>
              <a:t>관계 집합</a:t>
            </a:r>
            <a:endParaRPr lang="en-US" altLang="ko-KR" dirty="0" smtClean="0"/>
          </a:p>
          <a:p>
            <a:pPr lvl="1"/>
            <a:r>
              <a:rPr lang="ko-KR" altLang="en-US" dirty="0"/>
              <a:t>개체와 개체 사이의 연관성</a:t>
            </a:r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개체와 관련된 상세 </a:t>
            </a:r>
            <a:r>
              <a:rPr lang="ko-KR" altLang="en-US" dirty="0" smtClean="0"/>
              <a:t>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B10-ACD2-41A9-A3C8-59E4378A04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808</Words>
  <Application>Microsoft Office PowerPoint</Application>
  <PresentationFormat>A4 용지(210x297mm)</PresentationFormat>
  <Paragraphs>206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Calibri</vt:lpstr>
      <vt:lpstr>Office 테마</vt:lpstr>
      <vt:lpstr>데이터베이스시스템  </vt:lpstr>
      <vt:lpstr>데이터 관리의 역사</vt:lpstr>
      <vt:lpstr>파일 처리 시스템</vt:lpstr>
      <vt:lpstr>데이터베이스의 역할</vt:lpstr>
      <vt:lpstr>데이터베이스 관련 용어</vt:lpstr>
      <vt:lpstr>데이터베이스 모델링</vt:lpstr>
      <vt:lpstr>데이터 모델</vt:lpstr>
      <vt:lpstr>애플리케이션 개발 과정</vt:lpstr>
      <vt:lpstr>ER 모델</vt:lpstr>
      <vt:lpstr>ER 모델링</vt:lpstr>
      <vt:lpstr>ER 모델링</vt:lpstr>
      <vt:lpstr>ER 모델링</vt:lpstr>
      <vt:lpstr>한국대학 전체 ER 다이어그램</vt:lpstr>
      <vt:lpstr>제약 조건</vt:lpstr>
      <vt:lpstr>SQL의 개념</vt:lpstr>
      <vt:lpstr>SQL 명령어의 분류</vt:lpstr>
      <vt:lpstr>데이터 정의 언어 SQL 구문 형식</vt:lpstr>
      <vt:lpstr>테이블 생성 CREATE</vt:lpstr>
      <vt:lpstr>테이블 생성 CREATE</vt:lpstr>
      <vt:lpstr>테이블 수정 ALTER</vt:lpstr>
      <vt:lpstr>테이블 삭제 DROP</vt:lpstr>
      <vt:lpstr>데이터 조작 언어(DML)</vt:lpstr>
      <vt:lpstr>레코드 삽입 INSERT</vt:lpstr>
      <vt:lpstr>레코드 수정 UPDATE</vt:lpstr>
      <vt:lpstr>레코드 삭제 DELETE</vt:lpstr>
      <vt:lpstr>레코드 검색 SELECT</vt:lpstr>
      <vt:lpstr>레코드 검색 SELECT</vt:lpstr>
      <vt:lpstr>단순 질의문</vt:lpstr>
      <vt:lpstr>단순 질의문</vt:lpstr>
      <vt:lpstr>단순 질의문</vt:lpstr>
      <vt:lpstr>조건 질의문</vt:lpstr>
      <vt:lpstr>조건 질의문</vt:lpstr>
      <vt:lpstr>조건 질의문</vt:lpstr>
      <vt:lpstr>특수 연산 조건 질의문</vt:lpstr>
      <vt:lpstr>그룹 질의문</vt:lpstr>
      <vt:lpstr>그룹 질의문</vt:lpstr>
      <vt:lpstr>이너조인 질의문</vt:lpstr>
      <vt:lpstr>이너조인 질의문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cs9477@daum.net</cp:lastModifiedBy>
  <cp:revision>228</cp:revision>
  <cp:lastPrinted>2023-03-30T12:57:37Z</cp:lastPrinted>
  <dcterms:created xsi:type="dcterms:W3CDTF">2018-10-09T06:53:15Z</dcterms:created>
  <dcterms:modified xsi:type="dcterms:W3CDTF">2023-09-11T14:16:21Z</dcterms:modified>
</cp:coreProperties>
</file>