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59" r:id="rId9"/>
    <p:sldId id="269" r:id="rId10"/>
    <p:sldId id="270" r:id="rId11"/>
    <p:sldId id="260" r:id="rId12"/>
    <p:sldId id="271" r:id="rId13"/>
    <p:sldId id="261" r:id="rId14"/>
    <p:sldId id="272" r:id="rId15"/>
    <p:sldId id="273" r:id="rId16"/>
    <p:sldId id="274" r:id="rId17"/>
    <p:sldId id="262" r:id="rId18"/>
    <p:sldId id="276" r:id="rId19"/>
    <p:sldId id="275" r:id="rId20"/>
    <p:sldId id="277" r:id="rId21"/>
    <p:sldId id="278" r:id="rId22"/>
    <p:sldId id="263" r:id="rId23"/>
    <p:sldId id="280" r:id="rId24"/>
    <p:sldId id="264" r:id="rId25"/>
    <p:sldId id="281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>
      <p:cViewPr varScale="1">
        <p:scale>
          <a:sx n="83" d="100"/>
          <a:sy n="83" d="100"/>
        </p:scale>
        <p:origin x="145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BA624-7666-4C38-94ED-A3CBEEFD9030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C8249-8464-4C5B-8BB4-C0635B11F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2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* 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where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= 30 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* 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where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 = 7782 ;</a:t>
            </a:r>
            <a:endParaRPr lang="ko-KR" altLang="en-US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8249-8464-4C5B-8BB4-C0635B11F4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1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Chap05. </a:t>
            </a:r>
            <a:r>
              <a:rPr lang="ko-KR" altLang="en-US" smtClean="0"/>
              <a:t>더 정확하고 다양하게 결과를 출력하는 </a:t>
            </a:r>
            <a:r>
              <a:rPr lang="en-US" altLang="ko-KR" smtClean="0"/>
              <a:t>WHERE</a:t>
            </a:r>
            <a:r>
              <a:rPr lang="ko-KR" altLang="en-US" smtClean="0"/>
              <a:t>절과 연산자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이름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FORD </a:t>
            </a:r>
            <a:r>
              <a:rPr lang="ko-KR" altLang="en-US" dirty="0" smtClean="0"/>
              <a:t>인 사원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/>
              <a:t>ename</a:t>
            </a:r>
            <a:r>
              <a:rPr lang="en-US" altLang="ko-KR" dirty="0"/>
              <a:t> &gt;= </a:t>
            </a:r>
            <a:r>
              <a:rPr lang="en-US" altLang="ko-KR" dirty="0" smtClean="0"/>
              <a:t>'FORD' ;</a:t>
            </a:r>
          </a:p>
          <a:p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 err="1"/>
              <a:t>ename</a:t>
            </a:r>
            <a:r>
              <a:rPr lang="en-US" altLang="ko-KR" dirty="0"/>
              <a:t>  </a:t>
            </a:r>
            <a:r>
              <a:rPr lang="ko-KR" altLang="en-US" dirty="0"/>
              <a:t>이 </a:t>
            </a:r>
            <a:r>
              <a:rPr lang="en-US" altLang="ko-KR" dirty="0" smtClean="0"/>
              <a:t>F </a:t>
            </a:r>
            <a:r>
              <a:rPr lang="ko-KR" altLang="en-US" dirty="0" smtClean="0"/>
              <a:t>보다 작은 </a:t>
            </a:r>
            <a:r>
              <a:rPr lang="ko-KR" altLang="en-US" dirty="0"/>
              <a:t>사원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dirty="0" smtClean="0"/>
              <a:t>&lt;= 'F' 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dirty="0" smtClean="0"/>
              <a:t>&lt;= 'F'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order </a:t>
            </a:r>
            <a:r>
              <a:rPr lang="en-US" altLang="ko-KR" dirty="0"/>
              <a:t>by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35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비교 연산자</a:t>
            </a:r>
            <a:endParaRPr lang="en-US" altLang="ko-KR" smtClean="0"/>
          </a:p>
          <a:p>
            <a:pPr lvl="1"/>
            <a:r>
              <a:rPr lang="ko-KR" altLang="en-US" smtClean="0"/>
              <a:t>등가 비교 연산자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348881"/>
            <a:ext cx="7920879" cy="20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3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급여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3000 </a:t>
            </a:r>
            <a:r>
              <a:rPr lang="ko-KR" altLang="en-US" dirty="0" smtClean="0"/>
              <a:t>인 사원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/>
              <a:t>sal</a:t>
            </a:r>
            <a:r>
              <a:rPr lang="en-US" altLang="ko-KR" dirty="0"/>
              <a:t> = 3000 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급여 </a:t>
            </a:r>
            <a:r>
              <a:rPr lang="en-US" altLang="ko-KR" dirty="0" err="1"/>
              <a:t>sal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3000 </a:t>
            </a:r>
            <a:r>
              <a:rPr lang="ko-KR" altLang="en-US" dirty="0" smtClean="0"/>
              <a:t>이 아닌 사원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sal</a:t>
            </a:r>
            <a:r>
              <a:rPr lang="en-US" altLang="ko-KR" dirty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!=</a:t>
            </a:r>
            <a:r>
              <a:rPr lang="en-US" altLang="ko-KR" dirty="0" smtClean="0"/>
              <a:t> </a:t>
            </a:r>
            <a:r>
              <a:rPr lang="en-US" altLang="ko-KR" dirty="0"/>
              <a:t>3000 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sal</a:t>
            </a:r>
            <a:r>
              <a:rPr lang="en-US" altLang="ko-KR" dirty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&lt;&gt;</a:t>
            </a:r>
            <a:r>
              <a:rPr lang="en-US" altLang="ko-KR" dirty="0" smtClean="0"/>
              <a:t> </a:t>
            </a:r>
            <a:r>
              <a:rPr lang="en-US" altLang="ko-KR" dirty="0"/>
              <a:t>3000 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sal</a:t>
            </a:r>
            <a:r>
              <a:rPr lang="en-US" altLang="ko-KR" dirty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^=</a:t>
            </a:r>
            <a:r>
              <a:rPr lang="en-US" altLang="ko-KR" dirty="0" smtClean="0"/>
              <a:t> </a:t>
            </a:r>
            <a:r>
              <a:rPr lang="en-US" altLang="ko-KR" dirty="0"/>
              <a:t>3000 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28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논리 부정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NOT</a:t>
            </a:r>
          </a:p>
          <a:p>
            <a:endParaRPr lang="en-US" altLang="ko-KR" dirty="0"/>
          </a:p>
          <a:p>
            <a:r>
              <a:rPr lang="ko-KR" altLang="en-US" dirty="0"/>
              <a:t>직무 </a:t>
            </a:r>
            <a:r>
              <a:rPr lang="en-US" altLang="ko-KR" dirty="0"/>
              <a:t>job </a:t>
            </a:r>
            <a:r>
              <a:rPr lang="ko-KR" altLang="en-US" dirty="0"/>
              <a:t>이 </a:t>
            </a:r>
            <a:r>
              <a:rPr lang="en-US" altLang="ko-KR" dirty="0"/>
              <a:t>SALESMAN </a:t>
            </a:r>
            <a:r>
              <a:rPr lang="ko-KR" altLang="en-US" dirty="0"/>
              <a:t>이 사원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/>
              <a:t>job = 'SALESMAN' ;</a:t>
            </a:r>
          </a:p>
          <a:p>
            <a:endParaRPr lang="en-US" altLang="ko-KR" dirty="0"/>
          </a:p>
          <a:p>
            <a:r>
              <a:rPr lang="ko-KR" altLang="en-US" dirty="0"/>
              <a:t>직무 </a:t>
            </a:r>
            <a:r>
              <a:rPr lang="en-US" altLang="ko-KR" dirty="0"/>
              <a:t>job </a:t>
            </a:r>
            <a:r>
              <a:rPr lang="ko-KR" altLang="en-US" dirty="0"/>
              <a:t>이 </a:t>
            </a:r>
            <a:r>
              <a:rPr lang="en-US" altLang="ko-KR" dirty="0"/>
              <a:t>SALESMAN </a:t>
            </a:r>
            <a:r>
              <a:rPr lang="ko-KR" altLang="en-US" dirty="0"/>
              <a:t>이 아닌 사원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b="1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job = 'SALESMAN' 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r>
              <a:rPr lang="en-US" altLang="ko-KR" dirty="0" smtClean="0"/>
              <a:t>where job != </a:t>
            </a:r>
            <a:r>
              <a:rPr lang="en-US" altLang="ko-KR" dirty="0"/>
              <a:t>'SALESMAN' </a:t>
            </a:r>
            <a:r>
              <a:rPr lang="en-US" altLang="ko-K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995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직무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CLERK 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MANAGER </a:t>
            </a:r>
            <a:r>
              <a:rPr lang="ko-KR" altLang="en-US" dirty="0" smtClean="0"/>
              <a:t>인 사원 출력</a:t>
            </a:r>
            <a:endParaRPr lang="en-US" altLang="ko-KR" dirty="0" smtClean="0"/>
          </a:p>
          <a:p>
            <a:r>
              <a:rPr lang="en-US" altLang="ko-KR" dirty="0"/>
              <a:t>select * from </a:t>
            </a:r>
            <a:r>
              <a:rPr lang="en-US" altLang="ko-KR" dirty="0" err="1"/>
              <a:t>emp</a:t>
            </a:r>
            <a:r>
              <a:rPr lang="en-US" altLang="ko-KR" dirty="0"/>
              <a:t> where job = 'CLERK' or job = 'MANAGER'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62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IN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3968"/>
            <a:ext cx="7632847" cy="157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35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직무 </a:t>
            </a:r>
            <a:r>
              <a:rPr lang="en-US" altLang="ko-KR" dirty="0" smtClean="0"/>
              <a:t>job </a:t>
            </a:r>
            <a:r>
              <a:rPr lang="ko-KR" altLang="en-US" dirty="0"/>
              <a:t>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CLERK 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MANAGER </a:t>
            </a:r>
            <a:r>
              <a:rPr lang="ko-KR" altLang="en-US" dirty="0" smtClean="0"/>
              <a:t>인 사원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/>
              <a:t>job = 'CLERK' </a:t>
            </a:r>
            <a:r>
              <a:rPr lang="en-US" altLang="ko-KR" b="1" dirty="0">
                <a:solidFill>
                  <a:srgbClr val="FF0000"/>
                </a:solidFill>
              </a:rPr>
              <a:t>or</a:t>
            </a:r>
            <a:r>
              <a:rPr lang="en-US" altLang="ko-KR" dirty="0"/>
              <a:t> job = 'MANAGER' 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/>
              <a:t>job </a:t>
            </a:r>
            <a:r>
              <a:rPr lang="en-US" altLang="ko-KR" b="1" dirty="0">
                <a:solidFill>
                  <a:srgbClr val="FF0000"/>
                </a:solidFill>
              </a:rPr>
              <a:t>in</a:t>
            </a:r>
            <a:r>
              <a:rPr lang="en-US" altLang="ko-KR" dirty="0"/>
              <a:t> ('CLERK' , 'MANAGER' ) 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직무 </a:t>
            </a:r>
            <a:r>
              <a:rPr lang="en-US" altLang="ko-KR" dirty="0"/>
              <a:t>job </a:t>
            </a:r>
            <a:r>
              <a:rPr lang="ko-KR" altLang="en-US" dirty="0"/>
              <a:t>이 </a:t>
            </a:r>
            <a:r>
              <a:rPr lang="en-US" altLang="ko-KR" dirty="0"/>
              <a:t>CLERK </a:t>
            </a:r>
            <a:r>
              <a:rPr lang="ko-KR" altLang="en-US" dirty="0"/>
              <a:t>이거나 </a:t>
            </a:r>
            <a:r>
              <a:rPr lang="en-US" altLang="ko-KR" dirty="0"/>
              <a:t>MANAGER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</a:t>
            </a:r>
            <a:r>
              <a:rPr lang="ko-KR" altLang="en-US" dirty="0"/>
              <a:t>사원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/>
              <a:t>job != 'CLERK' </a:t>
            </a:r>
            <a:r>
              <a:rPr lang="en-US" altLang="ko-KR" b="1" dirty="0">
                <a:solidFill>
                  <a:srgbClr val="FF0000"/>
                </a:solidFill>
              </a:rPr>
              <a:t>and</a:t>
            </a:r>
            <a:r>
              <a:rPr lang="en-US" altLang="ko-KR" dirty="0"/>
              <a:t> job != 'MANAGER' 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/>
              <a:t>job </a:t>
            </a:r>
            <a:r>
              <a:rPr lang="en-US" altLang="ko-KR" b="1" dirty="0">
                <a:solidFill>
                  <a:srgbClr val="FF0000"/>
                </a:solidFill>
              </a:rPr>
              <a:t>not in </a:t>
            </a:r>
            <a:r>
              <a:rPr lang="en-US" altLang="ko-KR" dirty="0"/>
              <a:t>( 'CLERK' , 'MANAGER' )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89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BETWEEN A AND B </a:t>
            </a:r>
            <a:r>
              <a:rPr lang="ko-KR" altLang="en-US" dirty="0" smtClean="0"/>
              <a:t>연산자</a:t>
            </a:r>
            <a:endParaRPr lang="en-US" altLang="ko-KR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2" y="1844824"/>
            <a:ext cx="7694161" cy="157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9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급여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2000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3000 </a:t>
            </a:r>
            <a:r>
              <a:rPr lang="ko-KR" altLang="en-US" dirty="0" smtClean="0"/>
              <a:t>이하인 사원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&gt;= 2000 </a:t>
            </a:r>
            <a:r>
              <a:rPr lang="en-US" altLang="ko-KR" b="1" dirty="0" smtClean="0">
                <a:solidFill>
                  <a:srgbClr val="FF0000"/>
                </a:solidFill>
              </a:rPr>
              <a:t>and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&lt;= 3000 ;</a:t>
            </a:r>
          </a:p>
          <a:p>
            <a:pPr marL="0" indent="0">
              <a:buNone/>
            </a:pPr>
            <a:r>
              <a:rPr lang="en-US" altLang="ko-KR" dirty="0" smtClean="0"/>
              <a:t>	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between</a:t>
            </a:r>
            <a:r>
              <a:rPr lang="en-US" altLang="ko-KR" dirty="0" smtClean="0"/>
              <a:t> 2000 </a:t>
            </a:r>
            <a:r>
              <a:rPr lang="en-US" altLang="ko-KR" b="1" dirty="0" smtClean="0">
                <a:solidFill>
                  <a:srgbClr val="FF0000"/>
                </a:solidFill>
              </a:rPr>
              <a:t>and</a:t>
            </a:r>
            <a:r>
              <a:rPr lang="en-US" altLang="ko-KR" dirty="0" smtClean="0"/>
              <a:t> 3000 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급여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2000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3000 </a:t>
            </a:r>
            <a:r>
              <a:rPr lang="ko-KR" altLang="en-US" dirty="0" smtClean="0"/>
              <a:t>이하가 아닌 사원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&lt; 2000 </a:t>
            </a:r>
            <a:r>
              <a:rPr lang="en-US" altLang="ko-KR" b="1" dirty="0" smtClean="0">
                <a:solidFill>
                  <a:srgbClr val="FF0000"/>
                </a:solidFill>
              </a:rPr>
              <a:t>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&gt; 3000 ;</a:t>
            </a:r>
          </a:p>
          <a:p>
            <a:pPr marL="0" indent="0">
              <a:buNone/>
            </a:pPr>
            <a:r>
              <a:rPr lang="en-US" altLang="ko-KR" dirty="0" smtClean="0"/>
              <a:t>	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not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between </a:t>
            </a:r>
            <a:r>
              <a:rPr lang="en-US" altLang="ko-KR" dirty="0" smtClean="0"/>
              <a:t>2000 </a:t>
            </a:r>
            <a:r>
              <a:rPr lang="en-US" altLang="ko-KR" b="1" dirty="0" smtClean="0">
                <a:solidFill>
                  <a:srgbClr val="FF0000"/>
                </a:solidFill>
              </a:rPr>
              <a:t>and</a:t>
            </a:r>
            <a:r>
              <a:rPr lang="en-US" altLang="ko-KR" dirty="0" smtClean="0"/>
              <a:t> 3000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577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LIKE </a:t>
            </a:r>
            <a:r>
              <a:rPr lang="ko-KR" altLang="en-US" dirty="0" smtClean="0"/>
              <a:t>연산자와 와일드 카드</a:t>
            </a:r>
            <a:endParaRPr lang="en-US" altLang="ko-KR" dirty="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772816"/>
            <a:ext cx="7992888" cy="18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44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05-1 </a:t>
            </a:r>
            <a:r>
              <a:rPr lang="ko-KR" altLang="en-US" smtClean="0"/>
              <a:t>필요한 데이터만 쏙 출력하는 </a:t>
            </a:r>
            <a:r>
              <a:rPr lang="en-US" altLang="ko-KR" smtClean="0"/>
              <a:t>WHERE</a:t>
            </a:r>
            <a:r>
              <a:rPr lang="ko-KR" altLang="en-US" smtClean="0"/>
              <a:t>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WHERE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1844824"/>
            <a:ext cx="7403828" cy="16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3645024"/>
            <a:ext cx="4927877" cy="259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292080" y="5595827"/>
            <a:ext cx="258459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조건식을 대입하여 결과가 참</a:t>
            </a:r>
            <a:r>
              <a:rPr lang="en-US" altLang="ko-KR" sz="1100" smtClean="0">
                <a:solidFill>
                  <a:schemeClr val="tx1"/>
                </a:solidFill>
              </a:rPr>
              <a:t>(true)</a:t>
            </a:r>
            <a:r>
              <a:rPr lang="ko-KR" altLang="en-US" sz="1100" smtClean="0">
                <a:solidFill>
                  <a:schemeClr val="tx1"/>
                </a:solidFill>
              </a:rPr>
              <a:t>인 데이터만 출력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사원이름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두번째가 글자가 </a:t>
            </a:r>
            <a:r>
              <a:rPr lang="en-US" altLang="ko-KR" dirty="0" smtClean="0"/>
              <a:t>L </a:t>
            </a:r>
            <a:r>
              <a:rPr lang="ko-KR" altLang="en-US" dirty="0" smtClean="0"/>
              <a:t>인 사원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like '_L%' 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사원이름</a:t>
            </a:r>
            <a:r>
              <a:rPr lang="ko-KR" altLang="en-US" dirty="0" smtClean="0"/>
              <a:t>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ko-KR" altLang="en-US" dirty="0" smtClean="0"/>
              <a:t>끝에서 두번째가 </a:t>
            </a:r>
            <a:r>
              <a:rPr lang="ko-KR" altLang="en-US" dirty="0"/>
              <a:t>글자가 </a:t>
            </a:r>
            <a:r>
              <a:rPr lang="en-US" altLang="ko-KR" dirty="0" smtClean="0"/>
              <a:t>R </a:t>
            </a:r>
            <a:r>
              <a:rPr lang="ko-KR" altLang="en-US" dirty="0"/>
              <a:t>인 사원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select 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where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like '</a:t>
            </a:r>
            <a:r>
              <a:rPr lang="en-US" altLang="ko-KR" b="1" dirty="0" smtClean="0">
                <a:solidFill>
                  <a:srgbClr val="FF0000"/>
                </a:solidFill>
              </a:rPr>
              <a:t>%R_' </a:t>
            </a:r>
            <a:r>
              <a:rPr lang="en-US" altLang="ko-K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734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사원이름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AM </a:t>
            </a:r>
            <a:r>
              <a:rPr lang="ko-KR" altLang="en-US" dirty="0" smtClean="0"/>
              <a:t>이 포함되어 있는 사원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like</a:t>
            </a:r>
            <a:r>
              <a:rPr lang="en-US" altLang="ko-KR" dirty="0"/>
              <a:t> '%AM%' 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err="1"/>
              <a:t>사원이름</a:t>
            </a:r>
            <a:r>
              <a:rPr lang="ko-KR" altLang="en-US" dirty="0"/>
              <a:t>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AM </a:t>
            </a:r>
            <a:r>
              <a:rPr lang="ko-KR" altLang="en-US" dirty="0"/>
              <a:t>이 </a:t>
            </a:r>
            <a:r>
              <a:rPr lang="ko-KR" altLang="en-US" dirty="0" smtClean="0"/>
              <a:t>포함되어 있지 않은 </a:t>
            </a:r>
            <a:r>
              <a:rPr lang="ko-KR" altLang="en-US" dirty="0"/>
              <a:t>사원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not like </a:t>
            </a:r>
            <a:r>
              <a:rPr lang="en-US" altLang="ko-KR" dirty="0"/>
              <a:t>'%AM%' 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099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IS NULL </a:t>
            </a:r>
            <a:r>
              <a:rPr lang="ko-KR" altLang="en-US" smtClean="0"/>
              <a:t>연산자</a:t>
            </a:r>
            <a:endParaRPr lang="en-US" altLang="ko-KR" smtClean="0"/>
          </a:p>
          <a:p>
            <a:pPr lvl="1"/>
            <a:r>
              <a:rPr lang="en-US" altLang="ko-KR" smtClean="0"/>
              <a:t>NULL : </a:t>
            </a:r>
            <a:r>
              <a:rPr lang="ko-KR" altLang="en-US" smtClean="0"/>
              <a:t>데이터 값이 존재하지 않는 상태</a:t>
            </a:r>
            <a:endParaRPr lang="en-US" altLang="ko-KR" smtClean="0"/>
          </a:p>
          <a:p>
            <a:pPr lvl="1"/>
            <a:r>
              <a:rPr lang="ko-KR" altLang="en-US" smtClean="0"/>
              <a:t>일반 연산자의 사용이 무의미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IS NULL : </a:t>
            </a:r>
            <a:r>
              <a:rPr lang="ko-KR" altLang="en-US" smtClean="0"/>
              <a:t>대상 데이터가 </a:t>
            </a:r>
            <a:r>
              <a:rPr lang="en-US" altLang="ko-KR" smtClean="0"/>
              <a:t>NULL</a:t>
            </a:r>
            <a:r>
              <a:rPr lang="ko-KR" altLang="en-US" smtClean="0"/>
              <a:t>일 때 </a:t>
            </a:r>
            <a:r>
              <a:rPr lang="en-US" altLang="ko-KR" smtClean="0"/>
              <a:t>true</a:t>
            </a:r>
          </a:p>
          <a:p>
            <a:pPr lvl="1"/>
            <a:r>
              <a:rPr lang="en-US" altLang="ko-KR" smtClean="0"/>
              <a:t>IS NOT NULL : </a:t>
            </a:r>
            <a:r>
              <a:rPr lang="ko-KR" altLang="en-US" smtClean="0"/>
              <a:t>대상 데이터가 </a:t>
            </a:r>
            <a:r>
              <a:rPr lang="en-US" altLang="ko-KR" smtClean="0"/>
              <a:t>NULL</a:t>
            </a:r>
            <a:r>
              <a:rPr lang="ko-KR" altLang="en-US" smtClean="0"/>
              <a:t>이 아닐 때 </a:t>
            </a:r>
            <a:r>
              <a:rPr lang="en-US" altLang="ko-KR" smtClean="0"/>
              <a:t>true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867"/>
          <a:stretch/>
        </p:blipFill>
        <p:spPr bwMode="auto">
          <a:xfrm>
            <a:off x="1043608" y="2636912"/>
            <a:ext cx="3096000" cy="1775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469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추가수당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comm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비어있는 사원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안됨</a:t>
            </a:r>
            <a:r>
              <a:rPr lang="en-US" altLang="ko-KR" dirty="0" smtClean="0"/>
              <a:t>)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comm</a:t>
            </a:r>
            <a:r>
              <a:rPr lang="en-US" altLang="ko-KR" dirty="0"/>
              <a:t> </a:t>
            </a:r>
            <a:r>
              <a:rPr lang="en-US" altLang="ko-KR" dirty="0" smtClean="0"/>
              <a:t>= null ;</a:t>
            </a:r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/>
              <a:t>comm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is null 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/>
              <a:t>직속상관 </a:t>
            </a:r>
            <a:r>
              <a:rPr lang="en-US" altLang="ko-KR" dirty="0" err="1"/>
              <a:t>mgr</a:t>
            </a:r>
            <a:r>
              <a:rPr lang="en-US" altLang="ko-KR" dirty="0"/>
              <a:t> </a:t>
            </a:r>
            <a:r>
              <a:rPr lang="ko-KR" altLang="en-US" dirty="0"/>
              <a:t>이 없는 사원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/>
              <a:t>mgr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is null </a:t>
            </a:r>
            <a:r>
              <a:rPr lang="en-US" altLang="ko-KR" dirty="0" smtClean="0"/>
              <a:t>;</a:t>
            </a:r>
          </a:p>
          <a:p>
            <a:endParaRPr lang="ko-KR" altLang="en-US" dirty="0"/>
          </a:p>
          <a:p>
            <a:r>
              <a:rPr lang="ko-KR" altLang="en-US" dirty="0" smtClean="0"/>
              <a:t>직속상관 </a:t>
            </a:r>
            <a:r>
              <a:rPr lang="en-US" altLang="ko-KR" dirty="0" err="1" smtClean="0"/>
              <a:t>mgr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있는 사원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/>
              <a:t>mgr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is </a:t>
            </a:r>
            <a:r>
              <a:rPr lang="en-US" altLang="ko-KR" b="1" dirty="0" smtClean="0">
                <a:solidFill>
                  <a:srgbClr val="FF0000"/>
                </a:solidFill>
              </a:rPr>
              <a:t>not null </a:t>
            </a:r>
            <a:r>
              <a:rPr lang="en-US" altLang="ko-K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83272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집합 연산자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UNION : </a:t>
            </a:r>
            <a:r>
              <a:rPr lang="ko-KR" altLang="en-US" smtClean="0"/>
              <a:t>중복이 제거되는 합집합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UNION ALL : </a:t>
            </a:r>
            <a:r>
              <a:rPr lang="ko-KR" altLang="en-US" smtClean="0"/>
              <a:t>중복을 허용하는 합집합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MINUS : </a:t>
            </a:r>
            <a:r>
              <a:rPr lang="ko-KR" altLang="en-US" smtClean="0"/>
              <a:t>차집함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INTERSECT : </a:t>
            </a:r>
            <a:r>
              <a:rPr lang="ko-KR" altLang="en-US" smtClean="0"/>
              <a:t>교집합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32154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empno</a:t>
            </a:r>
            <a:r>
              <a:rPr lang="en-US" altLang="ko-KR" dirty="0"/>
              <a:t> ,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dirty="0" smtClean="0"/>
              <a:t>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deptno</a:t>
            </a:r>
            <a:r>
              <a:rPr lang="en-US" altLang="ko-KR" dirty="0"/>
              <a:t>  = 10 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/>
              <a:t>empno</a:t>
            </a:r>
            <a:r>
              <a:rPr lang="en-US" altLang="ko-KR" dirty="0"/>
              <a:t> ,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dirty="0" smtClean="0"/>
              <a:t>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sal</a:t>
            </a:r>
            <a:r>
              <a:rPr lang="en-US" altLang="ko-KR" dirty="0"/>
              <a:t> &gt; 3000 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empno</a:t>
            </a:r>
            <a:r>
              <a:rPr lang="en-US" altLang="ko-KR" dirty="0"/>
              <a:t> ,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dirty="0" smtClean="0"/>
              <a:t>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deptno</a:t>
            </a:r>
            <a:r>
              <a:rPr lang="en-US" altLang="ko-KR" dirty="0"/>
              <a:t>  = </a:t>
            </a:r>
            <a:r>
              <a:rPr lang="en-US" altLang="ko-KR" dirty="0" smtClean="0"/>
              <a:t>10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union</a:t>
            </a:r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/>
              <a:t>empno</a:t>
            </a:r>
            <a:r>
              <a:rPr lang="en-US" altLang="ko-KR" dirty="0"/>
              <a:t> ,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dirty="0" smtClean="0"/>
              <a:t>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sal</a:t>
            </a:r>
            <a:r>
              <a:rPr lang="en-US" altLang="ko-KR" dirty="0"/>
              <a:t> &gt; 3000 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empno</a:t>
            </a:r>
            <a:r>
              <a:rPr lang="en-US" altLang="ko-KR" dirty="0"/>
              <a:t> ,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dirty="0" smtClean="0"/>
              <a:t>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deptno</a:t>
            </a:r>
            <a:r>
              <a:rPr lang="en-US" altLang="ko-KR" dirty="0"/>
              <a:t>  = 10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union </a:t>
            </a:r>
            <a:r>
              <a:rPr lang="en-US" altLang="ko-KR" b="1" dirty="0">
                <a:solidFill>
                  <a:srgbClr val="FF0000"/>
                </a:solidFill>
              </a:rPr>
              <a:t>all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/>
              <a:t>empno</a:t>
            </a:r>
            <a:r>
              <a:rPr lang="en-US" altLang="ko-KR" dirty="0"/>
              <a:t> ,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dirty="0" smtClean="0"/>
              <a:t>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sal</a:t>
            </a:r>
            <a:r>
              <a:rPr lang="en-US" altLang="ko-KR" dirty="0"/>
              <a:t> &gt; 3000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845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empno</a:t>
            </a:r>
            <a:r>
              <a:rPr lang="en-US" altLang="ko-KR" dirty="0"/>
              <a:t> ,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dirty="0" smtClean="0"/>
              <a:t>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deptno</a:t>
            </a:r>
            <a:r>
              <a:rPr lang="en-US" altLang="ko-KR" dirty="0"/>
              <a:t>  = 10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minus </a:t>
            </a:r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/>
              <a:t>empno</a:t>
            </a:r>
            <a:r>
              <a:rPr lang="en-US" altLang="ko-KR" dirty="0"/>
              <a:t> ,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dirty="0" smtClean="0"/>
              <a:t>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sal</a:t>
            </a:r>
            <a:r>
              <a:rPr lang="en-US" altLang="ko-KR" dirty="0"/>
              <a:t> &gt; 3000 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empno</a:t>
            </a:r>
            <a:r>
              <a:rPr lang="en-US" altLang="ko-KR" dirty="0"/>
              <a:t> ,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dirty="0" smtClean="0"/>
              <a:t>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deptno</a:t>
            </a:r>
            <a:r>
              <a:rPr lang="en-US" altLang="ko-KR" dirty="0"/>
              <a:t>  = 10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intersect </a:t>
            </a:r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/>
              <a:t>empno</a:t>
            </a:r>
            <a:r>
              <a:rPr lang="en-US" altLang="ko-KR" dirty="0"/>
              <a:t> , </a:t>
            </a:r>
            <a:r>
              <a:rPr lang="en-US" altLang="ko-KR" dirty="0" err="1"/>
              <a:t>ename</a:t>
            </a:r>
            <a:r>
              <a:rPr lang="en-US" altLang="ko-KR" dirty="0"/>
              <a:t> </a:t>
            </a:r>
            <a:r>
              <a:rPr lang="en-US" altLang="ko-KR" dirty="0" smtClean="0"/>
              <a:t>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sal</a:t>
            </a:r>
            <a:r>
              <a:rPr lang="en-US" altLang="ko-KR" dirty="0"/>
              <a:t> &gt; 3000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72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조건절</a:t>
            </a:r>
            <a:r>
              <a:rPr lang="ko-KR" altLang="en-US" dirty="0" smtClean="0"/>
              <a:t> 없이 모든 내용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부서번호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인 데이터만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select * 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= 30 ;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사원번호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7782</a:t>
            </a:r>
            <a:r>
              <a:rPr lang="ko-KR" altLang="en-US" dirty="0" smtClean="0"/>
              <a:t>인 사원 정보만 나오도록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 select * 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 = 7782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00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05-2 </a:t>
            </a:r>
            <a:r>
              <a:rPr lang="ko-KR" altLang="en-US" smtClean="0"/>
              <a:t>여러 개 조건식을 사용하는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  AND, OR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AND : </a:t>
            </a:r>
            <a:r>
              <a:rPr lang="ko-KR" altLang="en-US" dirty="0" smtClean="0"/>
              <a:t>조건 모두 만족 해야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OR : </a:t>
            </a:r>
            <a:r>
              <a:rPr lang="ko-KR" altLang="en-US" dirty="0" smtClean="0"/>
              <a:t>조건 중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개 이상 만족 하면 됨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16494"/>
          <a:stretch/>
        </p:blipFill>
        <p:spPr bwMode="auto">
          <a:xfrm>
            <a:off x="611560" y="1628800"/>
            <a:ext cx="7642995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8" y="4134457"/>
            <a:ext cx="7662267" cy="195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79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부서번호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30 </a:t>
            </a:r>
            <a:r>
              <a:rPr lang="ko-KR" altLang="en-US" dirty="0" smtClean="0"/>
              <a:t>이고 직무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SALEMAN </a:t>
            </a:r>
            <a:r>
              <a:rPr lang="ko-KR" altLang="en-US" dirty="0" smtClean="0"/>
              <a:t>인 사원 정보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select </a:t>
            </a:r>
            <a:r>
              <a:rPr lang="en-US" altLang="ko-KR" dirty="0"/>
              <a:t>* 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= 30 </a:t>
            </a:r>
            <a:r>
              <a:rPr lang="en-US" altLang="ko-KR" b="1" dirty="0" smtClean="0">
                <a:solidFill>
                  <a:srgbClr val="FF0000"/>
                </a:solidFill>
              </a:rPr>
              <a:t>and</a:t>
            </a:r>
            <a:r>
              <a:rPr lang="en-US" altLang="ko-KR" dirty="0" smtClean="0"/>
              <a:t> job </a:t>
            </a:r>
            <a:r>
              <a:rPr lang="en-US" altLang="ko-KR" dirty="0"/>
              <a:t>= 'SALESMAN' 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문은 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소문자 구분 안함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데이블에</a:t>
            </a:r>
            <a:r>
              <a:rPr lang="ko-KR" altLang="en-US" dirty="0" smtClean="0"/>
              <a:t> 저장된 데이터는 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소문자 구분</a:t>
            </a:r>
            <a:endParaRPr lang="en-US" altLang="ko-KR" dirty="0" smtClean="0"/>
          </a:p>
          <a:p>
            <a:r>
              <a:rPr lang="en-US" altLang="ko-KR" dirty="0" smtClean="0"/>
              <a:t>where </a:t>
            </a:r>
            <a:r>
              <a:rPr lang="ko-KR" altLang="en-US" dirty="0" smtClean="0"/>
              <a:t>절 비교하는 데이터가 문자열일 경우 작은따옴표</a:t>
            </a:r>
            <a:r>
              <a:rPr lang="en-US" altLang="ko-KR" dirty="0" smtClean="0"/>
              <a:t>(‘ ’)</a:t>
            </a:r>
          </a:p>
        </p:txBody>
      </p:sp>
    </p:spTree>
    <p:extLst>
      <p:ext uri="{BB962C8B-B14F-4D97-AF65-F5344CB8AC3E}">
        <p14:creationId xmlns:p14="http://schemas.microsoft.com/office/powerpoint/2010/main" val="3384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사원번호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7499 </a:t>
            </a:r>
            <a:r>
              <a:rPr lang="ko-KR" altLang="en-US" dirty="0" smtClean="0"/>
              <a:t>이고 </a:t>
            </a:r>
            <a:r>
              <a:rPr lang="ko-KR" altLang="en-US" dirty="0" err="1" smtClean="0"/>
              <a:t>부서번호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인 사원 정보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select * 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where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 = 7499 </a:t>
            </a:r>
            <a:r>
              <a:rPr lang="en-US" altLang="ko-KR" b="1" dirty="0" smtClean="0">
                <a:solidFill>
                  <a:srgbClr val="FF0000"/>
                </a:solidFill>
              </a:rPr>
              <a:t>and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= 30 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AND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로 하면</a:t>
            </a:r>
            <a:r>
              <a:rPr lang="en-US" altLang="ko-KR" dirty="0" smtClean="0"/>
              <a:t>..??</a:t>
            </a:r>
          </a:p>
          <a:p>
            <a:pPr marL="0" indent="0">
              <a:buNone/>
            </a:pPr>
            <a:r>
              <a:rPr lang="en-US" altLang="ko-KR" dirty="0"/>
              <a:t>	select * from </a:t>
            </a:r>
            <a:r>
              <a:rPr lang="en-US" altLang="ko-KR" dirty="0" err="1"/>
              <a:t>emp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where </a:t>
            </a:r>
            <a:r>
              <a:rPr lang="en-US" altLang="ko-KR" dirty="0" err="1"/>
              <a:t>deptno</a:t>
            </a:r>
            <a:r>
              <a:rPr lang="en-US" altLang="ko-KR" dirty="0"/>
              <a:t> = 30 </a:t>
            </a:r>
            <a:r>
              <a:rPr lang="en-US" altLang="ko-KR" b="1" dirty="0" smtClean="0">
                <a:solidFill>
                  <a:srgbClr val="FF0000"/>
                </a:solidFill>
              </a:rPr>
              <a:t>or</a:t>
            </a:r>
            <a:r>
              <a:rPr lang="en-US" altLang="ko-KR" dirty="0" smtClean="0"/>
              <a:t> </a:t>
            </a:r>
            <a:r>
              <a:rPr lang="en-US" altLang="ko-KR" dirty="0"/>
              <a:t>job = 'SALESMAN' 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select * from </a:t>
            </a:r>
            <a:r>
              <a:rPr lang="en-US" altLang="ko-KR" dirty="0" err="1"/>
              <a:t>emp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where </a:t>
            </a:r>
            <a:r>
              <a:rPr lang="en-US" altLang="ko-KR" dirty="0" err="1"/>
              <a:t>empno</a:t>
            </a:r>
            <a:r>
              <a:rPr lang="en-US" altLang="ko-KR" dirty="0"/>
              <a:t> = 7499 </a:t>
            </a:r>
            <a:r>
              <a:rPr lang="en-US" altLang="ko-KR" b="1" dirty="0" smtClean="0">
                <a:solidFill>
                  <a:srgbClr val="FF0000"/>
                </a:solidFill>
              </a:rPr>
              <a:t>or</a:t>
            </a:r>
            <a:r>
              <a:rPr lang="en-US" altLang="ko-KR" dirty="0" smtClean="0"/>
              <a:t> </a:t>
            </a:r>
            <a:r>
              <a:rPr lang="en-US" altLang="ko-KR" dirty="0" err="1"/>
              <a:t>deptno</a:t>
            </a:r>
            <a:r>
              <a:rPr lang="en-US" altLang="ko-KR" dirty="0"/>
              <a:t> = 30 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86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직무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CLERK </a:t>
            </a:r>
            <a:r>
              <a:rPr lang="ko-KR" altLang="en-US" dirty="0" smtClean="0"/>
              <a:t>인 사원 정보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select * 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where job = ＇CLERK＇ 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직무가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CLERK </a:t>
            </a:r>
            <a:r>
              <a:rPr lang="ko-KR" altLang="en-US" dirty="0" smtClean="0"/>
              <a:t>이고 부서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10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인 사원 정보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select * 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where job = 'CLERK' </a:t>
            </a:r>
            <a:r>
              <a:rPr lang="en-US" altLang="ko-KR" b="1" dirty="0" smtClean="0">
                <a:solidFill>
                  <a:srgbClr val="FF0000"/>
                </a:solidFill>
              </a:rPr>
              <a:t>and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= 10 </a:t>
            </a:r>
            <a:r>
              <a:rPr lang="en-US" altLang="ko-KR" b="1" dirty="0" smtClean="0">
                <a:solidFill>
                  <a:srgbClr val="FF0000"/>
                </a:solidFill>
              </a:rPr>
              <a:t>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= 30 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이게 </a:t>
            </a:r>
            <a:r>
              <a:rPr lang="ko-KR" altLang="en-US" dirty="0" smtClean="0"/>
              <a:t>원하는 결과 일까</a:t>
            </a:r>
            <a:r>
              <a:rPr lang="en-US" altLang="ko-KR" dirty="0" smtClean="0"/>
              <a:t>..?? </a:t>
            </a:r>
            <a:r>
              <a:rPr lang="ko-KR" altLang="en-US" dirty="0" smtClean="0"/>
              <a:t>어떻게</a:t>
            </a:r>
            <a:r>
              <a:rPr lang="en-US" altLang="ko-KR" dirty="0" smtClean="0"/>
              <a:t>..??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85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산술 연산자</a:t>
            </a:r>
            <a:endParaRPr lang="en-US" altLang="ko-KR" smtClean="0"/>
          </a:p>
          <a:p>
            <a:pPr lvl="1"/>
            <a:r>
              <a:rPr lang="en-US" altLang="ko-KR" smtClean="0"/>
              <a:t>+, -, *, /</a:t>
            </a:r>
          </a:p>
          <a:p>
            <a:endParaRPr lang="en-US" altLang="ko-KR" smtClean="0"/>
          </a:p>
          <a:p>
            <a:r>
              <a:rPr lang="ko-KR" altLang="en-US" smtClean="0"/>
              <a:t>비교 연산자</a:t>
            </a:r>
            <a:endParaRPr lang="en-US" altLang="ko-KR" smtClean="0"/>
          </a:p>
          <a:p>
            <a:pPr lvl="1"/>
            <a:r>
              <a:rPr lang="ko-KR" altLang="en-US" smtClean="0"/>
              <a:t>대소 비교 연산자</a:t>
            </a:r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637501"/>
            <a:ext cx="7776864" cy="195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03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월급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를 곱해서 연봉이 </a:t>
            </a:r>
            <a:r>
              <a:rPr lang="en-US" altLang="ko-KR" dirty="0" smtClean="0"/>
              <a:t>36000</a:t>
            </a:r>
            <a:r>
              <a:rPr lang="ko-KR" altLang="en-US" dirty="0" smtClean="0"/>
              <a:t>인 사원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b="1" dirty="0" err="1">
                <a:solidFill>
                  <a:srgbClr val="FF0000"/>
                </a:solidFill>
              </a:rPr>
              <a:t>sal</a:t>
            </a:r>
            <a:r>
              <a:rPr lang="en-US" altLang="ko-KR" b="1" dirty="0">
                <a:solidFill>
                  <a:srgbClr val="FF0000"/>
                </a:solidFill>
              </a:rPr>
              <a:t> * 12</a:t>
            </a:r>
            <a:r>
              <a:rPr lang="en-US" altLang="ko-KR" dirty="0"/>
              <a:t> = 36000 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월급 </a:t>
            </a:r>
            <a:r>
              <a:rPr lang="en-US" altLang="ko-KR" dirty="0" err="1"/>
              <a:t>sal</a:t>
            </a:r>
            <a:r>
              <a:rPr lang="en-US" altLang="ko-KR" dirty="0"/>
              <a:t>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3000 </a:t>
            </a:r>
            <a:r>
              <a:rPr lang="ko-KR" altLang="en-US" dirty="0" smtClean="0"/>
              <a:t>이상인 </a:t>
            </a:r>
            <a:r>
              <a:rPr lang="ko-KR" altLang="en-US" dirty="0"/>
              <a:t>사원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/>
              <a:t>sal</a:t>
            </a:r>
            <a:r>
              <a:rPr lang="en-US" altLang="ko-KR" dirty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&gt;=</a:t>
            </a:r>
            <a:r>
              <a:rPr lang="en-US" altLang="ko-KR" dirty="0" smtClean="0"/>
              <a:t> 3000  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입사일 </a:t>
            </a:r>
            <a:r>
              <a:rPr lang="en-US" altLang="ko-KR" dirty="0" err="1" smtClean="0"/>
              <a:t>hiredate</a:t>
            </a:r>
            <a:r>
              <a:rPr lang="en-US" altLang="ko-KR" dirty="0"/>
              <a:t>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85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이후인 사원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 err="1"/>
              <a:t>hiredate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&gt;=</a:t>
            </a:r>
            <a:r>
              <a:rPr lang="en-US" altLang="ko-KR" dirty="0"/>
              <a:t> '85/01/01' 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date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작은따옴표</a:t>
            </a:r>
            <a:r>
              <a:rPr lang="en-US" altLang="ko-KR" dirty="0" smtClean="0"/>
              <a:t>(‘ ’)</a:t>
            </a:r>
          </a:p>
        </p:txBody>
      </p:sp>
    </p:spTree>
    <p:extLst>
      <p:ext uri="{BB962C8B-B14F-4D97-AF65-F5344CB8AC3E}">
        <p14:creationId xmlns:p14="http://schemas.microsoft.com/office/powerpoint/2010/main" val="387176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330</TotalTime>
  <Words>457</Words>
  <Application>Microsoft Office PowerPoint</Application>
  <PresentationFormat>화면 슬라이드 쇼(4:3)</PresentationFormat>
  <Paragraphs>226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Chap05. 더 정확하고 다양하게 결과를 출력하는 WHERE절과 연산자</vt:lpstr>
      <vt:lpstr>05-1 필요한 데이터만 쏙 출력하는 WHERE절</vt:lpstr>
      <vt:lpstr>실습</vt:lpstr>
      <vt:lpstr>05-2 여러 개 조건식을 사용하는          AND, OR 연산자</vt:lpstr>
      <vt:lpstr>실습</vt:lpstr>
      <vt:lpstr>실습</vt:lpstr>
      <vt:lpstr>실습</vt:lpstr>
      <vt:lpstr>05-3 연산자 종류와 활용 방법 알아보기</vt:lpstr>
      <vt:lpstr>실습</vt:lpstr>
      <vt:lpstr>실습</vt:lpstr>
      <vt:lpstr>05-3 연산자 종류와 활용 방법 알아보기</vt:lpstr>
      <vt:lpstr>실습</vt:lpstr>
      <vt:lpstr>05-3 연산자 종류와 활용 방법 알아보기</vt:lpstr>
      <vt:lpstr>실습</vt:lpstr>
      <vt:lpstr>05-3 연산자 종류와 활용 방법 알아보기</vt:lpstr>
      <vt:lpstr>실습</vt:lpstr>
      <vt:lpstr>05-3 연산자 종류와 활용 방법 알아보기</vt:lpstr>
      <vt:lpstr>실습</vt:lpstr>
      <vt:lpstr>05-3 연산자 종류와 활용 방법 알아보기</vt:lpstr>
      <vt:lpstr>실습</vt:lpstr>
      <vt:lpstr>실습</vt:lpstr>
      <vt:lpstr>05-3 연산자 종류와 활용 방법 알아보기</vt:lpstr>
      <vt:lpstr>실습</vt:lpstr>
      <vt:lpstr>05-3 연산자 종류와 활용 방법 알아보기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cs9477@daum.net</cp:lastModifiedBy>
  <cp:revision>163</cp:revision>
  <dcterms:created xsi:type="dcterms:W3CDTF">2006-10-05T04:04:58Z</dcterms:created>
  <dcterms:modified xsi:type="dcterms:W3CDTF">2023-10-09T14:18:30Z</dcterms:modified>
</cp:coreProperties>
</file>