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9" r:id="rId5"/>
    <p:sldId id="276" r:id="rId6"/>
    <p:sldId id="281" r:id="rId7"/>
    <p:sldId id="277" r:id="rId8"/>
    <p:sldId id="280" r:id="rId9"/>
    <p:sldId id="282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2AD"/>
    <a:srgbClr val="CDD9C5"/>
    <a:srgbClr val="6D7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61789-A414-5723-C9CC-BDBE41EAD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BE898B-6EAD-356E-5F5E-DAAEBCB47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88DA6-14B1-B9B8-7F94-F5CF081C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F7C-D867-4AEA-8B5B-9CD43232BB8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ADD07-185D-AAB9-6A86-435C3C0B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0E7CE-C30B-EF66-1EAB-B4B80B23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CC9-B264-4ABC-942F-20BCE21C1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19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1A6B3-0578-A190-0936-ED9B76B1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4B506-04EF-84B8-3DBC-BC41E30CA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E5640-E2C1-E0C0-6709-7A053C4F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F7C-D867-4AEA-8B5B-9CD43232BB8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74876-CE7C-1610-6BEE-33975E61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2F3D1-61A5-D841-C9B5-D07B1145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CC9-B264-4ABC-942F-20BCE21C1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8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53D48C-E49B-0344-8097-337EEE0BF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A33314-4700-6C72-555B-010C8C089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EF68C-1AF9-6647-0A66-2522DCBC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F7C-D867-4AEA-8B5B-9CD43232BB8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996C7-5236-D7DE-2884-2D273F65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5857C-D8F2-D784-5C9E-D8A501C5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CC9-B264-4ABC-942F-20BCE21C1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2D6AE-3CCD-BBDD-8B7A-859AE4F1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361240-952E-3961-2102-AD88DCA19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1CF61-B57A-3C3E-96DE-5C51AFE0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F7C-D867-4AEA-8B5B-9CD43232BB8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7AE60-A37D-E659-A9C4-4E339607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BAC54-7481-1DEF-93BD-7EF07296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CC9-B264-4ABC-942F-20BCE21C1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95BA4-BA13-12CB-49F5-C60990B4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664F2-C3E9-E323-DF47-0A7326CD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BB0B6-C76C-B529-B68E-07D227D8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F7C-D867-4AEA-8B5B-9CD43232BB8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DE3F8-0DD5-CD01-9725-69D644A2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196E4-5272-1EE4-7736-2FBF6950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CC9-B264-4ABC-942F-20BCE21C1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5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FC7E9-557A-0A75-7AF6-2B9A5653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7B210C-6D0B-4608-E9F1-4957C4FBC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AE8D4-944D-1BE8-0E19-56FA0C79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F7C-D867-4AEA-8B5B-9CD43232BB8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9A23-046B-951B-5315-7FDEA272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64EA1-2270-8BE3-5CA8-FE3B2341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CC9-B264-4ABC-942F-20BCE21C1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3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8E4A5-DB58-507A-101E-1A0F8F4A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6FBDA-B3AB-0778-F07D-F574FBFE0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E19F13-F3A2-BC1B-C30B-07A160816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2899BF-19AF-DC68-E44E-F027C8CC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F7C-D867-4AEA-8B5B-9CD43232BB8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12E7E-6482-6544-4B47-82825092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935EE-55E2-E8A4-A960-173F20CF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CC9-B264-4ABC-942F-20BCE21C1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84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16CB2-CC12-0739-1EA0-E3DBBC77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F8299-4BFF-4520-A2AB-96295FACB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6B466A-DFD6-BAAD-ABEF-CDA606425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059FA1-7352-5E69-A731-5998DC168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CDA1A7-68A7-1B99-35A6-038D8AF94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F65BC4-A2FB-6A12-F3EC-2DDB3939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F7C-D867-4AEA-8B5B-9CD43232BB8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6EA9BE-81EF-01FB-3A5D-95E3AD19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4ED18D-9F14-C31A-0916-0D138732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CC9-B264-4ABC-942F-20BCE21C1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1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294B4-C554-7331-9849-9B62F555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F131BC-9BF8-9006-1A99-1D58543C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F7C-D867-4AEA-8B5B-9CD43232BB8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C1B985-3E1E-4072-9B61-6E4A5777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E18FD-345C-2C90-6D76-270BE4B6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CC9-B264-4ABC-942F-20BCE21C1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54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754C1B-F14A-F2F7-6522-BD51F2E1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F7C-D867-4AEA-8B5B-9CD43232BB8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11BE78-0944-1DC5-C796-A9B101EA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4BE556-E66C-8A2D-A8F0-79F91EBA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CC9-B264-4ABC-942F-20BCE21C1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4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33CC3-D84B-FC36-7B73-C1E47DAE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23394-E568-62DB-B53D-DFAE82AB2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A35472-0814-AFA1-0754-C05C4A5F1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D2145B-F549-F2FB-B3E2-3204154F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F7C-D867-4AEA-8B5B-9CD43232BB8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72694-D5EA-6DCB-383E-9A5DE4F9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E6A9D-8349-FF2A-0018-75B1F82F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CC9-B264-4ABC-942F-20BCE21C1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92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86E6B-D868-F6F7-987D-6DBD4120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CA123A-1742-8989-02A4-8176AEF0C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7CDF8-1C41-6076-C832-C68A548E3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A96CA-B035-8098-0F43-8F887FA8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F7C-D867-4AEA-8B5B-9CD43232BB8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DB77A6-AA76-D22B-3C27-54147973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31584-539E-DB96-95E5-7BE2268D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4CC9-B264-4ABC-942F-20BCE21C1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6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7627B4-671C-77F4-AC55-B8857E34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0EAE5-B786-14BC-6DCE-2B3C904EA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AE428-A464-E75C-25F4-C7E5C732F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5FF7C-D867-4AEA-8B5B-9CD43232BB8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3A8D8-6B50-B165-632B-A927B9CD2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DCC75-E1CF-7DE4-54B1-7F1B1AD05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C4CC9-B264-4ABC-942F-20BCE21C1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1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6FAD6D-17E6-19A0-D50D-EACE554DC9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09" y="674309"/>
            <a:ext cx="5509381" cy="55093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68D432-DE47-CB05-A60A-86CD8896D3A3}"/>
              </a:ext>
            </a:extLst>
          </p:cNvPr>
          <p:cNvSpPr/>
          <p:nvPr/>
        </p:nvSpPr>
        <p:spPr>
          <a:xfrm>
            <a:off x="4026402" y="3210071"/>
            <a:ext cx="4042943" cy="567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19AAE9-84B1-B780-A453-0B00B6D9E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6402" y="2986008"/>
            <a:ext cx="4139196" cy="885985"/>
          </a:xfrm>
        </p:spPr>
        <p:txBody>
          <a:bodyPr>
            <a:normAutofit fontScale="90000"/>
          </a:bodyPr>
          <a:lstStyle/>
          <a:p>
            <a:r>
              <a:rPr lang="en-US" altLang="ko-KR" sz="5500" b="1"/>
              <a:t>Presentation</a:t>
            </a:r>
            <a:endParaRPr lang="ko-KR" altLang="en-US" sz="5500" b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153B9-9736-A638-2CD9-DFFD87EE9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5226" y="4907756"/>
            <a:ext cx="3625932" cy="1655762"/>
          </a:xfrm>
        </p:spPr>
        <p:txBody>
          <a:bodyPr/>
          <a:lstStyle/>
          <a:p>
            <a:pPr lvl="0"/>
            <a:r>
              <a:rPr lang="en-US" altLang="ko-KR"/>
              <a:t>Team Heyday</a:t>
            </a:r>
            <a:endParaRPr lang="ko-KR" altLang="en-US"/>
          </a:p>
          <a:p>
            <a:pPr lvl="0"/>
            <a:r>
              <a:rPr lang="en-US" altLang="ko-KR"/>
              <a:t>Dec 20</a:t>
            </a:r>
            <a:r>
              <a:rPr lang="en-US" altLang="ko-KR" baseline="30000"/>
              <a:t>th</a:t>
            </a:r>
            <a:r>
              <a:rPr lang="en-US" altLang="ko-KR"/>
              <a:t> 2023</a:t>
            </a:r>
            <a:endParaRPr lang="ko-KR" altLang="en-US"/>
          </a:p>
          <a:p>
            <a:pPr lvl="0"/>
            <a:r>
              <a:rPr lang="en-US" altLang="ko-KR"/>
              <a:t>Creative</a:t>
            </a:r>
            <a:r>
              <a:rPr lang="ko-KR" altLang="en-US"/>
              <a:t> </a:t>
            </a:r>
            <a:r>
              <a:rPr lang="en-US" altLang="ko-KR"/>
              <a:t>Fusion</a:t>
            </a:r>
            <a:r>
              <a:rPr lang="ko-KR" altLang="en-US"/>
              <a:t> </a:t>
            </a:r>
            <a:r>
              <a:rPr lang="en-US" altLang="ko-KR"/>
              <a:t>Course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97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AFB004-E362-9DD5-5854-A01ABA121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34" y="1175287"/>
            <a:ext cx="4507425" cy="450742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4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02425C-63BA-469D-3538-B8634F32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182" y="1552140"/>
            <a:ext cx="2996933" cy="1325563"/>
          </a:xfrm>
        </p:spPr>
        <p:txBody>
          <a:bodyPr/>
          <a:lstStyle/>
          <a:p>
            <a:r>
              <a:rPr lang="en-US" altLang="ko-KR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237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40C6A9B-470E-46E2-A3A0-62CAA245BE9C}"/>
              </a:ext>
            </a:extLst>
          </p:cNvPr>
          <p:cNvSpPr/>
          <p:nvPr/>
        </p:nvSpPr>
        <p:spPr>
          <a:xfrm>
            <a:off x="2044648" y="1605201"/>
            <a:ext cx="8102629" cy="36016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Google Shape;612;p60">
            <a:extLst>
              <a:ext uri="{FF2B5EF4-FFF2-40B4-BE49-F238E27FC236}">
                <a16:creationId xmlns:a16="http://schemas.microsoft.com/office/drawing/2014/main" id="{4D789E52-D359-4A83-B5C7-E4E533A485EA}"/>
              </a:ext>
            </a:extLst>
          </p:cNvPr>
          <p:cNvSpPr/>
          <p:nvPr/>
        </p:nvSpPr>
        <p:spPr>
          <a:xfrm>
            <a:off x="2984213" y="2958445"/>
            <a:ext cx="964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+mj-ea"/>
                <a:ea typeface="+mj-ea"/>
                <a:cs typeface="Jomolhari"/>
                <a:sym typeface="Jomolhari"/>
              </a:rPr>
              <a:t>01</a:t>
            </a:r>
            <a:endParaRPr sz="2100" dirty="0">
              <a:latin typeface="+mj-ea"/>
              <a:ea typeface="+mj-ea"/>
              <a:cs typeface="Jomolhari"/>
              <a:sym typeface="Jomolhari"/>
            </a:endParaRPr>
          </a:p>
        </p:txBody>
      </p:sp>
      <p:sp>
        <p:nvSpPr>
          <p:cNvPr id="5" name="Google Shape;615;p60">
            <a:extLst>
              <a:ext uri="{FF2B5EF4-FFF2-40B4-BE49-F238E27FC236}">
                <a16:creationId xmlns:a16="http://schemas.microsoft.com/office/drawing/2014/main" id="{2206D102-B1C1-4C8D-9918-E2C398A1E744}"/>
              </a:ext>
            </a:extLst>
          </p:cNvPr>
          <p:cNvSpPr/>
          <p:nvPr/>
        </p:nvSpPr>
        <p:spPr>
          <a:xfrm>
            <a:off x="5613750" y="2958445"/>
            <a:ext cx="964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+mj-ea"/>
                <a:ea typeface="+mj-ea"/>
                <a:cs typeface="Jomolhari"/>
                <a:sym typeface="Jomolhari"/>
              </a:rPr>
              <a:t>02</a:t>
            </a:r>
            <a:endParaRPr sz="2100" dirty="0">
              <a:latin typeface="+mj-ea"/>
              <a:ea typeface="+mj-ea"/>
              <a:cs typeface="Jomolhari"/>
              <a:sym typeface="Jomolhari"/>
            </a:endParaRPr>
          </a:p>
        </p:txBody>
      </p:sp>
      <p:sp>
        <p:nvSpPr>
          <p:cNvPr id="6" name="Google Shape;616;p60">
            <a:extLst>
              <a:ext uri="{FF2B5EF4-FFF2-40B4-BE49-F238E27FC236}">
                <a16:creationId xmlns:a16="http://schemas.microsoft.com/office/drawing/2014/main" id="{1F800286-793D-45B4-833E-6F77B504DC9A}"/>
              </a:ext>
            </a:extLst>
          </p:cNvPr>
          <p:cNvSpPr txBox="1"/>
          <p:nvPr/>
        </p:nvSpPr>
        <p:spPr>
          <a:xfrm>
            <a:off x="4866450" y="3972795"/>
            <a:ext cx="24591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  <a:cs typeface="Oxygen"/>
                <a:sym typeface="Oxygen"/>
              </a:rPr>
              <a:t>Visual representation of the web</a:t>
            </a:r>
            <a:endParaRPr dirty="0">
              <a:latin typeface="+mj-ea"/>
              <a:ea typeface="+mj-ea"/>
              <a:cs typeface="Oxygen"/>
              <a:sym typeface="Oxygen"/>
            </a:endParaRPr>
          </a:p>
        </p:txBody>
      </p:sp>
      <p:sp>
        <p:nvSpPr>
          <p:cNvPr id="7" name="Google Shape;617;p60">
            <a:extLst>
              <a:ext uri="{FF2B5EF4-FFF2-40B4-BE49-F238E27FC236}">
                <a16:creationId xmlns:a16="http://schemas.microsoft.com/office/drawing/2014/main" id="{604D4FF6-D0EC-4F47-A07C-F5B223E5B6EF}"/>
              </a:ext>
            </a:extLst>
          </p:cNvPr>
          <p:cNvSpPr txBox="1"/>
          <p:nvPr/>
        </p:nvSpPr>
        <p:spPr>
          <a:xfrm>
            <a:off x="4866450" y="3651977"/>
            <a:ext cx="24591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+mj-ea"/>
                <a:ea typeface="+mj-ea"/>
                <a:cs typeface="Jomolhari"/>
                <a:sym typeface="Jomolhari"/>
              </a:rPr>
              <a:t>CSS</a:t>
            </a:r>
            <a:endParaRPr sz="2100" dirty="0">
              <a:latin typeface="+mj-ea"/>
              <a:ea typeface="+mj-ea"/>
              <a:cs typeface="Jomolhari"/>
              <a:sym typeface="Jomolhari"/>
            </a:endParaRPr>
          </a:p>
        </p:txBody>
      </p:sp>
      <p:cxnSp>
        <p:nvCxnSpPr>
          <p:cNvPr id="8" name="Google Shape;618;p60">
            <a:extLst>
              <a:ext uri="{FF2B5EF4-FFF2-40B4-BE49-F238E27FC236}">
                <a16:creationId xmlns:a16="http://schemas.microsoft.com/office/drawing/2014/main" id="{E9FDE049-F748-4EB4-9AA9-5BB662D5122E}"/>
              </a:ext>
            </a:extLst>
          </p:cNvPr>
          <p:cNvCxnSpPr>
            <a:cxnSpLocks/>
            <a:stCxn id="4" idx="0"/>
            <a:endCxn id="16" idx="2"/>
          </p:cNvCxnSpPr>
          <p:nvPr/>
        </p:nvCxnSpPr>
        <p:spPr>
          <a:xfrm rot="-5400000">
            <a:off x="4651163" y="1513645"/>
            <a:ext cx="260100" cy="2629500"/>
          </a:xfrm>
          <a:prstGeom prst="bentConnector3">
            <a:avLst>
              <a:gd name="adj1" fmla="val 50024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9" name="Google Shape;620;p60">
            <a:extLst>
              <a:ext uri="{FF2B5EF4-FFF2-40B4-BE49-F238E27FC236}">
                <a16:creationId xmlns:a16="http://schemas.microsoft.com/office/drawing/2014/main" id="{9112B1BB-D919-47D8-A0F4-71DB523E5FB5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096000" y="2698220"/>
            <a:ext cx="0" cy="26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0" name="Google Shape;621;p60">
            <a:extLst>
              <a:ext uri="{FF2B5EF4-FFF2-40B4-BE49-F238E27FC236}">
                <a16:creationId xmlns:a16="http://schemas.microsoft.com/office/drawing/2014/main" id="{14797507-CB77-4814-A589-9477FECABC63}"/>
              </a:ext>
            </a:extLst>
          </p:cNvPr>
          <p:cNvCxnSpPr>
            <a:stCxn id="4" idx="2"/>
          </p:cNvCxnSpPr>
          <p:nvPr/>
        </p:nvCxnSpPr>
        <p:spPr>
          <a:xfrm>
            <a:off x="3466463" y="3406045"/>
            <a:ext cx="0" cy="24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1" name="Google Shape;622;p60">
            <a:extLst>
              <a:ext uri="{FF2B5EF4-FFF2-40B4-BE49-F238E27FC236}">
                <a16:creationId xmlns:a16="http://schemas.microsoft.com/office/drawing/2014/main" id="{35DDA803-A573-4743-ABB9-5DBF6F8098F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3406045"/>
            <a:ext cx="0" cy="24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2" name="Google Shape;623;p60">
            <a:extLst>
              <a:ext uri="{FF2B5EF4-FFF2-40B4-BE49-F238E27FC236}">
                <a16:creationId xmlns:a16="http://schemas.microsoft.com/office/drawing/2014/main" id="{10562B31-E9DE-489A-87B1-445A1F9A0F03}"/>
              </a:ext>
            </a:extLst>
          </p:cNvPr>
          <p:cNvSpPr/>
          <p:nvPr/>
        </p:nvSpPr>
        <p:spPr>
          <a:xfrm>
            <a:off x="8243288" y="2958445"/>
            <a:ext cx="964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+mj-ea"/>
                <a:ea typeface="+mj-ea"/>
                <a:cs typeface="Jomolhari"/>
                <a:sym typeface="Jomolhari"/>
              </a:rPr>
              <a:t>03</a:t>
            </a:r>
            <a:endParaRPr sz="2100">
              <a:latin typeface="+mj-ea"/>
              <a:ea typeface="+mj-ea"/>
              <a:cs typeface="Jomolhari"/>
              <a:sym typeface="Jomolhari"/>
            </a:endParaRPr>
          </a:p>
        </p:txBody>
      </p:sp>
      <p:cxnSp>
        <p:nvCxnSpPr>
          <p:cNvPr id="13" name="Google Shape;626;p60">
            <a:extLst>
              <a:ext uri="{FF2B5EF4-FFF2-40B4-BE49-F238E27FC236}">
                <a16:creationId xmlns:a16="http://schemas.microsoft.com/office/drawing/2014/main" id="{1F1FCB82-230A-4BBE-AF01-7A00A181C5DD}"/>
              </a:ext>
            </a:extLst>
          </p:cNvPr>
          <p:cNvCxnSpPr>
            <a:stCxn id="12" idx="2"/>
          </p:cNvCxnSpPr>
          <p:nvPr/>
        </p:nvCxnSpPr>
        <p:spPr>
          <a:xfrm>
            <a:off x="8725538" y="3406045"/>
            <a:ext cx="0" cy="24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4" name="Google Shape;627;p60">
            <a:extLst>
              <a:ext uri="{FF2B5EF4-FFF2-40B4-BE49-F238E27FC236}">
                <a16:creationId xmlns:a16="http://schemas.microsoft.com/office/drawing/2014/main" id="{F7FA2208-82D9-45A0-8690-1BAF3F84C3A3}"/>
              </a:ext>
            </a:extLst>
          </p:cNvPr>
          <p:cNvCxnSpPr>
            <a:stCxn id="16" idx="2"/>
            <a:endCxn id="12" idx="0"/>
          </p:cNvCxnSpPr>
          <p:nvPr/>
        </p:nvCxnSpPr>
        <p:spPr>
          <a:xfrm rot="-5400000" flipH="1">
            <a:off x="7280700" y="1513520"/>
            <a:ext cx="260100" cy="2629500"/>
          </a:xfrm>
          <a:prstGeom prst="bentConnector3">
            <a:avLst>
              <a:gd name="adj1" fmla="val 50024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5" name="Google Shape;628;p60">
            <a:extLst>
              <a:ext uri="{FF2B5EF4-FFF2-40B4-BE49-F238E27FC236}">
                <a16:creationId xmlns:a16="http://schemas.microsoft.com/office/drawing/2014/main" id="{4D009AE4-EAC9-4375-A9B9-85DFE6FEDA8D}"/>
              </a:ext>
            </a:extLst>
          </p:cNvPr>
          <p:cNvSpPr txBox="1"/>
          <p:nvPr/>
        </p:nvSpPr>
        <p:spPr>
          <a:xfrm>
            <a:off x="3466650" y="1745927"/>
            <a:ext cx="52587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+mn-ea"/>
              </a:rPr>
              <a:t>WEBPAGE</a:t>
            </a:r>
            <a:endParaRPr lang="en-US" sz="2100" dirty="0">
              <a:latin typeface="+mn-ea"/>
              <a:cs typeface="Jomolhari"/>
              <a:sym typeface="Jomolhari"/>
            </a:endParaRPr>
          </a:p>
        </p:txBody>
      </p:sp>
      <p:sp>
        <p:nvSpPr>
          <p:cNvPr id="16" name="Google Shape;619;p60">
            <a:extLst>
              <a:ext uri="{FF2B5EF4-FFF2-40B4-BE49-F238E27FC236}">
                <a16:creationId xmlns:a16="http://schemas.microsoft.com/office/drawing/2014/main" id="{34EF527A-AD59-46AE-B1DD-461FEA2DBB2D}"/>
              </a:ext>
            </a:extLst>
          </p:cNvPr>
          <p:cNvSpPr txBox="1"/>
          <p:nvPr/>
        </p:nvSpPr>
        <p:spPr>
          <a:xfrm>
            <a:off x="3466650" y="2067920"/>
            <a:ext cx="52587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  <a:cs typeface="Oxygen"/>
                <a:sym typeface="Oxygen"/>
              </a:rPr>
              <a:t>Consists of 3 elements</a:t>
            </a:r>
            <a:endParaRPr dirty="0">
              <a:latin typeface="+mj-ea"/>
              <a:ea typeface="+mj-ea"/>
              <a:cs typeface="Oxygen"/>
              <a:sym typeface="Oxygen"/>
            </a:endParaRPr>
          </a:p>
        </p:txBody>
      </p:sp>
      <p:sp>
        <p:nvSpPr>
          <p:cNvPr id="17" name="Google Shape;613;p60">
            <a:extLst>
              <a:ext uri="{FF2B5EF4-FFF2-40B4-BE49-F238E27FC236}">
                <a16:creationId xmlns:a16="http://schemas.microsoft.com/office/drawing/2014/main" id="{50991035-2860-4F7F-A2B5-55A0DF4CD160}"/>
              </a:ext>
            </a:extLst>
          </p:cNvPr>
          <p:cNvSpPr txBox="1"/>
          <p:nvPr/>
        </p:nvSpPr>
        <p:spPr>
          <a:xfrm>
            <a:off x="2236912" y="4003982"/>
            <a:ext cx="24591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Oxygen"/>
                <a:ea typeface="Oxygen"/>
                <a:cs typeface="Oxygen"/>
                <a:sym typeface="Oxygen"/>
              </a:rPr>
              <a:t>Structure of the web</a:t>
            </a:r>
            <a:endParaRPr dirty="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8" name="Google Shape;614;p60">
            <a:extLst>
              <a:ext uri="{FF2B5EF4-FFF2-40B4-BE49-F238E27FC236}">
                <a16:creationId xmlns:a16="http://schemas.microsoft.com/office/drawing/2014/main" id="{8F1E44BC-7B33-4E75-A151-863E6EAA5C0C}"/>
              </a:ext>
            </a:extLst>
          </p:cNvPr>
          <p:cNvSpPr txBox="1"/>
          <p:nvPr/>
        </p:nvSpPr>
        <p:spPr>
          <a:xfrm>
            <a:off x="2236912" y="3677968"/>
            <a:ext cx="24591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+mj-ea"/>
                <a:ea typeface="+mj-ea"/>
                <a:cs typeface="Jomolhari"/>
                <a:sym typeface="Jomolhari"/>
              </a:rPr>
              <a:t>HTML</a:t>
            </a:r>
            <a:endParaRPr sz="2100" dirty="0">
              <a:latin typeface="+mj-ea"/>
              <a:ea typeface="+mj-ea"/>
              <a:cs typeface="Jomolhari"/>
              <a:sym typeface="Jomolhari"/>
            </a:endParaRPr>
          </a:p>
        </p:txBody>
      </p:sp>
      <p:sp>
        <p:nvSpPr>
          <p:cNvPr id="19" name="Google Shape;624;p60">
            <a:extLst>
              <a:ext uri="{FF2B5EF4-FFF2-40B4-BE49-F238E27FC236}">
                <a16:creationId xmlns:a16="http://schemas.microsoft.com/office/drawing/2014/main" id="{04EB725F-BBB2-4D6E-8603-85861D154DB9}"/>
              </a:ext>
            </a:extLst>
          </p:cNvPr>
          <p:cNvSpPr txBox="1"/>
          <p:nvPr/>
        </p:nvSpPr>
        <p:spPr>
          <a:xfrm>
            <a:off x="7495800" y="3965671"/>
            <a:ext cx="24591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latin typeface="Oxygen"/>
                <a:ea typeface="Oxygen"/>
                <a:cs typeface="Oxygen"/>
                <a:sym typeface="Oxygen"/>
              </a:rPr>
              <a:t>Dynamic processing of the web</a:t>
            </a:r>
            <a:endParaRPr dirty="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0" name="Google Shape;625;p60">
            <a:extLst>
              <a:ext uri="{FF2B5EF4-FFF2-40B4-BE49-F238E27FC236}">
                <a16:creationId xmlns:a16="http://schemas.microsoft.com/office/drawing/2014/main" id="{354EBB07-DAC0-48FD-9F54-1CE068E2690C}"/>
              </a:ext>
            </a:extLst>
          </p:cNvPr>
          <p:cNvSpPr txBox="1"/>
          <p:nvPr/>
        </p:nvSpPr>
        <p:spPr>
          <a:xfrm>
            <a:off x="7495800" y="3644853"/>
            <a:ext cx="24591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+mj-ea"/>
                <a:ea typeface="+mj-ea"/>
                <a:cs typeface="Jomolhari"/>
                <a:sym typeface="Jomolhari"/>
              </a:rPr>
              <a:t>JavaScript</a:t>
            </a:r>
            <a:endParaRPr sz="2100" dirty="0">
              <a:latin typeface="+mj-ea"/>
              <a:ea typeface="+mj-ea"/>
              <a:cs typeface="Jomolhari"/>
              <a:sym typeface="Jomolhari"/>
            </a:endParaRPr>
          </a:p>
        </p:txBody>
      </p:sp>
      <p:sp>
        <p:nvSpPr>
          <p:cNvPr id="21" name="Google Shape;611;p60">
            <a:extLst>
              <a:ext uri="{FF2B5EF4-FFF2-40B4-BE49-F238E27FC236}">
                <a16:creationId xmlns:a16="http://schemas.microsoft.com/office/drawing/2014/main" id="{B55642E6-5ACC-412E-ABD1-6E71935DC6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84213" y="453649"/>
            <a:ext cx="6226178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How is the web page structured?</a:t>
            </a:r>
            <a:endParaRPr sz="32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6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2F49-2C09-4644-943E-35506EB4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86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HTML - </a:t>
            </a:r>
            <a:r>
              <a:rPr lang="en-US" altLang="ko-KR" sz="3600" dirty="0" err="1"/>
              <a:t>HyperText</a:t>
            </a:r>
            <a:r>
              <a:rPr lang="en-US" altLang="ko-KR" sz="3600" dirty="0"/>
              <a:t> Markup Language</a:t>
            </a:r>
            <a:endParaRPr lang="ko-KR" alt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CC3BF-3171-4187-8FD2-42C12A1E4C12}"/>
              </a:ext>
            </a:extLst>
          </p:cNvPr>
          <p:cNvSpPr txBox="1"/>
          <p:nvPr/>
        </p:nvSpPr>
        <p:spPr>
          <a:xfrm>
            <a:off x="838200" y="1691561"/>
            <a:ext cx="54557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 test page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my page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materialMuseum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materialMuseum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(1).jpg"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"150px"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6B7FBAB-4226-4A4C-BC26-C2E3AA9A9A70}"/>
              </a:ext>
            </a:extLst>
          </p:cNvPr>
          <p:cNvSpPr/>
          <p:nvPr/>
        </p:nvSpPr>
        <p:spPr>
          <a:xfrm>
            <a:off x="5807034" y="3171412"/>
            <a:ext cx="727774" cy="515175"/>
          </a:xfrm>
          <a:prstGeom prst="rightArrow">
            <a:avLst>
              <a:gd name="adj1" fmla="val 34018"/>
              <a:gd name="adj2" fmla="val 392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EC961FE-C661-4927-BD45-273CCA1C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26" y="1455191"/>
            <a:ext cx="4000174" cy="50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3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FE056C-15DD-49AC-B977-1197A07D61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" t="9776" r="3468" b="6400"/>
          <a:stretch/>
        </p:blipFill>
        <p:spPr>
          <a:xfrm>
            <a:off x="1007398" y="1285239"/>
            <a:ext cx="6571962" cy="428752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B834B36-77F7-493B-AA9D-2D9E31E62DB9}"/>
              </a:ext>
            </a:extLst>
          </p:cNvPr>
          <p:cNvSpPr/>
          <p:nvPr/>
        </p:nvSpPr>
        <p:spPr>
          <a:xfrm>
            <a:off x="8011754" y="3171412"/>
            <a:ext cx="727774" cy="515175"/>
          </a:xfrm>
          <a:prstGeom prst="rightArrow">
            <a:avLst>
              <a:gd name="adj1" fmla="val 34018"/>
              <a:gd name="adj2" fmla="val 392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7EF1E-832F-4384-8555-8B58657AABE2}"/>
              </a:ext>
            </a:extLst>
          </p:cNvPr>
          <p:cNvSpPr txBox="1"/>
          <p:nvPr/>
        </p:nvSpPr>
        <p:spPr>
          <a:xfrm>
            <a:off x="9325322" y="3013500"/>
            <a:ext cx="185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HTML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2171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2F49-2C09-4644-943E-35506EB4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86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CSS - Cascading Style Sheets</a:t>
            </a:r>
            <a:endParaRPr lang="ko-KR" altLang="en-US" sz="36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6B7FBAB-4226-4A4C-BC26-C2E3AA9A9A70}"/>
              </a:ext>
            </a:extLst>
          </p:cNvPr>
          <p:cNvSpPr/>
          <p:nvPr/>
        </p:nvSpPr>
        <p:spPr>
          <a:xfrm>
            <a:off x="5807034" y="3171412"/>
            <a:ext cx="727774" cy="515175"/>
          </a:xfrm>
          <a:prstGeom prst="rightArrow">
            <a:avLst>
              <a:gd name="adj1" fmla="val 34018"/>
              <a:gd name="adj2" fmla="val 392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EC961FE-C661-4927-BD45-273CCA1C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5190"/>
            <a:ext cx="4000174" cy="50376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F47695-9AF1-42A0-AD31-9C4C055D4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32"/>
          <a:stretch/>
        </p:blipFill>
        <p:spPr>
          <a:xfrm>
            <a:off x="7258626" y="1353788"/>
            <a:ext cx="4301836" cy="5037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6B4261-060A-490D-98F4-AD9C8E724B2F}"/>
              </a:ext>
            </a:extLst>
          </p:cNvPr>
          <p:cNvSpPr txBox="1"/>
          <p:nvPr/>
        </p:nvSpPr>
        <p:spPr>
          <a:xfrm>
            <a:off x="4441868" y="3974032"/>
            <a:ext cx="291176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  <a:latin typeface="Consolas" panose="020B0609020204030204" pitchFamily="49" charset="0"/>
              </a:rPr>
              <a:t>body {</a:t>
            </a:r>
          </a:p>
          <a:p>
            <a:r>
              <a:rPr lang="en-US" altLang="ko-KR" sz="1200" dirty="0">
                <a:effectLst/>
                <a:latin typeface="Consolas" panose="020B0609020204030204" pitchFamily="49" charset="0"/>
              </a:rPr>
              <a:t>font-family: 'Arial’, sans-serif;</a:t>
            </a:r>
          </a:p>
          <a:p>
            <a:r>
              <a:rPr lang="en-US" altLang="ko-KR" sz="120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effectLst/>
                <a:latin typeface="Consolas" panose="020B0609020204030204" pitchFamily="49" charset="0"/>
              </a:rPr>
              <a:t>p {</a:t>
            </a:r>
          </a:p>
          <a:p>
            <a:pPr lvl="1"/>
            <a:r>
              <a:rPr lang="en-US" altLang="ko-KR" sz="1200" dirty="0">
                <a:effectLst/>
                <a:latin typeface="Consolas" panose="020B0609020204030204" pitchFamily="49" charset="0"/>
              </a:rPr>
              <a:t>color: red;</a:t>
            </a:r>
          </a:p>
          <a:p>
            <a:pPr lvl="1"/>
            <a:r>
              <a:rPr lang="en-US" altLang="ko-KR" sz="1200" dirty="0">
                <a:effectLst/>
                <a:latin typeface="Consolas" panose="020B0609020204030204" pitchFamily="49" charset="0"/>
              </a:rPr>
              <a:t>font-size: 18px;</a:t>
            </a:r>
          </a:p>
          <a:p>
            <a:r>
              <a:rPr lang="en-US" altLang="ko-KR" sz="120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dirty="0"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altLang="ko-KR" sz="1200" dirty="0">
                <a:effectLst/>
                <a:latin typeface="Consolas" panose="020B0609020204030204" pitchFamily="49" charset="0"/>
              </a:rPr>
              <a:t>     border-radius: 10px;</a:t>
            </a:r>
          </a:p>
          <a:p>
            <a:r>
              <a:rPr lang="en-US" altLang="ko-KR" sz="120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err="1">
                <a:effectLst/>
                <a:latin typeface="Consolas" panose="020B0609020204030204" pitchFamily="49" charset="0"/>
              </a:rPr>
              <a:t>img:hover</a:t>
            </a:r>
            <a:r>
              <a:rPr lang="en-US" altLang="ko-KR" sz="120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effectLst/>
                <a:latin typeface="Consolas" panose="020B0609020204030204" pitchFamily="49" charset="0"/>
              </a:rPr>
              <a:t>     transform: scale(1.1);</a:t>
            </a:r>
          </a:p>
          <a:p>
            <a:r>
              <a:rPr lang="en-US" altLang="ko-KR" sz="120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216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B834B36-77F7-493B-AA9D-2D9E31E62DB9}"/>
              </a:ext>
            </a:extLst>
          </p:cNvPr>
          <p:cNvSpPr/>
          <p:nvPr/>
        </p:nvSpPr>
        <p:spPr>
          <a:xfrm>
            <a:off x="8011754" y="3171412"/>
            <a:ext cx="727774" cy="515175"/>
          </a:xfrm>
          <a:prstGeom prst="rightArrow">
            <a:avLst>
              <a:gd name="adj1" fmla="val 34018"/>
              <a:gd name="adj2" fmla="val 392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7EF1E-832F-4384-8555-8B58657AABE2}"/>
              </a:ext>
            </a:extLst>
          </p:cNvPr>
          <p:cNvSpPr txBox="1"/>
          <p:nvPr/>
        </p:nvSpPr>
        <p:spPr>
          <a:xfrm>
            <a:off x="9398000" y="3013500"/>
            <a:ext cx="185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CSS</a:t>
            </a:r>
            <a:endParaRPr lang="ko-KR" alt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1497DB-0DE5-4A68-A765-5654B5B88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5" t="12426" r="13556" b="12426"/>
          <a:stretch/>
        </p:blipFill>
        <p:spPr>
          <a:xfrm>
            <a:off x="934720" y="1285240"/>
            <a:ext cx="6116320" cy="42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9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FE1B5CB-FE63-401B-ADC2-AE30FB05E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337" y="1353788"/>
            <a:ext cx="4673392" cy="51674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722F49-2C09-4644-943E-35506EB4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86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JavaScript - Adding Interactivity</a:t>
            </a:r>
            <a:endParaRPr lang="ko-KR" altLang="en-US" sz="36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6B7FBAB-4226-4A4C-BC26-C2E3AA9A9A70}"/>
              </a:ext>
            </a:extLst>
          </p:cNvPr>
          <p:cNvSpPr/>
          <p:nvPr/>
        </p:nvSpPr>
        <p:spPr>
          <a:xfrm>
            <a:off x="5807034" y="3171412"/>
            <a:ext cx="727774" cy="515175"/>
          </a:xfrm>
          <a:prstGeom prst="rightArrow">
            <a:avLst>
              <a:gd name="adj1" fmla="val 34018"/>
              <a:gd name="adj2" fmla="val 392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F47695-9AF1-42A0-AD31-9C4C055D4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32"/>
          <a:stretch/>
        </p:blipFill>
        <p:spPr>
          <a:xfrm>
            <a:off x="838200" y="1353788"/>
            <a:ext cx="4301836" cy="5037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6B4261-060A-490D-98F4-AD9C8E724B2F}"/>
              </a:ext>
            </a:extLst>
          </p:cNvPr>
          <p:cNvSpPr txBox="1"/>
          <p:nvPr/>
        </p:nvSpPr>
        <p:spPr>
          <a:xfrm>
            <a:off x="7873790" y="6034739"/>
            <a:ext cx="2676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chemeClr val="bg1"/>
                </a:solidFill>
                <a:effectLst/>
                <a:latin typeface="noto"/>
              </a:rPr>
              <a:t>Use the 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  <a:latin typeface="noto"/>
              </a:rPr>
              <a:t>fancybox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"/>
              </a:rPr>
              <a:t> library</a:t>
            </a:r>
            <a:endParaRPr lang="en-US" altLang="ko-KR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래픽 4" descr="오른쪽을 가리키는 검지  단색으로 채워진">
            <a:extLst>
              <a:ext uri="{FF2B5EF4-FFF2-40B4-BE49-F238E27FC236}">
                <a16:creationId xmlns:a16="http://schemas.microsoft.com/office/drawing/2014/main" id="{0F36189B-DA68-4F99-AFAD-5ADF87964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823228">
            <a:off x="4510644" y="494344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593981-9D84-4E1E-BF75-5E1D50DFD0C3}"/>
              </a:ext>
            </a:extLst>
          </p:cNvPr>
          <p:cNvSpPr txBox="1"/>
          <p:nvPr/>
        </p:nvSpPr>
        <p:spPr>
          <a:xfrm>
            <a:off x="4491121" y="5742351"/>
            <a:ext cx="118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Click!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025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B834B36-77F7-493B-AA9D-2D9E31E62DB9}"/>
              </a:ext>
            </a:extLst>
          </p:cNvPr>
          <p:cNvSpPr/>
          <p:nvPr/>
        </p:nvSpPr>
        <p:spPr>
          <a:xfrm>
            <a:off x="7733633" y="3171412"/>
            <a:ext cx="727774" cy="515175"/>
          </a:xfrm>
          <a:prstGeom prst="rightArrow">
            <a:avLst>
              <a:gd name="adj1" fmla="val 34018"/>
              <a:gd name="adj2" fmla="val 392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7EF1E-832F-4384-8555-8B58657AABE2}"/>
              </a:ext>
            </a:extLst>
          </p:cNvPr>
          <p:cNvSpPr txBox="1"/>
          <p:nvPr/>
        </p:nvSpPr>
        <p:spPr>
          <a:xfrm>
            <a:off x="9072880" y="3105833"/>
            <a:ext cx="246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JavaScript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8ED03C-AECA-4413-86B9-B49508A8E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" t="-202" r="6133" b="3812"/>
          <a:stretch/>
        </p:blipFill>
        <p:spPr>
          <a:xfrm>
            <a:off x="934720" y="995997"/>
            <a:ext cx="5943600" cy="486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4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04FA3D-0FCD-4F45-9995-6CACD7369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" t="9776" r="3468" b="6400"/>
          <a:stretch/>
        </p:blipFill>
        <p:spPr>
          <a:xfrm>
            <a:off x="1005841" y="1086674"/>
            <a:ext cx="3213871" cy="24236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21C880-635A-4548-8310-6B52D29267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5" t="12426" r="13556" b="12426"/>
          <a:stretch/>
        </p:blipFill>
        <p:spPr>
          <a:xfrm>
            <a:off x="4742613" y="1086674"/>
            <a:ext cx="2960323" cy="24236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CB0624-FEA8-4085-9814-80C9AC192B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" t="-202" r="6133" b="3812"/>
          <a:stretch/>
        </p:blipFill>
        <p:spPr>
          <a:xfrm>
            <a:off x="8225837" y="1086674"/>
            <a:ext cx="2960322" cy="2423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7E2016-3F70-4FB3-B9E4-BA387E030410}"/>
              </a:ext>
            </a:extLst>
          </p:cNvPr>
          <p:cNvSpPr txBox="1"/>
          <p:nvPr/>
        </p:nvSpPr>
        <p:spPr>
          <a:xfrm>
            <a:off x="1771039" y="4273207"/>
            <a:ext cx="1683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HTML</a:t>
            </a:r>
            <a:endParaRPr lang="ko-KR" alt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9015A-DBB2-4559-9FB3-91401AEB9C4C}"/>
              </a:ext>
            </a:extLst>
          </p:cNvPr>
          <p:cNvSpPr txBox="1"/>
          <p:nvPr/>
        </p:nvSpPr>
        <p:spPr>
          <a:xfrm>
            <a:off x="5518758" y="4286803"/>
            <a:ext cx="1154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CSS</a:t>
            </a:r>
            <a:endParaRPr lang="ko-KR" alt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74979-DF4F-4231-8FA1-90D5736849A0}"/>
              </a:ext>
            </a:extLst>
          </p:cNvPr>
          <p:cNvSpPr txBox="1"/>
          <p:nvPr/>
        </p:nvSpPr>
        <p:spPr>
          <a:xfrm>
            <a:off x="8368837" y="4286803"/>
            <a:ext cx="2674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JavaScript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693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대충 ppt</Template>
  <TotalTime>18172</TotalTime>
  <Words>207</Words>
  <Application>Microsoft Office PowerPoint</Application>
  <PresentationFormat>와이드스크린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</vt:lpstr>
      <vt:lpstr>맑은 고딕</vt:lpstr>
      <vt:lpstr>Arial</vt:lpstr>
      <vt:lpstr>Consolas</vt:lpstr>
      <vt:lpstr>Oxygen</vt:lpstr>
      <vt:lpstr>Office 테마</vt:lpstr>
      <vt:lpstr>Presentation</vt:lpstr>
      <vt:lpstr>How is the web page structured?</vt:lpstr>
      <vt:lpstr>HTML - HyperText Markup Language</vt:lpstr>
      <vt:lpstr>PowerPoint 프레젠테이션</vt:lpstr>
      <vt:lpstr>CSS - Cascading Style Sheets</vt:lpstr>
      <vt:lpstr>PowerPoint 프레젠테이션</vt:lpstr>
      <vt:lpstr>JavaScript - Adding Interactivity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가희 김</dc:creator>
  <cp:lastModifiedBy>권 준오</cp:lastModifiedBy>
  <cp:revision>76</cp:revision>
  <dcterms:created xsi:type="dcterms:W3CDTF">2023-11-26T14:22:18Z</dcterms:created>
  <dcterms:modified xsi:type="dcterms:W3CDTF">2023-12-12T14:32:21Z</dcterms:modified>
</cp:coreProperties>
</file>