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4F25"/>
    <a:srgbClr val="FF8D3F"/>
    <a:srgbClr val="008DF6"/>
    <a:srgbClr val="AA72D4"/>
    <a:srgbClr val="8C3FC5"/>
    <a:srgbClr val="4BB2FF"/>
    <a:srgbClr val="008FF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5164" autoAdjust="0"/>
  </p:normalViewPr>
  <p:slideViewPr>
    <p:cSldViewPr snapToGrid="0">
      <p:cViewPr varScale="1">
        <p:scale>
          <a:sx n="62" d="100"/>
          <a:sy n="62" d="100"/>
        </p:scale>
        <p:origin x="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F38D1-1F37-4B48-BEBC-77D6BFCB70AE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998D3-EA47-4914-93BA-7DB1F9267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5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F9ED6-4420-93D2-8B78-03C8E62E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B4F11-690F-3BB6-4371-1A5824117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21209-4B27-CB1B-DF54-64DF4A84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F8C94-542E-A11D-01AC-8BE076A0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D085B-447D-03F4-BD97-676A8465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72659-1176-524A-55DA-B8588AAE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610F16-E5B7-B6D2-436D-F079C8E8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5B11B-9D74-9F7B-7A91-DFED1FB6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525AE-991D-7987-30FD-92F9FB29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4BDBF-8013-D0BA-B6E9-7E7C254D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8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3A56D-FABB-E625-ECE5-2BEED44D7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D893E-C4E1-161F-1E9D-80885452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04316-6AB9-DBB9-BBCB-FF7C11F4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14E05-8A05-7322-3D70-56511324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A9219-8474-4FC7-82A7-7DFB6C39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2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6AE9-6796-5071-6E27-0D3888D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4549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21B45-1072-9C19-F620-90A6BC67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411"/>
            <a:ext cx="10515600" cy="519355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7ABB5-5B92-3301-20FF-8AFE99B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B047C-EF0F-6B6E-570F-99092C03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C0B36-579C-46D5-EBC8-4CB6AFB6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6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ADF73-56A0-E567-ADFE-49B8A962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58640-D7A1-B872-5714-4176CB42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4C114-186D-6851-D14D-34EC5354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9A3AD-70E4-B97E-6453-F81872C3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9BC6B-F880-463D-572B-A8EEA3BE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1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B43FF-D0C5-944F-ACFC-896E7451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D3D7F-D8D9-3CD0-A5E3-035ECEB60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08E6C-C745-39AF-C410-38B8C0AAA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48A2F-76A1-B19D-1D12-F951874A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B55DA-EB08-35B1-7FEA-C4858ABF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EB4FA-5F4B-87F4-8431-1DCC46FA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8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853B5-4EB2-F30E-03B5-B7B5C4A2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5B90E0-B105-8514-B7B4-345517F7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53068-3E02-714C-22E7-2E2F560CB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99C5AD-0B20-A1DB-3D02-6D8D98273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13EAC8-DDB5-407B-C7E6-F4D962FFE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C22F67-EFDC-6BAA-F2F9-F15E85D5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C107E4-BF34-AF06-F1CB-05921A71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FC5D44-9CE1-B15C-3BF1-946DB00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1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9753F-C3BD-386A-3B38-C2621ACD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0"/>
            <a:ext cx="10515600" cy="70416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ECFF1-C2AA-01EB-30EE-C1D1BC6B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B8077-E52A-8B25-2FC4-8438C489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A4CA19-5242-CE4A-8004-8830B755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B5B3B2-8913-D0F7-A446-279EBA36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1ABE9B-4E1F-54CD-6737-D1C1102A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6175BE-7885-F299-BBC8-6AEA94D8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6BB12-9F20-52FE-0D12-A50391CD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6C1E6-0648-4445-E6AE-633BA4AA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50FA2-DB5B-54D0-9B52-C23E3E22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6099E-E124-B31D-7563-2147EC11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1EA6C-58A4-911B-623F-E5E4A351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B14C8C-9EAD-953D-AEA1-C5BF650F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6E742-91D0-046B-3801-E499096A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4784E4-C246-C339-6620-9F98054CF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26C0D-3FA3-7344-E219-26C667C6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8BFE9-D190-6B69-3634-0EBFB2DA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C155E-CFF5-8779-3FE6-EED083AD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F1160-C3FB-E0CE-EEEB-54B4A7D8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91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0233DA-034F-AA2B-430B-4C7FB801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5EBCA-25EF-54A7-8880-48CF90473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1F003-E17F-E8C2-1667-DF8451FFF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975-1720-4AC5-B449-FAE2B3E727DC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459E8-5D7B-7B1B-4652-610425967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04BF3-AAB8-64CF-DEB6-4631E6E6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9B29-EB04-4052-A85C-3376B7240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94B50-038D-7C45-D501-B94F41FC5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네트워크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DDE2E-EDF5-86E1-D603-108EDA256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27</a:t>
            </a:r>
            <a:r>
              <a:rPr lang="ko-KR" altLang="en-US" dirty="0"/>
              <a:t>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89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FFEE3-235B-BE20-541D-BA364A7E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체크썸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B443E-E188-0260-C9D0-6F9090DE8F70}"/>
              </a:ext>
            </a:extLst>
          </p:cNvPr>
          <p:cNvSpPr txBox="1"/>
          <p:nvPr/>
        </p:nvSpPr>
        <p:spPr>
          <a:xfrm>
            <a:off x="409270" y="985702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생성다항식 </a:t>
            </a:r>
            <a:r>
              <a:rPr lang="en-US" altLang="ko-KR" dirty="0"/>
              <a:t>X</a:t>
            </a:r>
            <a:r>
              <a:rPr lang="en-US" altLang="ko-KR" baseline="30000" dirty="0"/>
              <a:t>5</a:t>
            </a:r>
            <a:r>
              <a:rPr lang="en-US" altLang="ko-KR" dirty="0"/>
              <a:t> + X</a:t>
            </a:r>
            <a:r>
              <a:rPr lang="en-US" altLang="ko-KR" baseline="30000" dirty="0"/>
              <a:t>2</a:t>
            </a:r>
            <a:r>
              <a:rPr lang="en-US" altLang="ko-KR" dirty="0"/>
              <a:t> + 1</a:t>
            </a:r>
            <a:r>
              <a:rPr lang="ko-KR" altLang="en-US" dirty="0"/>
              <a:t> 주어지고 </a:t>
            </a:r>
            <a:endParaRPr lang="en-US" altLang="ko-KR" dirty="0"/>
          </a:p>
          <a:p>
            <a:r>
              <a:rPr lang="ko-KR" altLang="en-US" dirty="0"/>
              <a:t>    원래 데이터가 </a:t>
            </a:r>
            <a:r>
              <a:rPr lang="en-US" altLang="ko-KR" dirty="0"/>
              <a:t>101101001</a:t>
            </a:r>
            <a:r>
              <a:rPr lang="ko-KR" altLang="en-US" dirty="0"/>
              <a:t>인 경우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884133-560B-77E7-77C3-40D0B9807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29" y="191018"/>
            <a:ext cx="5083744" cy="607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14BF48D-35E7-0819-90B0-FAA1EFDC0E90}"/>
              </a:ext>
            </a:extLst>
          </p:cNvPr>
          <p:cNvSpPr/>
          <p:nvPr/>
        </p:nvSpPr>
        <p:spPr>
          <a:xfrm>
            <a:off x="9686441" y="456200"/>
            <a:ext cx="1319132" cy="281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7C6A6C-E258-8139-B0E7-8091EED8AF69}"/>
              </a:ext>
            </a:extLst>
          </p:cNvPr>
          <p:cNvSpPr/>
          <p:nvPr/>
        </p:nvSpPr>
        <p:spPr>
          <a:xfrm>
            <a:off x="5778942" y="483478"/>
            <a:ext cx="1582753" cy="281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033CA-EA58-6FD9-CC89-53137A5F10AE}"/>
              </a:ext>
            </a:extLst>
          </p:cNvPr>
          <p:cNvSpPr txBox="1"/>
          <p:nvPr/>
        </p:nvSpPr>
        <p:spPr>
          <a:xfrm>
            <a:off x="9747033" y="802753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</a:t>
            </a:r>
            <a:r>
              <a:rPr lang="ko-KR" altLang="en-US" sz="1400" dirty="0">
                <a:solidFill>
                  <a:srgbClr val="FF0000"/>
                </a:solidFill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갯수상관없다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자릿수만 잡는다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B9EBD-FBBD-EB2F-1165-90B4739BB2A7}"/>
              </a:ext>
            </a:extLst>
          </p:cNvPr>
          <p:cNvSpPr txBox="1"/>
          <p:nvPr/>
        </p:nvSpPr>
        <p:spPr>
          <a:xfrm>
            <a:off x="6172822" y="75440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n+1</a:t>
            </a:r>
            <a:r>
              <a:rPr lang="ko-KR" altLang="en-US" sz="1400" dirty="0">
                <a:solidFill>
                  <a:srgbClr val="FF0000"/>
                </a:solidFill>
              </a:rPr>
              <a:t>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117E65-8E52-78DE-8391-3736193F1DDA}"/>
              </a:ext>
            </a:extLst>
          </p:cNvPr>
          <p:cNvCxnSpPr/>
          <p:nvPr/>
        </p:nvCxnSpPr>
        <p:spPr>
          <a:xfrm>
            <a:off x="7842144" y="5672384"/>
            <a:ext cx="3608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1A918-9C74-814A-70A0-C5CAFA111441}"/>
              </a:ext>
            </a:extLst>
          </p:cNvPr>
          <p:cNvSpPr txBox="1"/>
          <p:nvPr/>
        </p:nvSpPr>
        <p:spPr>
          <a:xfrm>
            <a:off x="10989966" y="57031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나머지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94834B-DC9E-3D20-B05D-C6CEBBBC37B1}"/>
              </a:ext>
            </a:extLst>
          </p:cNvPr>
          <p:cNvSpPr/>
          <p:nvPr/>
        </p:nvSpPr>
        <p:spPr>
          <a:xfrm>
            <a:off x="8266963" y="5979612"/>
            <a:ext cx="1319132" cy="281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BFE875-A59C-88A5-6F67-1A6ABA2609F6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9586095" y="5979612"/>
            <a:ext cx="1593534" cy="140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8C737A-1DB8-E9EB-91CD-6AB616F1CA3B}"/>
              </a:ext>
            </a:extLst>
          </p:cNvPr>
          <p:cNvSpPr/>
          <p:nvPr/>
        </p:nvSpPr>
        <p:spPr>
          <a:xfrm>
            <a:off x="5859665" y="5885614"/>
            <a:ext cx="3887368" cy="4589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FC29F-834F-E282-CC37-1EFD9BD65C51}"/>
              </a:ext>
            </a:extLst>
          </p:cNvPr>
          <p:cNvSpPr txBox="1"/>
          <p:nvPr/>
        </p:nvSpPr>
        <p:spPr>
          <a:xfrm>
            <a:off x="6172822" y="64385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전송비트</a:t>
            </a:r>
          </a:p>
        </p:txBody>
      </p:sp>
    </p:spTree>
    <p:extLst>
      <p:ext uri="{BB962C8B-B14F-4D97-AF65-F5344CB8AC3E}">
        <p14:creationId xmlns:p14="http://schemas.microsoft.com/office/powerpoint/2010/main" val="214336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D52D5-B8D0-E8C4-9F95-06C382DF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체크썸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18059-E7F6-B5F5-4612-A56588AE3C77}"/>
              </a:ext>
            </a:extLst>
          </p:cNvPr>
          <p:cNvSpPr txBox="1"/>
          <p:nvPr/>
        </p:nvSpPr>
        <p:spPr>
          <a:xfrm>
            <a:off x="852407" y="1239864"/>
            <a:ext cx="3304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수신측</a:t>
            </a:r>
            <a:endParaRPr lang="en-US" altLang="ko-KR" dirty="0"/>
          </a:p>
          <a:p>
            <a:r>
              <a:rPr lang="en-US" altLang="ko-KR" dirty="0"/>
              <a:t>1. 101101001</a:t>
            </a:r>
            <a:r>
              <a:rPr lang="en-US" altLang="ko-KR" dirty="0">
                <a:solidFill>
                  <a:srgbClr val="FF0000"/>
                </a:solidFill>
              </a:rPr>
              <a:t>00010</a:t>
            </a:r>
            <a:r>
              <a:rPr lang="ko-KR" altLang="en-US" dirty="0"/>
              <a:t>을 받아서 </a:t>
            </a:r>
            <a:endParaRPr lang="en-US" altLang="ko-KR" dirty="0"/>
          </a:p>
          <a:p>
            <a:r>
              <a:rPr lang="ko-KR" altLang="en-US" dirty="0"/>
              <a:t>생성비트로 </a:t>
            </a:r>
            <a:r>
              <a:rPr lang="ko-KR" altLang="en-US" dirty="0" err="1"/>
              <a:t>나누어준다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ko-KR" altLang="en-US" dirty="0" err="1"/>
              <a:t>오류없다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150D2-E4EA-4C4C-5354-D3E72782FD4A}"/>
              </a:ext>
            </a:extLst>
          </p:cNvPr>
          <p:cNvSpPr txBox="1"/>
          <p:nvPr/>
        </p:nvSpPr>
        <p:spPr>
          <a:xfrm>
            <a:off x="6757261" y="1563029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100101  101101001</a:t>
            </a:r>
            <a:r>
              <a:rPr lang="en-US" altLang="ko-KR" dirty="0">
                <a:solidFill>
                  <a:srgbClr val="FF0000"/>
                </a:solidFill>
              </a:rPr>
              <a:t>00010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26F284-F351-59A3-5265-7D30D549A24C}"/>
              </a:ext>
            </a:extLst>
          </p:cNvPr>
          <p:cNvCxnSpPr/>
          <p:nvPr/>
        </p:nvCxnSpPr>
        <p:spPr>
          <a:xfrm>
            <a:off x="7718156" y="1563029"/>
            <a:ext cx="2030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84012F0-6BBB-3B9C-8929-A2AB7704B8BA}"/>
              </a:ext>
            </a:extLst>
          </p:cNvPr>
          <p:cNvSpPr/>
          <p:nvPr/>
        </p:nvSpPr>
        <p:spPr>
          <a:xfrm>
            <a:off x="7733654" y="1580827"/>
            <a:ext cx="46570" cy="325465"/>
          </a:xfrm>
          <a:custGeom>
            <a:avLst/>
            <a:gdLst>
              <a:gd name="connsiteX0" fmla="*/ 0 w 46570"/>
              <a:gd name="connsiteY0" fmla="*/ 0 h 325465"/>
              <a:gd name="connsiteX1" fmla="*/ 30997 w 46570"/>
              <a:gd name="connsiteY1" fmla="*/ 77492 h 325465"/>
              <a:gd name="connsiteX2" fmla="*/ 46495 w 46570"/>
              <a:gd name="connsiteY2" fmla="*/ 123987 h 325465"/>
              <a:gd name="connsiteX3" fmla="*/ 15499 w 46570"/>
              <a:gd name="connsiteY3" fmla="*/ 309966 h 325465"/>
              <a:gd name="connsiteX4" fmla="*/ 0 w 46570"/>
              <a:gd name="connsiteY4" fmla="*/ 325465 h 32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70" h="325465">
                <a:moveTo>
                  <a:pt x="0" y="0"/>
                </a:moveTo>
                <a:cubicBezTo>
                  <a:pt x="10332" y="25831"/>
                  <a:pt x="21229" y="51443"/>
                  <a:pt x="30997" y="77492"/>
                </a:cubicBezTo>
                <a:cubicBezTo>
                  <a:pt x="36733" y="92788"/>
                  <a:pt x="47582" y="107687"/>
                  <a:pt x="46495" y="123987"/>
                </a:cubicBezTo>
                <a:cubicBezTo>
                  <a:pt x="42314" y="186696"/>
                  <a:pt x="29631" y="248727"/>
                  <a:pt x="15499" y="309966"/>
                </a:cubicBezTo>
                <a:cubicBezTo>
                  <a:pt x="13856" y="317085"/>
                  <a:pt x="5166" y="320299"/>
                  <a:pt x="0" y="32546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1DF5D-60D7-8F09-2829-4A912601F65E}"/>
              </a:ext>
            </a:extLst>
          </p:cNvPr>
          <p:cNvSpPr txBox="1"/>
          <p:nvPr/>
        </p:nvSpPr>
        <p:spPr>
          <a:xfrm>
            <a:off x="8276095" y="235574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C5A3C-35F1-16A9-9086-18378A473BF4}"/>
              </a:ext>
            </a:extLst>
          </p:cNvPr>
          <p:cNvSpPr txBox="1"/>
          <p:nvPr/>
        </p:nvSpPr>
        <p:spPr>
          <a:xfrm>
            <a:off x="8733295" y="36730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00000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CA9A13-34B2-CC16-75C1-D14AE19F39E5}"/>
              </a:ext>
            </a:extLst>
          </p:cNvPr>
          <p:cNvCxnSpPr/>
          <p:nvPr/>
        </p:nvCxnSpPr>
        <p:spPr>
          <a:xfrm>
            <a:off x="7175715" y="3673098"/>
            <a:ext cx="2836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3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81243-60D0-D159-F9BA-0E7EA33D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해밍코드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CA1C35-BA5A-DDF1-CB6A-5DB0B4DC7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41248"/>
              </p:ext>
            </p:extLst>
          </p:nvPr>
        </p:nvGraphicFramePr>
        <p:xfrm>
          <a:off x="484167" y="1366246"/>
          <a:ext cx="6660560" cy="704170"/>
        </p:xfrm>
        <a:graphic>
          <a:graphicData uri="http://schemas.openxmlformats.org/drawingml/2006/table">
            <a:tbl>
              <a:tblPr/>
              <a:tblGrid>
                <a:gridCol w="416285">
                  <a:extLst>
                    <a:ext uri="{9D8B030D-6E8A-4147-A177-3AD203B41FA5}">
                      <a16:colId xmlns:a16="http://schemas.microsoft.com/office/drawing/2014/main" val="2787691664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4230175520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3132474038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4166395222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2669297821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1449062575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3592081510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3600772872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659161608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3963170055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3314347938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530646065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4078208446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2435068002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212653107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1113947263"/>
                    </a:ext>
                  </a:extLst>
                </a:gridCol>
              </a:tblGrid>
              <a:tr h="3520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381832"/>
                  </a:ext>
                </a:extLst>
              </a:tr>
              <a:tr h="3520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78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8E7D7A-8EB7-3063-65DE-DD7A77B19729}"/>
              </a:ext>
            </a:extLst>
          </p:cNvPr>
          <p:cNvSpPr txBox="1"/>
          <p:nvPr/>
        </p:nvSpPr>
        <p:spPr>
          <a:xfrm>
            <a:off x="664029" y="991892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패리티비트 위치 </a:t>
            </a:r>
            <a:r>
              <a:rPr lang="en-US" altLang="ko-KR" dirty="0"/>
              <a:t>(x2</a:t>
            </a:r>
            <a:r>
              <a:rPr lang="ko-KR" altLang="en-US" dirty="0"/>
              <a:t>씩 증가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E008A-BEB4-A0B7-B522-4F7E6FDBC47E}"/>
              </a:ext>
            </a:extLst>
          </p:cNvPr>
          <p:cNvSpPr txBox="1"/>
          <p:nvPr/>
        </p:nvSpPr>
        <p:spPr>
          <a:xfrm>
            <a:off x="7687159" y="1718331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32, … 64, … 128, ……(x2</a:t>
            </a:r>
            <a:r>
              <a:rPr lang="ko-KR" altLang="en-US" dirty="0"/>
              <a:t>씩 증가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A6A23-8906-F17F-B33D-A0D9FE3D6E01}"/>
              </a:ext>
            </a:extLst>
          </p:cNvPr>
          <p:cNvSpPr txBox="1"/>
          <p:nvPr/>
        </p:nvSpPr>
        <p:spPr>
          <a:xfrm>
            <a:off x="664029" y="2696705"/>
            <a:ext cx="590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>
                <a:solidFill>
                  <a:srgbClr val="FF0000"/>
                </a:solidFill>
              </a:rPr>
              <a:t>1011</a:t>
            </a:r>
            <a:r>
              <a:rPr lang="en-US" altLang="ko-KR" dirty="0"/>
              <a:t> </a:t>
            </a:r>
            <a:r>
              <a:rPr lang="ko-KR" altLang="en-US" dirty="0"/>
              <a:t>이 데이터 라고하면 패리티비트를 피해서 준다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C640E0C-6B5A-2EC1-0C74-E2FC59D8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21174"/>
              </p:ext>
            </p:extLst>
          </p:nvPr>
        </p:nvGraphicFramePr>
        <p:xfrm>
          <a:off x="484167" y="3066037"/>
          <a:ext cx="6660560" cy="626289"/>
        </p:xfrm>
        <a:graphic>
          <a:graphicData uri="http://schemas.openxmlformats.org/drawingml/2006/table">
            <a:tbl>
              <a:tblPr/>
              <a:tblGrid>
                <a:gridCol w="416285">
                  <a:extLst>
                    <a:ext uri="{9D8B030D-6E8A-4147-A177-3AD203B41FA5}">
                      <a16:colId xmlns:a16="http://schemas.microsoft.com/office/drawing/2014/main" val="3459316540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1977386198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2013578774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3262845230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4036708735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2934239791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1994440262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115311236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1278412495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1153113621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92140828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3842339864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4072536045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2668817446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2990435654"/>
                    </a:ext>
                  </a:extLst>
                </a:gridCol>
                <a:gridCol w="416285">
                  <a:extLst>
                    <a:ext uri="{9D8B030D-6E8A-4147-A177-3AD203B41FA5}">
                      <a16:colId xmlns:a16="http://schemas.microsoft.com/office/drawing/2014/main" val="3366645146"/>
                    </a:ext>
                  </a:extLst>
                </a:gridCol>
              </a:tblGrid>
              <a:tr h="300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401733"/>
                  </a:ext>
                </a:extLst>
              </a:tr>
              <a:tr h="3259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1423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6C6B08-97D5-0650-DFC8-15F60B650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17758"/>
              </p:ext>
            </p:extLst>
          </p:nvPr>
        </p:nvGraphicFramePr>
        <p:xfrm>
          <a:off x="484166" y="4631366"/>
          <a:ext cx="3157938" cy="626289"/>
        </p:xfrm>
        <a:graphic>
          <a:graphicData uri="http://schemas.openxmlformats.org/drawingml/2006/table">
            <a:tbl>
              <a:tblPr/>
              <a:tblGrid>
                <a:gridCol w="451134">
                  <a:extLst>
                    <a:ext uri="{9D8B030D-6E8A-4147-A177-3AD203B41FA5}">
                      <a16:colId xmlns:a16="http://schemas.microsoft.com/office/drawing/2014/main" val="2620616696"/>
                    </a:ext>
                  </a:extLst>
                </a:gridCol>
                <a:gridCol w="451134">
                  <a:extLst>
                    <a:ext uri="{9D8B030D-6E8A-4147-A177-3AD203B41FA5}">
                      <a16:colId xmlns:a16="http://schemas.microsoft.com/office/drawing/2014/main" val="2733597752"/>
                    </a:ext>
                  </a:extLst>
                </a:gridCol>
                <a:gridCol w="451134">
                  <a:extLst>
                    <a:ext uri="{9D8B030D-6E8A-4147-A177-3AD203B41FA5}">
                      <a16:colId xmlns:a16="http://schemas.microsoft.com/office/drawing/2014/main" val="2452552922"/>
                    </a:ext>
                  </a:extLst>
                </a:gridCol>
                <a:gridCol w="451134">
                  <a:extLst>
                    <a:ext uri="{9D8B030D-6E8A-4147-A177-3AD203B41FA5}">
                      <a16:colId xmlns:a16="http://schemas.microsoft.com/office/drawing/2014/main" val="633148967"/>
                    </a:ext>
                  </a:extLst>
                </a:gridCol>
                <a:gridCol w="451134">
                  <a:extLst>
                    <a:ext uri="{9D8B030D-6E8A-4147-A177-3AD203B41FA5}">
                      <a16:colId xmlns:a16="http://schemas.microsoft.com/office/drawing/2014/main" val="3238079923"/>
                    </a:ext>
                  </a:extLst>
                </a:gridCol>
                <a:gridCol w="451134">
                  <a:extLst>
                    <a:ext uri="{9D8B030D-6E8A-4147-A177-3AD203B41FA5}">
                      <a16:colId xmlns:a16="http://schemas.microsoft.com/office/drawing/2014/main" val="1985818656"/>
                    </a:ext>
                  </a:extLst>
                </a:gridCol>
                <a:gridCol w="451134">
                  <a:extLst>
                    <a:ext uri="{9D8B030D-6E8A-4147-A177-3AD203B41FA5}">
                      <a16:colId xmlns:a16="http://schemas.microsoft.com/office/drawing/2014/main" val="1449719234"/>
                    </a:ext>
                  </a:extLst>
                </a:gridCol>
              </a:tblGrid>
              <a:tr h="300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6050"/>
                  </a:ext>
                </a:extLst>
              </a:tr>
              <a:tr h="3259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5515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668E226-1282-4A5D-762D-306FBF93EAAE}"/>
              </a:ext>
            </a:extLst>
          </p:cNvPr>
          <p:cNvSpPr txBox="1"/>
          <p:nvPr/>
        </p:nvSpPr>
        <p:spPr>
          <a:xfrm>
            <a:off x="484166" y="4262034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전송 할 때는 이부분만 보낸다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6794C2-ACB7-5DDA-FD88-C57713660531}"/>
              </a:ext>
            </a:extLst>
          </p:cNvPr>
          <p:cNvSpPr txBox="1"/>
          <p:nvPr/>
        </p:nvSpPr>
        <p:spPr>
          <a:xfrm>
            <a:off x="484166" y="5842861"/>
            <a:ext cx="613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                                           P1, P2, P4</a:t>
            </a:r>
            <a:r>
              <a:rPr lang="ko-KR" altLang="en-US" dirty="0"/>
              <a:t>를 채운다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9B73D69-CA1F-F8A1-309D-08A073E92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85073"/>
              </p:ext>
            </p:extLst>
          </p:nvPr>
        </p:nvGraphicFramePr>
        <p:xfrm>
          <a:off x="996440" y="5565792"/>
          <a:ext cx="3040625" cy="626289"/>
        </p:xfrm>
        <a:graphic>
          <a:graphicData uri="http://schemas.openxmlformats.org/drawingml/2006/table">
            <a:tbl>
              <a:tblPr/>
              <a:tblGrid>
                <a:gridCol w="434375">
                  <a:extLst>
                    <a:ext uri="{9D8B030D-6E8A-4147-A177-3AD203B41FA5}">
                      <a16:colId xmlns:a16="http://schemas.microsoft.com/office/drawing/2014/main" val="2449206480"/>
                    </a:ext>
                  </a:extLst>
                </a:gridCol>
                <a:gridCol w="434375">
                  <a:extLst>
                    <a:ext uri="{9D8B030D-6E8A-4147-A177-3AD203B41FA5}">
                      <a16:colId xmlns:a16="http://schemas.microsoft.com/office/drawing/2014/main" val="1910816746"/>
                    </a:ext>
                  </a:extLst>
                </a:gridCol>
                <a:gridCol w="434375">
                  <a:extLst>
                    <a:ext uri="{9D8B030D-6E8A-4147-A177-3AD203B41FA5}">
                      <a16:colId xmlns:a16="http://schemas.microsoft.com/office/drawing/2014/main" val="1944606832"/>
                    </a:ext>
                  </a:extLst>
                </a:gridCol>
                <a:gridCol w="434375">
                  <a:extLst>
                    <a:ext uri="{9D8B030D-6E8A-4147-A177-3AD203B41FA5}">
                      <a16:colId xmlns:a16="http://schemas.microsoft.com/office/drawing/2014/main" val="3676799797"/>
                    </a:ext>
                  </a:extLst>
                </a:gridCol>
                <a:gridCol w="434375">
                  <a:extLst>
                    <a:ext uri="{9D8B030D-6E8A-4147-A177-3AD203B41FA5}">
                      <a16:colId xmlns:a16="http://schemas.microsoft.com/office/drawing/2014/main" val="299383492"/>
                    </a:ext>
                  </a:extLst>
                </a:gridCol>
                <a:gridCol w="434375">
                  <a:extLst>
                    <a:ext uri="{9D8B030D-6E8A-4147-A177-3AD203B41FA5}">
                      <a16:colId xmlns:a16="http://schemas.microsoft.com/office/drawing/2014/main" val="3924085213"/>
                    </a:ext>
                  </a:extLst>
                </a:gridCol>
                <a:gridCol w="434375">
                  <a:extLst>
                    <a:ext uri="{9D8B030D-6E8A-4147-A177-3AD203B41FA5}">
                      <a16:colId xmlns:a16="http://schemas.microsoft.com/office/drawing/2014/main" val="4291679406"/>
                    </a:ext>
                  </a:extLst>
                </a:gridCol>
              </a:tblGrid>
              <a:tr h="3003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712266"/>
                  </a:ext>
                </a:extLst>
              </a:tr>
              <a:tr h="3259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326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B2EA-3E49-D9AB-3DAF-E4A8E7FB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해밍코드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191B8-AFF3-1918-436C-591E14719D2A}"/>
              </a:ext>
            </a:extLst>
          </p:cNvPr>
          <p:cNvSpPr txBox="1"/>
          <p:nvPr/>
        </p:nvSpPr>
        <p:spPr>
          <a:xfrm>
            <a:off x="539128" y="3882429"/>
            <a:ext cx="621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                                              </a:t>
            </a:r>
            <a:r>
              <a:rPr lang="ko-KR" altLang="en-US" dirty="0"/>
              <a:t>홀수</a:t>
            </a:r>
            <a:r>
              <a:rPr lang="en-US" altLang="ko-KR" dirty="0"/>
              <a:t> </a:t>
            </a:r>
            <a:r>
              <a:rPr lang="ko-KR" altLang="en-US" dirty="0"/>
              <a:t>패리티로 하자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633BFA-3855-CCBC-5DA5-6CCEF193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6" y="735929"/>
            <a:ext cx="11045125" cy="292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0DD809A-95D0-47E2-D07A-B353CF37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11742"/>
              </p:ext>
            </p:extLst>
          </p:nvPr>
        </p:nvGraphicFramePr>
        <p:xfrm>
          <a:off x="1090080" y="3569284"/>
          <a:ext cx="3280445" cy="816736"/>
        </p:xfrm>
        <a:graphic>
          <a:graphicData uri="http://schemas.openxmlformats.org/drawingml/2006/table">
            <a:tbl>
              <a:tblPr/>
              <a:tblGrid>
                <a:gridCol w="468635">
                  <a:extLst>
                    <a:ext uri="{9D8B030D-6E8A-4147-A177-3AD203B41FA5}">
                      <a16:colId xmlns:a16="http://schemas.microsoft.com/office/drawing/2014/main" val="2449206480"/>
                    </a:ext>
                  </a:extLst>
                </a:gridCol>
                <a:gridCol w="468635">
                  <a:extLst>
                    <a:ext uri="{9D8B030D-6E8A-4147-A177-3AD203B41FA5}">
                      <a16:colId xmlns:a16="http://schemas.microsoft.com/office/drawing/2014/main" val="1910816746"/>
                    </a:ext>
                  </a:extLst>
                </a:gridCol>
                <a:gridCol w="468635">
                  <a:extLst>
                    <a:ext uri="{9D8B030D-6E8A-4147-A177-3AD203B41FA5}">
                      <a16:colId xmlns:a16="http://schemas.microsoft.com/office/drawing/2014/main" val="1944606832"/>
                    </a:ext>
                  </a:extLst>
                </a:gridCol>
                <a:gridCol w="468635">
                  <a:extLst>
                    <a:ext uri="{9D8B030D-6E8A-4147-A177-3AD203B41FA5}">
                      <a16:colId xmlns:a16="http://schemas.microsoft.com/office/drawing/2014/main" val="3676799797"/>
                    </a:ext>
                  </a:extLst>
                </a:gridCol>
                <a:gridCol w="468635">
                  <a:extLst>
                    <a:ext uri="{9D8B030D-6E8A-4147-A177-3AD203B41FA5}">
                      <a16:colId xmlns:a16="http://schemas.microsoft.com/office/drawing/2014/main" val="299383492"/>
                    </a:ext>
                  </a:extLst>
                </a:gridCol>
                <a:gridCol w="468635">
                  <a:extLst>
                    <a:ext uri="{9D8B030D-6E8A-4147-A177-3AD203B41FA5}">
                      <a16:colId xmlns:a16="http://schemas.microsoft.com/office/drawing/2014/main" val="3924085213"/>
                    </a:ext>
                  </a:extLst>
                </a:gridCol>
                <a:gridCol w="468635">
                  <a:extLst>
                    <a:ext uri="{9D8B030D-6E8A-4147-A177-3AD203B41FA5}">
                      <a16:colId xmlns:a16="http://schemas.microsoft.com/office/drawing/2014/main" val="4291679406"/>
                    </a:ext>
                  </a:extLst>
                </a:gridCol>
              </a:tblGrid>
              <a:tr h="3916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712266"/>
                  </a:ext>
                </a:extLst>
              </a:tr>
              <a:tr h="4250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3268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BBF440-8AA6-3085-E177-B1330C2CCC5D}"/>
              </a:ext>
            </a:extLst>
          </p:cNvPr>
          <p:cNvSpPr txBox="1"/>
          <p:nvPr/>
        </p:nvSpPr>
        <p:spPr>
          <a:xfrm>
            <a:off x="761304" y="4633993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P1 :  P1</a:t>
            </a:r>
            <a:r>
              <a:rPr lang="en-US" altLang="ko-KR" dirty="0">
                <a:solidFill>
                  <a:srgbClr val="FF0000"/>
                </a:solidFill>
              </a:rPr>
              <a:t> 1 0 1     </a:t>
            </a:r>
            <a:r>
              <a:rPr lang="en-US" altLang="ko-KR" dirty="0"/>
              <a:t>&lt;=</a:t>
            </a:r>
            <a:r>
              <a:rPr lang="ko-KR" altLang="en-US" dirty="0"/>
              <a:t>홀수 패리티 이므로  </a:t>
            </a:r>
            <a:r>
              <a:rPr lang="en-US" altLang="ko-KR" dirty="0">
                <a:solidFill>
                  <a:srgbClr val="FF0000"/>
                </a:solidFill>
              </a:rPr>
              <a:t>P1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05D555-C4AF-9059-2CB3-2A6BA11C7BC1}"/>
              </a:ext>
            </a:extLst>
          </p:cNvPr>
          <p:cNvSpPr/>
          <p:nvPr/>
        </p:nvSpPr>
        <p:spPr>
          <a:xfrm>
            <a:off x="1782305" y="1642820"/>
            <a:ext cx="3280445" cy="340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F67D21-5766-7098-92D2-14C881AA4B83}"/>
              </a:ext>
            </a:extLst>
          </p:cNvPr>
          <p:cNvSpPr/>
          <p:nvPr/>
        </p:nvSpPr>
        <p:spPr>
          <a:xfrm>
            <a:off x="1782304" y="2004417"/>
            <a:ext cx="3280445" cy="340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E3332E-13A9-E254-E4C4-6DE190E8A2AA}"/>
              </a:ext>
            </a:extLst>
          </p:cNvPr>
          <p:cNvSpPr/>
          <p:nvPr/>
        </p:nvSpPr>
        <p:spPr>
          <a:xfrm>
            <a:off x="1785849" y="2348202"/>
            <a:ext cx="3280445" cy="340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672BD-4F69-5318-323F-1EEEE76B2145}"/>
              </a:ext>
            </a:extLst>
          </p:cNvPr>
          <p:cNvSpPr txBox="1"/>
          <p:nvPr/>
        </p:nvSpPr>
        <p:spPr>
          <a:xfrm>
            <a:off x="746152" y="4977453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P2 :  P2</a:t>
            </a:r>
            <a:r>
              <a:rPr lang="en-US" altLang="ko-KR" dirty="0">
                <a:solidFill>
                  <a:srgbClr val="FF0000"/>
                </a:solidFill>
              </a:rPr>
              <a:t> 1 1 1     </a:t>
            </a:r>
            <a:r>
              <a:rPr lang="en-US" altLang="ko-KR" dirty="0"/>
              <a:t>&lt;=</a:t>
            </a:r>
            <a:r>
              <a:rPr lang="ko-KR" altLang="en-US" dirty="0"/>
              <a:t>홀수 패리티 이므로  </a:t>
            </a:r>
            <a:r>
              <a:rPr lang="en-US" altLang="ko-KR" dirty="0">
                <a:solidFill>
                  <a:srgbClr val="FF0000"/>
                </a:solidFill>
              </a:rPr>
              <a:t>P2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B7E70-4B09-595C-2028-82D87EC45E15}"/>
              </a:ext>
            </a:extLst>
          </p:cNvPr>
          <p:cNvSpPr txBox="1"/>
          <p:nvPr/>
        </p:nvSpPr>
        <p:spPr>
          <a:xfrm>
            <a:off x="761304" y="5346551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P4 :  P4</a:t>
            </a:r>
            <a:r>
              <a:rPr lang="en-US" altLang="ko-KR" dirty="0">
                <a:solidFill>
                  <a:srgbClr val="FF0000"/>
                </a:solidFill>
              </a:rPr>
              <a:t> 0 1 1     </a:t>
            </a:r>
            <a:r>
              <a:rPr lang="en-US" altLang="ko-KR" dirty="0"/>
              <a:t>&lt;=</a:t>
            </a:r>
            <a:r>
              <a:rPr lang="ko-KR" altLang="en-US" dirty="0"/>
              <a:t>홀수 패리티 이므로  </a:t>
            </a:r>
            <a:r>
              <a:rPr lang="en-US" altLang="ko-KR" dirty="0">
                <a:solidFill>
                  <a:srgbClr val="FF0000"/>
                </a:solidFill>
              </a:rPr>
              <a:t>P4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503A2-E326-C5A7-30A4-61C6A3E825FF}"/>
              </a:ext>
            </a:extLst>
          </p:cNvPr>
          <p:cNvSpPr txBox="1"/>
          <p:nvPr/>
        </p:nvSpPr>
        <p:spPr>
          <a:xfrm>
            <a:off x="7361695" y="5162119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1011011 : </a:t>
            </a:r>
            <a:r>
              <a:rPr lang="ko-KR" altLang="en-US" dirty="0"/>
              <a:t>최종 전송하는 비트</a:t>
            </a:r>
          </a:p>
        </p:txBody>
      </p:sp>
    </p:spTree>
    <p:extLst>
      <p:ext uri="{BB962C8B-B14F-4D97-AF65-F5344CB8AC3E}">
        <p14:creationId xmlns:p14="http://schemas.microsoft.com/office/powerpoint/2010/main" val="331020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D2039-4217-FD9A-7645-0521F431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해밍코드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D320D-540A-12BD-B9E9-A037EEF60F13}"/>
              </a:ext>
            </a:extLst>
          </p:cNvPr>
          <p:cNvSpPr txBox="1"/>
          <p:nvPr/>
        </p:nvSpPr>
        <p:spPr>
          <a:xfrm>
            <a:off x="664029" y="11003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수신측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E4D641-09EA-9007-73A8-8CE81B6FF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309602"/>
              </p:ext>
            </p:extLst>
          </p:nvPr>
        </p:nvGraphicFramePr>
        <p:xfrm>
          <a:off x="927500" y="1445371"/>
          <a:ext cx="3164056" cy="732228"/>
        </p:xfrm>
        <a:graphic>
          <a:graphicData uri="http://schemas.openxmlformats.org/drawingml/2006/table">
            <a:tbl>
              <a:tblPr/>
              <a:tblGrid>
                <a:gridCol w="452008">
                  <a:extLst>
                    <a:ext uri="{9D8B030D-6E8A-4147-A177-3AD203B41FA5}">
                      <a16:colId xmlns:a16="http://schemas.microsoft.com/office/drawing/2014/main" val="507920336"/>
                    </a:ext>
                  </a:extLst>
                </a:gridCol>
                <a:gridCol w="452008">
                  <a:extLst>
                    <a:ext uri="{9D8B030D-6E8A-4147-A177-3AD203B41FA5}">
                      <a16:colId xmlns:a16="http://schemas.microsoft.com/office/drawing/2014/main" val="586942042"/>
                    </a:ext>
                  </a:extLst>
                </a:gridCol>
                <a:gridCol w="452008">
                  <a:extLst>
                    <a:ext uri="{9D8B030D-6E8A-4147-A177-3AD203B41FA5}">
                      <a16:colId xmlns:a16="http://schemas.microsoft.com/office/drawing/2014/main" val="788189638"/>
                    </a:ext>
                  </a:extLst>
                </a:gridCol>
                <a:gridCol w="452008">
                  <a:extLst>
                    <a:ext uri="{9D8B030D-6E8A-4147-A177-3AD203B41FA5}">
                      <a16:colId xmlns:a16="http://schemas.microsoft.com/office/drawing/2014/main" val="2671991565"/>
                    </a:ext>
                  </a:extLst>
                </a:gridCol>
                <a:gridCol w="452008">
                  <a:extLst>
                    <a:ext uri="{9D8B030D-6E8A-4147-A177-3AD203B41FA5}">
                      <a16:colId xmlns:a16="http://schemas.microsoft.com/office/drawing/2014/main" val="2917104035"/>
                    </a:ext>
                  </a:extLst>
                </a:gridCol>
                <a:gridCol w="452008">
                  <a:extLst>
                    <a:ext uri="{9D8B030D-6E8A-4147-A177-3AD203B41FA5}">
                      <a16:colId xmlns:a16="http://schemas.microsoft.com/office/drawing/2014/main" val="3878100795"/>
                    </a:ext>
                  </a:extLst>
                </a:gridCol>
                <a:gridCol w="452008">
                  <a:extLst>
                    <a:ext uri="{9D8B030D-6E8A-4147-A177-3AD203B41FA5}">
                      <a16:colId xmlns:a16="http://schemas.microsoft.com/office/drawing/2014/main" val="3472628230"/>
                    </a:ext>
                  </a:extLst>
                </a:gridCol>
              </a:tblGrid>
              <a:tr h="351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61552"/>
                  </a:ext>
                </a:extLst>
              </a:tr>
              <a:tr h="381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4919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9C2584-0DEE-CE45-D831-E368E92822C7}"/>
              </a:ext>
            </a:extLst>
          </p:cNvPr>
          <p:cNvSpPr txBox="1"/>
          <p:nvPr/>
        </p:nvSpPr>
        <p:spPr>
          <a:xfrm>
            <a:off x="664029" y="2836190"/>
            <a:ext cx="7989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해밍코드는</a:t>
            </a:r>
            <a:r>
              <a:rPr lang="ko-KR" altLang="en-US" dirty="0"/>
              <a:t> 오류를 </a:t>
            </a:r>
            <a:r>
              <a:rPr lang="ko-KR" altLang="en-US" dirty="0" err="1"/>
              <a:t>수정할수</a:t>
            </a:r>
            <a:r>
              <a:rPr lang="ko-KR" altLang="en-US" dirty="0"/>
              <a:t> 있다 만일                                  이 왔다면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P1,</a:t>
            </a:r>
            <a:r>
              <a:rPr lang="ko-KR" altLang="en-US" dirty="0"/>
              <a:t> </a:t>
            </a:r>
            <a:r>
              <a:rPr lang="en-US" altLang="ko-KR" dirty="0"/>
              <a:t>P2,</a:t>
            </a:r>
            <a:r>
              <a:rPr lang="ko-KR" altLang="en-US" dirty="0"/>
              <a:t> </a:t>
            </a:r>
            <a:r>
              <a:rPr lang="en-US" altLang="ko-KR" dirty="0"/>
              <a:t>P4</a:t>
            </a:r>
            <a:r>
              <a:rPr lang="ko-KR" altLang="en-US" dirty="0"/>
              <a:t>값은 우리가 알고 있다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3DDB1FE-757A-70F7-4EC4-CC90FA9FB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46793"/>
              </p:ext>
            </p:extLst>
          </p:nvPr>
        </p:nvGraphicFramePr>
        <p:xfrm>
          <a:off x="4950780" y="2857552"/>
          <a:ext cx="2405998" cy="369333"/>
        </p:xfrm>
        <a:graphic>
          <a:graphicData uri="http://schemas.openxmlformats.org/drawingml/2006/table">
            <a:tbl>
              <a:tblPr/>
              <a:tblGrid>
                <a:gridCol w="343714">
                  <a:extLst>
                    <a:ext uri="{9D8B030D-6E8A-4147-A177-3AD203B41FA5}">
                      <a16:colId xmlns:a16="http://schemas.microsoft.com/office/drawing/2014/main" val="1916770066"/>
                    </a:ext>
                  </a:extLst>
                </a:gridCol>
                <a:gridCol w="343714">
                  <a:extLst>
                    <a:ext uri="{9D8B030D-6E8A-4147-A177-3AD203B41FA5}">
                      <a16:colId xmlns:a16="http://schemas.microsoft.com/office/drawing/2014/main" val="2761874418"/>
                    </a:ext>
                  </a:extLst>
                </a:gridCol>
                <a:gridCol w="343714">
                  <a:extLst>
                    <a:ext uri="{9D8B030D-6E8A-4147-A177-3AD203B41FA5}">
                      <a16:colId xmlns:a16="http://schemas.microsoft.com/office/drawing/2014/main" val="1748635268"/>
                    </a:ext>
                  </a:extLst>
                </a:gridCol>
                <a:gridCol w="343714">
                  <a:extLst>
                    <a:ext uri="{9D8B030D-6E8A-4147-A177-3AD203B41FA5}">
                      <a16:colId xmlns:a16="http://schemas.microsoft.com/office/drawing/2014/main" val="1041354878"/>
                    </a:ext>
                  </a:extLst>
                </a:gridCol>
                <a:gridCol w="343714">
                  <a:extLst>
                    <a:ext uri="{9D8B030D-6E8A-4147-A177-3AD203B41FA5}">
                      <a16:colId xmlns:a16="http://schemas.microsoft.com/office/drawing/2014/main" val="963022781"/>
                    </a:ext>
                  </a:extLst>
                </a:gridCol>
                <a:gridCol w="343714">
                  <a:extLst>
                    <a:ext uri="{9D8B030D-6E8A-4147-A177-3AD203B41FA5}">
                      <a16:colId xmlns:a16="http://schemas.microsoft.com/office/drawing/2014/main" val="843775521"/>
                    </a:ext>
                  </a:extLst>
                </a:gridCol>
                <a:gridCol w="343714">
                  <a:extLst>
                    <a:ext uri="{9D8B030D-6E8A-4147-A177-3AD203B41FA5}">
                      <a16:colId xmlns:a16="http://schemas.microsoft.com/office/drawing/2014/main" val="2594624433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4923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5146465-538B-E91E-6A9F-8910ACA7DDBF}"/>
              </a:ext>
            </a:extLst>
          </p:cNvPr>
          <p:cNvSpPr txBox="1"/>
          <p:nvPr/>
        </p:nvSpPr>
        <p:spPr>
          <a:xfrm>
            <a:off x="664029" y="4556502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P1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1 1 1 (</a:t>
            </a:r>
            <a:r>
              <a:rPr lang="ko-KR" altLang="en-US" dirty="0"/>
              <a:t>홀수</a:t>
            </a:r>
            <a:r>
              <a:rPr lang="en-US" altLang="ko-KR" dirty="0"/>
              <a:t> </a:t>
            </a:r>
            <a:r>
              <a:rPr lang="ko-KR" altLang="en-US" dirty="0"/>
              <a:t>패리티 이므로 틀림</a:t>
            </a:r>
            <a:r>
              <a:rPr lang="en-US" altLang="ko-KR" dirty="0"/>
              <a:t>)</a:t>
            </a:r>
            <a:r>
              <a:rPr lang="ko-KR" altLang="en-US" dirty="0"/>
              <a:t>  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F6626-4C7D-DF0B-6076-BA1C3619958D}"/>
              </a:ext>
            </a:extLst>
          </p:cNvPr>
          <p:cNvSpPr txBox="1"/>
          <p:nvPr/>
        </p:nvSpPr>
        <p:spPr>
          <a:xfrm>
            <a:off x="664029" y="5078234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P2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 1 1 1 (</a:t>
            </a:r>
            <a:r>
              <a:rPr lang="ko-KR" altLang="en-US" dirty="0"/>
              <a:t>맞음</a:t>
            </a:r>
            <a:r>
              <a:rPr lang="en-US" altLang="ko-KR" dirty="0"/>
              <a:t>)   0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47383-CFB2-CF66-FC55-B2939BC4D621}"/>
              </a:ext>
            </a:extLst>
          </p:cNvPr>
          <p:cNvSpPr txBox="1"/>
          <p:nvPr/>
        </p:nvSpPr>
        <p:spPr>
          <a:xfrm>
            <a:off x="664029" y="5572954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P3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1 1 1 (</a:t>
            </a:r>
            <a:r>
              <a:rPr lang="ko-KR" altLang="en-US" dirty="0"/>
              <a:t>틀림</a:t>
            </a:r>
            <a:r>
              <a:rPr lang="en-US" altLang="ko-KR" dirty="0"/>
              <a:t>)  1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99B08-4345-A23F-F94B-F63180E16404}"/>
              </a:ext>
            </a:extLst>
          </p:cNvPr>
          <p:cNvSpPr txBox="1"/>
          <p:nvPr/>
        </p:nvSpPr>
        <p:spPr>
          <a:xfrm>
            <a:off x="664029" y="4061782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틀리면 </a:t>
            </a:r>
            <a:r>
              <a:rPr lang="en-US" altLang="ko-KR" dirty="0"/>
              <a:t>1, </a:t>
            </a:r>
            <a:r>
              <a:rPr lang="ko-KR" altLang="en-US" dirty="0"/>
              <a:t>맞으면 </a:t>
            </a:r>
            <a:r>
              <a:rPr lang="en-US" altLang="ko-KR" dirty="0"/>
              <a:t>0</a:t>
            </a:r>
            <a:r>
              <a:rPr lang="ko-KR" altLang="en-US" dirty="0"/>
              <a:t>을 준다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21CB271-920D-FA89-783D-02C5C79C2851}"/>
              </a:ext>
            </a:extLst>
          </p:cNvPr>
          <p:cNvSpPr/>
          <p:nvPr/>
        </p:nvSpPr>
        <p:spPr>
          <a:xfrm>
            <a:off x="3130658" y="4850969"/>
            <a:ext cx="2216257" cy="1022889"/>
          </a:xfrm>
          <a:custGeom>
            <a:avLst/>
            <a:gdLst>
              <a:gd name="connsiteX0" fmla="*/ 0 w 2216257"/>
              <a:gd name="connsiteY0" fmla="*/ 1022889 h 1022889"/>
              <a:gd name="connsiteX1" fmla="*/ 526942 w 2216257"/>
              <a:gd name="connsiteY1" fmla="*/ 976394 h 1022889"/>
              <a:gd name="connsiteX2" fmla="*/ 697423 w 2216257"/>
              <a:gd name="connsiteY2" fmla="*/ 898902 h 1022889"/>
              <a:gd name="connsiteX3" fmla="*/ 867905 w 2216257"/>
              <a:gd name="connsiteY3" fmla="*/ 852407 h 1022889"/>
              <a:gd name="connsiteX4" fmla="*/ 1053884 w 2216257"/>
              <a:gd name="connsiteY4" fmla="*/ 759417 h 1022889"/>
              <a:gd name="connsiteX5" fmla="*/ 1270861 w 2216257"/>
              <a:gd name="connsiteY5" fmla="*/ 635431 h 1022889"/>
              <a:gd name="connsiteX6" fmla="*/ 1394847 w 2216257"/>
              <a:gd name="connsiteY6" fmla="*/ 588936 h 1022889"/>
              <a:gd name="connsiteX7" fmla="*/ 1549830 w 2216257"/>
              <a:gd name="connsiteY7" fmla="*/ 511445 h 1022889"/>
              <a:gd name="connsiteX8" fmla="*/ 1611823 w 2216257"/>
              <a:gd name="connsiteY8" fmla="*/ 480448 h 1022889"/>
              <a:gd name="connsiteX9" fmla="*/ 1689315 w 2216257"/>
              <a:gd name="connsiteY9" fmla="*/ 449451 h 1022889"/>
              <a:gd name="connsiteX10" fmla="*/ 1766806 w 2216257"/>
              <a:gd name="connsiteY10" fmla="*/ 387458 h 1022889"/>
              <a:gd name="connsiteX11" fmla="*/ 1844298 w 2216257"/>
              <a:gd name="connsiteY11" fmla="*/ 340963 h 1022889"/>
              <a:gd name="connsiteX12" fmla="*/ 1983783 w 2216257"/>
              <a:gd name="connsiteY12" fmla="*/ 232475 h 1022889"/>
              <a:gd name="connsiteX13" fmla="*/ 2092271 w 2216257"/>
              <a:gd name="connsiteY13" fmla="*/ 139485 h 1022889"/>
              <a:gd name="connsiteX14" fmla="*/ 2123267 w 2216257"/>
              <a:gd name="connsiteY14" fmla="*/ 92990 h 1022889"/>
              <a:gd name="connsiteX15" fmla="*/ 2216257 w 2216257"/>
              <a:gd name="connsiteY15" fmla="*/ 0 h 102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16257" h="1022889">
                <a:moveTo>
                  <a:pt x="0" y="1022889"/>
                </a:moveTo>
                <a:cubicBezTo>
                  <a:pt x="175647" y="1007391"/>
                  <a:pt x="351909" y="997740"/>
                  <a:pt x="526942" y="976394"/>
                </a:cubicBezTo>
                <a:cubicBezTo>
                  <a:pt x="670037" y="958943"/>
                  <a:pt x="598632" y="953786"/>
                  <a:pt x="697423" y="898902"/>
                </a:cubicBezTo>
                <a:cubicBezTo>
                  <a:pt x="761421" y="863348"/>
                  <a:pt x="795671" y="864447"/>
                  <a:pt x="867905" y="852407"/>
                </a:cubicBezTo>
                <a:cubicBezTo>
                  <a:pt x="1008563" y="746913"/>
                  <a:pt x="831630" y="870544"/>
                  <a:pt x="1053884" y="759417"/>
                </a:cubicBezTo>
                <a:cubicBezTo>
                  <a:pt x="1128391" y="722164"/>
                  <a:pt x="1192864" y="664680"/>
                  <a:pt x="1270861" y="635431"/>
                </a:cubicBezTo>
                <a:cubicBezTo>
                  <a:pt x="1312190" y="619933"/>
                  <a:pt x="1354512" y="606863"/>
                  <a:pt x="1394847" y="588936"/>
                </a:cubicBezTo>
                <a:cubicBezTo>
                  <a:pt x="1447628" y="565478"/>
                  <a:pt x="1498169" y="537275"/>
                  <a:pt x="1549830" y="511445"/>
                </a:cubicBezTo>
                <a:cubicBezTo>
                  <a:pt x="1570494" y="501113"/>
                  <a:pt x="1590372" y="489028"/>
                  <a:pt x="1611823" y="480448"/>
                </a:cubicBezTo>
                <a:cubicBezTo>
                  <a:pt x="1637654" y="470116"/>
                  <a:pt x="1665459" y="463765"/>
                  <a:pt x="1689315" y="449451"/>
                </a:cubicBezTo>
                <a:cubicBezTo>
                  <a:pt x="1717680" y="432432"/>
                  <a:pt x="1739707" y="406428"/>
                  <a:pt x="1766806" y="387458"/>
                </a:cubicBezTo>
                <a:cubicBezTo>
                  <a:pt x="1791484" y="370183"/>
                  <a:pt x="1819786" y="358472"/>
                  <a:pt x="1844298" y="340963"/>
                </a:cubicBezTo>
                <a:cubicBezTo>
                  <a:pt x="1892229" y="306727"/>
                  <a:pt x="1942133" y="274125"/>
                  <a:pt x="1983783" y="232475"/>
                </a:cubicBezTo>
                <a:cubicBezTo>
                  <a:pt x="2048543" y="167715"/>
                  <a:pt x="2012744" y="199131"/>
                  <a:pt x="2092271" y="139485"/>
                </a:cubicBezTo>
                <a:cubicBezTo>
                  <a:pt x="2102603" y="123987"/>
                  <a:pt x="2110892" y="106912"/>
                  <a:pt x="2123267" y="92990"/>
                </a:cubicBezTo>
                <a:cubicBezTo>
                  <a:pt x="2152390" y="60227"/>
                  <a:pt x="2216257" y="0"/>
                  <a:pt x="2216257" y="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BDE96-B8F6-17FA-3FFE-773B2D3762DC}"/>
              </a:ext>
            </a:extLst>
          </p:cNvPr>
          <p:cNvSpPr txBox="1"/>
          <p:nvPr/>
        </p:nvSpPr>
        <p:spPr>
          <a:xfrm>
            <a:off x="4579773" y="5309395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101 =  5 =&gt;5</a:t>
            </a:r>
            <a:r>
              <a:rPr lang="ko-KR" altLang="en-US" dirty="0">
                <a:solidFill>
                  <a:srgbClr val="FF0000"/>
                </a:solidFill>
              </a:rPr>
              <a:t>번째 비트가 오류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418360-A24B-C014-41D3-7DFC3D516989}"/>
              </a:ext>
            </a:extLst>
          </p:cNvPr>
          <p:cNvCxnSpPr/>
          <p:nvPr/>
        </p:nvCxnSpPr>
        <p:spPr>
          <a:xfrm flipH="1" flipV="1">
            <a:off x="6540285" y="3297855"/>
            <a:ext cx="1449396" cy="201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65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317</Words>
  <Application>Microsoft Office PowerPoint</Application>
  <PresentationFormat>와이드스크린</PresentationFormat>
  <Paragraphs>138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함초롬바탕</vt:lpstr>
      <vt:lpstr>Arial</vt:lpstr>
      <vt:lpstr>Office 테마</vt:lpstr>
      <vt:lpstr>컴퓨터 네트워크</vt:lpstr>
      <vt:lpstr>체크썸</vt:lpstr>
      <vt:lpstr>체크썸</vt:lpstr>
      <vt:lpstr>해밍코드</vt:lpstr>
      <vt:lpstr>해밍코드</vt:lpstr>
      <vt:lpstr>해밍코드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kclips@kspo.or.kr</cp:lastModifiedBy>
  <cp:revision>200</cp:revision>
  <dcterms:created xsi:type="dcterms:W3CDTF">2023-08-31T11:32:38Z</dcterms:created>
  <dcterms:modified xsi:type="dcterms:W3CDTF">2023-10-04T01:41:49Z</dcterms:modified>
</cp:coreProperties>
</file>