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5" r:id="rId5"/>
    <p:sldId id="258" r:id="rId6"/>
    <p:sldId id="259" r:id="rId7"/>
    <p:sldId id="260" r:id="rId8"/>
    <p:sldId id="261" r:id="rId9"/>
    <p:sldId id="262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2" userDrawn="1">
          <p15:clr>
            <a:srgbClr val="A4A3A4"/>
          </p15:clr>
        </p15:guide>
        <p15:guide id="2" pos="1032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ouglas Lawton" initials="DL" lastIdx="1" clrIdx="0">
    <p:extLst>
      <p:ext uri="{19B8F6BF-5375-455C-9EA6-DF929625EA0E}">
        <p15:presenceInfo xmlns:p15="http://schemas.microsoft.com/office/powerpoint/2012/main" userId="7e96bbbfb452594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A9A9A9"/>
    <a:srgbClr val="2F528F"/>
    <a:srgbClr val="67000D"/>
    <a:srgbClr val="CB181D"/>
    <a:srgbClr val="FB6443"/>
    <a:srgbClr val="766299"/>
    <a:srgbClr val="B2ABD2"/>
    <a:srgbClr val="FDB863"/>
    <a:srgbClr val="E661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216" y="312"/>
      </p:cViewPr>
      <p:guideLst>
        <p:guide orient="horz" pos="1032"/>
        <p:guide pos="10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4E04B-B7F5-4EAF-993F-7B8A77FDC6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E1675A-A5E4-48A6-8066-6C35F0B5C4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D6885F-11A2-4009-93E2-FBD4D21F0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82BAE-EE84-4B48-A784-C494E0718B7A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87DDEE-9321-49C9-A023-7869E8F85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99AA62-314E-4640-A122-60C80FB26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F36D2-7FF7-43EC-88A8-E8ED87C7E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994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5582C-6BFD-4DC5-98B7-4A2C0F9AF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67DF3B-8910-4425-BE20-D6A4DC97BD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F0FD14-D620-41FE-8EF6-ED450AB08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82BAE-EE84-4B48-A784-C494E0718B7A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D6AB5-F568-4059-8B18-E8F243CDC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0C51A0-99B4-4724-A387-4479AA0D5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F36D2-7FF7-43EC-88A8-E8ED87C7E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852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3C7265-51FD-41D0-BAFE-4AD3E141E5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50E076-F18D-4E7B-A9C6-A8766BFFA3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261797-5B13-4687-BE5B-38D58DAE8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82BAE-EE84-4B48-A784-C494E0718B7A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1D50F-1D66-43C0-A647-5758C5FE1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3B0FA4-8C0A-45BF-9512-DC65E07BC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F36D2-7FF7-43EC-88A8-E8ED87C7E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051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B940E-E7AE-411F-9ABB-CB8A45C9C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C3903-757B-46E0-A25B-A139F8EED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85D174-1B7E-402D-B53C-DCA9D16AD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82BAE-EE84-4B48-A784-C494E0718B7A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ED39F-9AFF-4497-BBB7-3DA84DC82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A614B9-597E-400E-A197-458D71137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F36D2-7FF7-43EC-88A8-E8ED87C7E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298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6985D-2FFF-42ED-B765-275812FEE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3BC921-BE9D-490A-81CC-131D8C89D6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8751B6-8453-437C-852D-32BE2D487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82BAE-EE84-4B48-A784-C494E0718B7A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E2769F-30D1-4988-B52C-30EE6970F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BA67AA-588D-4C96-8F96-4E76B1027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F36D2-7FF7-43EC-88A8-E8ED87C7E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24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608B9-7F55-40BF-ACF2-911DFF45C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84936-6F82-4F40-BE80-6AA1606849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CE1293-7974-454A-AF1C-012A822050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8A03DC-25B5-4B5E-B04D-A8C8558B4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82BAE-EE84-4B48-A784-C494E0718B7A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BAFFA9-1A04-4607-8CE5-BB726D87E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AA0680-8BF1-4EDD-8659-25CFF3419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F36D2-7FF7-43EC-88A8-E8ED87C7E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281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01228-FE70-4EC9-A479-28B16C191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98ED97-7CDC-417D-A46C-24FBCC96D8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AB1AA5-12EA-42B1-B1DE-40F9A08E20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5B903B-BE1C-41FA-AAB8-6E7ED7748D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BAECA5-80AF-4310-9C98-87D90505BB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0FCEC3-F8F4-44F0-B73D-120870FC0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82BAE-EE84-4B48-A784-C494E0718B7A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670ADD-3604-439A-BA83-09A329593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F18545-E299-498F-93E7-AC956E6F9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F36D2-7FF7-43EC-88A8-E8ED87C7E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208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7B16C-313A-4691-A8BB-DA7C432A5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9AA10B-2B35-4D7B-8B65-5F505A644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82BAE-EE84-4B48-A784-C494E0718B7A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A3D140-8266-4EE3-9030-F7DCD36C5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0BAB19-E511-4F20-9F1D-6D159EA98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F36D2-7FF7-43EC-88A8-E8ED87C7E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5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476205-B135-4E81-8ABF-10800C604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82BAE-EE84-4B48-A784-C494E0718B7A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F2A59B-D9DB-4B6A-A73F-B565A3CC1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72DBAF-9212-43FA-A61E-15F2D1474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F36D2-7FF7-43EC-88A8-E8ED87C7E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413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272B2-92E3-4D13-96B1-D894F6DA4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87D17-FA9F-47E1-8C50-C07E800148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78923B-5318-4141-A3CA-3C436CBB22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C902CC-7560-4268-8134-D0A3A40E0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82BAE-EE84-4B48-A784-C494E0718B7A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0AE153-DBB4-41A3-AFF8-894CB0E30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F63F0D-7534-4CED-A1BF-FEF6E72E0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F36D2-7FF7-43EC-88A8-E8ED87C7E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784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DC8F2-703C-4EFB-9957-911FA6329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749933-7C43-44BE-AAB8-2317B6034A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87DEAE-3D78-4232-B2BD-768A9B74D9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B016A1-1915-40EC-BE01-73F297F67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82BAE-EE84-4B48-A784-C494E0718B7A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6C19B2-175E-4DFA-A695-C7B73DA78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F7BDB0-532C-494F-ABC4-D4966375A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F36D2-7FF7-43EC-88A8-E8ED87C7E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909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18F055-7E1B-4AAF-AC75-1E9815D09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119D4-BA21-420A-809A-A08D07AEA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D825AB-B5F5-406F-B0C1-DD51F20179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82BAE-EE84-4B48-A784-C494E0718B7A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2D7BE-8468-4B63-B353-E313289EFB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79782-4087-4667-BD98-5A8C0296BB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FF36D2-7FF7-43EC-88A8-E8ED87C7E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830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8E2F2179-4FFB-41E5-BAC8-FFF445F9596A}"/>
              </a:ext>
            </a:extLst>
          </p:cNvPr>
          <p:cNvGrpSpPr/>
          <p:nvPr/>
        </p:nvGrpSpPr>
        <p:grpSpPr>
          <a:xfrm>
            <a:off x="1849988" y="645032"/>
            <a:ext cx="9171681" cy="4680475"/>
            <a:chOff x="1849988" y="645032"/>
            <a:chExt cx="9171681" cy="4680475"/>
          </a:xfrm>
        </p:grpSpPr>
        <p:pic>
          <p:nvPicPr>
            <p:cNvPr id="70" name="Picture 69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50C2C0E7-F516-41F3-82FD-AD25C0AFCD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9660" y="662495"/>
              <a:ext cx="4572009" cy="4572009"/>
            </a:xfrm>
            <a:prstGeom prst="rect">
              <a:avLst/>
            </a:prstGeom>
          </p:spPr>
        </p:pic>
        <p:pic>
          <p:nvPicPr>
            <p:cNvPr id="68" name="Picture 67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7A6BDD37-CEFD-41B6-A5CC-A038091BF0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4986" y="645032"/>
              <a:ext cx="4572009" cy="4572009"/>
            </a:xfrm>
            <a:prstGeom prst="rect">
              <a:avLst/>
            </a:prstGeom>
          </p:spPr>
        </p:pic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1016779D-6F40-4551-BC0E-C6DA23849E1B}"/>
                </a:ext>
              </a:extLst>
            </p:cNvPr>
            <p:cNvGrpSpPr/>
            <p:nvPr/>
          </p:nvGrpSpPr>
          <p:grpSpPr>
            <a:xfrm>
              <a:off x="1849988" y="649279"/>
              <a:ext cx="9094237" cy="4676228"/>
              <a:chOff x="1849988" y="649279"/>
              <a:chExt cx="9094237" cy="4676228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99C8186-0B73-45CC-BB64-9DD6398012C7}"/>
                  </a:ext>
                </a:extLst>
              </p:cNvPr>
              <p:cNvSpPr txBox="1"/>
              <p:nvPr/>
            </p:nvSpPr>
            <p:spPr>
              <a:xfrm>
                <a:off x="7258050" y="4956175"/>
                <a:ext cx="36861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Plant protein proportion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D90AF03-55DC-4A26-BF1F-E385CFBF53DF}"/>
                  </a:ext>
                </a:extLst>
              </p:cNvPr>
              <p:cNvSpPr txBox="1"/>
              <p:nvPr/>
            </p:nvSpPr>
            <p:spPr>
              <a:xfrm>
                <a:off x="2762250" y="4956175"/>
                <a:ext cx="36385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/>
                  <a:t>Bareground</a:t>
                </a:r>
                <a:r>
                  <a:rPr lang="en-US" dirty="0"/>
                  <a:t> proportion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9FDBA1B-DB6F-47CE-BA70-A1A1112D3997}"/>
                  </a:ext>
                </a:extLst>
              </p:cNvPr>
              <p:cNvSpPr txBox="1"/>
              <p:nvPr/>
            </p:nvSpPr>
            <p:spPr>
              <a:xfrm rot="16200000">
                <a:off x="-100539" y="2636318"/>
                <a:ext cx="42703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Predictive locust density (individuals m</a:t>
                </a:r>
                <a:r>
                  <a:rPr lang="en-US" baseline="30000" dirty="0"/>
                  <a:t>2 -1</a:t>
                </a:r>
                <a:r>
                  <a:rPr lang="en-US" dirty="0"/>
                  <a:t>)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2D208DB-C43F-423A-90DC-5EB429BEE2F5}"/>
                  </a:ext>
                </a:extLst>
              </p:cNvPr>
              <p:cNvSpPr txBox="1"/>
              <p:nvPr/>
            </p:nvSpPr>
            <p:spPr>
              <a:xfrm rot="16200000">
                <a:off x="4452416" y="2636318"/>
                <a:ext cx="42703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Predictive locust density (individuals m</a:t>
                </a:r>
                <a:r>
                  <a:rPr lang="en-US" baseline="30000" dirty="0"/>
                  <a:t>2 -1</a:t>
                </a:r>
                <a:r>
                  <a:rPr lang="en-US" dirty="0"/>
                  <a:t>)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8C1C42FC-807B-48C4-8094-C7196EEC4D46}"/>
                  </a:ext>
                </a:extLst>
              </p:cNvPr>
              <p:cNvSpPr txBox="1"/>
              <p:nvPr/>
            </p:nvSpPr>
            <p:spPr>
              <a:xfrm>
                <a:off x="2762250" y="649279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8C0DB81B-9E8D-4BDB-82D6-F8F2291EDA5E}"/>
                  </a:ext>
                </a:extLst>
              </p:cNvPr>
              <p:cNvSpPr txBox="1"/>
              <p:nvPr/>
            </p:nvSpPr>
            <p:spPr>
              <a:xfrm>
                <a:off x="7315200" y="649279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B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76605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DE238BE3-CA96-4F6D-8012-3CF4470CB677}"/>
              </a:ext>
            </a:extLst>
          </p:cNvPr>
          <p:cNvGrpSpPr/>
          <p:nvPr/>
        </p:nvGrpSpPr>
        <p:grpSpPr>
          <a:xfrm>
            <a:off x="2171700" y="540770"/>
            <a:ext cx="7071973" cy="5776460"/>
            <a:chOff x="2171700" y="540770"/>
            <a:chExt cx="7071973" cy="577646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EC3C32AA-860B-463D-8ADD-44B9AD86AD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71700" y="540770"/>
              <a:ext cx="3543607" cy="288823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7E0C983-D1C0-4A12-A974-43DA917B8B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15307" y="716045"/>
              <a:ext cx="3528366" cy="2712955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C9C6663E-646E-4787-BDB9-A4B82A4F8B6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426992" y="3368034"/>
              <a:ext cx="3208298" cy="2949196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182CBC6C-E92E-4D8F-ACE9-0FB125B6D68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35375" y="3501728"/>
              <a:ext cx="3208298" cy="2681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05675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406BD5E5-E8F8-4D86-8670-02FE401DFF18}"/>
              </a:ext>
            </a:extLst>
          </p:cNvPr>
          <p:cNvGrpSpPr/>
          <p:nvPr/>
        </p:nvGrpSpPr>
        <p:grpSpPr>
          <a:xfrm>
            <a:off x="0" y="856506"/>
            <a:ext cx="11172441" cy="5442066"/>
            <a:chOff x="94834" y="865836"/>
            <a:chExt cx="11172441" cy="5442066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962A1E1E-08F0-40FE-B8BF-79B30FF24BAD}"/>
                </a:ext>
              </a:extLst>
            </p:cNvPr>
            <p:cNvGrpSpPr/>
            <p:nvPr/>
          </p:nvGrpSpPr>
          <p:grpSpPr>
            <a:xfrm>
              <a:off x="94834" y="865836"/>
              <a:ext cx="11172441" cy="5442066"/>
              <a:chOff x="1364834" y="802336"/>
              <a:chExt cx="11172441" cy="5442066"/>
            </a:xfrm>
          </p:grpSpPr>
          <p:pic>
            <p:nvPicPr>
              <p:cNvPr id="5" name="Picture 4" descr="A screenshot of a cell phone&#10;&#10;Description automatically generated">
                <a:extLst>
                  <a:ext uri="{FF2B5EF4-FFF2-40B4-BE49-F238E27FC236}">
                    <a16:creationId xmlns:a16="http://schemas.microsoft.com/office/drawing/2014/main" id="{EE509534-239B-4481-A4A3-FA6505D2DBE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1" b="8585"/>
              <a:stretch/>
            </p:blipFill>
            <p:spPr>
              <a:xfrm>
                <a:off x="6965520" y="1288312"/>
                <a:ext cx="5571755" cy="4300739"/>
              </a:xfrm>
              <a:prstGeom prst="rect">
                <a:avLst/>
              </a:prstGeom>
            </p:spPr>
          </p:pic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23B9C74F-23CE-4E9D-85B3-4E9A98558ABE}"/>
                  </a:ext>
                </a:extLst>
              </p:cNvPr>
              <p:cNvGrpSpPr/>
              <p:nvPr/>
            </p:nvGrpSpPr>
            <p:grpSpPr>
              <a:xfrm>
                <a:off x="1364834" y="802336"/>
                <a:ext cx="6022088" cy="5379872"/>
                <a:chOff x="1364834" y="802336"/>
                <a:chExt cx="6022088" cy="5379872"/>
              </a:xfrm>
            </p:grpSpPr>
            <p:pic>
              <p:nvPicPr>
                <p:cNvPr id="12" name="Picture 11" descr="A screenshot of a cell phone&#10;&#10;Description automatically generated">
                  <a:extLst>
                    <a:ext uri="{FF2B5EF4-FFF2-40B4-BE49-F238E27FC236}">
                      <a16:creationId xmlns:a16="http://schemas.microsoft.com/office/drawing/2014/main" id="{B227D1A2-CA5B-489C-887D-C3E05373DE6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9017"/>
                <a:stretch/>
              </p:blipFill>
              <p:spPr>
                <a:xfrm>
                  <a:off x="1471121" y="1364756"/>
                  <a:ext cx="5571755" cy="4237386"/>
                </a:xfrm>
                <a:prstGeom prst="rect">
                  <a:avLst/>
                </a:prstGeom>
              </p:spPr>
            </p:pic>
            <p:grpSp>
              <p:nvGrpSpPr>
                <p:cNvPr id="13" name="Group 12">
                  <a:extLst>
                    <a:ext uri="{FF2B5EF4-FFF2-40B4-BE49-F238E27FC236}">
                      <a16:creationId xmlns:a16="http://schemas.microsoft.com/office/drawing/2014/main" id="{79A3EA62-6A1C-4D61-A9D7-B84164B52500}"/>
                    </a:ext>
                  </a:extLst>
                </p:cNvPr>
                <p:cNvGrpSpPr/>
                <p:nvPr/>
              </p:nvGrpSpPr>
              <p:grpSpPr>
                <a:xfrm>
                  <a:off x="1364834" y="802336"/>
                  <a:ext cx="6022088" cy="5379872"/>
                  <a:chOff x="1364834" y="802336"/>
                  <a:chExt cx="6022088" cy="5379872"/>
                </a:xfrm>
              </p:grpSpPr>
              <p:grpSp>
                <p:nvGrpSpPr>
                  <p:cNvPr id="3" name="Group 2">
                    <a:extLst>
                      <a:ext uri="{FF2B5EF4-FFF2-40B4-BE49-F238E27FC236}">
                        <a16:creationId xmlns:a16="http://schemas.microsoft.com/office/drawing/2014/main" id="{4313A369-32B3-45C8-BB16-FF828868DF46}"/>
                      </a:ext>
                    </a:extLst>
                  </p:cNvPr>
                  <p:cNvGrpSpPr/>
                  <p:nvPr/>
                </p:nvGrpSpPr>
                <p:grpSpPr>
                  <a:xfrm>
                    <a:off x="2149138" y="1255858"/>
                    <a:ext cx="5237784" cy="4926350"/>
                    <a:chOff x="2149138" y="1255858"/>
                    <a:chExt cx="5237784" cy="4926350"/>
                  </a:xfrm>
                </p:grpSpPr>
                <p:grpSp>
                  <p:nvGrpSpPr>
                    <p:cNvPr id="15" name="Group 14">
                      <a:extLst>
                        <a:ext uri="{FF2B5EF4-FFF2-40B4-BE49-F238E27FC236}">
                          <a16:creationId xmlns:a16="http://schemas.microsoft.com/office/drawing/2014/main" id="{B9403015-0422-4DF7-9F98-2AF9D986E7A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70249" y="1255858"/>
                      <a:ext cx="3653143" cy="1333163"/>
                      <a:chOff x="2770249" y="1255858"/>
                      <a:chExt cx="3653143" cy="1333163"/>
                    </a:xfrm>
                  </p:grpSpPr>
                  <p:sp>
                    <p:nvSpPr>
                      <p:cNvPr id="6" name="TextBox 5">
                        <a:extLst>
                          <a:ext uri="{FF2B5EF4-FFF2-40B4-BE49-F238E27FC236}">
                            <a16:creationId xmlns:a16="http://schemas.microsoft.com/office/drawing/2014/main" id="{295B1C5C-71D1-4E4C-81AF-E9DD0B2DC8F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770249" y="2219689"/>
                        <a:ext cx="295274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dirty="0"/>
                          <a:t>a</a:t>
                        </a:r>
                      </a:p>
                    </p:txBody>
                  </p:sp>
                  <p:sp>
                    <p:nvSpPr>
                      <p:cNvPr id="7" name="TextBox 6">
                        <a:extLst>
                          <a:ext uri="{FF2B5EF4-FFF2-40B4-BE49-F238E27FC236}">
                            <a16:creationId xmlns:a16="http://schemas.microsoft.com/office/drawing/2014/main" id="{80676168-ED89-4735-B028-A111263543A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753378" y="2219689"/>
                        <a:ext cx="47801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dirty="0" err="1"/>
                          <a:t>a,b</a:t>
                        </a:r>
                        <a:endParaRPr lang="en-US" dirty="0"/>
                      </a:p>
                    </p:txBody>
                  </p:sp>
                  <p:sp>
                    <p:nvSpPr>
                      <p:cNvPr id="8" name="TextBox 7">
                        <a:extLst>
                          <a:ext uri="{FF2B5EF4-FFF2-40B4-BE49-F238E27FC236}">
                            <a16:creationId xmlns:a16="http://schemas.microsoft.com/office/drawing/2014/main" id="{4668C7F8-B15E-4A9A-9B61-ACF109870F9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899651" y="2219689"/>
                        <a:ext cx="46198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dirty="0" err="1"/>
                          <a:t>b,c</a:t>
                        </a:r>
                        <a:endParaRPr lang="en-US" dirty="0"/>
                      </a:p>
                    </p:txBody>
                  </p:sp>
                  <p:sp>
                    <p:nvSpPr>
                      <p:cNvPr id="9" name="TextBox 8">
                        <a:extLst>
                          <a:ext uri="{FF2B5EF4-FFF2-40B4-BE49-F238E27FC236}">
                            <a16:creationId xmlns:a16="http://schemas.microsoft.com/office/drawing/2014/main" id="{84CE5081-B19E-42A0-9658-2CB1DF5193E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140942" y="1255858"/>
                        <a:ext cx="282450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dirty="0"/>
                          <a:t>c</a:t>
                        </a:r>
                      </a:p>
                    </p:txBody>
                  </p:sp>
                </p:grpSp>
                <p:grpSp>
                  <p:nvGrpSpPr>
                    <p:cNvPr id="2" name="Group 1">
                      <a:extLst>
                        <a:ext uri="{FF2B5EF4-FFF2-40B4-BE49-F238E27FC236}">
                          <a16:creationId xmlns:a16="http://schemas.microsoft.com/office/drawing/2014/main" id="{FE2412AF-12AB-47E8-ABEE-1E24A7ED46C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49138" y="5589051"/>
                      <a:ext cx="5237784" cy="593157"/>
                      <a:chOff x="647998" y="6640611"/>
                      <a:chExt cx="5237784" cy="593157"/>
                    </a:xfrm>
                  </p:grpSpPr>
                  <p:sp>
                    <p:nvSpPr>
                      <p:cNvPr id="16" name="Rectangle 15">
                        <a:extLst>
                          <a:ext uri="{FF2B5EF4-FFF2-40B4-BE49-F238E27FC236}">
                            <a16:creationId xmlns:a16="http://schemas.microsoft.com/office/drawing/2014/main" id="{D3368CA5-0559-4C60-BC9B-558B961243F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47998" y="6895588"/>
                        <a:ext cx="5237784" cy="29776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7" name="TextBox 16">
                        <a:extLst>
                          <a:ext uri="{FF2B5EF4-FFF2-40B4-BE49-F238E27FC236}">
                            <a16:creationId xmlns:a16="http://schemas.microsoft.com/office/drawing/2014/main" id="{B1EC288E-3546-47A2-88D5-717EE1C182A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935027" y="6640611"/>
                        <a:ext cx="863954" cy="58477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Wooded</a:t>
                        </a:r>
                      </a:p>
                      <a:p>
                        <a:pPr algn="ctr"/>
                        <a:r>
                          <a:rPr lang="en-US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area</a:t>
                        </a:r>
                      </a:p>
                    </p:txBody>
                  </p:sp>
                  <p:sp>
                    <p:nvSpPr>
                      <p:cNvPr id="18" name="TextBox 17">
                        <a:extLst>
                          <a:ext uri="{FF2B5EF4-FFF2-40B4-BE49-F238E27FC236}">
                            <a16:creationId xmlns:a16="http://schemas.microsoft.com/office/drawing/2014/main" id="{04E467B8-44AB-400C-BB21-7158832097B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206078" y="6656639"/>
                        <a:ext cx="606256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Edge</a:t>
                        </a:r>
                      </a:p>
                    </p:txBody>
                  </p:sp>
                  <p:sp>
                    <p:nvSpPr>
                      <p:cNvPr id="19" name="TextBox 18">
                        <a:extLst>
                          <a:ext uri="{FF2B5EF4-FFF2-40B4-BE49-F238E27FC236}">
                            <a16:creationId xmlns:a16="http://schemas.microsoft.com/office/drawing/2014/main" id="{DF4F398F-28EE-46FA-9EC5-BE6C86A5117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135634" y="6667160"/>
                        <a:ext cx="1013419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20 Meters</a:t>
                        </a:r>
                      </a:p>
                    </p:txBody>
                  </p:sp>
                  <p:sp>
                    <p:nvSpPr>
                      <p:cNvPr id="20" name="TextBox 19">
                        <a:extLst>
                          <a:ext uri="{FF2B5EF4-FFF2-40B4-BE49-F238E27FC236}">
                            <a16:creationId xmlns:a16="http://schemas.microsoft.com/office/drawing/2014/main" id="{CC4F2710-C5F1-4752-A800-C5A0D7528C8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416184" y="6648993"/>
                        <a:ext cx="755335" cy="58477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Grassy</a:t>
                        </a:r>
                      </a:p>
                      <a:p>
                        <a:pPr algn="ctr"/>
                        <a:r>
                          <a:rPr lang="en-US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area</a:t>
                        </a:r>
                      </a:p>
                    </p:txBody>
                  </p:sp>
                </p:grpSp>
              </p:grpSp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BF70576F-641B-4093-BE24-E6460D94EEB3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-808990" y="2976160"/>
                    <a:ext cx="471698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Locust density (individuals m</a:t>
                    </a:r>
                    <a:r>
                      <a:rPr lang="en-US" baseline="30000" dirty="0"/>
                      <a:t>2 -1</a:t>
                    </a:r>
                    <a:r>
                      <a:rPr lang="en-US" dirty="0"/>
                      <a:t>)</a:t>
                    </a:r>
                    <a:endParaRPr lang="en-US" baseline="30000" dirty="0"/>
                  </a:p>
                </p:txBody>
              </p:sp>
            </p:grpSp>
          </p:grp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7255134-575D-4AA9-AC1A-5B7A5C53BFB7}"/>
                  </a:ext>
                </a:extLst>
              </p:cNvPr>
              <p:cNvSpPr txBox="1"/>
              <p:nvPr/>
            </p:nvSpPr>
            <p:spPr>
              <a:xfrm rot="16200000">
                <a:off x="4884897" y="3260232"/>
                <a:ext cx="41592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Locust relative abundance</a:t>
                </a:r>
                <a:endParaRPr lang="en-US" baseline="30000" dirty="0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4F0C4DC-B58D-45F8-B6B2-718F4A4084C7}"/>
                  </a:ext>
                </a:extLst>
              </p:cNvPr>
              <p:cNvSpPr txBox="1"/>
              <p:nvPr/>
            </p:nvSpPr>
            <p:spPr>
              <a:xfrm>
                <a:off x="7783421" y="5651245"/>
                <a:ext cx="86395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Wooded</a:t>
                </a:r>
              </a:p>
              <a:p>
                <a:pPr algn="ctr"/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area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DE59104-D22D-477E-B184-2D2BC4B006E2}"/>
                  </a:ext>
                </a:extLst>
              </p:cNvPr>
              <p:cNvSpPr txBox="1"/>
              <p:nvPr/>
            </p:nvSpPr>
            <p:spPr>
              <a:xfrm>
                <a:off x="9092572" y="5667273"/>
                <a:ext cx="6062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Edge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AFC80AB-A9A0-441D-924F-9494A9602044}"/>
                  </a:ext>
                </a:extLst>
              </p:cNvPr>
              <p:cNvSpPr txBox="1"/>
              <p:nvPr/>
            </p:nvSpPr>
            <p:spPr>
              <a:xfrm>
                <a:off x="10060228" y="5677794"/>
                <a:ext cx="101341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 Meters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195B46E-94D6-4A48-8FA1-BC55571FF823}"/>
                  </a:ext>
                </a:extLst>
              </p:cNvPr>
              <p:cNvSpPr txBox="1"/>
              <p:nvPr/>
            </p:nvSpPr>
            <p:spPr>
              <a:xfrm>
                <a:off x="11378878" y="5659627"/>
                <a:ext cx="75533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Grassy</a:t>
                </a:r>
              </a:p>
              <a:p>
                <a:pPr algn="ctr"/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area</a:t>
                </a:r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A52C0F3-73F4-4DD2-A4F3-B0EAD030B3AF}"/>
                </a:ext>
              </a:extLst>
            </p:cNvPr>
            <p:cNvSpPr txBox="1"/>
            <p:nvPr/>
          </p:nvSpPr>
          <p:spPr>
            <a:xfrm>
              <a:off x="6784144" y="2283189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3B62570-1C3E-46F8-9036-35CA895FEFAC}"/>
                </a:ext>
              </a:extLst>
            </p:cNvPr>
            <p:cNvSpPr txBox="1"/>
            <p:nvPr/>
          </p:nvSpPr>
          <p:spPr>
            <a:xfrm>
              <a:off x="7970473" y="2283189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463B095-4172-472D-9CE5-1EF2654A0720}"/>
                </a:ext>
              </a:extLst>
            </p:cNvPr>
            <p:cNvSpPr txBox="1"/>
            <p:nvPr/>
          </p:nvSpPr>
          <p:spPr>
            <a:xfrm>
              <a:off x="9143690" y="2283189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7D6AB22-9553-404E-901B-1348898CA265}"/>
                </a:ext>
              </a:extLst>
            </p:cNvPr>
            <p:cNvSpPr txBox="1"/>
            <p:nvPr/>
          </p:nvSpPr>
          <p:spPr>
            <a:xfrm>
              <a:off x="10332637" y="1319358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E33B732-E61B-42BA-B52B-6FE071845DA5}"/>
                </a:ext>
              </a:extLst>
            </p:cNvPr>
            <p:cNvSpPr txBox="1"/>
            <p:nvPr/>
          </p:nvSpPr>
          <p:spPr>
            <a:xfrm>
              <a:off x="926419" y="1425319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C57F1D9-E86C-4AE8-8DB5-23FA4DF31F5B}"/>
                </a:ext>
              </a:extLst>
            </p:cNvPr>
            <p:cNvSpPr txBox="1"/>
            <p:nvPr/>
          </p:nvSpPr>
          <p:spPr>
            <a:xfrm>
              <a:off x="6247520" y="1423649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50047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C3C0395F-E958-4547-A628-D8467B00A807}"/>
              </a:ext>
            </a:extLst>
          </p:cNvPr>
          <p:cNvGrpSpPr/>
          <p:nvPr/>
        </p:nvGrpSpPr>
        <p:grpSpPr>
          <a:xfrm>
            <a:off x="1604950" y="1495420"/>
            <a:ext cx="9561963" cy="4683749"/>
            <a:chOff x="1604950" y="1495420"/>
            <a:chExt cx="9561963" cy="4683749"/>
          </a:xfrm>
        </p:grpSpPr>
        <p:pic>
          <p:nvPicPr>
            <p:cNvPr id="16" name="Picture 15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B7A14385-F813-487A-931B-1A8A2C0408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94904" y="1506041"/>
              <a:ext cx="4572009" cy="4572009"/>
            </a:xfrm>
            <a:prstGeom prst="rect">
              <a:avLst/>
            </a:prstGeom>
          </p:spPr>
        </p:pic>
        <p:pic>
          <p:nvPicPr>
            <p:cNvPr id="6" name="Picture 5" descr="A picture containing photo, different, various, boat&#10;&#10;Description automatically generated">
              <a:extLst>
                <a:ext uri="{FF2B5EF4-FFF2-40B4-BE49-F238E27FC236}">
                  <a16:creationId xmlns:a16="http://schemas.microsoft.com/office/drawing/2014/main" id="{43F8841C-A945-4B16-83FF-F386BF14B0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8219" y="1495420"/>
              <a:ext cx="4572009" cy="4572009"/>
            </a:xfrm>
            <a:prstGeom prst="rect">
              <a:avLst/>
            </a:prstGeom>
          </p:spPr>
        </p:pic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68F1FA83-F81A-488C-8B08-02A43CDC6799}"/>
                </a:ext>
              </a:extLst>
            </p:cNvPr>
            <p:cNvGrpSpPr/>
            <p:nvPr/>
          </p:nvGrpSpPr>
          <p:grpSpPr>
            <a:xfrm>
              <a:off x="1604950" y="1520725"/>
              <a:ext cx="9358410" cy="4658444"/>
              <a:chOff x="1604950" y="1520725"/>
              <a:chExt cx="9358410" cy="4658444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4391EF29-1ECC-4BEF-A0B6-D6F187401A58}"/>
                  </a:ext>
                </a:extLst>
              </p:cNvPr>
              <p:cNvGrpSpPr/>
              <p:nvPr/>
            </p:nvGrpSpPr>
            <p:grpSpPr>
              <a:xfrm>
                <a:off x="1604950" y="1568465"/>
                <a:ext cx="9358410" cy="4610704"/>
                <a:chOff x="1604950" y="1568465"/>
                <a:chExt cx="9358410" cy="4610704"/>
              </a:xfrm>
            </p:grpSpPr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55E0EC90-184C-4797-9F02-1E758C1AFBAC}"/>
                    </a:ext>
                  </a:extLst>
                </p:cNvPr>
                <p:cNvSpPr txBox="1"/>
                <p:nvPr/>
              </p:nvSpPr>
              <p:spPr>
                <a:xfrm>
                  <a:off x="2144893" y="5809837"/>
                  <a:ext cx="39511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Plant protein proportion by dry mass</a:t>
                  </a:r>
                </a:p>
              </p:txBody>
            </p: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4C92163A-72C6-42A8-ACB0-791D5C93F473}"/>
                    </a:ext>
                  </a:extLst>
                </p:cNvPr>
                <p:cNvSpPr txBox="1"/>
                <p:nvPr/>
              </p:nvSpPr>
              <p:spPr>
                <a:xfrm>
                  <a:off x="6914530" y="5809837"/>
                  <a:ext cx="404883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Plant protein proportion by dry mass</a:t>
                  </a:r>
                </a:p>
              </p:txBody>
            </p:sp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66AF6D31-E1B2-479E-ADE7-9F61E26EBBC9}"/>
                    </a:ext>
                  </a:extLst>
                </p:cNvPr>
                <p:cNvSpPr txBox="1"/>
                <p:nvPr/>
              </p:nvSpPr>
              <p:spPr>
                <a:xfrm rot="16200000">
                  <a:off x="-308853" y="3526701"/>
                  <a:ext cx="419693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Plant carbohydrate proportion by dry mass</a:t>
                  </a:r>
                </a:p>
              </p:txBody>
            </p:sp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9AA56974-9130-4ABE-AEE9-3F0D4E9A8892}"/>
                    </a:ext>
                  </a:extLst>
                </p:cNvPr>
                <p:cNvSpPr txBox="1"/>
                <p:nvPr/>
              </p:nvSpPr>
              <p:spPr>
                <a:xfrm rot="16200000">
                  <a:off x="4470674" y="3504484"/>
                  <a:ext cx="42413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Plant carbohydrate proportion by dry mass</a:t>
                  </a:r>
                </a:p>
              </p:txBody>
            </p:sp>
          </p:grp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A547C74-105E-4FA9-A8F7-E36CD342468F}"/>
                  </a:ext>
                </a:extLst>
              </p:cNvPr>
              <p:cNvSpPr txBox="1"/>
              <p:nvPr/>
            </p:nvSpPr>
            <p:spPr>
              <a:xfrm>
                <a:off x="1820991" y="1526190"/>
                <a:ext cx="2861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A8B1BF3-13E9-49E9-9198-77250B03BFA8}"/>
                  </a:ext>
                </a:extLst>
              </p:cNvPr>
              <p:cNvSpPr txBox="1"/>
              <p:nvPr/>
            </p:nvSpPr>
            <p:spPr>
              <a:xfrm>
                <a:off x="6677238" y="1520725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B</a:t>
                </a:r>
              </a:p>
            </p:txBody>
          </p: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55BAF11-8231-4AE7-AE5F-8EC9DA27ED3B}"/>
                </a:ext>
              </a:extLst>
            </p:cNvPr>
            <p:cNvSpPr txBox="1"/>
            <p:nvPr/>
          </p:nvSpPr>
          <p:spPr>
            <a:xfrm>
              <a:off x="4072409" y="1725515"/>
              <a:ext cx="8819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 P : 2 C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BCE85292-1BC9-4C68-B163-8F946B6C8E15}"/>
                </a:ext>
              </a:extLst>
            </p:cNvPr>
            <p:cNvSpPr txBox="1"/>
            <p:nvPr/>
          </p:nvSpPr>
          <p:spPr>
            <a:xfrm>
              <a:off x="5375860" y="2250778"/>
              <a:ext cx="8819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 P : 1 C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364D7A28-7ED6-4353-9910-E24D516F952F}"/>
                </a:ext>
              </a:extLst>
            </p:cNvPr>
            <p:cNvSpPr txBox="1"/>
            <p:nvPr/>
          </p:nvSpPr>
          <p:spPr>
            <a:xfrm>
              <a:off x="8925240" y="1842505"/>
              <a:ext cx="8819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 P : 2 C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592075D0-4C2C-41D0-A8DA-83EFB38C152F}"/>
                </a:ext>
              </a:extLst>
            </p:cNvPr>
            <p:cNvSpPr txBox="1"/>
            <p:nvPr/>
          </p:nvSpPr>
          <p:spPr>
            <a:xfrm>
              <a:off x="10228691" y="2367768"/>
              <a:ext cx="8819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 P : 1 C</a:t>
              </a:r>
            </a:p>
          </p:txBody>
        </p:sp>
        <p:pic>
          <p:nvPicPr>
            <p:cNvPr id="11" name="Picture 10" descr="A close up of text on a black background&#10;&#10;Description automatically generated">
              <a:extLst>
                <a:ext uri="{FF2B5EF4-FFF2-40B4-BE49-F238E27FC236}">
                  <a16:creationId xmlns:a16="http://schemas.microsoft.com/office/drawing/2014/main" id="{F1138581-56EB-44FD-9D58-EF80B2C36C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176" t="30346" r="1833" b="41397"/>
            <a:stretch/>
          </p:blipFill>
          <p:spPr>
            <a:xfrm>
              <a:off x="2232457" y="1568465"/>
              <a:ext cx="1119518" cy="1251445"/>
            </a:xfrm>
            <a:prstGeom prst="rect">
              <a:avLst/>
            </a:prstGeom>
          </p:spPr>
        </p:pic>
        <p:pic>
          <p:nvPicPr>
            <p:cNvPr id="13" name="Picture 12" descr="A close up of a map&#10;&#10;Description automatically generated">
              <a:extLst>
                <a:ext uri="{FF2B5EF4-FFF2-40B4-BE49-F238E27FC236}">
                  <a16:creationId xmlns:a16="http://schemas.microsoft.com/office/drawing/2014/main" id="{7CF1187C-F329-4CE1-BDA7-895F4F1D038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4377" t="37709" b="46875"/>
            <a:stretch/>
          </p:blipFill>
          <p:spPr>
            <a:xfrm>
              <a:off x="7177428" y="1615393"/>
              <a:ext cx="714303" cy="7048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6740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99040852-2E6B-4EB9-96F2-E059C02028C9}"/>
              </a:ext>
            </a:extLst>
          </p:cNvPr>
          <p:cNvGrpSpPr/>
          <p:nvPr/>
        </p:nvGrpSpPr>
        <p:grpSpPr>
          <a:xfrm>
            <a:off x="3119425" y="1247770"/>
            <a:ext cx="4757754" cy="4623427"/>
            <a:chOff x="3119425" y="1247770"/>
            <a:chExt cx="4757754" cy="4623427"/>
          </a:xfrm>
        </p:grpSpPr>
        <p:pic>
          <p:nvPicPr>
            <p:cNvPr id="9" name="Picture 8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EF5C91E4-F04D-4E17-80CC-5DD7FFE2D6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57545" y="1247770"/>
              <a:ext cx="4572009" cy="4572009"/>
            </a:xfrm>
            <a:prstGeom prst="rect">
              <a:avLst/>
            </a:prstGeom>
          </p:spPr>
        </p:pic>
        <p:pic>
          <p:nvPicPr>
            <p:cNvPr id="11" name="Picture 10" descr="A close up of a map&#10;&#10;Description automatically generated">
              <a:extLst>
                <a:ext uri="{FF2B5EF4-FFF2-40B4-BE49-F238E27FC236}">
                  <a16:creationId xmlns:a16="http://schemas.microsoft.com/office/drawing/2014/main" id="{7A041573-E798-408C-AB77-A9B1620AF60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750" t="27292" r="2500" b="37500"/>
            <a:stretch/>
          </p:blipFill>
          <p:spPr>
            <a:xfrm>
              <a:off x="6286501" y="3600449"/>
              <a:ext cx="1314450" cy="16097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CA41503-6810-4BFF-AD74-85F835774939}"/>
                </a:ext>
              </a:extLst>
            </p:cNvPr>
            <p:cNvSpPr txBox="1"/>
            <p:nvPr/>
          </p:nvSpPr>
          <p:spPr>
            <a:xfrm>
              <a:off x="3811772" y="5501865"/>
              <a:ext cx="39511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Plant protein proportion by dry mass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9CE2830-D7F8-4F3F-90FA-925474E5E72D}"/>
                </a:ext>
              </a:extLst>
            </p:cNvPr>
            <p:cNvSpPr txBox="1"/>
            <p:nvPr/>
          </p:nvSpPr>
          <p:spPr>
            <a:xfrm rot="16200000">
              <a:off x="1205622" y="3199676"/>
              <a:ext cx="41969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Plant carbohydrate proportion by dry mass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C5F117C-6B07-4161-8215-06E43425373C}"/>
                </a:ext>
              </a:extLst>
            </p:cNvPr>
            <p:cNvSpPr txBox="1"/>
            <p:nvPr/>
          </p:nvSpPr>
          <p:spPr>
            <a:xfrm>
              <a:off x="5691796" y="1482327"/>
              <a:ext cx="8819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 P : 2 C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49EB5C1-A22A-4C3C-8B28-E5D551CE5705}"/>
                </a:ext>
              </a:extLst>
            </p:cNvPr>
            <p:cNvSpPr txBox="1"/>
            <p:nvPr/>
          </p:nvSpPr>
          <p:spPr>
            <a:xfrm>
              <a:off x="6995247" y="2007590"/>
              <a:ext cx="8819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 P : 1 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88056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06C2640-DFB1-420F-AAC0-727C6F52E793}"/>
              </a:ext>
            </a:extLst>
          </p:cNvPr>
          <p:cNvGrpSpPr/>
          <p:nvPr/>
        </p:nvGrpSpPr>
        <p:grpSpPr>
          <a:xfrm>
            <a:off x="1603477" y="859972"/>
            <a:ext cx="9215957" cy="4916736"/>
            <a:chOff x="1603477" y="859972"/>
            <a:chExt cx="9215957" cy="4916736"/>
          </a:xfrm>
        </p:grpSpPr>
        <p:pic>
          <p:nvPicPr>
            <p:cNvPr id="8" name="Picture 7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D2A4A0EC-254A-433C-85EA-B92EAA56F8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86957" y="1038761"/>
              <a:ext cx="4572009" cy="4572009"/>
            </a:xfrm>
            <a:prstGeom prst="rect">
              <a:avLst/>
            </a:prstGeom>
          </p:spPr>
        </p:pic>
        <p:pic>
          <p:nvPicPr>
            <p:cNvPr id="28" name="Picture 27" descr="A close up of a logo&#10;&#10;Description automatically generated">
              <a:extLst>
                <a:ext uri="{FF2B5EF4-FFF2-40B4-BE49-F238E27FC236}">
                  <a16:creationId xmlns:a16="http://schemas.microsoft.com/office/drawing/2014/main" id="{42AB1018-2EA5-4007-BB90-9524392755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47425" y="1039255"/>
              <a:ext cx="4572009" cy="457200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1F121FC-2EEF-4C1B-85F6-9CA63CE1C11E}"/>
                </a:ext>
              </a:extLst>
            </p:cNvPr>
            <p:cNvSpPr txBox="1"/>
            <p:nvPr/>
          </p:nvSpPr>
          <p:spPr>
            <a:xfrm>
              <a:off x="1714352" y="944693"/>
              <a:ext cx="2599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9D9CAB1-2B2B-4652-8F36-875AEB860605}"/>
                </a:ext>
              </a:extLst>
            </p:cNvPr>
            <p:cNvSpPr txBox="1"/>
            <p:nvPr/>
          </p:nvSpPr>
          <p:spPr>
            <a:xfrm>
              <a:off x="6205871" y="944693"/>
              <a:ext cx="2599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5273F62-52B9-4F03-A64C-9EE66373AB5D}"/>
                </a:ext>
              </a:extLst>
            </p:cNvPr>
            <p:cNvSpPr/>
            <p:nvPr/>
          </p:nvSpPr>
          <p:spPr>
            <a:xfrm>
              <a:off x="6599862" y="859972"/>
              <a:ext cx="3794760" cy="2601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CC4519F3-413E-44BC-8B07-56EA17888AEC}"/>
                </a:ext>
              </a:extLst>
            </p:cNvPr>
            <p:cNvSpPr/>
            <p:nvPr/>
          </p:nvSpPr>
          <p:spPr>
            <a:xfrm>
              <a:off x="6978682" y="1052839"/>
              <a:ext cx="76200" cy="82915"/>
            </a:xfrm>
            <a:prstGeom prst="rect">
              <a:avLst/>
            </a:prstGeom>
            <a:solidFill>
              <a:srgbClr val="E661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1E1A104-29E8-40AB-A5E1-E617B3B33E75}"/>
                </a:ext>
              </a:extLst>
            </p:cNvPr>
            <p:cNvSpPr txBox="1"/>
            <p:nvPr/>
          </p:nvSpPr>
          <p:spPr>
            <a:xfrm>
              <a:off x="7016782" y="955798"/>
              <a:ext cx="102573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cs typeface="Times New Roman" panose="02020603050405020304" pitchFamily="18" charset="0"/>
                </a:rPr>
                <a:t>Wooded area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3E71C85-BD9A-4539-9EF6-9801FF0990F0}"/>
                </a:ext>
              </a:extLst>
            </p:cNvPr>
            <p:cNvSpPr/>
            <p:nvPr/>
          </p:nvSpPr>
          <p:spPr>
            <a:xfrm>
              <a:off x="7970172" y="1052839"/>
              <a:ext cx="76200" cy="82915"/>
            </a:xfrm>
            <a:prstGeom prst="rect">
              <a:avLst/>
            </a:prstGeom>
            <a:solidFill>
              <a:srgbClr val="FDB8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6D98927-60D3-46BA-B4B7-13EDAF35D887}"/>
                </a:ext>
              </a:extLst>
            </p:cNvPr>
            <p:cNvSpPr txBox="1"/>
            <p:nvPr/>
          </p:nvSpPr>
          <p:spPr>
            <a:xfrm>
              <a:off x="8008272" y="955798"/>
              <a:ext cx="50206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cs typeface="Times New Roman" panose="02020603050405020304" pitchFamily="18" charset="0"/>
                </a:rPr>
                <a:t>Edge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467668E-3B18-4C48-8757-D3C85FDDB696}"/>
                </a:ext>
              </a:extLst>
            </p:cNvPr>
            <p:cNvSpPr/>
            <p:nvPr/>
          </p:nvSpPr>
          <p:spPr>
            <a:xfrm>
              <a:off x="8512972" y="1052839"/>
              <a:ext cx="76200" cy="82915"/>
            </a:xfrm>
            <a:prstGeom prst="rect">
              <a:avLst/>
            </a:prstGeom>
            <a:solidFill>
              <a:srgbClr val="B2AB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5ACA204-A591-4187-92D6-040BADEF33CE}"/>
                </a:ext>
              </a:extLst>
            </p:cNvPr>
            <p:cNvSpPr txBox="1"/>
            <p:nvPr/>
          </p:nvSpPr>
          <p:spPr>
            <a:xfrm>
              <a:off x="8557297" y="955798"/>
              <a:ext cx="11497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cs typeface="Times New Roman" panose="02020603050405020304" pitchFamily="18" charset="0"/>
                </a:rPr>
                <a:t>20 Meters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D17DB7D-7924-4C8F-9E9A-887F6B218298}"/>
                </a:ext>
              </a:extLst>
            </p:cNvPr>
            <p:cNvSpPr/>
            <p:nvPr/>
          </p:nvSpPr>
          <p:spPr>
            <a:xfrm>
              <a:off x="9402300" y="1052839"/>
              <a:ext cx="76200" cy="82915"/>
            </a:xfrm>
            <a:prstGeom prst="rect">
              <a:avLst/>
            </a:prstGeom>
            <a:solidFill>
              <a:srgbClr val="7662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BB309C8-479D-4C38-AAF5-7182343E3961}"/>
                </a:ext>
              </a:extLst>
            </p:cNvPr>
            <p:cNvSpPr txBox="1"/>
            <p:nvPr/>
          </p:nvSpPr>
          <p:spPr>
            <a:xfrm>
              <a:off x="9440400" y="955798"/>
              <a:ext cx="9076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cs typeface="Times New Roman" panose="02020603050405020304" pitchFamily="18" charset="0"/>
                </a:rPr>
                <a:t>Grassy area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27CD014-9C3D-4F3F-8E30-049556B0B9FE}"/>
                </a:ext>
              </a:extLst>
            </p:cNvPr>
            <p:cNvSpPr/>
            <p:nvPr/>
          </p:nvSpPr>
          <p:spPr>
            <a:xfrm>
              <a:off x="2725556" y="972600"/>
              <a:ext cx="3121982" cy="2601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0B4BA0A-4508-490E-844C-D4DD8832C0E5}"/>
                </a:ext>
              </a:extLst>
            </p:cNvPr>
            <p:cNvSpPr/>
            <p:nvPr/>
          </p:nvSpPr>
          <p:spPr>
            <a:xfrm>
              <a:off x="2515341" y="1037681"/>
              <a:ext cx="76200" cy="82915"/>
            </a:xfrm>
            <a:prstGeom prst="rect">
              <a:avLst/>
            </a:prstGeom>
            <a:solidFill>
              <a:srgbClr val="FB64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DAB5C55-04C8-4140-9C94-315B048D738F}"/>
                </a:ext>
              </a:extLst>
            </p:cNvPr>
            <p:cNvSpPr txBox="1"/>
            <p:nvPr/>
          </p:nvSpPr>
          <p:spPr>
            <a:xfrm>
              <a:off x="2589174" y="934179"/>
              <a:ext cx="10695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cs typeface="Times New Roman" panose="02020603050405020304" pitchFamily="18" charset="0"/>
                </a:rPr>
                <a:t>Above ground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A28B680-F0A1-41FB-A895-9FB619FD89B1}"/>
                </a:ext>
              </a:extLst>
            </p:cNvPr>
            <p:cNvSpPr/>
            <p:nvPr/>
          </p:nvSpPr>
          <p:spPr>
            <a:xfrm>
              <a:off x="3694199" y="1031220"/>
              <a:ext cx="76200" cy="82915"/>
            </a:xfrm>
            <a:prstGeom prst="rect">
              <a:avLst/>
            </a:prstGeom>
            <a:solidFill>
              <a:srgbClr val="6700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80C9BB3-B8EF-453E-AD8D-096479B6CE49}"/>
                </a:ext>
              </a:extLst>
            </p:cNvPr>
            <p:cNvSpPr txBox="1"/>
            <p:nvPr/>
          </p:nvSpPr>
          <p:spPr>
            <a:xfrm>
              <a:off x="3780089" y="952322"/>
              <a:ext cx="9459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cs typeface="Times New Roman" panose="02020603050405020304" pitchFamily="18" charset="0"/>
                </a:rPr>
                <a:t>Ground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A5B5A62-6494-4FF5-8BE8-77EE06AA6DE2}"/>
                </a:ext>
              </a:extLst>
            </p:cNvPr>
            <p:cNvSpPr txBox="1"/>
            <p:nvPr/>
          </p:nvSpPr>
          <p:spPr>
            <a:xfrm rot="16200000">
              <a:off x="-236460" y="2934233"/>
              <a:ext cx="40492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Predictive temperature (°C)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ABCA20F-5EB1-4FA6-9C56-3D9660DDECDC}"/>
                </a:ext>
              </a:extLst>
            </p:cNvPr>
            <p:cNvSpPr txBox="1"/>
            <p:nvPr/>
          </p:nvSpPr>
          <p:spPr>
            <a:xfrm>
              <a:off x="2183366" y="5336494"/>
              <a:ext cx="40492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Hour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8C5AC0A-2CD4-41F8-A611-1BF27D8DCF4A}"/>
                </a:ext>
              </a:extLst>
            </p:cNvPr>
            <p:cNvSpPr txBox="1"/>
            <p:nvPr/>
          </p:nvSpPr>
          <p:spPr>
            <a:xfrm rot="16200000">
              <a:off x="4310625" y="2960106"/>
              <a:ext cx="40492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Predictive temperature (°C)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9F524B2-7BE0-4029-B2DE-72BC19F3781D}"/>
                </a:ext>
              </a:extLst>
            </p:cNvPr>
            <p:cNvSpPr txBox="1"/>
            <p:nvPr/>
          </p:nvSpPr>
          <p:spPr>
            <a:xfrm>
              <a:off x="6716611" y="5407376"/>
              <a:ext cx="40492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Hour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02720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5E6EFD02-302D-4967-AD4F-A492E99F71DD}"/>
              </a:ext>
            </a:extLst>
          </p:cNvPr>
          <p:cNvGrpSpPr/>
          <p:nvPr/>
        </p:nvGrpSpPr>
        <p:grpSpPr>
          <a:xfrm>
            <a:off x="806087" y="923289"/>
            <a:ext cx="9443300" cy="4839032"/>
            <a:chOff x="806087" y="923289"/>
            <a:chExt cx="9443300" cy="4839032"/>
          </a:xfrm>
        </p:grpSpPr>
        <p:pic>
          <p:nvPicPr>
            <p:cNvPr id="25" name="Picture 24" descr="A close up of a logo&#10;&#10;Description automatically generated">
              <a:extLst>
                <a:ext uri="{FF2B5EF4-FFF2-40B4-BE49-F238E27FC236}">
                  <a16:creationId xmlns:a16="http://schemas.microsoft.com/office/drawing/2014/main" id="{A8C3A4AF-7104-4B47-A512-765C7B50012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0548"/>
            <a:stretch/>
          </p:blipFill>
          <p:spPr>
            <a:xfrm>
              <a:off x="5677387" y="1091663"/>
              <a:ext cx="4572000" cy="4089744"/>
            </a:xfrm>
            <a:prstGeom prst="rect">
              <a:avLst/>
            </a:prstGeom>
          </p:spPr>
        </p:pic>
        <p:pic>
          <p:nvPicPr>
            <p:cNvPr id="10" name="Picture 9" descr="A close up of a logo&#10;&#10;Description automatically generated">
              <a:extLst>
                <a:ext uri="{FF2B5EF4-FFF2-40B4-BE49-F238E27FC236}">
                  <a16:creationId xmlns:a16="http://schemas.microsoft.com/office/drawing/2014/main" id="{74C963F1-13EE-4469-B725-3BD8A85BFBD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0823"/>
            <a:stretch/>
          </p:blipFill>
          <p:spPr>
            <a:xfrm>
              <a:off x="896123" y="1099624"/>
              <a:ext cx="4572009" cy="4077217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546AC09-F23C-4B87-B602-991798F724E4}"/>
                </a:ext>
              </a:extLst>
            </p:cNvPr>
            <p:cNvSpPr txBox="1"/>
            <p:nvPr/>
          </p:nvSpPr>
          <p:spPr>
            <a:xfrm rot="16200000">
              <a:off x="-1003761" y="2997663"/>
              <a:ext cx="39890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Total number of meat ants captured 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7AF5C17-E926-4670-9639-C713ABD5E737}"/>
                </a:ext>
              </a:extLst>
            </p:cNvPr>
            <p:cNvSpPr txBox="1"/>
            <p:nvPr/>
          </p:nvSpPr>
          <p:spPr>
            <a:xfrm rot="16200000">
              <a:off x="3349869" y="2974022"/>
              <a:ext cx="474779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Total number of invertebrate predators captured (meat ants excluded)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B3734D7-355F-42B1-8508-AA5D8F59C571}"/>
                </a:ext>
              </a:extLst>
            </p:cNvPr>
            <p:cNvSpPr txBox="1"/>
            <p:nvPr/>
          </p:nvSpPr>
          <p:spPr>
            <a:xfrm>
              <a:off x="1531409" y="1018539"/>
              <a:ext cx="4074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62B2991-E836-4B59-A02D-A5A2278FE63D}"/>
                </a:ext>
              </a:extLst>
            </p:cNvPr>
            <p:cNvSpPr txBox="1"/>
            <p:nvPr/>
          </p:nvSpPr>
          <p:spPr>
            <a:xfrm>
              <a:off x="6195023" y="1018539"/>
              <a:ext cx="389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3C756E39-D9A8-4ED8-8B6D-64F2EC4E913E}"/>
                </a:ext>
              </a:extLst>
            </p:cNvPr>
            <p:cNvSpPr/>
            <p:nvPr/>
          </p:nvSpPr>
          <p:spPr>
            <a:xfrm>
              <a:off x="1668780" y="5286118"/>
              <a:ext cx="3773314" cy="2977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24B5EFC-604B-496C-8852-E0F7DB92D4F1}"/>
                </a:ext>
              </a:extLst>
            </p:cNvPr>
            <p:cNvSpPr txBox="1"/>
            <p:nvPr/>
          </p:nvSpPr>
          <p:spPr>
            <a:xfrm>
              <a:off x="1661489" y="5107589"/>
              <a:ext cx="98289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cs typeface="Times New Roman" panose="02020603050405020304" pitchFamily="18" charset="0"/>
                </a:rPr>
                <a:t>Wooded</a:t>
              </a:r>
            </a:p>
            <a:p>
              <a:pPr algn="ctr"/>
              <a:r>
                <a:rPr lang="en-US" dirty="0">
                  <a:cs typeface="Times New Roman" panose="02020603050405020304" pitchFamily="18" charset="0"/>
                </a:rPr>
                <a:t>area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945CDB3-A18F-426B-A084-13F9C2D093DE}"/>
                </a:ext>
              </a:extLst>
            </p:cNvPr>
            <p:cNvSpPr txBox="1"/>
            <p:nvPr/>
          </p:nvSpPr>
          <p:spPr>
            <a:xfrm>
              <a:off x="2722370" y="5105917"/>
              <a:ext cx="637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cs typeface="Times New Roman" panose="02020603050405020304" pitchFamily="18" charset="0"/>
                </a:rPr>
                <a:t>Edge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94E2A06-4163-4968-80EC-B9378CE6CBDC}"/>
                </a:ext>
              </a:extLst>
            </p:cNvPr>
            <p:cNvSpPr txBox="1"/>
            <p:nvPr/>
          </p:nvSpPr>
          <p:spPr>
            <a:xfrm>
              <a:off x="3374910" y="5109840"/>
              <a:ext cx="11387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cs typeface="Times New Roman" panose="02020603050405020304" pitchFamily="18" charset="0"/>
                </a:rPr>
                <a:t>20 Meters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F7D505B-D904-4D32-A78C-D58719FA7930}"/>
                </a:ext>
              </a:extLst>
            </p:cNvPr>
            <p:cNvSpPr txBox="1"/>
            <p:nvPr/>
          </p:nvSpPr>
          <p:spPr>
            <a:xfrm>
              <a:off x="4472023" y="5101740"/>
              <a:ext cx="7961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cs typeface="Times New Roman" panose="02020603050405020304" pitchFamily="18" charset="0"/>
                </a:rPr>
                <a:t>Grassy</a:t>
              </a:r>
            </a:p>
            <a:p>
              <a:pPr algn="ctr"/>
              <a:r>
                <a:rPr lang="en-US" dirty="0">
                  <a:cs typeface="Times New Roman" panose="02020603050405020304" pitchFamily="18" charset="0"/>
                </a:rPr>
                <a:t>area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B84AFE5-495A-4F70-943F-EEA106DBC0A5}"/>
                </a:ext>
              </a:extLst>
            </p:cNvPr>
            <p:cNvSpPr/>
            <p:nvPr/>
          </p:nvSpPr>
          <p:spPr>
            <a:xfrm>
              <a:off x="6336007" y="5274298"/>
              <a:ext cx="3773314" cy="2977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99E4CD4-F19D-40E9-8F13-B9AC9D42051F}"/>
                </a:ext>
              </a:extLst>
            </p:cNvPr>
            <p:cNvSpPr txBox="1"/>
            <p:nvPr/>
          </p:nvSpPr>
          <p:spPr>
            <a:xfrm>
              <a:off x="6339274" y="5115990"/>
              <a:ext cx="98289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cs typeface="Times New Roman" panose="02020603050405020304" pitchFamily="18" charset="0"/>
                </a:rPr>
                <a:t>Wooded</a:t>
              </a:r>
            </a:p>
            <a:p>
              <a:pPr algn="ctr"/>
              <a:r>
                <a:rPr lang="en-US" dirty="0">
                  <a:cs typeface="Times New Roman" panose="02020603050405020304" pitchFamily="18" charset="0"/>
                </a:rPr>
                <a:t>area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E3A99A5-9497-4B75-99D1-23DBB3E9A753}"/>
                </a:ext>
              </a:extLst>
            </p:cNvPr>
            <p:cNvSpPr txBox="1"/>
            <p:nvPr/>
          </p:nvSpPr>
          <p:spPr>
            <a:xfrm>
              <a:off x="7437750" y="5107589"/>
              <a:ext cx="637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cs typeface="Times New Roman" panose="02020603050405020304" pitchFamily="18" charset="0"/>
                </a:rPr>
                <a:t>Edge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BC24A-B920-4F6C-A473-A6060D459392}"/>
                </a:ext>
              </a:extLst>
            </p:cNvPr>
            <p:cNvSpPr txBox="1"/>
            <p:nvPr/>
          </p:nvSpPr>
          <p:spPr>
            <a:xfrm>
              <a:off x="8123645" y="5109840"/>
              <a:ext cx="11387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cs typeface="Times New Roman" panose="02020603050405020304" pitchFamily="18" charset="0"/>
                </a:rPr>
                <a:t>20 Meters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AC757AA-C00A-4D06-985C-0EA982A78E57}"/>
                </a:ext>
              </a:extLst>
            </p:cNvPr>
            <p:cNvSpPr txBox="1"/>
            <p:nvPr/>
          </p:nvSpPr>
          <p:spPr>
            <a:xfrm>
              <a:off x="9234287" y="5111071"/>
              <a:ext cx="7961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cs typeface="Times New Roman" panose="02020603050405020304" pitchFamily="18" charset="0"/>
                </a:rPr>
                <a:t>Grassy</a:t>
              </a:r>
            </a:p>
            <a:p>
              <a:pPr algn="ctr"/>
              <a:r>
                <a:rPr lang="en-US" dirty="0">
                  <a:cs typeface="Times New Roman" panose="02020603050405020304" pitchFamily="18" charset="0"/>
                </a:rPr>
                <a:t>area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44124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F0633768-DDDD-46C8-9F24-8414D7CDD54F}"/>
              </a:ext>
            </a:extLst>
          </p:cNvPr>
          <p:cNvGrpSpPr/>
          <p:nvPr/>
        </p:nvGrpSpPr>
        <p:grpSpPr>
          <a:xfrm>
            <a:off x="395520" y="840208"/>
            <a:ext cx="11796480" cy="5399821"/>
            <a:chOff x="395520" y="840208"/>
            <a:chExt cx="11796480" cy="5399821"/>
          </a:xfrm>
        </p:grpSpPr>
        <p:pic>
          <p:nvPicPr>
            <p:cNvPr id="6" name="Picture 5" descr="A close up of a logo&#10;&#10;Description automatically generated">
              <a:extLst>
                <a:ext uri="{FF2B5EF4-FFF2-40B4-BE49-F238E27FC236}">
                  <a16:creationId xmlns:a16="http://schemas.microsoft.com/office/drawing/2014/main" id="{95B92434-9D85-40FA-B27D-45FDF2E94AA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107"/>
            <a:stretch/>
          </p:blipFill>
          <p:spPr>
            <a:xfrm>
              <a:off x="6620245" y="1371600"/>
              <a:ext cx="5571755" cy="4249834"/>
            </a:xfrm>
            <a:prstGeom prst="rect">
              <a:avLst/>
            </a:prstGeom>
          </p:spPr>
        </p:pic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1EC34BD-FBDF-4248-99EE-0066FFB21316}"/>
                </a:ext>
              </a:extLst>
            </p:cNvPr>
            <p:cNvGrpSpPr/>
            <p:nvPr/>
          </p:nvGrpSpPr>
          <p:grpSpPr>
            <a:xfrm>
              <a:off x="395520" y="840208"/>
              <a:ext cx="11629067" cy="5399821"/>
              <a:chOff x="395520" y="840208"/>
              <a:chExt cx="11629067" cy="5399821"/>
            </a:xfrm>
          </p:grpSpPr>
          <p:pic>
            <p:nvPicPr>
              <p:cNvPr id="7" name="Picture 6" descr="A screenshot of a video game&#10;&#10;Description automatically generated">
                <a:extLst>
                  <a:ext uri="{FF2B5EF4-FFF2-40B4-BE49-F238E27FC236}">
                    <a16:creationId xmlns:a16="http://schemas.microsoft.com/office/drawing/2014/main" id="{7BD70588-E6DB-4846-9522-66B869AE9D4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0842" b="7993"/>
              <a:stretch/>
            </p:blipFill>
            <p:spPr>
              <a:xfrm>
                <a:off x="543521" y="1384913"/>
                <a:ext cx="6134112" cy="4236521"/>
              </a:xfrm>
              <a:prstGeom prst="rect">
                <a:avLst/>
              </a:prstGeom>
            </p:spPr>
          </p:pic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9A64441A-8BC6-42D4-82A1-C1CC74731871}"/>
                  </a:ext>
                </a:extLst>
              </p:cNvPr>
              <p:cNvGrpSpPr/>
              <p:nvPr/>
            </p:nvGrpSpPr>
            <p:grpSpPr>
              <a:xfrm>
                <a:off x="5219912" y="840208"/>
                <a:ext cx="2915442" cy="385149"/>
                <a:chOff x="4903699" y="566954"/>
                <a:chExt cx="2915442" cy="385149"/>
              </a:xfrm>
            </p:grpSpPr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E7F10421-32BA-430F-BC77-BC85A81080B4}"/>
                    </a:ext>
                  </a:extLst>
                </p:cNvPr>
                <p:cNvSpPr/>
                <p:nvPr/>
              </p:nvSpPr>
              <p:spPr>
                <a:xfrm>
                  <a:off x="4903699" y="685794"/>
                  <a:ext cx="163281" cy="163286"/>
                </a:xfrm>
                <a:prstGeom prst="rect">
                  <a:avLst/>
                </a:prstGeom>
                <a:solidFill>
                  <a:srgbClr val="A6CEE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75F3AB36-3A88-45C9-B8F6-E57FF8D21877}"/>
                    </a:ext>
                  </a:extLst>
                </p:cNvPr>
                <p:cNvSpPr/>
                <p:nvPr/>
              </p:nvSpPr>
              <p:spPr>
                <a:xfrm>
                  <a:off x="5813616" y="685794"/>
                  <a:ext cx="163281" cy="163286"/>
                </a:xfrm>
                <a:prstGeom prst="rect">
                  <a:avLst/>
                </a:prstGeom>
                <a:solidFill>
                  <a:srgbClr val="1F78B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EB2D05B7-E5C4-46BC-B71B-AD8F9B5A4E26}"/>
                    </a:ext>
                  </a:extLst>
                </p:cNvPr>
                <p:cNvSpPr/>
                <p:nvPr/>
              </p:nvSpPr>
              <p:spPr>
                <a:xfrm>
                  <a:off x="6723534" y="685794"/>
                  <a:ext cx="163281" cy="163286"/>
                </a:xfrm>
                <a:prstGeom prst="rect">
                  <a:avLst/>
                </a:prstGeom>
                <a:solidFill>
                  <a:srgbClr val="B2DF8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F5B52E69-38D6-4A30-AD15-7BE26212C8A9}"/>
                    </a:ext>
                  </a:extLst>
                </p:cNvPr>
                <p:cNvSpPr txBox="1"/>
                <p:nvPr/>
              </p:nvSpPr>
              <p:spPr>
                <a:xfrm>
                  <a:off x="5040089" y="582771"/>
                  <a:ext cx="914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Field 1</a:t>
                  </a:r>
                </a:p>
              </p:txBody>
            </p: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E9812832-9357-41AA-B4A1-5091FBB340EF}"/>
                    </a:ext>
                  </a:extLst>
                </p:cNvPr>
                <p:cNvSpPr txBox="1"/>
                <p:nvPr/>
              </p:nvSpPr>
              <p:spPr>
                <a:xfrm>
                  <a:off x="5972415" y="566954"/>
                  <a:ext cx="914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Field 2</a:t>
                  </a:r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9C189B1A-3209-46E8-B813-4D710376DAC6}"/>
                    </a:ext>
                  </a:extLst>
                </p:cNvPr>
                <p:cNvSpPr txBox="1"/>
                <p:nvPr/>
              </p:nvSpPr>
              <p:spPr>
                <a:xfrm>
                  <a:off x="6904741" y="582771"/>
                  <a:ext cx="914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Field 3</a:t>
                  </a:r>
                </a:p>
              </p:txBody>
            </p:sp>
          </p:grp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2A03AA4-6F0A-497D-A124-D3551E3F519F}"/>
                  </a:ext>
                </a:extLst>
              </p:cNvPr>
              <p:cNvSpPr txBox="1"/>
              <p:nvPr/>
            </p:nvSpPr>
            <p:spPr>
              <a:xfrm rot="16200000">
                <a:off x="-1754198" y="3150848"/>
                <a:ext cx="46687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Locust density (individuals m</a:t>
                </a:r>
                <a:r>
                  <a:rPr lang="en-US" baseline="30000" dirty="0"/>
                  <a:t>2 -1</a:t>
                </a:r>
                <a:r>
                  <a:rPr lang="en-US" dirty="0"/>
                  <a:t>)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5DFA51F-852C-4F50-920B-F34E9F200F2B}"/>
                  </a:ext>
                </a:extLst>
              </p:cNvPr>
              <p:cNvSpPr txBox="1"/>
              <p:nvPr/>
            </p:nvSpPr>
            <p:spPr>
              <a:xfrm>
                <a:off x="1393272" y="5590919"/>
                <a:ext cx="116363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Wooded area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6C1A5BC-BBB6-49B1-8905-2440AAE6505C}"/>
                  </a:ext>
                </a:extLst>
              </p:cNvPr>
              <p:cNvSpPr txBox="1"/>
              <p:nvPr/>
            </p:nvSpPr>
            <p:spPr>
              <a:xfrm>
                <a:off x="2583794" y="5590919"/>
                <a:ext cx="11636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Edge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D31173E-2022-474F-A424-AE15CDB55267}"/>
                  </a:ext>
                </a:extLst>
              </p:cNvPr>
              <p:cNvSpPr txBox="1"/>
              <p:nvPr/>
            </p:nvSpPr>
            <p:spPr>
              <a:xfrm>
                <a:off x="3720531" y="5590919"/>
                <a:ext cx="11636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20 meters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9D69219-D98D-49CF-891B-574845137A36}"/>
                  </a:ext>
                </a:extLst>
              </p:cNvPr>
              <p:cNvSpPr txBox="1"/>
              <p:nvPr/>
            </p:nvSpPr>
            <p:spPr>
              <a:xfrm>
                <a:off x="5038275" y="5590919"/>
                <a:ext cx="116363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Grassy</a:t>
                </a:r>
              </a:p>
              <a:p>
                <a:pPr algn="ctr"/>
                <a:r>
                  <a:rPr lang="en-US" dirty="0"/>
                  <a:t>area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963032B-568C-45CE-A2C9-30EFE18D47DF}"/>
                  </a:ext>
                </a:extLst>
              </p:cNvPr>
              <p:cNvSpPr txBox="1"/>
              <p:nvPr/>
            </p:nvSpPr>
            <p:spPr>
              <a:xfrm>
                <a:off x="1546465" y="4605827"/>
                <a:ext cx="2930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1CAA841-BDD1-45C0-9CF3-2442FD979ED2}"/>
                  </a:ext>
                </a:extLst>
              </p:cNvPr>
              <p:cNvSpPr txBox="1"/>
              <p:nvPr/>
            </p:nvSpPr>
            <p:spPr>
              <a:xfrm>
                <a:off x="1868064" y="4605827"/>
                <a:ext cx="2930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60EB6EF-3018-481A-AB18-5008940BAC69}"/>
                  </a:ext>
                </a:extLst>
              </p:cNvPr>
              <p:cNvSpPr txBox="1"/>
              <p:nvPr/>
            </p:nvSpPr>
            <p:spPr>
              <a:xfrm>
                <a:off x="2175374" y="4605827"/>
                <a:ext cx="2930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750FF8D-A569-4B20-B265-5C8C3CEFA128}"/>
                  </a:ext>
                </a:extLst>
              </p:cNvPr>
              <p:cNvSpPr txBox="1"/>
              <p:nvPr/>
            </p:nvSpPr>
            <p:spPr>
              <a:xfrm>
                <a:off x="2853536" y="3709421"/>
                <a:ext cx="2930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7642C92-75A5-455B-B6B6-87D8A2EBDEC8}"/>
                  </a:ext>
                </a:extLst>
              </p:cNvPr>
              <p:cNvSpPr txBox="1"/>
              <p:nvPr/>
            </p:nvSpPr>
            <p:spPr>
              <a:xfrm>
                <a:off x="3145896" y="3709421"/>
                <a:ext cx="2930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ACBCDFB-8758-4FAD-A49A-18A2666E21F9}"/>
                  </a:ext>
                </a:extLst>
              </p:cNvPr>
              <p:cNvSpPr txBox="1"/>
              <p:nvPr/>
            </p:nvSpPr>
            <p:spPr>
              <a:xfrm>
                <a:off x="3456059" y="3709421"/>
                <a:ext cx="2930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373FBE7-931A-4B1B-807B-C45ABA5DB7DE}"/>
                  </a:ext>
                </a:extLst>
              </p:cNvPr>
              <p:cNvSpPr txBox="1"/>
              <p:nvPr/>
            </p:nvSpPr>
            <p:spPr>
              <a:xfrm>
                <a:off x="4117652" y="2989030"/>
                <a:ext cx="2930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B612B4C-8BB4-4616-A228-A15E2D12E3FD}"/>
                  </a:ext>
                </a:extLst>
              </p:cNvPr>
              <p:cNvSpPr txBox="1"/>
              <p:nvPr/>
            </p:nvSpPr>
            <p:spPr>
              <a:xfrm>
                <a:off x="4414946" y="2989030"/>
                <a:ext cx="2930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605DBCF-493F-42A2-BDCF-EBAC97301EB6}"/>
                  </a:ext>
                </a:extLst>
              </p:cNvPr>
              <p:cNvSpPr txBox="1"/>
              <p:nvPr/>
            </p:nvSpPr>
            <p:spPr>
              <a:xfrm>
                <a:off x="4716676" y="2989030"/>
                <a:ext cx="2930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FFEAD99-8846-4F09-9B97-B33F9AF85138}"/>
                  </a:ext>
                </a:extLst>
              </p:cNvPr>
              <p:cNvSpPr txBox="1"/>
              <p:nvPr/>
            </p:nvSpPr>
            <p:spPr>
              <a:xfrm>
                <a:off x="5357390" y="2989030"/>
                <a:ext cx="2930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35E01C4-581D-4D7F-8E3C-45D4B5CFDA4D}"/>
                  </a:ext>
                </a:extLst>
              </p:cNvPr>
              <p:cNvSpPr txBox="1"/>
              <p:nvPr/>
            </p:nvSpPr>
            <p:spPr>
              <a:xfrm>
                <a:off x="5673078" y="2989030"/>
                <a:ext cx="2930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E49F5C0-D776-415D-8934-6CBD9921FFA6}"/>
                  </a:ext>
                </a:extLst>
              </p:cNvPr>
              <p:cNvSpPr txBox="1"/>
              <p:nvPr/>
            </p:nvSpPr>
            <p:spPr>
              <a:xfrm>
                <a:off x="7292153" y="5593698"/>
                <a:ext cx="116363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Wooded area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8F0193D-B7DC-4619-BEE4-43A9303E2894}"/>
                  </a:ext>
                </a:extLst>
              </p:cNvPr>
              <p:cNvSpPr txBox="1"/>
              <p:nvPr/>
            </p:nvSpPr>
            <p:spPr>
              <a:xfrm>
                <a:off x="8472715" y="5590919"/>
                <a:ext cx="11636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Edge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BC8D806-41BF-4F19-AF5E-028974642151}"/>
                  </a:ext>
                </a:extLst>
              </p:cNvPr>
              <p:cNvSpPr txBox="1"/>
              <p:nvPr/>
            </p:nvSpPr>
            <p:spPr>
              <a:xfrm>
                <a:off x="9667037" y="5584173"/>
                <a:ext cx="11636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20 meters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9500B9A-79AB-4FDD-AE78-D0DF70640C19}"/>
                  </a:ext>
                </a:extLst>
              </p:cNvPr>
              <p:cNvSpPr txBox="1"/>
              <p:nvPr/>
            </p:nvSpPr>
            <p:spPr>
              <a:xfrm>
                <a:off x="10860956" y="5593698"/>
                <a:ext cx="116363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Grassy</a:t>
                </a:r>
              </a:p>
              <a:p>
                <a:pPr algn="ctr"/>
                <a:r>
                  <a:rPr lang="en-US" dirty="0"/>
                  <a:t>area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5654611-0EA8-4C33-9E01-DC64D48FD39B}"/>
                  </a:ext>
                </a:extLst>
              </p:cNvPr>
              <p:cNvSpPr txBox="1"/>
              <p:nvPr/>
            </p:nvSpPr>
            <p:spPr>
              <a:xfrm>
                <a:off x="1248451" y="1414319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2868D26-C0AC-427C-987E-D60265EEBD01}"/>
                  </a:ext>
                </a:extLst>
              </p:cNvPr>
              <p:cNvSpPr txBox="1"/>
              <p:nvPr/>
            </p:nvSpPr>
            <p:spPr>
              <a:xfrm>
                <a:off x="5998880" y="1245576"/>
                <a:ext cx="3097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B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FCA785A-5CB9-474C-952E-F575D8D1F1F3}"/>
                  </a:ext>
                </a:extLst>
              </p:cNvPr>
              <p:cNvSpPr txBox="1"/>
              <p:nvPr/>
            </p:nvSpPr>
            <p:spPr>
              <a:xfrm>
                <a:off x="7158182" y="1419225"/>
                <a:ext cx="2930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1E1FD03-1786-4989-A00D-428B8DC79AB3}"/>
                  </a:ext>
                </a:extLst>
              </p:cNvPr>
              <p:cNvSpPr txBox="1"/>
              <p:nvPr/>
            </p:nvSpPr>
            <p:spPr>
              <a:xfrm>
                <a:off x="7414603" y="4236495"/>
                <a:ext cx="2930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BB8D7C38-D133-4A12-9003-8406A681417A}"/>
                  </a:ext>
                </a:extLst>
              </p:cNvPr>
              <p:cNvSpPr txBox="1"/>
              <p:nvPr/>
            </p:nvSpPr>
            <p:spPr>
              <a:xfrm>
                <a:off x="7707627" y="4236495"/>
                <a:ext cx="2930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EDF8A1C-6B20-452B-8662-13604A1FA98B}"/>
                  </a:ext>
                </a:extLst>
              </p:cNvPr>
              <p:cNvSpPr txBox="1"/>
              <p:nvPr/>
            </p:nvSpPr>
            <p:spPr>
              <a:xfrm>
                <a:off x="7929212" y="4236495"/>
                <a:ext cx="2930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ECC3EDC-60AB-4027-B817-CA270AA2512B}"/>
                  </a:ext>
                </a:extLst>
              </p:cNvPr>
              <p:cNvSpPr txBox="1"/>
              <p:nvPr/>
            </p:nvSpPr>
            <p:spPr>
              <a:xfrm>
                <a:off x="8597849" y="3340089"/>
                <a:ext cx="2930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98ACF0A-DA91-47F5-A764-E60EA85C4BF2}"/>
                  </a:ext>
                </a:extLst>
              </p:cNvPr>
              <p:cNvSpPr txBox="1"/>
              <p:nvPr/>
            </p:nvSpPr>
            <p:spPr>
              <a:xfrm>
                <a:off x="8890209" y="3340089"/>
                <a:ext cx="2930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7239E032-0F4F-40CB-8142-CFCED5A84603}"/>
                  </a:ext>
                </a:extLst>
              </p:cNvPr>
              <p:cNvSpPr txBox="1"/>
              <p:nvPr/>
            </p:nvSpPr>
            <p:spPr>
              <a:xfrm>
                <a:off x="9190847" y="3340089"/>
                <a:ext cx="2930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20E31640-B023-4011-9E1F-6482E433C6C4}"/>
                  </a:ext>
                </a:extLst>
              </p:cNvPr>
              <p:cNvSpPr txBox="1"/>
              <p:nvPr/>
            </p:nvSpPr>
            <p:spPr>
              <a:xfrm>
                <a:off x="9804815" y="2619698"/>
                <a:ext cx="2930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CB4FB7C-FE9B-4474-84AB-11D53DBE458B}"/>
                  </a:ext>
                </a:extLst>
              </p:cNvPr>
              <p:cNvSpPr txBox="1"/>
              <p:nvPr/>
            </p:nvSpPr>
            <p:spPr>
              <a:xfrm>
                <a:off x="10073534" y="2619698"/>
                <a:ext cx="2930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614E1B0-7E70-4416-BFF6-8E1FD1F71328}"/>
                  </a:ext>
                </a:extLst>
              </p:cNvPr>
              <p:cNvSpPr txBox="1"/>
              <p:nvPr/>
            </p:nvSpPr>
            <p:spPr>
              <a:xfrm>
                <a:off x="10413364" y="2619698"/>
                <a:ext cx="2930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B1A0C985-EB5F-4240-9718-965EACE35E08}"/>
                  </a:ext>
                </a:extLst>
              </p:cNvPr>
              <p:cNvSpPr txBox="1"/>
              <p:nvPr/>
            </p:nvSpPr>
            <p:spPr>
              <a:xfrm>
                <a:off x="10948568" y="2610173"/>
                <a:ext cx="2930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F023A828-17EF-404C-BFB3-1511A32D2016}"/>
                  </a:ext>
                </a:extLst>
              </p:cNvPr>
              <p:cNvSpPr txBox="1"/>
              <p:nvPr/>
            </p:nvSpPr>
            <p:spPr>
              <a:xfrm>
                <a:off x="11254731" y="2610173"/>
                <a:ext cx="2930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D68FC569-A113-47F4-A5DA-82C926E75424}"/>
                  </a:ext>
                </a:extLst>
              </p:cNvPr>
              <p:cNvSpPr txBox="1"/>
              <p:nvPr/>
            </p:nvSpPr>
            <p:spPr>
              <a:xfrm>
                <a:off x="11551562" y="2318378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67370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9052C78-4AF9-40B4-9BFE-30124C8BFFF5}"/>
              </a:ext>
            </a:extLst>
          </p:cNvPr>
          <p:cNvGrpSpPr/>
          <p:nvPr/>
        </p:nvGrpSpPr>
        <p:grpSpPr>
          <a:xfrm>
            <a:off x="1346625" y="856797"/>
            <a:ext cx="4677061" cy="5144405"/>
            <a:chOff x="613200" y="879951"/>
            <a:chExt cx="4677061" cy="5144405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4AB897AE-BCCA-4A3B-9C95-FB6C711B0FC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871"/>
            <a:stretch/>
          </p:blipFill>
          <p:spPr>
            <a:xfrm>
              <a:off x="718252" y="1263978"/>
              <a:ext cx="4572009" cy="4166450"/>
            </a:xfrm>
            <a:prstGeom prst="rect">
              <a:avLst/>
            </a:prstGeom>
          </p:spPr>
        </p:pic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B050A220-6287-48B3-8B9A-A5A10270FBAF}"/>
                </a:ext>
              </a:extLst>
            </p:cNvPr>
            <p:cNvGrpSpPr/>
            <p:nvPr/>
          </p:nvGrpSpPr>
          <p:grpSpPr>
            <a:xfrm>
              <a:off x="1977619" y="879951"/>
              <a:ext cx="2915442" cy="369332"/>
              <a:chOff x="4903699" y="582771"/>
              <a:chExt cx="2915442" cy="369332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390CC6B1-9425-4E3A-8853-C0AB0F46C33B}"/>
                  </a:ext>
                </a:extLst>
              </p:cNvPr>
              <p:cNvSpPr/>
              <p:nvPr/>
            </p:nvSpPr>
            <p:spPr>
              <a:xfrm>
                <a:off x="4903699" y="685794"/>
                <a:ext cx="163281" cy="163286"/>
              </a:xfrm>
              <a:prstGeom prst="rect">
                <a:avLst/>
              </a:prstGeom>
              <a:solidFill>
                <a:srgbClr val="1B9E7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3D00728E-6651-469E-B0A8-D12A47833E37}"/>
                  </a:ext>
                </a:extLst>
              </p:cNvPr>
              <p:cNvSpPr/>
              <p:nvPr/>
            </p:nvSpPr>
            <p:spPr>
              <a:xfrm>
                <a:off x="5813616" y="685794"/>
                <a:ext cx="163281" cy="163286"/>
              </a:xfrm>
              <a:prstGeom prst="rect">
                <a:avLst/>
              </a:prstGeom>
              <a:solidFill>
                <a:srgbClr val="D95F0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3F99EB6D-194A-44F2-982A-2CB3FCE8A8F8}"/>
                  </a:ext>
                </a:extLst>
              </p:cNvPr>
              <p:cNvSpPr/>
              <p:nvPr/>
            </p:nvSpPr>
            <p:spPr>
              <a:xfrm>
                <a:off x="6723534" y="685794"/>
                <a:ext cx="163281" cy="163286"/>
              </a:xfrm>
              <a:prstGeom prst="rect">
                <a:avLst/>
              </a:prstGeom>
              <a:solidFill>
                <a:srgbClr val="7570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EA2FB2C-7F53-4CDF-BE40-E5A2E3A177DD}"/>
                  </a:ext>
                </a:extLst>
              </p:cNvPr>
              <p:cNvSpPr txBox="1"/>
              <p:nvPr/>
            </p:nvSpPr>
            <p:spPr>
              <a:xfrm>
                <a:off x="5040089" y="582771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Field 1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2BA577B-FC44-4CB9-A823-A654E35C9186}"/>
                  </a:ext>
                </a:extLst>
              </p:cNvPr>
              <p:cNvSpPr txBox="1"/>
              <p:nvPr/>
            </p:nvSpPr>
            <p:spPr>
              <a:xfrm>
                <a:off x="5972415" y="582771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Field 2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BFE05B9-D9E2-4A07-9972-E92644DEEC5D}"/>
                  </a:ext>
                </a:extLst>
              </p:cNvPr>
              <p:cNvSpPr txBox="1"/>
              <p:nvPr/>
            </p:nvSpPr>
            <p:spPr>
              <a:xfrm>
                <a:off x="6904741" y="582771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Field 3</a:t>
                </a:r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27F9A17-C6F8-41AB-B8AE-CDE7300F7C16}"/>
                </a:ext>
              </a:extLst>
            </p:cNvPr>
            <p:cNvSpPr txBox="1"/>
            <p:nvPr/>
          </p:nvSpPr>
          <p:spPr>
            <a:xfrm rot="16200000">
              <a:off x="-1220240" y="3174559"/>
              <a:ext cx="40362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Total number of meat ants captured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FE0AFA2-C4D1-483E-9FEA-9F6DB966B08E}"/>
                </a:ext>
              </a:extLst>
            </p:cNvPr>
            <p:cNvSpPr txBox="1"/>
            <p:nvPr/>
          </p:nvSpPr>
          <p:spPr>
            <a:xfrm>
              <a:off x="1272074" y="5377329"/>
              <a:ext cx="116363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Wooded</a:t>
              </a:r>
            </a:p>
            <a:p>
              <a:pPr algn="ctr"/>
              <a:r>
                <a:rPr lang="en-US" dirty="0"/>
                <a:t>area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619DB45-B215-42CF-BAA7-16003FEFAF27}"/>
                </a:ext>
              </a:extLst>
            </p:cNvPr>
            <p:cNvSpPr txBox="1"/>
            <p:nvPr/>
          </p:nvSpPr>
          <p:spPr>
            <a:xfrm>
              <a:off x="2211192" y="5379131"/>
              <a:ext cx="11636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Edge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11CE0FA-20D9-4BDD-8DBF-1780638C2F67}"/>
                </a:ext>
              </a:extLst>
            </p:cNvPr>
            <p:cNvSpPr txBox="1"/>
            <p:nvPr/>
          </p:nvSpPr>
          <p:spPr>
            <a:xfrm>
              <a:off x="3129638" y="5386198"/>
              <a:ext cx="11636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20 meters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28074B0-28D1-4E9B-B21E-0FC4174A3718}"/>
                </a:ext>
              </a:extLst>
            </p:cNvPr>
            <p:cNvSpPr txBox="1"/>
            <p:nvPr/>
          </p:nvSpPr>
          <p:spPr>
            <a:xfrm>
              <a:off x="4070101" y="5378025"/>
              <a:ext cx="116363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Grassy</a:t>
              </a:r>
            </a:p>
            <a:p>
              <a:pPr algn="ctr"/>
              <a:r>
                <a:rPr lang="en-US" dirty="0"/>
                <a:t>area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CA463FE-7D4F-4057-AE3C-96B3921D1F0C}"/>
                </a:ext>
              </a:extLst>
            </p:cNvPr>
            <p:cNvSpPr txBox="1"/>
            <p:nvPr/>
          </p:nvSpPr>
          <p:spPr>
            <a:xfrm>
              <a:off x="1469289" y="3794890"/>
              <a:ext cx="2930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A7A141C-E53E-4B6A-BF57-85D575C29338}"/>
                </a:ext>
              </a:extLst>
            </p:cNvPr>
            <p:cNvSpPr txBox="1"/>
            <p:nvPr/>
          </p:nvSpPr>
          <p:spPr>
            <a:xfrm>
              <a:off x="1716590" y="3794890"/>
              <a:ext cx="2930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D676814-C18A-4292-B6C1-58901F9A24FE}"/>
                </a:ext>
              </a:extLst>
            </p:cNvPr>
            <p:cNvSpPr txBox="1"/>
            <p:nvPr/>
          </p:nvSpPr>
          <p:spPr>
            <a:xfrm>
              <a:off x="1941031" y="3794890"/>
              <a:ext cx="2930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D4B3322-8AB4-4155-A9C0-5C29580F47ED}"/>
                </a:ext>
              </a:extLst>
            </p:cNvPr>
            <p:cNvSpPr txBox="1"/>
            <p:nvPr/>
          </p:nvSpPr>
          <p:spPr>
            <a:xfrm>
              <a:off x="2408294" y="2306749"/>
              <a:ext cx="2930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AAF681A-40EF-408F-9B9F-9345554C6C31}"/>
                </a:ext>
              </a:extLst>
            </p:cNvPr>
            <p:cNvSpPr txBox="1"/>
            <p:nvPr/>
          </p:nvSpPr>
          <p:spPr>
            <a:xfrm>
              <a:off x="2640355" y="2306749"/>
              <a:ext cx="2930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76CB295-9B6A-43ED-8B50-0193A87C12DD}"/>
                </a:ext>
              </a:extLst>
            </p:cNvPr>
            <p:cNvSpPr txBox="1"/>
            <p:nvPr/>
          </p:nvSpPr>
          <p:spPr>
            <a:xfrm>
              <a:off x="2867097" y="2306749"/>
              <a:ext cx="2930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C255A89-018E-4077-8BB0-9BE39F439917}"/>
                </a:ext>
              </a:extLst>
            </p:cNvPr>
            <p:cNvSpPr txBox="1"/>
            <p:nvPr/>
          </p:nvSpPr>
          <p:spPr>
            <a:xfrm>
              <a:off x="3321039" y="1132509"/>
              <a:ext cx="2930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A022774-A6CB-4E17-8E20-D9D23806BC37}"/>
                </a:ext>
              </a:extLst>
            </p:cNvPr>
            <p:cNvSpPr txBox="1"/>
            <p:nvPr/>
          </p:nvSpPr>
          <p:spPr>
            <a:xfrm>
              <a:off x="3567926" y="1132509"/>
              <a:ext cx="2930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9B0A3C4-EC5E-456D-999F-D3F0D8BF871A}"/>
                </a:ext>
              </a:extLst>
            </p:cNvPr>
            <p:cNvSpPr txBox="1"/>
            <p:nvPr/>
          </p:nvSpPr>
          <p:spPr>
            <a:xfrm>
              <a:off x="3818093" y="1143382"/>
              <a:ext cx="2930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493CFE3-7D9F-4A84-8345-AC851E94CCC2}"/>
                </a:ext>
              </a:extLst>
            </p:cNvPr>
            <p:cNvSpPr txBox="1"/>
            <p:nvPr/>
          </p:nvSpPr>
          <p:spPr>
            <a:xfrm>
              <a:off x="4270144" y="1132509"/>
              <a:ext cx="2930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BC62483-FDC4-495D-8021-DA795D33AC95}"/>
                </a:ext>
              </a:extLst>
            </p:cNvPr>
            <p:cNvSpPr txBox="1"/>
            <p:nvPr/>
          </p:nvSpPr>
          <p:spPr>
            <a:xfrm>
              <a:off x="4496059" y="1132509"/>
              <a:ext cx="2930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3D98F51-1BDF-4390-B980-09754D350468}"/>
                </a:ext>
              </a:extLst>
            </p:cNvPr>
            <p:cNvSpPr txBox="1"/>
            <p:nvPr/>
          </p:nvSpPr>
          <p:spPr>
            <a:xfrm>
              <a:off x="4725102" y="1143382"/>
              <a:ext cx="2930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23902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91429C32-350A-4AC5-BF39-277E4017653A}"/>
              </a:ext>
            </a:extLst>
          </p:cNvPr>
          <p:cNvGrpSpPr/>
          <p:nvPr/>
        </p:nvGrpSpPr>
        <p:grpSpPr>
          <a:xfrm>
            <a:off x="1981191" y="1408664"/>
            <a:ext cx="8598949" cy="4608707"/>
            <a:chOff x="1981191" y="1408664"/>
            <a:chExt cx="8598949" cy="4608707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6DBF14FA-2756-40D1-AB38-664335281221}"/>
                </a:ext>
              </a:extLst>
            </p:cNvPr>
            <p:cNvGrpSpPr/>
            <p:nvPr/>
          </p:nvGrpSpPr>
          <p:grpSpPr>
            <a:xfrm>
              <a:off x="1981191" y="1408664"/>
              <a:ext cx="8598949" cy="4608707"/>
              <a:chOff x="1981191" y="1408664"/>
              <a:chExt cx="8598949" cy="4608707"/>
            </a:xfrm>
          </p:grpSpPr>
          <p:pic>
            <p:nvPicPr>
              <p:cNvPr id="16" name="Picture 15" descr="A picture containing screenshot&#10;&#10;Description automatically generated">
                <a:extLst>
                  <a:ext uri="{FF2B5EF4-FFF2-40B4-BE49-F238E27FC236}">
                    <a16:creationId xmlns:a16="http://schemas.microsoft.com/office/drawing/2014/main" id="{B04AF44E-DD49-4416-84D4-8C7FC69F1AC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8778"/>
              <a:stretch/>
            </p:blipFill>
            <p:spPr>
              <a:xfrm>
                <a:off x="1981191" y="1544320"/>
                <a:ext cx="8229617" cy="4170684"/>
              </a:xfrm>
              <a:prstGeom prst="rect">
                <a:avLst/>
              </a:prstGeom>
            </p:spPr>
          </p:pic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A10B643-F490-4588-A452-F4EBBF5B78C8}"/>
                  </a:ext>
                </a:extLst>
              </p:cNvPr>
              <p:cNvSpPr txBox="1"/>
              <p:nvPr/>
            </p:nvSpPr>
            <p:spPr>
              <a:xfrm rot="5400000">
                <a:off x="10075434" y="3464560"/>
                <a:ext cx="6400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Year</a:t>
                </a:r>
              </a:p>
            </p:txBody>
          </p:sp>
          <p:pic>
            <p:nvPicPr>
              <p:cNvPr id="18" name="Picture 17" descr="A picture containing screenshot&#10;&#10;Description automatically generated">
                <a:extLst>
                  <a:ext uri="{FF2B5EF4-FFF2-40B4-BE49-F238E27FC236}">
                    <a16:creationId xmlns:a16="http://schemas.microsoft.com/office/drawing/2014/main" id="{706B5AEE-FCC0-4FE1-B19C-F25E40ABF40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488" t="1445" r="22179" b="90333"/>
              <a:stretch/>
            </p:blipFill>
            <p:spPr>
              <a:xfrm>
                <a:off x="4257338" y="5641451"/>
                <a:ext cx="4389120" cy="375920"/>
              </a:xfrm>
              <a:prstGeom prst="rect">
                <a:avLst/>
              </a:prstGeom>
            </p:spPr>
          </p:pic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E8FE0BB-994E-4812-8FC0-59512C825A36}"/>
                  </a:ext>
                </a:extLst>
              </p:cNvPr>
              <p:cNvSpPr/>
              <p:nvPr/>
            </p:nvSpPr>
            <p:spPr>
              <a:xfrm>
                <a:off x="3310128" y="1780032"/>
                <a:ext cx="707136" cy="164592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9EEB697A-3036-4BF8-994E-6771217F4BB9}"/>
                  </a:ext>
                </a:extLst>
              </p:cNvPr>
              <p:cNvSpPr/>
              <p:nvPr/>
            </p:nvSpPr>
            <p:spPr>
              <a:xfrm>
                <a:off x="5884164" y="1767840"/>
                <a:ext cx="707136" cy="164592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616EA636-AB17-428A-959A-3560D6A02DF3}"/>
                  </a:ext>
                </a:extLst>
              </p:cNvPr>
              <p:cNvSpPr/>
              <p:nvPr/>
            </p:nvSpPr>
            <p:spPr>
              <a:xfrm>
                <a:off x="8272272" y="1780032"/>
                <a:ext cx="707136" cy="164592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490A41A-CCC4-43A5-83F8-5009C10C1EAD}"/>
                  </a:ext>
                </a:extLst>
              </p:cNvPr>
              <p:cNvSpPr txBox="1"/>
              <p:nvPr/>
            </p:nvSpPr>
            <p:spPr>
              <a:xfrm>
                <a:off x="3496056" y="1665470"/>
                <a:ext cx="3352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3D741F6-3D27-4C63-B062-AB91C56497A0}"/>
                  </a:ext>
                </a:extLst>
              </p:cNvPr>
              <p:cNvSpPr txBox="1"/>
              <p:nvPr/>
            </p:nvSpPr>
            <p:spPr>
              <a:xfrm>
                <a:off x="6019801" y="1677662"/>
                <a:ext cx="3352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F3A59C9-98A2-4C2A-8C42-AE85669C8CD6}"/>
                  </a:ext>
                </a:extLst>
              </p:cNvPr>
              <p:cNvSpPr txBox="1"/>
              <p:nvPr/>
            </p:nvSpPr>
            <p:spPr>
              <a:xfrm>
                <a:off x="8513066" y="1677662"/>
                <a:ext cx="3352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3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BFE62E6-B6BA-484B-AB7D-E0109E31836E}"/>
                  </a:ext>
                </a:extLst>
              </p:cNvPr>
              <p:cNvSpPr txBox="1"/>
              <p:nvPr/>
            </p:nvSpPr>
            <p:spPr>
              <a:xfrm>
                <a:off x="5879592" y="1408664"/>
                <a:ext cx="754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Field</a:t>
                </a:r>
              </a:p>
            </p:txBody>
          </p:sp>
        </p:grp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47F1B99-0327-4375-A3D7-89906CAC8ED0}"/>
                </a:ext>
              </a:extLst>
            </p:cNvPr>
            <p:cNvSpPr/>
            <p:nvPr/>
          </p:nvSpPr>
          <p:spPr>
            <a:xfrm>
              <a:off x="2476500" y="5326380"/>
              <a:ext cx="7383780" cy="1762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DADF634F-C20E-4B76-8A0F-CBBE99B29948}"/>
                </a:ext>
              </a:extLst>
            </p:cNvPr>
            <p:cNvGrpSpPr/>
            <p:nvPr/>
          </p:nvGrpSpPr>
          <p:grpSpPr>
            <a:xfrm>
              <a:off x="2476500" y="5244842"/>
              <a:ext cx="2399523" cy="467141"/>
              <a:chOff x="3830893" y="4223762"/>
              <a:chExt cx="2399523" cy="467141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1BD04C8-DB74-4598-A554-C917BCD73223}"/>
                  </a:ext>
                </a:extLst>
              </p:cNvPr>
              <p:cNvSpPr txBox="1"/>
              <p:nvPr/>
            </p:nvSpPr>
            <p:spPr>
              <a:xfrm>
                <a:off x="3830893" y="4229238"/>
                <a:ext cx="69493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Wooded</a:t>
                </a:r>
              </a:p>
              <a:p>
                <a:pPr algn="ctr"/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area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B1BB0B2-3065-468E-99CD-6AFE081E27B8}"/>
                  </a:ext>
                </a:extLst>
              </p:cNvPr>
              <p:cNvSpPr txBox="1"/>
              <p:nvPr/>
            </p:nvSpPr>
            <p:spPr>
              <a:xfrm>
                <a:off x="4503401" y="4239002"/>
                <a:ext cx="50206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Edge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5486644-CA64-4DA2-992A-DAA35D7BE7D3}"/>
                  </a:ext>
                </a:extLst>
              </p:cNvPr>
              <p:cNvSpPr txBox="1"/>
              <p:nvPr/>
            </p:nvSpPr>
            <p:spPr>
              <a:xfrm>
                <a:off x="4926281" y="4223762"/>
                <a:ext cx="80502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 Meters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179991E-E25D-4C46-8A87-F38FCA77F7F7}"/>
                  </a:ext>
                </a:extLst>
              </p:cNvPr>
              <p:cNvSpPr txBox="1"/>
              <p:nvPr/>
            </p:nvSpPr>
            <p:spPr>
              <a:xfrm>
                <a:off x="5619351" y="4223762"/>
                <a:ext cx="61106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Grassy</a:t>
                </a:r>
              </a:p>
              <a:p>
                <a:pPr algn="ctr"/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area</a:t>
                </a: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520DC20D-8FA9-4C82-A5FE-205B90922D16}"/>
                </a:ext>
              </a:extLst>
            </p:cNvPr>
            <p:cNvGrpSpPr/>
            <p:nvPr/>
          </p:nvGrpSpPr>
          <p:grpSpPr>
            <a:xfrm>
              <a:off x="4968628" y="5244842"/>
              <a:ext cx="2399523" cy="467141"/>
              <a:chOff x="3830893" y="4223762"/>
              <a:chExt cx="2399523" cy="467141"/>
            </a:xfrm>
          </p:grpSpPr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3718867-5DBC-4077-AB8E-6DC29F7E0674}"/>
                  </a:ext>
                </a:extLst>
              </p:cNvPr>
              <p:cNvSpPr txBox="1"/>
              <p:nvPr/>
            </p:nvSpPr>
            <p:spPr>
              <a:xfrm>
                <a:off x="3830893" y="4229238"/>
                <a:ext cx="69493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Wooded</a:t>
                </a:r>
              </a:p>
              <a:p>
                <a:pPr algn="ctr"/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area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CEA1592-B037-48C1-B8FD-647189A75483}"/>
                  </a:ext>
                </a:extLst>
              </p:cNvPr>
              <p:cNvSpPr txBox="1"/>
              <p:nvPr/>
            </p:nvSpPr>
            <p:spPr>
              <a:xfrm>
                <a:off x="4503401" y="4239002"/>
                <a:ext cx="50206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Edge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5781566-590F-4238-9164-EA1D74D07AFE}"/>
                  </a:ext>
                </a:extLst>
              </p:cNvPr>
              <p:cNvSpPr txBox="1"/>
              <p:nvPr/>
            </p:nvSpPr>
            <p:spPr>
              <a:xfrm>
                <a:off x="4926281" y="4223762"/>
                <a:ext cx="80502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 Meters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4A27DBB-9C23-4953-816F-6531506CACB6}"/>
                  </a:ext>
                </a:extLst>
              </p:cNvPr>
              <p:cNvSpPr txBox="1"/>
              <p:nvPr/>
            </p:nvSpPr>
            <p:spPr>
              <a:xfrm>
                <a:off x="5619351" y="4223762"/>
                <a:ext cx="61106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Grassy</a:t>
                </a:r>
              </a:p>
              <a:p>
                <a:pPr algn="ctr"/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area</a:t>
                </a: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777A28E4-4375-4434-91D6-6BC97DD4BDE0}"/>
                </a:ext>
              </a:extLst>
            </p:cNvPr>
            <p:cNvGrpSpPr/>
            <p:nvPr/>
          </p:nvGrpSpPr>
          <p:grpSpPr>
            <a:xfrm>
              <a:off x="7469935" y="5247863"/>
              <a:ext cx="2399523" cy="467141"/>
              <a:chOff x="3830893" y="4223762"/>
              <a:chExt cx="2399523" cy="467141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ED33C63-7587-4FAE-AE66-51319FC4149E}"/>
                  </a:ext>
                </a:extLst>
              </p:cNvPr>
              <p:cNvSpPr txBox="1"/>
              <p:nvPr/>
            </p:nvSpPr>
            <p:spPr>
              <a:xfrm>
                <a:off x="3830893" y="4229238"/>
                <a:ext cx="69493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Wooded</a:t>
                </a:r>
              </a:p>
              <a:p>
                <a:pPr algn="ctr"/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area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3342FB9-AE3A-4076-9ED1-85C8D296A73F}"/>
                  </a:ext>
                </a:extLst>
              </p:cNvPr>
              <p:cNvSpPr txBox="1"/>
              <p:nvPr/>
            </p:nvSpPr>
            <p:spPr>
              <a:xfrm>
                <a:off x="4503401" y="4239002"/>
                <a:ext cx="50206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Edge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8CB290D-3480-458F-9C13-DC428A67A300}"/>
                  </a:ext>
                </a:extLst>
              </p:cNvPr>
              <p:cNvSpPr txBox="1"/>
              <p:nvPr/>
            </p:nvSpPr>
            <p:spPr>
              <a:xfrm>
                <a:off x="4926281" y="4223762"/>
                <a:ext cx="80502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 Meters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FFCD63D-C406-4562-8D42-1D91BBCC66E5}"/>
                  </a:ext>
                </a:extLst>
              </p:cNvPr>
              <p:cNvSpPr txBox="1"/>
              <p:nvPr/>
            </p:nvSpPr>
            <p:spPr>
              <a:xfrm>
                <a:off x="5619351" y="4223762"/>
                <a:ext cx="61106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Grassy</a:t>
                </a:r>
              </a:p>
              <a:p>
                <a:pPr algn="ctr"/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area</a:t>
                </a:r>
              </a:p>
            </p:txBody>
          </p:sp>
        </p:grp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013BE3D-5211-41A6-9E05-526EF3F80791}"/>
                </a:ext>
              </a:extLst>
            </p:cNvPr>
            <p:cNvSpPr/>
            <p:nvPr/>
          </p:nvSpPr>
          <p:spPr>
            <a:xfrm>
              <a:off x="5656584" y="5502676"/>
              <a:ext cx="1141583" cy="2058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44713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300</Words>
  <Application>Microsoft Office PowerPoint</Application>
  <PresentationFormat>Widescreen</PresentationFormat>
  <Paragraphs>157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Douglas Lawton</dc:creator>
  <cp:lastModifiedBy>Douglas Lawton</cp:lastModifiedBy>
  <cp:revision>3</cp:revision>
  <dcterms:created xsi:type="dcterms:W3CDTF">2020-01-12T00:48:42Z</dcterms:created>
  <dcterms:modified xsi:type="dcterms:W3CDTF">2020-01-12T02:15:28Z</dcterms:modified>
</cp:coreProperties>
</file>