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6"/>
  </p:notesMasterIdLst>
  <p:sldIdLst>
    <p:sldId id="257" r:id="rId2"/>
    <p:sldId id="260" r:id="rId3"/>
    <p:sldId id="261" r:id="rId4"/>
    <p:sldId id="276" r:id="rId5"/>
    <p:sldId id="265" r:id="rId6"/>
    <p:sldId id="267" r:id="rId7"/>
    <p:sldId id="266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7" r:id="rId17"/>
    <p:sldId id="278" r:id="rId18"/>
    <p:sldId id="279" r:id="rId19"/>
    <p:sldId id="280" r:id="rId20"/>
    <p:sldId id="281" r:id="rId21"/>
    <p:sldId id="262" r:id="rId22"/>
    <p:sldId id="263" r:id="rId23"/>
    <p:sldId id="282" r:id="rId24"/>
    <p:sldId id="26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554A82-7295-4114-B0DD-09F3AFEE6406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3EF8F0-D842-4AAA-99F0-E5C8697CD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26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6088105-A2FB-4E66-87AF-CB32059E425C}" type="datetime1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8EC35EA-2AB4-42F2-A0DB-D728612E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5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F706-7B89-4272-A6AE-C5753E2CB6C7}" type="datetime1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C35EA-2AB4-42F2-A0DB-D728612E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8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A51D-0232-4E14-8613-C1CD9765CED4}" type="datetime1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C35EA-2AB4-42F2-A0DB-D728612E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791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D8CF-0CDD-4091-8050-57C1B2DED450}" type="datetime1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C35EA-2AB4-42F2-A0DB-D728612EE18B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8894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9B73-32E0-4806-BBA5-78EB56719379}" type="datetime1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C35EA-2AB4-42F2-A0DB-D728612E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75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184A1-91DC-460B-9839-540909AA7367}" type="datetime1">
              <a:rPr lang="en-US" smtClean="0"/>
              <a:t>6/6/2020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C35EA-2AB4-42F2-A0DB-D728612E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34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1C032-9D93-4079-BA4E-7C36E5BA3D43}" type="datetime1">
              <a:rPr lang="en-US" smtClean="0"/>
              <a:t>6/6/2020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C35EA-2AB4-42F2-A0DB-D728612E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28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DA60-C959-4F87-8F08-72447572607F}" type="datetime1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C35EA-2AB4-42F2-A0DB-D728612E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75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280B-E8E1-446D-8AD6-0C4B5D625866}" type="datetime1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C35EA-2AB4-42F2-A0DB-D728612E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80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2E46A-4B91-47E8-BF73-D65A0810B6A6}" type="datetime1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C35EA-2AB4-42F2-A0DB-D728612E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56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A031-BD08-43F8-81D0-C892897F2D2A}" type="datetime1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C35EA-2AB4-42F2-A0DB-D728612E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19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6EAF-2C02-47C7-B231-A4BE738185E2}" type="datetime1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C35EA-2AB4-42F2-A0DB-D728612E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C65E-04D2-49A5-96C9-DB6E0C69D781}" type="datetime1">
              <a:rPr lang="en-US" smtClean="0"/>
              <a:t>6/6/2020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C35EA-2AB4-42F2-A0DB-D728612E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22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0CD6-3496-4FA8-AEC8-1C656B453D13}" type="datetime1">
              <a:rPr lang="en-US" smtClean="0"/>
              <a:t>6/6/2020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C35EA-2AB4-42F2-A0DB-D728612E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04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EA55-ED90-4CDD-9737-D016D88ED62E}" type="datetime1">
              <a:rPr lang="en-US" smtClean="0"/>
              <a:t>6/6/2020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C35EA-2AB4-42F2-A0DB-D728612E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7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E11E3-DE49-4E60-934D-F26C6D3F38E4}" type="datetime1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C35EA-2AB4-42F2-A0DB-D728612E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72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25A7-2005-44DC-8313-E69612E92C4D}" type="datetime1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C35EA-2AB4-42F2-A0DB-D728612E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33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650F5-89E2-4350-A203-C085777FBB01}" type="datetime1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C35EA-2AB4-42F2-A0DB-D728612E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924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decision-trees-in-machine-learning-641b9c4e8052" TargetMode="External"/><Relationship Id="rId2" Type="http://schemas.openxmlformats.org/officeDocument/2006/relationships/hyperlink" Target="https://en.wikipedia.org/wiki/Decision_tre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chinelearningcoban.com/" TargetMode="External"/><Relationship Id="rId4" Type="http://schemas.openxmlformats.org/officeDocument/2006/relationships/hyperlink" Target="https://bigdatauni.com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F9EACA-7897-4CB2-9786-5604F7AB17D1}"/>
              </a:ext>
            </a:extLst>
          </p:cNvPr>
          <p:cNvSpPr/>
          <p:nvPr/>
        </p:nvSpPr>
        <p:spPr>
          <a:xfrm>
            <a:off x="775903" y="739301"/>
            <a:ext cx="10640194" cy="1688548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Deflate">
              <a:avLst>
                <a:gd name="adj" fmla="val 14869"/>
              </a:avLst>
            </a:prstTxWarp>
            <a:spAutoFit/>
          </a:bodyPr>
          <a:lstStyle/>
          <a:p>
            <a:pPr algn="ctr"/>
            <a:r>
              <a:rPr lang="en-US" sz="4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bg1"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CLASSIFICATION - DECISION TREE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AF130F-2E62-4D9A-B8EA-51288796CBB1}"/>
              </a:ext>
            </a:extLst>
          </p:cNvPr>
          <p:cNvSpPr txBox="1"/>
          <p:nvPr/>
        </p:nvSpPr>
        <p:spPr>
          <a:xfrm>
            <a:off x="6926093" y="4766874"/>
            <a:ext cx="5175115" cy="193899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/>
              <a:t>Nhóm</a:t>
            </a:r>
            <a:r>
              <a:rPr lang="en-US" sz="2400" dirty="0"/>
              <a:t>:</a:t>
            </a:r>
          </a:p>
          <a:p>
            <a:r>
              <a:rPr lang="en-US" sz="2400" dirty="0"/>
              <a:t>1 – </a:t>
            </a:r>
            <a:r>
              <a:rPr lang="en-US" sz="2400" dirty="0" err="1"/>
              <a:t>Đặng</a:t>
            </a:r>
            <a:r>
              <a:rPr lang="en-US" sz="2400" dirty="0"/>
              <a:t> </a:t>
            </a:r>
            <a:r>
              <a:rPr lang="en-US" sz="2400" dirty="0" err="1"/>
              <a:t>Diễm</a:t>
            </a:r>
            <a:r>
              <a:rPr lang="en-US" sz="2400" dirty="0"/>
              <a:t> Linh [18126023]</a:t>
            </a:r>
          </a:p>
          <a:p>
            <a:r>
              <a:rPr lang="en-US" sz="2400" dirty="0"/>
              <a:t>2 – </a:t>
            </a:r>
            <a:r>
              <a:rPr lang="en-US" sz="2400" dirty="0" err="1"/>
              <a:t>Phạm</a:t>
            </a:r>
            <a:r>
              <a:rPr lang="en-US" sz="2400" dirty="0"/>
              <a:t> </a:t>
            </a:r>
            <a:r>
              <a:rPr lang="en-US" sz="2400" dirty="0" err="1"/>
              <a:t>Võ</a:t>
            </a:r>
            <a:r>
              <a:rPr lang="en-US" sz="2400" dirty="0"/>
              <a:t> </a:t>
            </a:r>
            <a:r>
              <a:rPr lang="en-US" sz="2400" dirty="0" err="1"/>
              <a:t>Đức</a:t>
            </a:r>
            <a:r>
              <a:rPr lang="en-US" sz="2400" dirty="0"/>
              <a:t> </a:t>
            </a:r>
            <a:r>
              <a:rPr lang="en-US" sz="2400" dirty="0" err="1"/>
              <a:t>Phong</a:t>
            </a:r>
            <a:r>
              <a:rPr lang="en-US" sz="2400" dirty="0"/>
              <a:t> [18126007]</a:t>
            </a:r>
          </a:p>
          <a:p>
            <a:r>
              <a:rPr lang="en-US" sz="2400" dirty="0"/>
              <a:t>3 – </a:t>
            </a:r>
            <a:r>
              <a:rPr lang="en-US" sz="2400" dirty="0" err="1"/>
              <a:t>Nguyễn</a:t>
            </a:r>
            <a:r>
              <a:rPr lang="en-US" sz="2400" dirty="0"/>
              <a:t> </a:t>
            </a:r>
            <a:r>
              <a:rPr lang="en-US" sz="2400" dirty="0" err="1"/>
              <a:t>Đức</a:t>
            </a:r>
            <a:r>
              <a:rPr lang="en-US" sz="2400" dirty="0"/>
              <a:t> </a:t>
            </a:r>
            <a:r>
              <a:rPr lang="en-US" sz="2400" dirty="0" err="1"/>
              <a:t>Phú</a:t>
            </a:r>
            <a:r>
              <a:rPr lang="en-US" sz="2400" dirty="0"/>
              <a:t> [18126028]</a:t>
            </a:r>
          </a:p>
          <a:p>
            <a:r>
              <a:rPr lang="en-US" sz="2400" dirty="0"/>
              <a:t>4 – D</a:t>
            </a:r>
            <a:r>
              <a:rPr lang="vi-VN" sz="2400" dirty="0"/>
              <a:t>ư</a:t>
            </a:r>
            <a:r>
              <a:rPr lang="en-US" sz="2400" dirty="0" err="1"/>
              <a:t>ơng</a:t>
            </a:r>
            <a:r>
              <a:rPr lang="en-US" sz="2400" dirty="0"/>
              <a:t> Quang Vinh [18126038]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894F9E-96F7-4905-84A0-3F9BAF875366}"/>
              </a:ext>
            </a:extLst>
          </p:cNvPr>
          <p:cNvSpPr txBox="1"/>
          <p:nvPr/>
        </p:nvSpPr>
        <p:spPr>
          <a:xfrm>
            <a:off x="430157" y="5417402"/>
            <a:ext cx="5175115" cy="830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/>
              <a:t>Giảng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r>
              <a:rPr lang="en-US" sz="2400" dirty="0"/>
              <a:t>:</a:t>
            </a:r>
          </a:p>
          <a:p>
            <a:r>
              <a:rPr lang="en-US" sz="2400" dirty="0" err="1"/>
              <a:t>ThS</a:t>
            </a:r>
            <a:r>
              <a:rPr lang="en-US" sz="2400" dirty="0"/>
              <a:t>. </a:t>
            </a:r>
            <a:r>
              <a:rPr lang="en-US" sz="2400" dirty="0" err="1"/>
              <a:t>Vũ</a:t>
            </a:r>
            <a:r>
              <a:rPr lang="en-US" sz="2400" dirty="0"/>
              <a:t> </a:t>
            </a:r>
            <a:r>
              <a:rPr lang="en-US" sz="2400" dirty="0" err="1"/>
              <a:t>Quốc</a:t>
            </a:r>
            <a:r>
              <a:rPr lang="en-US" sz="2400" dirty="0"/>
              <a:t> </a:t>
            </a:r>
            <a:r>
              <a:rPr lang="en-US" sz="2400" dirty="0" err="1"/>
              <a:t>Hoàng</a:t>
            </a: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EA421C-B82F-410E-AFCF-375B29073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C35EA-2AB4-42F2-A0DB-D728612EE1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3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D3A52A-E2C0-41E1-82CB-FC9F14472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607" y="699291"/>
            <a:ext cx="9877916" cy="517541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3276D3-1EB8-448C-B39C-820712229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C35EA-2AB4-42F2-A0DB-D728612EE1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3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4C0FDD-3D94-47B8-8BB0-A656319EE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347" y="1691178"/>
            <a:ext cx="9715305" cy="9951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F865DF-A643-4852-BDED-B6DB2677F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347" y="2993721"/>
            <a:ext cx="9715305" cy="284950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41DAA26-6513-47E6-9E99-042ECBC05C4A}"/>
              </a:ext>
            </a:extLst>
          </p:cNvPr>
          <p:cNvSpPr/>
          <p:nvPr/>
        </p:nvSpPr>
        <p:spPr>
          <a:xfrm>
            <a:off x="1084906" y="553107"/>
            <a:ext cx="31297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ENTROPY: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1567EF-9A0D-41AB-9711-F1B1EEE87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C35EA-2AB4-42F2-A0DB-D728612EE1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55685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41DAA26-6513-47E6-9E99-042ECBC05C4A}"/>
              </a:ext>
            </a:extLst>
          </p:cNvPr>
          <p:cNvSpPr/>
          <p:nvPr/>
        </p:nvSpPr>
        <p:spPr>
          <a:xfrm>
            <a:off x="1088110" y="553107"/>
            <a:ext cx="67057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INFORMATION_GAIN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BEDD2E-989A-41F7-9966-43BBD5FF8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649" y="1776348"/>
            <a:ext cx="10640279" cy="14052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F8EA875-E89E-4C67-975B-A85A55DE4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649" y="3481522"/>
            <a:ext cx="10640279" cy="1405264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40ACBD88-3D77-43CF-8C1A-93955D8D81D4}"/>
              </a:ext>
            </a:extLst>
          </p:cNvPr>
          <p:cNvSpPr/>
          <p:nvPr/>
        </p:nvSpPr>
        <p:spPr>
          <a:xfrm>
            <a:off x="9154103" y="403151"/>
            <a:ext cx="2160306" cy="1223241"/>
          </a:xfrm>
          <a:prstGeom prst="wedgeRectCallout">
            <a:avLst>
              <a:gd name="adj1" fmla="val -41127"/>
              <a:gd name="adj2" fmla="val 8502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ID3</a:t>
            </a:r>
            <a:endParaRPr lang="en-US" b="1" dirty="0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519295BF-840E-497C-8496-FFAD250E0D34}"/>
              </a:ext>
            </a:extLst>
          </p:cNvPr>
          <p:cNvSpPr/>
          <p:nvPr/>
        </p:nvSpPr>
        <p:spPr>
          <a:xfrm>
            <a:off x="10031694" y="4575076"/>
            <a:ext cx="1855506" cy="1223241"/>
          </a:xfrm>
          <a:prstGeom prst="wedgeRectCallout">
            <a:avLst>
              <a:gd name="adj1" fmla="val -71278"/>
              <a:gd name="adj2" fmla="val -5116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C4.5</a:t>
            </a:r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A881B2-860D-4815-A2B5-D369C0DE16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649" y="5186696"/>
            <a:ext cx="9023439" cy="8971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4EC36-9C22-450B-956A-BFA8B57D5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C35EA-2AB4-42F2-A0DB-D728612EE1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04666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654693-81E4-4E5E-88F8-CE8E8D093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45" y="355686"/>
            <a:ext cx="11361107" cy="5957431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2C3779EC-7738-40F7-ABC0-369D46F9FC4A}"/>
              </a:ext>
            </a:extLst>
          </p:cNvPr>
          <p:cNvSpPr/>
          <p:nvPr/>
        </p:nvSpPr>
        <p:spPr>
          <a:xfrm>
            <a:off x="3968685" y="838986"/>
            <a:ext cx="1951348" cy="1084082"/>
          </a:xfrm>
          <a:prstGeom prst="wedgeRectCallout">
            <a:avLst>
              <a:gd name="adj1" fmla="val 22645"/>
              <a:gd name="adj2" fmla="val 9119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ID3</a:t>
            </a:r>
            <a:endParaRPr lang="en-US" b="1" dirty="0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B5EEBEC6-D8D0-40C9-8177-7A2389B42540}"/>
              </a:ext>
            </a:extLst>
          </p:cNvPr>
          <p:cNvSpPr/>
          <p:nvPr/>
        </p:nvSpPr>
        <p:spPr>
          <a:xfrm>
            <a:off x="8740219" y="838986"/>
            <a:ext cx="1951348" cy="1084082"/>
          </a:xfrm>
          <a:prstGeom prst="wedgeRectCallout">
            <a:avLst>
              <a:gd name="adj1" fmla="val 28442"/>
              <a:gd name="adj2" fmla="val 9989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C4.5</a:t>
            </a:r>
            <a:endParaRPr lang="en-US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8D696C-4AE2-4873-966B-802F130A5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C35EA-2AB4-42F2-A0DB-D728612EE18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9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EEC942-9B77-497C-B91A-2F4A108F7D2C}"/>
              </a:ext>
            </a:extLst>
          </p:cNvPr>
          <p:cNvSpPr/>
          <p:nvPr/>
        </p:nvSpPr>
        <p:spPr>
          <a:xfrm>
            <a:off x="1185625" y="289157"/>
            <a:ext cx="25891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Kết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qu</a:t>
            </a:r>
            <a:r>
              <a:rPr lang="en-US" sz="5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ả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7252AA-52B2-4CF3-9E10-BCA89E479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56" y="1212487"/>
            <a:ext cx="10213343" cy="535635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58BC90-6F5D-4F86-9E1B-407D7DC06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C35EA-2AB4-42F2-A0DB-D728612EE18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48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62A079-A40F-4371-A473-9E8F80327CC4}"/>
              </a:ext>
            </a:extLst>
          </p:cNvPr>
          <p:cNvSpPr/>
          <p:nvPr/>
        </p:nvSpPr>
        <p:spPr>
          <a:xfrm>
            <a:off x="955433" y="616950"/>
            <a:ext cx="56345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CART - HỆ SỐ GINI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D911D2-4A2C-4530-BC79-11B846554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557" y="1989950"/>
            <a:ext cx="7004154" cy="1780782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704609D1-7075-4345-8C0B-F1991D4A4E72}"/>
              </a:ext>
            </a:extLst>
          </p:cNvPr>
          <p:cNvSpPr/>
          <p:nvPr/>
        </p:nvSpPr>
        <p:spPr>
          <a:xfrm>
            <a:off x="7437748" y="616950"/>
            <a:ext cx="3714161" cy="1419239"/>
          </a:xfrm>
          <a:prstGeom prst="wedgeRectCallout">
            <a:avLst>
              <a:gd name="adj1" fmla="val -43520"/>
              <a:gd name="adj2" fmla="val 805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xác</a:t>
            </a:r>
            <a:r>
              <a:rPr lang="en-US" sz="2000" b="1" dirty="0"/>
              <a:t> </a:t>
            </a:r>
            <a:r>
              <a:rPr lang="en-US" sz="2000" b="1" dirty="0" err="1"/>
              <a:t>suất</a:t>
            </a:r>
            <a:r>
              <a:rPr lang="en-US" sz="2000" b="1" dirty="0"/>
              <a:t> </a:t>
            </a:r>
            <a:r>
              <a:rPr lang="en-US" sz="2000" b="1" dirty="0" err="1"/>
              <a:t>điều</a:t>
            </a:r>
            <a:r>
              <a:rPr lang="en-US" sz="2000" b="1" dirty="0"/>
              <a:t> </a:t>
            </a:r>
            <a:r>
              <a:rPr lang="en-US" sz="2000" b="1" dirty="0" err="1"/>
              <a:t>kiện</a:t>
            </a:r>
            <a:r>
              <a:rPr lang="en-US" sz="2000" b="1" dirty="0"/>
              <a:t> </a:t>
            </a:r>
            <a:r>
              <a:rPr lang="en-US" sz="2000" b="1" dirty="0" err="1"/>
              <a:t>đối</a:t>
            </a:r>
            <a:r>
              <a:rPr lang="en-US" sz="2000" b="1" dirty="0"/>
              <a:t> </a:t>
            </a:r>
            <a:r>
              <a:rPr lang="en-US" sz="2000" b="1" dirty="0" err="1"/>
              <a:t>tượng</a:t>
            </a:r>
            <a:r>
              <a:rPr lang="en-US" sz="2000" b="1" dirty="0"/>
              <a:t> </a:t>
            </a:r>
            <a:r>
              <a:rPr lang="en-US" sz="2000" b="1" dirty="0" err="1"/>
              <a:t>dữ</a:t>
            </a:r>
            <a:r>
              <a:rPr lang="en-US" sz="2000" b="1" dirty="0"/>
              <a:t> </a:t>
            </a:r>
            <a:r>
              <a:rPr lang="en-US" sz="2000" b="1" dirty="0" err="1"/>
              <a:t>liệu</a:t>
            </a:r>
            <a:r>
              <a:rPr lang="en-US" sz="2000" b="1" dirty="0"/>
              <a:t> </a:t>
            </a:r>
            <a:r>
              <a:rPr lang="en-US" sz="2000" b="1" dirty="0" err="1"/>
              <a:t>mang</a:t>
            </a:r>
            <a:r>
              <a:rPr lang="en-US" sz="2000" b="1" dirty="0"/>
              <a:t> </a:t>
            </a:r>
            <a:r>
              <a:rPr lang="en-US" sz="2000" b="1" dirty="0" err="1"/>
              <a:t>thuộc</a:t>
            </a:r>
            <a:r>
              <a:rPr lang="en-US" sz="2000" b="1" dirty="0"/>
              <a:t> </a:t>
            </a:r>
            <a:r>
              <a:rPr lang="en-US" sz="2000" b="1" dirty="0" err="1"/>
              <a:t>tính</a:t>
            </a:r>
            <a:r>
              <a:rPr lang="en-US" sz="2000" b="1" dirty="0"/>
              <a:t> j </a:t>
            </a:r>
            <a:r>
              <a:rPr lang="en-US" sz="2000" b="1" dirty="0" err="1"/>
              <a:t>của</a:t>
            </a:r>
            <a:r>
              <a:rPr lang="en-US" sz="2000" b="1" dirty="0"/>
              <a:t> </a:t>
            </a:r>
            <a:r>
              <a:rPr lang="en-US" sz="2000" b="1" dirty="0" err="1"/>
              <a:t>biến</a:t>
            </a:r>
            <a:r>
              <a:rPr lang="en-US" sz="2000" b="1" dirty="0"/>
              <a:t> </a:t>
            </a:r>
            <a:r>
              <a:rPr lang="en-US" sz="2000" b="1" dirty="0" err="1"/>
              <a:t>mục</a:t>
            </a:r>
            <a:r>
              <a:rPr lang="en-US" sz="2000" b="1" dirty="0"/>
              <a:t> </a:t>
            </a:r>
            <a:r>
              <a:rPr lang="en-US" sz="2000" b="1" dirty="0" err="1"/>
              <a:t>tiêu</a:t>
            </a:r>
            <a:r>
              <a:rPr lang="en-US" sz="2000" b="1" dirty="0"/>
              <a:t> </a:t>
            </a:r>
            <a:r>
              <a:rPr lang="en-US" sz="2000" b="1" dirty="0" err="1"/>
              <a:t>trong</a:t>
            </a:r>
            <a:r>
              <a:rPr lang="en-US" sz="2000" b="1" dirty="0"/>
              <a:t> node t</a:t>
            </a:r>
            <a:endParaRPr lang="en-US" sz="2400" b="1" dirty="0"/>
          </a:p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747779-CD30-4A0A-8068-103B3BF22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557" y="4223699"/>
            <a:ext cx="7004154" cy="2017351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0E5F560E-DCA8-4EA6-94F0-ACB778431309}"/>
              </a:ext>
            </a:extLst>
          </p:cNvPr>
          <p:cNvSpPr/>
          <p:nvPr/>
        </p:nvSpPr>
        <p:spPr>
          <a:xfrm>
            <a:off x="9294828" y="2781981"/>
            <a:ext cx="2656789" cy="1384078"/>
          </a:xfrm>
          <a:prstGeom prst="wedgeRectCallout">
            <a:avLst>
              <a:gd name="adj1" fmla="val -152702"/>
              <a:gd name="adj2" fmla="val 9189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ni</a:t>
            </a:r>
            <a:r>
              <a:rPr lang="en-US" sz="2000" b="1" dirty="0"/>
              <a:t> </a:t>
            </a:r>
            <a:r>
              <a:rPr lang="en-US" sz="2000" b="1" dirty="0" err="1"/>
              <a:t>là</a:t>
            </a:r>
            <a:r>
              <a:rPr lang="en-US" sz="2000" b="1" dirty="0"/>
              <a:t> </a:t>
            </a:r>
            <a:r>
              <a:rPr lang="en-US" sz="2000" b="1" dirty="0" err="1"/>
              <a:t>số</a:t>
            </a:r>
            <a:r>
              <a:rPr lang="en-US" sz="2000" b="1" dirty="0"/>
              <a:t> </a:t>
            </a:r>
            <a:r>
              <a:rPr lang="en-US" sz="2000" b="1" dirty="0" err="1"/>
              <a:t>quan</a:t>
            </a:r>
            <a:r>
              <a:rPr lang="en-US" sz="2000" b="1" dirty="0"/>
              <a:t> </a:t>
            </a:r>
            <a:r>
              <a:rPr lang="en-US" sz="2000" b="1" dirty="0" err="1"/>
              <a:t>sát</a:t>
            </a:r>
            <a:r>
              <a:rPr lang="en-US" sz="2000" b="1" dirty="0"/>
              <a:t> </a:t>
            </a:r>
            <a:r>
              <a:rPr lang="en-US" sz="2000" b="1" dirty="0" err="1"/>
              <a:t>trong</a:t>
            </a:r>
            <a:r>
              <a:rPr lang="en-US" sz="2000" b="1" dirty="0"/>
              <a:t> child node [node </a:t>
            </a:r>
            <a:r>
              <a:rPr lang="en-US" sz="2000" b="1" dirty="0" err="1"/>
              <a:t>của</a:t>
            </a:r>
            <a:r>
              <a:rPr lang="en-US" sz="2000" b="1" dirty="0"/>
              <a:t> </a:t>
            </a:r>
            <a:r>
              <a:rPr lang="en-US" sz="2000" b="1" dirty="0" err="1"/>
              <a:t>nhánh</a:t>
            </a:r>
            <a:r>
              <a:rPr lang="en-US" sz="2000" b="1" dirty="0"/>
              <a:t> </a:t>
            </a:r>
            <a:r>
              <a:rPr lang="en-US" sz="2000" b="1" dirty="0" err="1"/>
              <a:t>được</a:t>
            </a:r>
            <a:r>
              <a:rPr lang="en-US" sz="2000" b="1" dirty="0"/>
              <a:t> </a:t>
            </a:r>
            <a:r>
              <a:rPr lang="en-US" sz="2000" b="1" dirty="0" err="1"/>
              <a:t>phân</a:t>
            </a:r>
            <a:r>
              <a:rPr lang="en-US" sz="2000" b="1" dirty="0"/>
              <a:t>]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BE3DB680-C59A-48FE-81E8-B1A02F84C93F}"/>
              </a:ext>
            </a:extLst>
          </p:cNvPr>
          <p:cNvSpPr/>
          <p:nvPr/>
        </p:nvSpPr>
        <p:spPr>
          <a:xfrm>
            <a:off x="9294828" y="5401558"/>
            <a:ext cx="2656789" cy="1214893"/>
          </a:xfrm>
          <a:prstGeom prst="wedgeRectCallout">
            <a:avLst>
              <a:gd name="adj1" fmla="val -154807"/>
              <a:gd name="adj2" fmla="val -2985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n </a:t>
            </a:r>
            <a:r>
              <a:rPr lang="en-US" sz="2000" b="1" dirty="0" err="1"/>
              <a:t>là</a:t>
            </a:r>
            <a:r>
              <a:rPr lang="en-US" sz="2000" b="1" dirty="0"/>
              <a:t> </a:t>
            </a:r>
            <a:r>
              <a:rPr lang="en-US" sz="2000" b="1" dirty="0" err="1"/>
              <a:t>số</a:t>
            </a:r>
            <a:r>
              <a:rPr lang="en-US" sz="2000" b="1" dirty="0"/>
              <a:t> </a:t>
            </a:r>
            <a:r>
              <a:rPr lang="en-US" sz="2000" b="1" dirty="0" err="1"/>
              <a:t>quan</a:t>
            </a:r>
            <a:r>
              <a:rPr lang="en-US" sz="2000" b="1" dirty="0"/>
              <a:t> </a:t>
            </a:r>
            <a:r>
              <a:rPr lang="en-US" sz="2000" b="1" dirty="0" err="1"/>
              <a:t>sát</a:t>
            </a:r>
            <a:r>
              <a:rPr lang="en-US" sz="2000" b="1" dirty="0"/>
              <a:t> </a:t>
            </a:r>
            <a:r>
              <a:rPr lang="en-US" sz="2000" b="1" dirty="0" err="1"/>
              <a:t>trong</a:t>
            </a:r>
            <a:r>
              <a:rPr lang="en-US" sz="2000" b="1" dirty="0"/>
              <a:t> parent node</a:t>
            </a:r>
            <a:endParaRPr lang="en-US" sz="24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883D8F-2AFA-4CF3-AAE4-15A36ABE2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C35EA-2AB4-42F2-A0DB-D728612EE18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8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0D5075-0575-4331-8541-61BE03A1F70A}"/>
              </a:ext>
            </a:extLst>
          </p:cNvPr>
          <p:cNvSpPr/>
          <p:nvPr/>
        </p:nvSpPr>
        <p:spPr>
          <a:xfrm>
            <a:off x="1372034" y="343574"/>
            <a:ext cx="18790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VÍ DỤ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A7B6DD-6DBB-4A75-A598-9EDFAC2BB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834" y="1266904"/>
            <a:ext cx="10347325" cy="540821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589E92-ECB6-4638-B5FB-F51F602DD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C35EA-2AB4-42F2-A0DB-D728612EE18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8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B14670-246C-4870-8421-0AA4F52C9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683" y="1254124"/>
            <a:ext cx="9632633" cy="519747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746F215-BCC3-4C80-8F3B-2825B9259C79}"/>
              </a:ext>
            </a:extLst>
          </p:cNvPr>
          <p:cNvSpPr/>
          <p:nvPr/>
        </p:nvSpPr>
        <p:spPr>
          <a:xfrm>
            <a:off x="426720" y="538481"/>
            <a:ext cx="3423920" cy="121919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GINI THEO ĐỘ TUỔI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E86E00-CAA3-4B90-8F88-9A723B20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C35EA-2AB4-42F2-A0DB-D728612EE18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13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F1ACD06-681A-4C92-B60A-6198F4BE5639}"/>
              </a:ext>
            </a:extLst>
          </p:cNvPr>
          <p:cNvSpPr/>
          <p:nvPr/>
        </p:nvSpPr>
        <p:spPr>
          <a:xfrm>
            <a:off x="508000" y="2743201"/>
            <a:ext cx="2885440" cy="121919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GINISPLIT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47AD3A4-6D5D-49AB-8582-B4EE58F93642}"/>
              </a:ext>
            </a:extLst>
          </p:cNvPr>
          <p:cNvSpPr/>
          <p:nvPr/>
        </p:nvSpPr>
        <p:spPr>
          <a:xfrm>
            <a:off x="4897120" y="670561"/>
            <a:ext cx="4429760" cy="71119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ĐỘ TUỔI: 0.439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6AD6B6D-B1BF-40DB-9000-C95B142869C3}"/>
              </a:ext>
            </a:extLst>
          </p:cNvPr>
          <p:cNvSpPr/>
          <p:nvPr/>
        </p:nvSpPr>
        <p:spPr>
          <a:xfrm>
            <a:off x="4897120" y="2020063"/>
            <a:ext cx="6207760" cy="87274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TÌNH TRẠNG HÔN NHÂN: 0.4282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8F594D7-FA35-47D9-8CFD-791230750A79}"/>
              </a:ext>
            </a:extLst>
          </p:cNvPr>
          <p:cNvSpPr/>
          <p:nvPr/>
        </p:nvSpPr>
        <p:spPr>
          <a:xfrm>
            <a:off x="4897120" y="3818763"/>
            <a:ext cx="4226560" cy="7416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BĐS: 0.4376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571EBBF-B3E2-4A75-9526-57032ACB986D}"/>
              </a:ext>
            </a:extLst>
          </p:cNvPr>
          <p:cNvSpPr/>
          <p:nvPr/>
        </p:nvSpPr>
        <p:spPr>
          <a:xfrm>
            <a:off x="4897120" y="5486401"/>
            <a:ext cx="4226560" cy="74168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THU NHẬP: 0.3407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62DFCD6-CB4C-497D-B440-F6C7123D1ACC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3393440" y="1026161"/>
            <a:ext cx="1503680" cy="23266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396BE9-4FD0-499F-B976-FBE1083DFC0B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3393440" y="2456435"/>
            <a:ext cx="1503680" cy="8963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6592BD-C2C2-4B0A-B1D1-537AE0D8C9E2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3393440" y="3352801"/>
            <a:ext cx="1503680" cy="8368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8CCE8B2-396E-4E73-AEEA-25B7B2058DFD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3393440" y="3352801"/>
            <a:ext cx="1503680" cy="25044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AB10C5-3C9D-4D92-8CFB-11E9A141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C35EA-2AB4-42F2-A0DB-D728612EE18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62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8CB2A8-FED5-4069-BE70-6FFB7FF6C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3" y="1148080"/>
            <a:ext cx="10156528" cy="5171439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66E2A3-9D1B-47CE-9760-8F2C6266DBF2}"/>
              </a:ext>
            </a:extLst>
          </p:cNvPr>
          <p:cNvSpPr/>
          <p:nvPr/>
        </p:nvSpPr>
        <p:spPr>
          <a:xfrm>
            <a:off x="426720" y="538481"/>
            <a:ext cx="3761232" cy="121919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GINI THEO THU NHẬP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6E87409C-76AA-404D-A728-FCA2B6970EAC}"/>
              </a:ext>
            </a:extLst>
          </p:cNvPr>
          <p:cNvSpPr/>
          <p:nvPr/>
        </p:nvSpPr>
        <p:spPr>
          <a:xfrm>
            <a:off x="8234850" y="5201920"/>
            <a:ext cx="3183551" cy="1016000"/>
          </a:xfrm>
          <a:prstGeom prst="wedgeRectCallout">
            <a:avLst>
              <a:gd name="adj1" fmla="val -87853"/>
              <a:gd name="adj2" fmla="val 35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PURE NODE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B71F98-FF34-49BD-8E4D-13427ABDB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C35EA-2AB4-42F2-A0DB-D728612EE18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5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ECB592-C9C5-437D-918C-178D5AAE3131}"/>
              </a:ext>
            </a:extLst>
          </p:cNvPr>
          <p:cNvSpPr/>
          <p:nvPr/>
        </p:nvSpPr>
        <p:spPr>
          <a:xfrm>
            <a:off x="1338170" y="1255267"/>
            <a:ext cx="967130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GIỚI THIỆU VỀ </a:t>
            </a:r>
          </a:p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CLASSIFICATION DECISION TREE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080E22-D8F0-4857-98B6-22FB1F2EE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894" y="3429000"/>
            <a:ext cx="3893293" cy="325390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E5F76D-7916-43CD-BECB-1272A55D6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C35EA-2AB4-42F2-A0DB-D728612EE1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17701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DFC1DDE-C4D4-4445-B23E-952D45B12CCE}"/>
              </a:ext>
            </a:extLst>
          </p:cNvPr>
          <p:cNvSpPr/>
          <p:nvPr/>
        </p:nvSpPr>
        <p:spPr>
          <a:xfrm>
            <a:off x="3764280" y="1178560"/>
            <a:ext cx="4399280" cy="1066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 NHẬP == 15-20 TRIỆU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7557E98-7EE0-4A58-BB9A-E09E26C270F0}"/>
              </a:ext>
            </a:extLst>
          </p:cNvPr>
          <p:cNvSpPr/>
          <p:nvPr/>
        </p:nvSpPr>
        <p:spPr>
          <a:xfrm>
            <a:off x="7320280" y="3586480"/>
            <a:ext cx="4399280" cy="1066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KHÔNG RỦI RO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73AEFE-87FB-481D-B712-47F82FFF9B2B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963920" y="2245360"/>
            <a:ext cx="3556000" cy="13411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AE425CA-D5BD-4CFA-87F6-EFC365693A26}"/>
              </a:ext>
            </a:extLst>
          </p:cNvPr>
          <p:cNvCxnSpPr>
            <a:cxnSpLocks/>
          </p:cNvCxnSpPr>
          <p:nvPr/>
        </p:nvCxnSpPr>
        <p:spPr>
          <a:xfrm flipH="1">
            <a:off x="2661920" y="2245360"/>
            <a:ext cx="3302000" cy="13411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4FF15C0-EAB0-41B9-8480-3543A39CD548}"/>
              </a:ext>
            </a:extLst>
          </p:cNvPr>
          <p:cNvSpPr/>
          <p:nvPr/>
        </p:nvSpPr>
        <p:spPr>
          <a:xfrm>
            <a:off x="886460" y="3586480"/>
            <a:ext cx="4399280" cy="10668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TIẾP TỤC PHÂN TÍCH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C32800-F4EB-4CA4-B95A-6A2C47976B96}"/>
              </a:ext>
            </a:extLst>
          </p:cNvPr>
          <p:cNvSpPr/>
          <p:nvPr/>
        </p:nvSpPr>
        <p:spPr>
          <a:xfrm>
            <a:off x="7574280" y="2570480"/>
            <a:ext cx="929640" cy="7010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true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92AACF3-7458-4C57-BFE6-AED2769BC8C6}"/>
              </a:ext>
            </a:extLst>
          </p:cNvPr>
          <p:cNvSpPr/>
          <p:nvPr/>
        </p:nvSpPr>
        <p:spPr>
          <a:xfrm>
            <a:off x="3743960" y="2570480"/>
            <a:ext cx="980440" cy="7010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false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68E6BB-3440-4F0C-82CE-A8E26A929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C35EA-2AB4-42F2-A0DB-D728612EE18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18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5ABD37-FA82-45CD-8BB1-9E1BAC20D8EC}"/>
              </a:ext>
            </a:extLst>
          </p:cNvPr>
          <p:cNvSpPr/>
          <p:nvPr/>
        </p:nvSpPr>
        <p:spPr>
          <a:xfrm>
            <a:off x="2466746" y="479936"/>
            <a:ext cx="27061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Ưu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5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điểm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11E129-1517-4B20-AA93-4BC4230F96E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80" y="201892"/>
            <a:ext cx="1479418" cy="14794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4EB9A9-1BFA-45C1-8046-80CE84129A5E}"/>
              </a:ext>
            </a:extLst>
          </p:cNvPr>
          <p:cNvSpPr txBox="1"/>
          <p:nvPr/>
        </p:nvSpPr>
        <p:spPr>
          <a:xfrm>
            <a:off x="1572565" y="1792156"/>
            <a:ext cx="9541633" cy="9541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/>
              <a:t>Thể</a:t>
            </a:r>
            <a:r>
              <a:rPr lang="en-US" sz="2800" b="1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mối</a:t>
            </a:r>
            <a:r>
              <a:rPr lang="en-US" sz="2800" dirty="0"/>
              <a:t> </a:t>
            </a:r>
            <a:r>
              <a:rPr lang="en-US" sz="2800" dirty="0" err="1"/>
              <a:t>quan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giữa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yếu</a:t>
            </a:r>
            <a:r>
              <a:rPr lang="en-US" sz="2800" dirty="0"/>
              <a:t> </a:t>
            </a:r>
            <a:r>
              <a:rPr lang="en-US" sz="2800" dirty="0" err="1"/>
              <a:t>tố</a:t>
            </a:r>
            <a:r>
              <a:rPr lang="en-US" sz="2800" dirty="0"/>
              <a:t> (</a:t>
            </a:r>
            <a:r>
              <a:rPr lang="en-US" sz="2800" dirty="0" err="1"/>
              <a:t>biến</a:t>
            </a:r>
            <a:r>
              <a:rPr lang="en-US" sz="2800" dirty="0"/>
              <a:t> </a:t>
            </a:r>
            <a:r>
              <a:rPr lang="en-US" sz="2800" dirty="0" err="1"/>
              <a:t>độc</a:t>
            </a:r>
            <a:r>
              <a:rPr lang="en-US" sz="2800" dirty="0"/>
              <a:t> </a:t>
            </a:r>
            <a:r>
              <a:rPr lang="en-US" sz="2800" dirty="0" err="1"/>
              <a:t>lập</a:t>
            </a:r>
            <a:r>
              <a:rPr lang="en-US" sz="2800" dirty="0"/>
              <a:t>)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sự</a:t>
            </a:r>
            <a:r>
              <a:rPr lang="en-US" sz="2800" dirty="0"/>
              <a:t> </a:t>
            </a:r>
            <a:r>
              <a:rPr lang="en-US" sz="2800" dirty="0" err="1"/>
              <a:t>tác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r>
              <a:rPr lang="en-US" sz="2800" dirty="0"/>
              <a:t> </a:t>
            </a:r>
            <a:r>
              <a:rPr lang="en-US" sz="2800" dirty="0" err="1"/>
              <a:t>đến</a:t>
            </a:r>
            <a:r>
              <a:rPr lang="en-US" sz="2800" dirty="0"/>
              <a:t> </a:t>
            </a:r>
            <a:r>
              <a:rPr lang="en-US" sz="2800" dirty="0" err="1"/>
              <a:t>biến</a:t>
            </a:r>
            <a:r>
              <a:rPr lang="en-US" sz="2800" dirty="0"/>
              <a:t> </a:t>
            </a:r>
            <a:r>
              <a:rPr lang="en-US" sz="2800" dirty="0" err="1"/>
              <a:t>mục</a:t>
            </a:r>
            <a:r>
              <a:rPr lang="en-US" sz="2800" dirty="0"/>
              <a:t> </a:t>
            </a:r>
            <a:r>
              <a:rPr lang="en-US" sz="2800" dirty="0" err="1"/>
              <a:t>tiêu</a:t>
            </a:r>
            <a:r>
              <a:rPr lang="en-US" sz="2800" dirty="0"/>
              <a:t>.</a:t>
            </a:r>
            <a:endParaRPr 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10BD09-1C1F-476F-9A9C-4FE92A56ECDD}"/>
              </a:ext>
            </a:extLst>
          </p:cNvPr>
          <p:cNvSpPr/>
          <p:nvPr/>
        </p:nvSpPr>
        <p:spPr>
          <a:xfrm>
            <a:off x="1572565" y="3044837"/>
            <a:ext cx="9541634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 err="1">
                <a:solidFill>
                  <a:sysClr val="windowText" lastClr="000000"/>
                </a:solidFill>
                <a:latin typeface="Quicksand"/>
              </a:rPr>
              <a:t>Không</a:t>
            </a:r>
            <a:r>
              <a:rPr lang="en-US" sz="2800" dirty="0">
                <a:solidFill>
                  <a:sysClr val="windowText" lastClr="000000"/>
                </a:solidFill>
                <a:latin typeface="Quicksand"/>
              </a:rPr>
              <a:t> </a:t>
            </a:r>
            <a:r>
              <a:rPr lang="en-US" sz="2800" dirty="0" err="1">
                <a:solidFill>
                  <a:sysClr val="windowText" lastClr="000000"/>
                </a:solidFill>
                <a:latin typeface="Quicksand"/>
              </a:rPr>
              <a:t>đòi</a:t>
            </a:r>
            <a:r>
              <a:rPr lang="en-US" sz="2800" dirty="0">
                <a:solidFill>
                  <a:sysClr val="windowText" lastClr="000000"/>
                </a:solidFill>
                <a:latin typeface="Quicksand"/>
              </a:rPr>
              <a:t> </a:t>
            </a:r>
            <a:r>
              <a:rPr lang="en-US" sz="2800" dirty="0" err="1">
                <a:solidFill>
                  <a:sysClr val="windowText" lastClr="000000"/>
                </a:solidFill>
                <a:latin typeface="Quicksand"/>
              </a:rPr>
              <a:t>hỏi</a:t>
            </a:r>
            <a:r>
              <a:rPr lang="en-US" sz="2800" dirty="0">
                <a:solidFill>
                  <a:sysClr val="windowText" lastClr="000000"/>
                </a:solidFill>
                <a:latin typeface="Quicksand"/>
              </a:rPr>
              <a:t> </a:t>
            </a:r>
            <a:r>
              <a:rPr lang="en-US" sz="2800" dirty="0" err="1">
                <a:solidFill>
                  <a:sysClr val="windowText" lastClr="000000"/>
                </a:solidFill>
                <a:latin typeface="Quicksand"/>
              </a:rPr>
              <a:t>phải</a:t>
            </a:r>
            <a:r>
              <a:rPr lang="en-US" sz="2800" dirty="0">
                <a:solidFill>
                  <a:sysClr val="windowText" lastClr="000000"/>
                </a:solidFill>
                <a:latin typeface="Quicksand"/>
              </a:rPr>
              <a:t> </a:t>
            </a:r>
            <a:r>
              <a:rPr lang="en-US" sz="2800" dirty="0" err="1">
                <a:solidFill>
                  <a:sysClr val="windowText" lastClr="000000"/>
                </a:solidFill>
                <a:latin typeface="Quicksand"/>
              </a:rPr>
              <a:t>chuẩn</a:t>
            </a:r>
            <a:r>
              <a:rPr lang="en-US" sz="2800" dirty="0">
                <a:solidFill>
                  <a:sysClr val="windowText" lastClr="000000"/>
                </a:solidFill>
                <a:latin typeface="Quicksand"/>
              </a:rPr>
              <a:t> </a:t>
            </a:r>
            <a:r>
              <a:rPr lang="en-US" sz="2800" dirty="0" err="1">
                <a:solidFill>
                  <a:sysClr val="windowText" lastClr="000000"/>
                </a:solidFill>
                <a:latin typeface="Quicksand"/>
              </a:rPr>
              <a:t>hóa</a:t>
            </a:r>
            <a:r>
              <a:rPr lang="en-US" sz="2800" dirty="0">
                <a:solidFill>
                  <a:sysClr val="windowText" lastClr="000000"/>
                </a:solidFill>
                <a:latin typeface="Quicksand"/>
              </a:rPr>
              <a:t> </a:t>
            </a:r>
            <a:r>
              <a:rPr lang="en-US" sz="2800" dirty="0" err="1">
                <a:solidFill>
                  <a:sysClr val="windowText" lastClr="000000"/>
                </a:solidFill>
                <a:latin typeface="Quicksand"/>
              </a:rPr>
              <a:t>dữ</a:t>
            </a:r>
            <a:r>
              <a:rPr lang="en-US" sz="2800" dirty="0">
                <a:solidFill>
                  <a:sysClr val="windowText" lastClr="000000"/>
                </a:solidFill>
                <a:latin typeface="Quicksand"/>
              </a:rPr>
              <a:t> </a:t>
            </a:r>
            <a:r>
              <a:rPr lang="en-US" sz="2800" dirty="0" err="1">
                <a:solidFill>
                  <a:sysClr val="windowText" lastClr="000000"/>
                </a:solidFill>
                <a:latin typeface="Quicksand"/>
              </a:rPr>
              <a:t>liệu</a:t>
            </a:r>
            <a:r>
              <a:rPr lang="en-US" sz="2800" dirty="0">
                <a:solidFill>
                  <a:sysClr val="windowText" lastClr="000000"/>
                </a:solidFill>
                <a:latin typeface="Quicksand"/>
              </a:rPr>
              <a:t>.</a:t>
            </a:r>
            <a:endParaRPr 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DD1A1E-88B6-4D49-A319-1E51F4AD80B8}"/>
              </a:ext>
            </a:extLst>
          </p:cNvPr>
          <p:cNvSpPr/>
          <p:nvPr/>
        </p:nvSpPr>
        <p:spPr>
          <a:xfrm>
            <a:off x="1572565" y="3902919"/>
            <a:ext cx="954163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 err="1">
                <a:solidFill>
                  <a:sysClr val="windowText" lastClr="000000"/>
                </a:solidFill>
              </a:rPr>
              <a:t>Dễ</a:t>
            </a:r>
            <a:r>
              <a:rPr lang="en-US" sz="2800" dirty="0">
                <a:solidFill>
                  <a:sysClr val="windowText" lastClr="000000"/>
                </a:solidFill>
              </a:rPr>
              <a:t> </a:t>
            </a:r>
            <a:r>
              <a:rPr lang="en-US" sz="2800" dirty="0" err="1">
                <a:solidFill>
                  <a:sysClr val="windowText" lastClr="000000"/>
                </a:solidFill>
              </a:rPr>
              <a:t>hiểu</a:t>
            </a:r>
            <a:r>
              <a:rPr lang="en-US" sz="2800" dirty="0">
                <a:solidFill>
                  <a:sysClr val="windowText" lastClr="000000"/>
                </a:solidFill>
              </a:rPr>
              <a:t>, </a:t>
            </a:r>
            <a:r>
              <a:rPr lang="en-US" sz="2800" dirty="0" err="1">
                <a:solidFill>
                  <a:sysClr val="windowText" lastClr="000000"/>
                </a:solidFill>
              </a:rPr>
              <a:t>đơn</a:t>
            </a:r>
            <a:r>
              <a:rPr lang="en-US" sz="2800" dirty="0">
                <a:solidFill>
                  <a:sysClr val="windowText" lastClr="000000"/>
                </a:solidFill>
              </a:rPr>
              <a:t> </a:t>
            </a:r>
            <a:r>
              <a:rPr lang="en-US" sz="2800" dirty="0" err="1">
                <a:solidFill>
                  <a:sysClr val="windowText" lastClr="000000"/>
                </a:solidFill>
              </a:rPr>
              <a:t>giản</a:t>
            </a:r>
            <a:r>
              <a:rPr lang="en-US" sz="2800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EFCC4E-6F7A-4985-BBC2-0F88072AD632}"/>
              </a:ext>
            </a:extLst>
          </p:cNvPr>
          <p:cNvSpPr/>
          <p:nvPr/>
        </p:nvSpPr>
        <p:spPr>
          <a:xfrm>
            <a:off x="1572563" y="4758837"/>
            <a:ext cx="954163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 err="1">
                <a:solidFill>
                  <a:sysClr val="windowText" lastClr="000000"/>
                </a:solidFill>
              </a:rPr>
              <a:t>Có</a:t>
            </a:r>
            <a:r>
              <a:rPr lang="en-US" sz="2800" dirty="0">
                <a:solidFill>
                  <a:sysClr val="windowText" lastClr="000000"/>
                </a:solidFill>
              </a:rPr>
              <a:t> </a:t>
            </a:r>
            <a:r>
              <a:rPr lang="en-US" sz="2800" dirty="0" err="1">
                <a:solidFill>
                  <a:sysClr val="windowText" lastClr="000000"/>
                </a:solidFill>
              </a:rPr>
              <a:t>thể</a:t>
            </a:r>
            <a:r>
              <a:rPr lang="en-US" sz="2800" dirty="0">
                <a:solidFill>
                  <a:sysClr val="windowText" lastClr="000000"/>
                </a:solidFill>
              </a:rPr>
              <a:t> </a:t>
            </a:r>
            <a:r>
              <a:rPr lang="en-US" sz="2800" dirty="0" err="1">
                <a:solidFill>
                  <a:sysClr val="windowText" lastClr="000000"/>
                </a:solidFill>
              </a:rPr>
              <a:t>xử</a:t>
            </a:r>
            <a:r>
              <a:rPr lang="en-US" sz="2800" dirty="0">
                <a:solidFill>
                  <a:sysClr val="windowText" lastClr="000000"/>
                </a:solidFill>
              </a:rPr>
              <a:t> </a:t>
            </a:r>
            <a:r>
              <a:rPr lang="en-US" sz="2800" dirty="0" err="1">
                <a:solidFill>
                  <a:sysClr val="windowText" lastClr="000000"/>
                </a:solidFill>
              </a:rPr>
              <a:t>lý</a:t>
            </a:r>
            <a:r>
              <a:rPr lang="en-US" sz="2800" dirty="0">
                <a:solidFill>
                  <a:sysClr val="windowText" lastClr="000000"/>
                </a:solidFill>
              </a:rPr>
              <a:t> </a:t>
            </a:r>
            <a:r>
              <a:rPr lang="en-US" sz="2800" dirty="0" err="1">
                <a:solidFill>
                  <a:sysClr val="windowText" lastClr="000000"/>
                </a:solidFill>
              </a:rPr>
              <a:t>tốt</a:t>
            </a:r>
            <a:r>
              <a:rPr lang="en-US" sz="2800" dirty="0">
                <a:solidFill>
                  <a:sysClr val="windowText" lastClr="000000"/>
                </a:solidFill>
              </a:rPr>
              <a:t> </a:t>
            </a:r>
            <a:r>
              <a:rPr lang="en-US" sz="2800" dirty="0" err="1">
                <a:solidFill>
                  <a:sysClr val="windowText" lastClr="000000"/>
                </a:solidFill>
              </a:rPr>
              <a:t>một</a:t>
            </a:r>
            <a:r>
              <a:rPr lang="en-US" sz="2800" dirty="0">
                <a:solidFill>
                  <a:sysClr val="windowText" lastClr="000000"/>
                </a:solidFill>
              </a:rPr>
              <a:t> </a:t>
            </a:r>
            <a:r>
              <a:rPr lang="en-US" sz="2800" dirty="0" err="1">
                <a:solidFill>
                  <a:sysClr val="windowText" lastClr="000000"/>
                </a:solidFill>
              </a:rPr>
              <a:t>lượng</a:t>
            </a:r>
            <a:r>
              <a:rPr lang="en-US" sz="2800" dirty="0">
                <a:solidFill>
                  <a:sysClr val="windowText" lastClr="000000"/>
                </a:solidFill>
              </a:rPr>
              <a:t> </a:t>
            </a:r>
            <a:r>
              <a:rPr lang="en-US" sz="2800" dirty="0" err="1">
                <a:solidFill>
                  <a:sysClr val="windowText" lastClr="000000"/>
                </a:solidFill>
              </a:rPr>
              <a:t>dữ</a:t>
            </a:r>
            <a:r>
              <a:rPr lang="en-US" sz="2800" dirty="0">
                <a:solidFill>
                  <a:sysClr val="windowText" lastClr="000000"/>
                </a:solidFill>
              </a:rPr>
              <a:t> </a:t>
            </a:r>
            <a:r>
              <a:rPr lang="en-US" sz="2800" dirty="0" err="1">
                <a:solidFill>
                  <a:sysClr val="windowText" lastClr="000000"/>
                </a:solidFill>
              </a:rPr>
              <a:t>liệu</a:t>
            </a:r>
            <a:r>
              <a:rPr lang="en-US" sz="2800" dirty="0">
                <a:solidFill>
                  <a:sysClr val="windowText" lastClr="000000"/>
                </a:solidFill>
              </a:rPr>
              <a:t> </a:t>
            </a:r>
            <a:r>
              <a:rPr lang="en-US" sz="2800" dirty="0" err="1">
                <a:solidFill>
                  <a:sysClr val="windowText" lastClr="000000"/>
                </a:solidFill>
              </a:rPr>
              <a:t>lớn</a:t>
            </a:r>
            <a:r>
              <a:rPr lang="en-US" sz="2800" dirty="0">
                <a:solidFill>
                  <a:sysClr val="windowText" lastClr="000000"/>
                </a:solidFill>
              </a:rPr>
              <a:t> </a:t>
            </a:r>
            <a:r>
              <a:rPr lang="en-US" sz="2800" dirty="0" err="1">
                <a:solidFill>
                  <a:sysClr val="windowText" lastClr="000000"/>
                </a:solidFill>
              </a:rPr>
              <a:t>trong</a:t>
            </a:r>
            <a:r>
              <a:rPr lang="en-US" sz="2800" dirty="0">
                <a:solidFill>
                  <a:sysClr val="windowText" lastClr="000000"/>
                </a:solidFill>
              </a:rPr>
              <a:t> </a:t>
            </a:r>
            <a:r>
              <a:rPr lang="en-US" sz="2800" dirty="0" err="1">
                <a:solidFill>
                  <a:sysClr val="windowText" lastClr="000000"/>
                </a:solidFill>
              </a:rPr>
              <a:t>thời</a:t>
            </a:r>
            <a:r>
              <a:rPr lang="en-US" sz="2800" dirty="0">
                <a:solidFill>
                  <a:sysClr val="windowText" lastClr="000000"/>
                </a:solidFill>
              </a:rPr>
              <a:t> </a:t>
            </a:r>
            <a:r>
              <a:rPr lang="en-US" sz="2800" dirty="0" err="1">
                <a:solidFill>
                  <a:sysClr val="windowText" lastClr="000000"/>
                </a:solidFill>
              </a:rPr>
              <a:t>gian</a:t>
            </a:r>
            <a:r>
              <a:rPr lang="en-US" sz="2800" dirty="0">
                <a:solidFill>
                  <a:sysClr val="windowText" lastClr="000000"/>
                </a:solidFill>
              </a:rPr>
              <a:t> </a:t>
            </a:r>
            <a:r>
              <a:rPr lang="en-US" sz="2800" dirty="0" err="1">
                <a:solidFill>
                  <a:sysClr val="windowText" lastClr="000000"/>
                </a:solidFill>
              </a:rPr>
              <a:t>ngắn</a:t>
            </a:r>
            <a:r>
              <a:rPr lang="en-US" sz="2800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AB324F-7E38-4615-9CE0-18CC388362E9}"/>
              </a:ext>
            </a:extLst>
          </p:cNvPr>
          <p:cNvSpPr/>
          <p:nvPr/>
        </p:nvSpPr>
        <p:spPr>
          <a:xfrm>
            <a:off x="1572563" y="5702437"/>
            <a:ext cx="954163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 err="1">
                <a:solidFill>
                  <a:sysClr val="windowText" lastClr="000000"/>
                </a:solidFill>
              </a:rPr>
              <a:t>Ứng</a:t>
            </a:r>
            <a:r>
              <a:rPr lang="en-US" sz="2800" dirty="0">
                <a:solidFill>
                  <a:sysClr val="windowText" lastClr="000000"/>
                </a:solidFill>
              </a:rPr>
              <a:t> </a:t>
            </a:r>
            <a:r>
              <a:rPr lang="en-US" sz="2800" dirty="0" err="1">
                <a:solidFill>
                  <a:sysClr val="windowText" lastClr="000000"/>
                </a:solidFill>
              </a:rPr>
              <a:t>dụng</a:t>
            </a:r>
            <a:r>
              <a:rPr lang="en-US" sz="2800" dirty="0">
                <a:solidFill>
                  <a:sysClr val="windowText" lastClr="000000"/>
                </a:solidFill>
              </a:rPr>
              <a:t> </a:t>
            </a:r>
            <a:r>
              <a:rPr lang="en-US" sz="2800" dirty="0" err="1">
                <a:solidFill>
                  <a:sysClr val="windowText" lastClr="000000"/>
                </a:solidFill>
              </a:rPr>
              <a:t>rộng</a:t>
            </a:r>
            <a:r>
              <a:rPr lang="en-US" sz="2800" dirty="0">
                <a:solidFill>
                  <a:sysClr val="windowText" lastClr="000000"/>
                </a:solidFill>
              </a:rPr>
              <a:t> </a:t>
            </a:r>
            <a:r>
              <a:rPr lang="en-US" sz="2800" dirty="0" err="1">
                <a:solidFill>
                  <a:sysClr val="windowText" lastClr="000000"/>
                </a:solidFill>
              </a:rPr>
              <a:t>rãi</a:t>
            </a:r>
            <a:r>
              <a:rPr lang="en-US" sz="2800" dirty="0">
                <a:solidFill>
                  <a:sysClr val="windowText" lastClr="000000"/>
                </a:solidFill>
              </a:rPr>
              <a:t> </a:t>
            </a:r>
            <a:r>
              <a:rPr lang="en-US" sz="2800" dirty="0" err="1">
                <a:solidFill>
                  <a:sysClr val="windowText" lastClr="000000"/>
                </a:solidFill>
              </a:rPr>
              <a:t>trên</a:t>
            </a:r>
            <a:r>
              <a:rPr lang="en-US" sz="2800" dirty="0">
                <a:solidFill>
                  <a:sysClr val="windowText" lastClr="000000"/>
                </a:solidFill>
              </a:rPr>
              <a:t> </a:t>
            </a:r>
            <a:r>
              <a:rPr lang="en-US" sz="2800" dirty="0" err="1">
                <a:solidFill>
                  <a:sysClr val="windowText" lastClr="000000"/>
                </a:solidFill>
              </a:rPr>
              <a:t>nhiều</a:t>
            </a:r>
            <a:r>
              <a:rPr lang="en-US" sz="2800" dirty="0">
                <a:solidFill>
                  <a:sysClr val="windowText" lastClr="000000"/>
                </a:solidFill>
              </a:rPr>
              <a:t> </a:t>
            </a:r>
            <a:r>
              <a:rPr lang="en-US" sz="2800" dirty="0" err="1">
                <a:solidFill>
                  <a:sysClr val="windowText" lastClr="000000"/>
                </a:solidFill>
              </a:rPr>
              <a:t>lĩnh</a:t>
            </a:r>
            <a:r>
              <a:rPr lang="en-US" sz="2800" dirty="0">
                <a:solidFill>
                  <a:sysClr val="windowText" lastClr="000000"/>
                </a:solidFill>
              </a:rPr>
              <a:t> </a:t>
            </a:r>
            <a:r>
              <a:rPr lang="en-US" sz="2800" dirty="0" err="1">
                <a:solidFill>
                  <a:sysClr val="windowText" lastClr="000000"/>
                </a:solidFill>
              </a:rPr>
              <a:t>vực</a:t>
            </a:r>
            <a:r>
              <a:rPr lang="en-US" sz="2800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6C8317-D9D0-4669-8E84-710C06411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C35EA-2AB4-42F2-A0DB-D728612EE18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7812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5ABD37-FA82-45CD-8BB1-9E1BAC20D8EC}"/>
              </a:ext>
            </a:extLst>
          </p:cNvPr>
          <p:cNvSpPr/>
          <p:nvPr/>
        </p:nvSpPr>
        <p:spPr>
          <a:xfrm>
            <a:off x="2470206" y="479936"/>
            <a:ext cx="38731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Nh</a:t>
            </a:r>
            <a:r>
              <a:rPr lang="vi-V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ư</a:t>
            </a:r>
            <a:r>
              <a:rPr lang="en-US" sz="5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ợc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5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điểm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11E129-1517-4B20-AA93-4BC4230F9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0674" y="201892"/>
            <a:ext cx="1442830" cy="14794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4EB9A9-1BFA-45C1-8046-80CE84129A5E}"/>
              </a:ext>
            </a:extLst>
          </p:cNvPr>
          <p:cNvSpPr txBox="1"/>
          <p:nvPr/>
        </p:nvSpPr>
        <p:spPr>
          <a:xfrm>
            <a:off x="1572566" y="1969627"/>
            <a:ext cx="9541633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ysClr val="windowText" lastClr="000000"/>
                </a:solidFill>
              </a:rPr>
              <a:t>Chỉ</a:t>
            </a:r>
            <a:r>
              <a:rPr lang="en-US" sz="2800" dirty="0">
                <a:solidFill>
                  <a:sysClr val="windowText" lastClr="000000"/>
                </a:solidFill>
              </a:rPr>
              <a:t> </a:t>
            </a:r>
            <a:r>
              <a:rPr lang="en-US" sz="2800" dirty="0" err="1">
                <a:solidFill>
                  <a:sysClr val="windowText" lastClr="000000"/>
                </a:solidFill>
              </a:rPr>
              <a:t>hoạt</a:t>
            </a:r>
            <a:r>
              <a:rPr lang="en-US" sz="2800" dirty="0">
                <a:solidFill>
                  <a:sysClr val="windowText" lastClr="000000"/>
                </a:solidFill>
              </a:rPr>
              <a:t> </a:t>
            </a:r>
            <a:r>
              <a:rPr lang="en-US" sz="2800" dirty="0" err="1">
                <a:solidFill>
                  <a:sysClr val="windowText" lastClr="000000"/>
                </a:solidFill>
              </a:rPr>
              <a:t>động</a:t>
            </a:r>
            <a:r>
              <a:rPr lang="en-US" sz="2800" dirty="0">
                <a:solidFill>
                  <a:sysClr val="windowText" lastClr="000000"/>
                </a:solidFill>
              </a:rPr>
              <a:t> </a:t>
            </a:r>
            <a:r>
              <a:rPr lang="en-US" sz="2800" dirty="0" err="1">
                <a:solidFill>
                  <a:sysClr val="windowText" lastClr="000000"/>
                </a:solidFill>
              </a:rPr>
              <a:t>trên</a:t>
            </a:r>
            <a:r>
              <a:rPr lang="en-US" sz="2800" dirty="0">
                <a:solidFill>
                  <a:sysClr val="windowText" lastClr="000000"/>
                </a:solidFill>
              </a:rPr>
              <a:t> </a:t>
            </a:r>
            <a:r>
              <a:rPr lang="en-US" sz="2800" dirty="0" err="1">
                <a:solidFill>
                  <a:sysClr val="windowText" lastClr="000000"/>
                </a:solidFill>
              </a:rPr>
              <a:t>bộ</a:t>
            </a:r>
            <a:r>
              <a:rPr lang="en-US" sz="2800" dirty="0">
                <a:solidFill>
                  <a:sysClr val="windowText" lastClr="000000"/>
                </a:solidFill>
              </a:rPr>
              <a:t> </a:t>
            </a:r>
            <a:r>
              <a:rPr lang="en-US" sz="2800" dirty="0" err="1">
                <a:solidFill>
                  <a:sysClr val="windowText" lastClr="000000"/>
                </a:solidFill>
              </a:rPr>
              <a:t>dữ</a:t>
            </a:r>
            <a:r>
              <a:rPr lang="en-US" sz="2800" dirty="0">
                <a:solidFill>
                  <a:sysClr val="windowText" lastClr="000000"/>
                </a:solidFill>
              </a:rPr>
              <a:t> </a:t>
            </a:r>
            <a:r>
              <a:rPr lang="en-US" sz="2800" dirty="0" err="1">
                <a:solidFill>
                  <a:sysClr val="windowText" lastClr="000000"/>
                </a:solidFill>
              </a:rPr>
              <a:t>liệu</a:t>
            </a:r>
            <a:r>
              <a:rPr lang="en-US" sz="2800" dirty="0">
                <a:solidFill>
                  <a:sysClr val="windowText" lastClr="000000"/>
                </a:solidFill>
              </a:rPr>
              <a:t> </a:t>
            </a:r>
            <a:r>
              <a:rPr lang="en-US" sz="2800" dirty="0" err="1">
                <a:solidFill>
                  <a:sysClr val="windowText" lastClr="000000"/>
                </a:solidFill>
              </a:rPr>
              <a:t>đơn</a:t>
            </a:r>
            <a:r>
              <a:rPr lang="en-US" sz="2800" dirty="0">
                <a:solidFill>
                  <a:sysClr val="windowText" lastClr="000000"/>
                </a:solidFill>
              </a:rPr>
              <a:t> </a:t>
            </a:r>
            <a:r>
              <a:rPr lang="en-US" sz="2800" dirty="0" err="1">
                <a:solidFill>
                  <a:sysClr val="windowText" lastClr="000000"/>
                </a:solidFill>
              </a:rPr>
              <a:t>giản</a:t>
            </a:r>
            <a:r>
              <a:rPr lang="en-US" sz="2800" dirty="0">
                <a:solidFill>
                  <a:sysClr val="windowText" lastClr="000000"/>
                </a:solidFill>
              </a:rPr>
              <a:t>, </a:t>
            </a:r>
            <a:r>
              <a:rPr lang="en-US" sz="2800" dirty="0" err="1">
                <a:solidFill>
                  <a:sysClr val="windowText" lastClr="000000"/>
                </a:solidFill>
              </a:rPr>
              <a:t>có</a:t>
            </a:r>
            <a:r>
              <a:rPr lang="en-US" sz="2800" dirty="0">
                <a:solidFill>
                  <a:sysClr val="windowText" lastClr="000000"/>
                </a:solidFill>
              </a:rPr>
              <a:t> </a:t>
            </a:r>
            <a:r>
              <a:rPr lang="en-US" sz="2800" dirty="0" err="1">
                <a:solidFill>
                  <a:sysClr val="windowText" lastClr="000000"/>
                </a:solidFill>
              </a:rPr>
              <a:t>ít</a:t>
            </a:r>
            <a:r>
              <a:rPr lang="en-US" sz="2800" dirty="0">
                <a:solidFill>
                  <a:sysClr val="windowText" lastClr="000000"/>
                </a:solidFill>
              </a:rPr>
              <a:t> </a:t>
            </a:r>
            <a:r>
              <a:rPr lang="en-US" sz="2800" dirty="0" err="1">
                <a:solidFill>
                  <a:sysClr val="windowText" lastClr="000000"/>
                </a:solidFill>
              </a:rPr>
              <a:t>biến</a:t>
            </a:r>
            <a:r>
              <a:rPr lang="en-US" sz="2800" dirty="0">
                <a:solidFill>
                  <a:sysClr val="windowText" lastClr="000000"/>
                </a:solidFill>
              </a:rPr>
              <a:t> </a:t>
            </a:r>
            <a:r>
              <a:rPr lang="en-US" sz="2800" dirty="0" err="1">
                <a:solidFill>
                  <a:sysClr val="windowText" lastClr="000000"/>
                </a:solidFill>
              </a:rPr>
              <a:t>dữ</a:t>
            </a:r>
            <a:r>
              <a:rPr lang="en-US" sz="2800" dirty="0">
                <a:solidFill>
                  <a:sysClr val="windowText" lastClr="000000"/>
                </a:solidFill>
              </a:rPr>
              <a:t> </a:t>
            </a:r>
            <a:r>
              <a:rPr lang="en-US" sz="2800" dirty="0" err="1">
                <a:solidFill>
                  <a:sysClr val="windowText" lastClr="000000"/>
                </a:solidFill>
              </a:rPr>
              <a:t>liệu</a:t>
            </a:r>
            <a:endParaRPr 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10BD09-1C1F-476F-9A9C-4FE92A56ECDD}"/>
              </a:ext>
            </a:extLst>
          </p:cNvPr>
          <p:cNvSpPr/>
          <p:nvPr/>
        </p:nvSpPr>
        <p:spPr>
          <a:xfrm>
            <a:off x="1572564" y="2815443"/>
            <a:ext cx="9541634" cy="9541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 err="1">
                <a:solidFill>
                  <a:sysClr val="windowText" lastClr="000000"/>
                </a:solidFill>
              </a:rPr>
              <a:t>Chỉ</a:t>
            </a:r>
            <a:r>
              <a:rPr lang="en-US" sz="2800" dirty="0">
                <a:solidFill>
                  <a:sysClr val="windowText" lastClr="000000"/>
                </a:solidFill>
              </a:rPr>
              <a:t> </a:t>
            </a:r>
            <a:r>
              <a:rPr lang="en-US" sz="2800" dirty="0" err="1">
                <a:solidFill>
                  <a:sysClr val="windowText" lastClr="000000"/>
                </a:solidFill>
              </a:rPr>
              <a:t>áp</a:t>
            </a:r>
            <a:r>
              <a:rPr lang="en-US" sz="2800" dirty="0">
                <a:solidFill>
                  <a:sysClr val="windowText" lastClr="000000"/>
                </a:solidFill>
              </a:rPr>
              <a:t> </a:t>
            </a:r>
            <a:r>
              <a:rPr lang="en-US" sz="2800" dirty="0" err="1">
                <a:solidFill>
                  <a:sysClr val="windowText" lastClr="000000"/>
                </a:solidFill>
              </a:rPr>
              <a:t>dụng</a:t>
            </a:r>
            <a:r>
              <a:rPr lang="en-US" sz="2800" dirty="0">
                <a:solidFill>
                  <a:sysClr val="windowText" lastClr="000000"/>
                </a:solidFill>
              </a:rPr>
              <a:t> </a:t>
            </a:r>
            <a:r>
              <a:rPr lang="en-US" sz="2800" dirty="0" err="1">
                <a:solidFill>
                  <a:sysClr val="windowText" lastClr="000000"/>
                </a:solidFill>
              </a:rPr>
              <a:t>với</a:t>
            </a:r>
            <a:r>
              <a:rPr lang="en-US" sz="2800" dirty="0">
                <a:solidFill>
                  <a:sysClr val="windowText" lastClr="000000"/>
                </a:solidFill>
              </a:rPr>
              <a:t> </a:t>
            </a:r>
            <a:r>
              <a:rPr lang="en-US" sz="2800" dirty="0" err="1">
                <a:solidFill>
                  <a:sysClr val="windowText" lastClr="000000"/>
                </a:solidFill>
              </a:rPr>
              <a:t>biến</a:t>
            </a:r>
            <a:r>
              <a:rPr lang="en-US" sz="2800" dirty="0">
                <a:solidFill>
                  <a:sysClr val="windowText" lastClr="000000"/>
                </a:solidFill>
              </a:rPr>
              <a:t> </a:t>
            </a:r>
            <a:r>
              <a:rPr lang="en-US" sz="2800" dirty="0" err="1">
                <a:solidFill>
                  <a:sysClr val="windowText" lastClr="000000"/>
                </a:solidFill>
              </a:rPr>
              <a:t>định</a:t>
            </a:r>
            <a:r>
              <a:rPr lang="en-US" sz="2800" dirty="0">
                <a:solidFill>
                  <a:sysClr val="windowText" lastClr="000000"/>
                </a:solidFill>
              </a:rPr>
              <a:t> </a:t>
            </a:r>
            <a:r>
              <a:rPr lang="en-US" sz="2800" dirty="0" err="1">
                <a:solidFill>
                  <a:sysClr val="windowText" lastClr="000000"/>
                </a:solidFill>
              </a:rPr>
              <a:t>tính</a:t>
            </a:r>
            <a:r>
              <a:rPr lang="en-US" sz="2800" dirty="0">
                <a:solidFill>
                  <a:sysClr val="windowText" lastClr="000000"/>
                </a:solidFill>
              </a:rPr>
              <a:t>: </a:t>
            </a:r>
            <a:r>
              <a:rPr lang="en-US" sz="2800" dirty="0" err="1">
                <a:solidFill>
                  <a:sysClr val="windowText" lastClr="000000"/>
                </a:solidFill>
              </a:rPr>
              <a:t>nếu</a:t>
            </a:r>
            <a:r>
              <a:rPr lang="en-US" sz="2800" dirty="0">
                <a:solidFill>
                  <a:sysClr val="windowText" lastClr="000000"/>
                </a:solidFill>
              </a:rPr>
              <a:t> </a:t>
            </a:r>
            <a:r>
              <a:rPr lang="en-US" sz="2800" dirty="0" err="1">
                <a:solidFill>
                  <a:sysClr val="windowText" lastClr="000000"/>
                </a:solidFill>
              </a:rPr>
              <a:t>phân</a:t>
            </a:r>
            <a:r>
              <a:rPr lang="en-US" sz="2800" dirty="0">
                <a:solidFill>
                  <a:sysClr val="windowText" lastClr="000000"/>
                </a:solidFill>
              </a:rPr>
              <a:t> </a:t>
            </a:r>
            <a:r>
              <a:rPr lang="en-US" sz="2800" dirty="0" err="1">
                <a:solidFill>
                  <a:sysClr val="windowText" lastClr="000000"/>
                </a:solidFill>
              </a:rPr>
              <a:t>loại</a:t>
            </a:r>
            <a:r>
              <a:rPr lang="en-US" sz="2800" dirty="0">
                <a:solidFill>
                  <a:sysClr val="windowText" lastClr="000000"/>
                </a:solidFill>
              </a:rPr>
              <a:t> </a:t>
            </a:r>
            <a:r>
              <a:rPr lang="en-US" sz="2800" dirty="0" err="1">
                <a:solidFill>
                  <a:sysClr val="windowText" lastClr="000000"/>
                </a:solidFill>
              </a:rPr>
              <a:t>sai</a:t>
            </a:r>
            <a:r>
              <a:rPr lang="en-US" sz="2800" dirty="0">
                <a:solidFill>
                  <a:sysClr val="windowText" lastClr="000000"/>
                </a:solidFill>
              </a:rPr>
              <a:t> </a:t>
            </a:r>
            <a:r>
              <a:rPr lang="en-US" sz="2800" dirty="0" err="1">
                <a:solidFill>
                  <a:sysClr val="windowText" lastClr="000000"/>
                </a:solidFill>
              </a:rPr>
              <a:t>có</a:t>
            </a:r>
            <a:r>
              <a:rPr lang="en-US" sz="2800" dirty="0">
                <a:solidFill>
                  <a:sysClr val="windowText" lastClr="000000"/>
                </a:solidFill>
              </a:rPr>
              <a:t> </a:t>
            </a:r>
            <a:r>
              <a:rPr lang="en-US" sz="2800" dirty="0" err="1">
                <a:solidFill>
                  <a:sysClr val="windowText" lastClr="000000"/>
                </a:solidFill>
              </a:rPr>
              <a:t>thể</a:t>
            </a:r>
            <a:r>
              <a:rPr lang="en-US" sz="2800" dirty="0">
                <a:solidFill>
                  <a:sysClr val="windowText" lastClr="000000"/>
                </a:solidFill>
              </a:rPr>
              <a:t> </a:t>
            </a:r>
            <a:r>
              <a:rPr lang="en-US" sz="2800" dirty="0" err="1">
                <a:solidFill>
                  <a:sysClr val="windowText" lastClr="000000"/>
                </a:solidFill>
              </a:rPr>
              <a:t>dẫn</a:t>
            </a:r>
            <a:r>
              <a:rPr lang="en-US" sz="2800" dirty="0">
                <a:solidFill>
                  <a:sysClr val="windowText" lastClr="000000"/>
                </a:solidFill>
              </a:rPr>
              <a:t> </a:t>
            </a:r>
            <a:r>
              <a:rPr lang="en-US" sz="2800" dirty="0" err="1">
                <a:solidFill>
                  <a:sysClr val="windowText" lastClr="000000"/>
                </a:solidFill>
              </a:rPr>
              <a:t>đến</a:t>
            </a:r>
            <a:r>
              <a:rPr lang="en-US" sz="2800" dirty="0">
                <a:solidFill>
                  <a:sysClr val="windowText" lastClr="000000"/>
                </a:solidFill>
              </a:rPr>
              <a:t> </a:t>
            </a:r>
            <a:r>
              <a:rPr lang="en-US" sz="2800" dirty="0" err="1">
                <a:solidFill>
                  <a:sysClr val="windowText" lastClr="000000"/>
                </a:solidFill>
              </a:rPr>
              <a:t>các</a:t>
            </a:r>
            <a:r>
              <a:rPr lang="en-US" sz="2800" dirty="0">
                <a:solidFill>
                  <a:sysClr val="windowText" lastClr="000000"/>
                </a:solidFill>
              </a:rPr>
              <a:t> </a:t>
            </a:r>
            <a:r>
              <a:rPr lang="en-US" sz="2800" dirty="0" err="1">
                <a:solidFill>
                  <a:sysClr val="windowText" lastClr="000000"/>
                </a:solidFill>
              </a:rPr>
              <a:t>sai</a:t>
            </a:r>
            <a:r>
              <a:rPr lang="en-US" sz="2800" dirty="0">
                <a:solidFill>
                  <a:sysClr val="windowText" lastClr="000000"/>
                </a:solidFill>
              </a:rPr>
              <a:t> </a:t>
            </a:r>
            <a:r>
              <a:rPr lang="en-US" sz="2800" dirty="0" err="1">
                <a:solidFill>
                  <a:sysClr val="windowText" lastClr="000000"/>
                </a:solidFill>
              </a:rPr>
              <a:t>lầm</a:t>
            </a:r>
            <a:r>
              <a:rPr lang="en-US" sz="2800" dirty="0">
                <a:solidFill>
                  <a:sysClr val="windowText" lastClr="000000"/>
                </a:solidFill>
              </a:rPr>
              <a:t> </a:t>
            </a:r>
            <a:r>
              <a:rPr lang="en-US" sz="2800" dirty="0" err="1">
                <a:solidFill>
                  <a:sysClr val="windowText" lastClr="000000"/>
                </a:solidFill>
              </a:rPr>
              <a:t>nghiêm</a:t>
            </a:r>
            <a:r>
              <a:rPr lang="en-US" sz="2800" dirty="0">
                <a:solidFill>
                  <a:sysClr val="windowText" lastClr="000000"/>
                </a:solidFill>
              </a:rPr>
              <a:t> </a:t>
            </a:r>
            <a:r>
              <a:rPr lang="en-US" sz="2800" dirty="0" err="1">
                <a:solidFill>
                  <a:sysClr val="windowText" lastClr="000000"/>
                </a:solidFill>
              </a:rPr>
              <a:t>trọng</a:t>
            </a:r>
            <a:r>
              <a:rPr lang="en-US" sz="2800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EFCC4E-6F7A-4985-BBC2-0F88072AD632}"/>
              </a:ext>
            </a:extLst>
          </p:cNvPr>
          <p:cNvSpPr/>
          <p:nvPr/>
        </p:nvSpPr>
        <p:spPr>
          <a:xfrm>
            <a:off x="1572564" y="4092146"/>
            <a:ext cx="9541635" cy="9541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 err="1">
                <a:solidFill>
                  <a:sysClr val="windowText" lastClr="000000"/>
                </a:solidFill>
              </a:rPr>
              <a:t>Đòi</a:t>
            </a:r>
            <a:r>
              <a:rPr lang="en-US" sz="2800" dirty="0">
                <a:solidFill>
                  <a:sysClr val="windowText" lastClr="000000"/>
                </a:solidFill>
              </a:rPr>
              <a:t> </a:t>
            </a:r>
            <a:r>
              <a:rPr lang="en-US" sz="2800" dirty="0" err="1">
                <a:solidFill>
                  <a:sysClr val="windowText" lastClr="000000"/>
                </a:solidFill>
              </a:rPr>
              <a:t>hỏi</a:t>
            </a:r>
            <a:r>
              <a:rPr lang="en-US" sz="2800" dirty="0">
                <a:solidFill>
                  <a:sysClr val="windowText" lastClr="000000"/>
                </a:solidFill>
              </a:rPr>
              <a:t> </a:t>
            </a:r>
            <a:r>
              <a:rPr lang="en-US" sz="2800" dirty="0" err="1">
                <a:solidFill>
                  <a:sysClr val="windowText" lastClr="000000"/>
                </a:solidFill>
              </a:rPr>
              <a:t>dữ</a:t>
            </a:r>
            <a:r>
              <a:rPr lang="en-US" sz="2800" dirty="0">
                <a:solidFill>
                  <a:sysClr val="windowText" lastClr="000000"/>
                </a:solidFill>
              </a:rPr>
              <a:t> </a:t>
            </a:r>
            <a:r>
              <a:rPr lang="en-US" sz="2800" dirty="0" err="1">
                <a:solidFill>
                  <a:sysClr val="windowText" lastClr="000000"/>
                </a:solidFill>
              </a:rPr>
              <a:t>liệu</a:t>
            </a:r>
            <a:r>
              <a:rPr lang="en-US" sz="2800" dirty="0">
                <a:solidFill>
                  <a:sysClr val="windowText" lastClr="000000"/>
                </a:solidFill>
              </a:rPr>
              <a:t> training </a:t>
            </a:r>
            <a:r>
              <a:rPr lang="en-US" sz="2800" dirty="0" err="1">
                <a:solidFill>
                  <a:sysClr val="windowText" lastClr="000000"/>
                </a:solidFill>
              </a:rPr>
              <a:t>và</a:t>
            </a:r>
            <a:r>
              <a:rPr lang="en-US" sz="2800" dirty="0">
                <a:solidFill>
                  <a:sysClr val="windowText" lastClr="000000"/>
                </a:solidFill>
              </a:rPr>
              <a:t> </a:t>
            </a:r>
            <a:r>
              <a:rPr lang="en-US" sz="2800" dirty="0" err="1">
                <a:solidFill>
                  <a:sysClr val="windowText" lastClr="000000"/>
                </a:solidFill>
              </a:rPr>
              <a:t>dữ</a:t>
            </a:r>
            <a:r>
              <a:rPr lang="en-US" sz="2800" dirty="0">
                <a:solidFill>
                  <a:sysClr val="windowText" lastClr="000000"/>
                </a:solidFill>
              </a:rPr>
              <a:t> </a:t>
            </a:r>
            <a:r>
              <a:rPr lang="en-US" sz="2800" dirty="0" err="1">
                <a:solidFill>
                  <a:sysClr val="windowText" lastClr="000000"/>
                </a:solidFill>
              </a:rPr>
              <a:t>liệu</a:t>
            </a:r>
            <a:r>
              <a:rPr lang="en-US" sz="2800" dirty="0">
                <a:solidFill>
                  <a:sysClr val="windowText" lastClr="000000"/>
                </a:solidFill>
              </a:rPr>
              <a:t> test </a:t>
            </a:r>
            <a:r>
              <a:rPr lang="en-US" sz="2800" dirty="0" err="1">
                <a:solidFill>
                  <a:sysClr val="windowText" lastClr="000000"/>
                </a:solidFill>
              </a:rPr>
              <a:t>phải</a:t>
            </a:r>
            <a:r>
              <a:rPr lang="en-US" sz="2800" dirty="0">
                <a:solidFill>
                  <a:sysClr val="windowText" lastClr="000000"/>
                </a:solidFill>
              </a:rPr>
              <a:t> </a:t>
            </a:r>
            <a:r>
              <a:rPr lang="en-US" sz="2800" dirty="0" err="1">
                <a:solidFill>
                  <a:sysClr val="windowText" lastClr="000000"/>
                </a:solidFill>
              </a:rPr>
              <a:t>chuẩn</a:t>
            </a:r>
            <a:r>
              <a:rPr lang="en-US" sz="2800" dirty="0">
                <a:solidFill>
                  <a:sysClr val="windowText" lastClr="000000"/>
                </a:solidFill>
              </a:rPr>
              <a:t> </a:t>
            </a:r>
            <a:r>
              <a:rPr lang="en-US" sz="2800" dirty="0" err="1">
                <a:solidFill>
                  <a:sysClr val="windowText" lastClr="000000"/>
                </a:solidFill>
              </a:rPr>
              <a:t>bị</a:t>
            </a:r>
            <a:r>
              <a:rPr lang="en-US" sz="2800" dirty="0">
                <a:solidFill>
                  <a:sysClr val="windowText" lastClr="000000"/>
                </a:solidFill>
              </a:rPr>
              <a:t> </a:t>
            </a:r>
            <a:r>
              <a:rPr lang="en-US" sz="2800" dirty="0" err="1">
                <a:solidFill>
                  <a:sysClr val="windowText" lastClr="000000"/>
                </a:solidFill>
              </a:rPr>
              <a:t>tốt</a:t>
            </a:r>
            <a:r>
              <a:rPr lang="en-US" sz="2800" dirty="0">
                <a:solidFill>
                  <a:sysClr val="windowText" lastClr="000000"/>
                </a:solidFill>
              </a:rPr>
              <a:t>, </a:t>
            </a:r>
            <a:r>
              <a:rPr lang="en-US" sz="2800" dirty="0" err="1">
                <a:solidFill>
                  <a:sysClr val="windowText" lastClr="000000"/>
                </a:solidFill>
              </a:rPr>
              <a:t>có</a:t>
            </a:r>
            <a:r>
              <a:rPr lang="en-US" sz="2800" dirty="0">
                <a:solidFill>
                  <a:sysClr val="windowText" lastClr="000000"/>
                </a:solidFill>
              </a:rPr>
              <a:t> </a:t>
            </a:r>
            <a:r>
              <a:rPr lang="en-US" sz="2800" dirty="0" err="1">
                <a:solidFill>
                  <a:sysClr val="windowText" lastClr="000000"/>
                </a:solidFill>
              </a:rPr>
              <a:t>sự</a:t>
            </a:r>
            <a:r>
              <a:rPr lang="en-US" sz="2800" dirty="0">
                <a:solidFill>
                  <a:sysClr val="windowText" lastClr="000000"/>
                </a:solidFill>
              </a:rPr>
              <a:t> </a:t>
            </a:r>
            <a:r>
              <a:rPr lang="en-US" sz="2800" dirty="0" err="1">
                <a:solidFill>
                  <a:sysClr val="windowText" lastClr="000000"/>
                </a:solidFill>
              </a:rPr>
              <a:t>cân</a:t>
            </a:r>
            <a:r>
              <a:rPr lang="en-US" sz="2800" dirty="0">
                <a:solidFill>
                  <a:sysClr val="windowText" lastClr="000000"/>
                </a:solidFill>
              </a:rPr>
              <a:t> </a:t>
            </a:r>
            <a:r>
              <a:rPr lang="en-US" sz="2800" dirty="0" err="1">
                <a:solidFill>
                  <a:sysClr val="windowText" lastClr="000000"/>
                </a:solidFill>
              </a:rPr>
              <a:t>đối</a:t>
            </a:r>
            <a:r>
              <a:rPr lang="en-US" sz="2800" dirty="0">
                <a:solidFill>
                  <a:sysClr val="windowText" lastClr="000000"/>
                </a:solidFill>
              </a:rPr>
              <a:t> </a:t>
            </a:r>
            <a:r>
              <a:rPr lang="en-US" sz="2800" dirty="0" err="1">
                <a:solidFill>
                  <a:sysClr val="windowText" lastClr="000000"/>
                </a:solidFill>
              </a:rPr>
              <a:t>giữa</a:t>
            </a:r>
            <a:r>
              <a:rPr lang="en-US" sz="2800" dirty="0">
                <a:solidFill>
                  <a:sysClr val="windowText" lastClr="000000"/>
                </a:solidFill>
              </a:rPr>
              <a:t> </a:t>
            </a:r>
            <a:r>
              <a:rPr lang="en-US" sz="2800" dirty="0" err="1">
                <a:solidFill>
                  <a:sysClr val="windowText" lastClr="000000"/>
                </a:solidFill>
              </a:rPr>
              <a:t>các</a:t>
            </a:r>
            <a:r>
              <a:rPr lang="en-US" sz="2800" dirty="0">
                <a:solidFill>
                  <a:sysClr val="windowText" lastClr="000000"/>
                </a:solidFill>
              </a:rPr>
              <a:t> </a:t>
            </a:r>
            <a:r>
              <a:rPr lang="en-US" sz="2800" dirty="0" err="1">
                <a:solidFill>
                  <a:sysClr val="windowText" lastClr="000000"/>
                </a:solidFill>
              </a:rPr>
              <a:t>lớp</a:t>
            </a:r>
            <a:r>
              <a:rPr lang="en-US" sz="2800" dirty="0">
                <a:solidFill>
                  <a:sysClr val="windowText" lastClr="000000"/>
                </a:solidFill>
              </a:rPr>
              <a:t> </a:t>
            </a:r>
            <a:r>
              <a:rPr lang="en-US" sz="2800" dirty="0" err="1">
                <a:solidFill>
                  <a:sysClr val="windowText" lastClr="000000"/>
                </a:solidFill>
              </a:rPr>
              <a:t>và</a:t>
            </a:r>
            <a:r>
              <a:rPr lang="en-US" sz="2800" dirty="0">
                <a:solidFill>
                  <a:sysClr val="windowText" lastClr="000000"/>
                </a:solidFill>
              </a:rPr>
              <a:t> </a:t>
            </a:r>
            <a:r>
              <a:rPr lang="en-US" sz="2800" dirty="0" err="1">
                <a:solidFill>
                  <a:sysClr val="windowText" lastClr="000000"/>
                </a:solidFill>
              </a:rPr>
              <a:t>các</a:t>
            </a:r>
            <a:r>
              <a:rPr lang="en-US" sz="2800" dirty="0">
                <a:solidFill>
                  <a:sysClr val="windowText" lastClr="000000"/>
                </a:solidFill>
              </a:rPr>
              <a:t> </a:t>
            </a:r>
            <a:r>
              <a:rPr lang="en-US" sz="2800" dirty="0" err="1">
                <a:solidFill>
                  <a:sysClr val="windowText" lastClr="000000"/>
                </a:solidFill>
              </a:rPr>
              <a:t>nhóm</a:t>
            </a:r>
            <a:r>
              <a:rPr lang="en-US" sz="2800" dirty="0">
                <a:solidFill>
                  <a:sysClr val="windowText" lastClr="000000"/>
                </a:solidFill>
              </a:rPr>
              <a:t> </a:t>
            </a:r>
            <a:r>
              <a:rPr lang="en-US" sz="2800" dirty="0" err="1">
                <a:solidFill>
                  <a:sysClr val="windowText" lastClr="000000"/>
                </a:solidFill>
              </a:rPr>
              <a:t>trong</a:t>
            </a:r>
            <a:r>
              <a:rPr lang="en-US" sz="2800" dirty="0">
                <a:solidFill>
                  <a:sysClr val="windowText" lastClr="000000"/>
                </a:solidFill>
              </a:rPr>
              <a:t> </a:t>
            </a:r>
            <a:r>
              <a:rPr lang="en-US" sz="2800" dirty="0" err="1">
                <a:solidFill>
                  <a:sysClr val="windowText" lastClr="000000"/>
                </a:solidFill>
              </a:rPr>
              <a:t>biến</a:t>
            </a:r>
            <a:r>
              <a:rPr lang="en-US" sz="2800" dirty="0">
                <a:solidFill>
                  <a:sysClr val="windowText" lastClr="000000"/>
                </a:solidFill>
              </a:rPr>
              <a:t> </a:t>
            </a:r>
            <a:r>
              <a:rPr lang="en-US" sz="2800" dirty="0" err="1">
                <a:solidFill>
                  <a:sysClr val="windowText" lastClr="000000"/>
                </a:solidFill>
              </a:rPr>
              <a:t>mục</a:t>
            </a:r>
            <a:r>
              <a:rPr lang="en-US" sz="2800" dirty="0">
                <a:solidFill>
                  <a:sysClr val="windowText" lastClr="000000"/>
                </a:solidFill>
              </a:rPr>
              <a:t> </a:t>
            </a:r>
            <a:r>
              <a:rPr lang="en-US" sz="2800" dirty="0" err="1">
                <a:solidFill>
                  <a:sysClr val="windowText" lastClr="000000"/>
                </a:solidFill>
              </a:rPr>
              <a:t>tiêu</a:t>
            </a:r>
            <a:r>
              <a:rPr lang="en-US" sz="2800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775886-F7C6-47FA-ABC3-7DE6A1D9E342}"/>
              </a:ext>
            </a:extLst>
          </p:cNvPr>
          <p:cNvSpPr/>
          <p:nvPr/>
        </p:nvSpPr>
        <p:spPr>
          <a:xfrm>
            <a:off x="1572564" y="5368849"/>
            <a:ext cx="9541635" cy="9541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 err="1">
                <a:solidFill>
                  <a:sysClr val="windowText" lastClr="000000"/>
                </a:solidFill>
              </a:rPr>
              <a:t>Chỉ</a:t>
            </a:r>
            <a:r>
              <a:rPr lang="en-US" sz="2800" dirty="0">
                <a:solidFill>
                  <a:sysClr val="windowText" lastClr="000000"/>
                </a:solidFill>
              </a:rPr>
              <a:t> </a:t>
            </a:r>
            <a:r>
              <a:rPr lang="en-US" sz="2800" dirty="0" err="1">
                <a:solidFill>
                  <a:sysClr val="windowText" lastClr="000000"/>
                </a:solidFill>
              </a:rPr>
              <a:t>quan</a:t>
            </a:r>
            <a:r>
              <a:rPr lang="en-US" sz="2800" dirty="0">
                <a:solidFill>
                  <a:sysClr val="windowText" lastClr="000000"/>
                </a:solidFill>
              </a:rPr>
              <a:t> </a:t>
            </a:r>
            <a:r>
              <a:rPr lang="en-US" sz="2800" dirty="0" err="1">
                <a:solidFill>
                  <a:sysClr val="windowText" lastClr="000000"/>
                </a:solidFill>
              </a:rPr>
              <a:t>tâm</a:t>
            </a:r>
            <a:r>
              <a:rPr lang="en-US" sz="2800" dirty="0">
                <a:solidFill>
                  <a:sysClr val="windowText" lastClr="000000"/>
                </a:solidFill>
              </a:rPr>
              <a:t> </a:t>
            </a:r>
            <a:r>
              <a:rPr lang="en-US" sz="2800" dirty="0" err="1">
                <a:solidFill>
                  <a:sysClr val="windowText" lastClr="000000"/>
                </a:solidFill>
              </a:rPr>
              <a:t>việc</a:t>
            </a:r>
            <a:r>
              <a:rPr lang="en-US" sz="2800" dirty="0">
                <a:solidFill>
                  <a:sysClr val="windowText" lastClr="000000"/>
                </a:solidFill>
              </a:rPr>
              <a:t> </a:t>
            </a:r>
            <a:r>
              <a:rPr lang="en-US" sz="2800" dirty="0" err="1">
                <a:solidFill>
                  <a:sysClr val="windowText" lastClr="000000"/>
                </a:solidFill>
              </a:rPr>
              <a:t>phân</a:t>
            </a:r>
            <a:r>
              <a:rPr lang="en-US" sz="2800" dirty="0">
                <a:solidFill>
                  <a:sysClr val="windowText" lastClr="000000"/>
                </a:solidFill>
              </a:rPr>
              <a:t> </a:t>
            </a:r>
            <a:r>
              <a:rPr lang="en-US" sz="2800" dirty="0" err="1">
                <a:solidFill>
                  <a:sysClr val="windowText" lastClr="000000"/>
                </a:solidFill>
              </a:rPr>
              <a:t>nhánh</a:t>
            </a:r>
            <a:r>
              <a:rPr lang="en-US" sz="2800" dirty="0">
                <a:solidFill>
                  <a:sysClr val="windowText" lastClr="000000"/>
                </a:solidFill>
              </a:rPr>
              <a:t> </a:t>
            </a:r>
            <a:r>
              <a:rPr lang="en-US" sz="2800" dirty="0" err="1">
                <a:solidFill>
                  <a:sysClr val="windowText" lastClr="000000"/>
                </a:solidFill>
              </a:rPr>
              <a:t>tốt</a:t>
            </a:r>
            <a:r>
              <a:rPr lang="en-US" sz="2800" dirty="0">
                <a:solidFill>
                  <a:sysClr val="windowText" lastClr="000000"/>
                </a:solidFill>
              </a:rPr>
              <a:t> </a:t>
            </a:r>
            <a:r>
              <a:rPr lang="en-US" sz="2800" dirty="0" err="1">
                <a:solidFill>
                  <a:sysClr val="windowText" lastClr="000000"/>
                </a:solidFill>
              </a:rPr>
              <a:t>nhất</a:t>
            </a:r>
            <a:r>
              <a:rPr lang="en-US" sz="2800" dirty="0">
                <a:solidFill>
                  <a:sysClr val="windowText" lastClr="000000"/>
                </a:solidFill>
              </a:rPr>
              <a:t> </a:t>
            </a:r>
            <a:r>
              <a:rPr lang="en-US" sz="2800" dirty="0" err="1">
                <a:solidFill>
                  <a:sysClr val="windowText" lastClr="000000"/>
                </a:solidFill>
              </a:rPr>
              <a:t>tại</a:t>
            </a:r>
            <a:r>
              <a:rPr lang="en-US" sz="2800" dirty="0">
                <a:solidFill>
                  <a:sysClr val="windowText" lastClr="000000"/>
                </a:solidFill>
              </a:rPr>
              <a:t> </a:t>
            </a:r>
            <a:r>
              <a:rPr lang="en-US" sz="2800" dirty="0" err="1">
                <a:solidFill>
                  <a:sysClr val="windowText" lastClr="000000"/>
                </a:solidFill>
              </a:rPr>
              <a:t>thời</a:t>
            </a:r>
            <a:r>
              <a:rPr lang="en-US" sz="2800" dirty="0">
                <a:solidFill>
                  <a:sysClr val="windowText" lastClr="000000"/>
                </a:solidFill>
              </a:rPr>
              <a:t> </a:t>
            </a:r>
            <a:r>
              <a:rPr lang="en-US" sz="2800" dirty="0" err="1">
                <a:solidFill>
                  <a:sysClr val="windowText" lastClr="000000"/>
                </a:solidFill>
              </a:rPr>
              <a:t>điểm</a:t>
            </a:r>
            <a:r>
              <a:rPr lang="en-US" sz="2800" dirty="0">
                <a:solidFill>
                  <a:sysClr val="windowText" lastClr="000000"/>
                </a:solidFill>
              </a:rPr>
              <a:t> </a:t>
            </a:r>
            <a:r>
              <a:rPr lang="en-US" sz="2800" dirty="0" err="1">
                <a:solidFill>
                  <a:sysClr val="windowText" lastClr="000000"/>
                </a:solidFill>
              </a:rPr>
              <a:t>phân</a:t>
            </a:r>
            <a:r>
              <a:rPr lang="en-US" sz="2800" dirty="0">
                <a:solidFill>
                  <a:sysClr val="windowText" lastClr="000000"/>
                </a:solidFill>
              </a:rPr>
              <a:t> </a:t>
            </a:r>
            <a:r>
              <a:rPr lang="en-US" sz="2800" dirty="0" err="1">
                <a:solidFill>
                  <a:sysClr val="windowText" lastClr="000000"/>
                </a:solidFill>
              </a:rPr>
              <a:t>nhánh</a:t>
            </a:r>
            <a:r>
              <a:rPr lang="en-US" sz="2800" dirty="0">
                <a:solidFill>
                  <a:sysClr val="windowText" lastClr="000000"/>
                </a:solidFill>
              </a:rPr>
              <a:t>, </a:t>
            </a:r>
            <a:r>
              <a:rPr lang="en-US" sz="2800" dirty="0" err="1">
                <a:solidFill>
                  <a:sysClr val="windowText" lastClr="000000"/>
                </a:solidFill>
              </a:rPr>
              <a:t>không</a:t>
            </a:r>
            <a:r>
              <a:rPr lang="en-US" sz="2800" dirty="0">
                <a:solidFill>
                  <a:sysClr val="windowText" lastClr="000000"/>
                </a:solidFill>
              </a:rPr>
              <a:t> </a:t>
            </a:r>
            <a:r>
              <a:rPr lang="en-US" sz="2800" dirty="0" err="1">
                <a:solidFill>
                  <a:sysClr val="windowText" lastClr="000000"/>
                </a:solidFill>
              </a:rPr>
              <a:t>quan</a:t>
            </a:r>
            <a:r>
              <a:rPr lang="en-US" sz="2800" dirty="0">
                <a:solidFill>
                  <a:sysClr val="windowText" lastClr="000000"/>
                </a:solidFill>
              </a:rPr>
              <a:t> </a:t>
            </a:r>
            <a:r>
              <a:rPr lang="en-US" sz="2800" dirty="0" err="1">
                <a:solidFill>
                  <a:sysClr val="windowText" lastClr="000000"/>
                </a:solidFill>
              </a:rPr>
              <a:t>tâm</a:t>
            </a:r>
            <a:r>
              <a:rPr lang="en-US" sz="2800" dirty="0">
                <a:solidFill>
                  <a:sysClr val="windowText" lastClr="000000"/>
                </a:solidFill>
              </a:rPr>
              <a:t> </a:t>
            </a:r>
            <a:r>
              <a:rPr lang="en-US" sz="2800" dirty="0" err="1">
                <a:solidFill>
                  <a:sysClr val="windowText" lastClr="000000"/>
                </a:solidFill>
              </a:rPr>
              <a:t>đến</a:t>
            </a:r>
            <a:r>
              <a:rPr lang="en-US" sz="2800" dirty="0">
                <a:solidFill>
                  <a:sysClr val="windowText" lastClr="000000"/>
                </a:solidFill>
              </a:rPr>
              <a:t> </a:t>
            </a:r>
            <a:r>
              <a:rPr lang="en-US" sz="2800" dirty="0" err="1">
                <a:solidFill>
                  <a:sysClr val="windowText" lastClr="000000"/>
                </a:solidFill>
              </a:rPr>
              <a:t>toàn</a:t>
            </a:r>
            <a:r>
              <a:rPr lang="en-US" sz="2800" dirty="0">
                <a:solidFill>
                  <a:sysClr val="windowText" lastClr="000000"/>
                </a:solidFill>
              </a:rPr>
              <a:t> </a:t>
            </a:r>
            <a:r>
              <a:rPr lang="en-US" sz="2800" dirty="0" err="1">
                <a:solidFill>
                  <a:sysClr val="windowText" lastClr="000000"/>
                </a:solidFill>
              </a:rPr>
              <a:t>bộ</a:t>
            </a:r>
            <a:r>
              <a:rPr lang="en-US" sz="2800" dirty="0">
                <a:solidFill>
                  <a:sysClr val="windowText" lastClr="000000"/>
                </a:solidFill>
              </a:rPr>
              <a:t> </a:t>
            </a:r>
            <a:r>
              <a:rPr lang="en-US" sz="2800" dirty="0" err="1">
                <a:solidFill>
                  <a:sysClr val="windowText" lastClr="000000"/>
                </a:solidFill>
              </a:rPr>
              <a:t>mô</a:t>
            </a:r>
            <a:r>
              <a:rPr lang="en-US" sz="2800" dirty="0">
                <a:solidFill>
                  <a:sysClr val="windowText" lastClr="000000"/>
                </a:solidFill>
              </a:rPr>
              <a:t> </a:t>
            </a:r>
            <a:r>
              <a:rPr lang="en-US" sz="2800" dirty="0" err="1">
                <a:solidFill>
                  <a:sysClr val="windowText" lastClr="000000"/>
                </a:solidFill>
              </a:rPr>
              <a:t>hình</a:t>
            </a:r>
            <a:r>
              <a:rPr lang="en-US" sz="2800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ECF2A1-0476-4223-BCD3-318BCA514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C35EA-2AB4-42F2-A0DB-D728612EE18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7510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69AD-217A-45F1-9B18-5B11651A1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Tham</a:t>
            </a:r>
            <a:r>
              <a:rPr lang="en-US" b="1" i="1" dirty="0"/>
              <a:t> </a:t>
            </a:r>
            <a:r>
              <a:rPr lang="en-US" b="1" i="1" dirty="0" err="1"/>
              <a:t>khảo</a:t>
            </a:r>
            <a:endParaRPr lang="en-US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B1D26-55FD-4049-B45D-BD346B522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https://en.wikipedia.org/wiki/Decision_tree</a:t>
            </a:r>
            <a:endParaRPr lang="en-US" dirty="0"/>
          </a:p>
          <a:p>
            <a:r>
              <a:rPr lang="en-US" dirty="0">
                <a:hlinkClick r:id="rId3"/>
              </a:rPr>
              <a:t>https://towardsdatascience.com/decision-trees-in-machine-learning-641b9c4e8052</a:t>
            </a:r>
            <a:endParaRPr lang="en-US" dirty="0"/>
          </a:p>
          <a:p>
            <a:r>
              <a:rPr lang="en-US" dirty="0">
                <a:hlinkClick r:id="rId4"/>
              </a:rPr>
              <a:t>https://bigdatauni.com/</a:t>
            </a:r>
            <a:endParaRPr lang="en-US" dirty="0"/>
          </a:p>
          <a:p>
            <a:r>
              <a:rPr lang="en-US" dirty="0">
                <a:hlinkClick r:id="rId5"/>
              </a:rPr>
              <a:t>https://machinelearningcoban.com/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0358C-61B9-40D7-A1FF-74A730C46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C35EA-2AB4-42F2-A0DB-D728612EE18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9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148A3A-B1AC-4A3E-856C-FF7AC6365B9B}"/>
              </a:ext>
            </a:extLst>
          </p:cNvPr>
          <p:cNvSpPr/>
          <p:nvPr/>
        </p:nvSpPr>
        <p:spPr>
          <a:xfrm>
            <a:off x="1030426" y="1474592"/>
            <a:ext cx="10640194" cy="1688548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Deflate">
              <a:avLst>
                <a:gd name="adj" fmla="val 14869"/>
              </a:avLst>
            </a:prstTxWarp>
            <a:spAutoFit/>
          </a:bodyPr>
          <a:lstStyle/>
          <a:p>
            <a:pPr algn="ctr"/>
            <a:r>
              <a:rPr lang="en-US" sz="4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CÁM </a:t>
            </a:r>
            <a:r>
              <a:rPr lang="vi-VN" sz="4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Ơ</a:t>
            </a:r>
            <a:r>
              <a:rPr lang="en-US" sz="4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N THẦY VÀ CÁC BẠN </a:t>
            </a:r>
          </a:p>
          <a:p>
            <a:pPr algn="ctr"/>
            <a:r>
              <a:rPr lang="en-US" sz="4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ĐÃ LẮNG NGHE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EB82BE-FFB9-4C22-BE48-3F42B18B9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516" y="3866757"/>
            <a:ext cx="3524250" cy="28575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B8523A-E0D2-4792-AC30-92DE5223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C35EA-2AB4-42F2-A0DB-D728612EE18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2279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AFDBE4-AE7F-4192-9DDE-88EB121CA53F}"/>
              </a:ext>
            </a:extLst>
          </p:cNvPr>
          <p:cNvSpPr/>
          <p:nvPr/>
        </p:nvSpPr>
        <p:spPr>
          <a:xfrm>
            <a:off x="1251261" y="428415"/>
            <a:ext cx="63626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</a:t>
            </a:r>
            <a:r>
              <a:rPr lang="en-US" sz="5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ây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5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Định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5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Danh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5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là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5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gì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?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1177FE-0A9A-44E4-ABF5-B1BF32C8190B}"/>
              </a:ext>
            </a:extLst>
          </p:cNvPr>
          <p:cNvSpPr txBox="1"/>
          <p:nvPr/>
        </p:nvSpPr>
        <p:spPr>
          <a:xfrm>
            <a:off x="1572566" y="1969627"/>
            <a:ext cx="9541633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M</a:t>
            </a:r>
            <a:r>
              <a:rPr lang="vi-VN" sz="2400" dirty="0">
                <a:solidFill>
                  <a:sysClr val="windowText" lastClr="000000"/>
                </a:solidFill>
              </a:rPr>
              <a:t>ột cây phân cấp có cấu trúc được dùng để phân lớp các đối tượng dựa vào dãy các luật</a:t>
            </a:r>
            <a:r>
              <a:rPr lang="en-US" sz="2400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54D738-8A2F-428F-840C-7208AA5674AE}"/>
              </a:ext>
            </a:extLst>
          </p:cNvPr>
          <p:cNvSpPr/>
          <p:nvPr/>
        </p:nvSpPr>
        <p:spPr>
          <a:xfrm>
            <a:off x="1572567" y="3418507"/>
            <a:ext cx="9541634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err="1">
                <a:solidFill>
                  <a:sysClr val="windowText" lastClr="000000"/>
                </a:solidFill>
                <a:latin typeface="Quicksand"/>
              </a:rPr>
              <a:t>Thuộc</a:t>
            </a:r>
            <a:r>
              <a:rPr lang="en-US" sz="2400" dirty="0">
                <a:solidFill>
                  <a:sysClr val="windowText" lastClr="000000"/>
                </a:solidFill>
                <a:latin typeface="Quicksand"/>
              </a:rPr>
              <a:t> </a:t>
            </a:r>
            <a:r>
              <a:rPr lang="en-US" sz="2400" dirty="0" err="1">
                <a:solidFill>
                  <a:sysClr val="windowText" lastClr="000000"/>
                </a:solidFill>
                <a:latin typeface="Quicksand"/>
              </a:rPr>
              <a:t>tính</a:t>
            </a:r>
            <a:r>
              <a:rPr lang="en-US" sz="2400" dirty="0">
                <a:solidFill>
                  <a:sysClr val="windowText" lastClr="000000"/>
                </a:solidFill>
                <a:latin typeface="Quicksand"/>
              </a:rPr>
              <a:t> </a:t>
            </a:r>
            <a:r>
              <a:rPr lang="en-US" sz="2400" dirty="0" err="1">
                <a:solidFill>
                  <a:sysClr val="windowText" lastClr="000000"/>
                </a:solidFill>
                <a:latin typeface="Quicksand"/>
              </a:rPr>
              <a:t>phân</a:t>
            </a:r>
            <a:r>
              <a:rPr lang="en-US" sz="2400" dirty="0">
                <a:solidFill>
                  <a:sysClr val="windowText" lastClr="000000"/>
                </a:solidFill>
                <a:latin typeface="Quicksand"/>
              </a:rPr>
              <a:t> </a:t>
            </a:r>
            <a:r>
              <a:rPr lang="en-US" sz="2400" dirty="0" err="1">
                <a:solidFill>
                  <a:sysClr val="windowText" lastClr="000000"/>
                </a:solidFill>
                <a:latin typeface="Quicksand"/>
              </a:rPr>
              <a:t>lớp</a:t>
            </a:r>
            <a:r>
              <a:rPr lang="en-US" sz="2400" dirty="0">
                <a:solidFill>
                  <a:sysClr val="windowText" lastClr="000000"/>
                </a:solidFill>
                <a:latin typeface="Quicksand"/>
              </a:rPr>
              <a:t> </a:t>
            </a:r>
            <a:r>
              <a:rPr lang="en-US" sz="2400" dirty="0" err="1">
                <a:solidFill>
                  <a:sysClr val="windowText" lastClr="000000"/>
                </a:solidFill>
                <a:latin typeface="Quicksand"/>
              </a:rPr>
              <a:t>có</a:t>
            </a:r>
            <a:r>
              <a:rPr lang="en-US" sz="2400" dirty="0">
                <a:solidFill>
                  <a:sysClr val="windowText" lastClr="000000"/>
                </a:solidFill>
                <a:latin typeface="Quicksand"/>
              </a:rPr>
              <a:t> </a:t>
            </a:r>
            <a:r>
              <a:rPr lang="en-US" sz="2400" dirty="0" err="1">
                <a:solidFill>
                  <a:sysClr val="windowText" lastClr="000000"/>
                </a:solidFill>
                <a:latin typeface="Quicksand"/>
              </a:rPr>
              <a:t>kiểu</a:t>
            </a:r>
            <a:r>
              <a:rPr lang="en-US" sz="2400" dirty="0">
                <a:solidFill>
                  <a:sysClr val="windowText" lastClr="000000"/>
                </a:solidFill>
                <a:latin typeface="Quicksand"/>
              </a:rPr>
              <a:t> </a:t>
            </a:r>
            <a:r>
              <a:rPr lang="en-US" sz="2400" dirty="0" err="1">
                <a:solidFill>
                  <a:sysClr val="windowText" lastClr="000000"/>
                </a:solidFill>
                <a:latin typeface="Quicksand"/>
              </a:rPr>
              <a:t>dữ</a:t>
            </a:r>
            <a:r>
              <a:rPr lang="en-US" sz="2400" dirty="0">
                <a:solidFill>
                  <a:sysClr val="windowText" lastClr="000000"/>
                </a:solidFill>
                <a:latin typeface="Quicksand"/>
              </a:rPr>
              <a:t> </a:t>
            </a:r>
            <a:r>
              <a:rPr lang="en-US" sz="2400" dirty="0" err="1">
                <a:solidFill>
                  <a:sysClr val="windowText" lastClr="000000"/>
                </a:solidFill>
                <a:latin typeface="Quicksand"/>
              </a:rPr>
              <a:t>liệu</a:t>
            </a:r>
            <a:r>
              <a:rPr lang="en-US" sz="2400" dirty="0">
                <a:solidFill>
                  <a:sysClr val="windowText" lastClr="000000"/>
                </a:solidFill>
                <a:latin typeface="Quicksand"/>
              </a:rPr>
              <a:t> </a:t>
            </a:r>
            <a:r>
              <a:rPr lang="en-US" sz="2400" dirty="0" err="1">
                <a:solidFill>
                  <a:sysClr val="windowText" lastClr="000000"/>
                </a:solidFill>
                <a:latin typeface="Quicksand"/>
              </a:rPr>
              <a:t>là</a:t>
            </a:r>
            <a:r>
              <a:rPr lang="en-US" sz="2400" dirty="0">
                <a:solidFill>
                  <a:sysClr val="windowText" lastClr="000000"/>
                </a:solidFill>
                <a:latin typeface="Quicksand"/>
              </a:rPr>
              <a:t> Categorical/Discrete.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51A0FF-6A7E-4668-A38A-F472718285F6}"/>
              </a:ext>
            </a:extLst>
          </p:cNvPr>
          <p:cNvSpPr/>
          <p:nvPr/>
        </p:nvSpPr>
        <p:spPr>
          <a:xfrm>
            <a:off x="1572566" y="4619566"/>
            <a:ext cx="9541635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vi-VN" sz="2400" dirty="0">
                <a:solidFill>
                  <a:sysClr val="windowText" lastClr="000000"/>
                </a:solidFill>
                <a:latin typeface="Quicksand"/>
              </a:rPr>
              <a:t>Các thuộc tính của đối tượng (ngoại trừ thuộc tính phân lớp – Category attribute) có thể thuộc các kiểu dữ liệu khác nhau (Binary, Nominal, ordinal, quantitative values)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80FEE1-803B-48A8-AD92-16DDAEAB9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C35EA-2AB4-42F2-A0DB-D728612EE1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005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A35966-113D-4E41-9694-F2D7A9077E5B}"/>
              </a:ext>
            </a:extLst>
          </p:cNvPr>
          <p:cNvSpPr/>
          <p:nvPr/>
        </p:nvSpPr>
        <p:spPr>
          <a:xfrm>
            <a:off x="1376314" y="287013"/>
            <a:ext cx="17267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Ví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dụ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C161C8-659A-472D-B371-394BBDC68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610" y="1210343"/>
            <a:ext cx="9558779" cy="523759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7FA40B-4C78-4C11-8AAA-0CBEE778F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C35EA-2AB4-42F2-A0DB-D728612EE1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8752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84894D-56F4-4269-A997-9893BC758BD7}"/>
              </a:ext>
            </a:extLst>
          </p:cNvPr>
          <p:cNvSpPr/>
          <p:nvPr/>
        </p:nvSpPr>
        <p:spPr>
          <a:xfrm>
            <a:off x="860293" y="1415523"/>
            <a:ext cx="106647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CÁC THUẬT TOÁN XÂY DỰNG CÂY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9E2911-FC1B-45A0-896E-D9E60D7380EA}"/>
              </a:ext>
            </a:extLst>
          </p:cNvPr>
          <p:cNvSpPr/>
          <p:nvPr/>
        </p:nvSpPr>
        <p:spPr>
          <a:xfrm>
            <a:off x="1923068" y="2743200"/>
            <a:ext cx="2894029" cy="110293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THUẬT </a:t>
            </a:r>
            <a:r>
              <a:rPr lang="en-US" b="1"/>
              <a:t>TOÁN ID3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3A8E93E-88D2-404C-A3F6-3E51ABD9EC27}"/>
              </a:ext>
            </a:extLst>
          </p:cNvPr>
          <p:cNvSpPr/>
          <p:nvPr/>
        </p:nvSpPr>
        <p:spPr>
          <a:xfrm>
            <a:off x="6864284" y="2743200"/>
            <a:ext cx="2894029" cy="110293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THUẬT TOÁN C4.5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AE7AA0-13B7-4482-BFAB-7DBA6175CE44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817097" y="3294668"/>
            <a:ext cx="204718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9C6B264-977C-42A5-BD5F-BC27DB7050EF}"/>
              </a:ext>
            </a:extLst>
          </p:cNvPr>
          <p:cNvSpPr/>
          <p:nvPr/>
        </p:nvSpPr>
        <p:spPr>
          <a:xfrm>
            <a:off x="4393675" y="4698257"/>
            <a:ext cx="2894029" cy="11029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THUẬT TOÁN CART</a:t>
            </a:r>
          </a:p>
          <a:p>
            <a:pPr algn="ctr"/>
            <a:r>
              <a:rPr lang="en-US" b="1" dirty="0"/>
              <a:t>[HỆ SỐ GINI]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CCB565-ED5B-460A-98ED-C5251DF35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C35EA-2AB4-42F2-A0DB-D728612EE1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AB5D9C-2BA5-4E75-B0FE-5BE5AD3CA03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34912" y="1518509"/>
            <a:ext cx="10011265" cy="508968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3AE7FB7-A81F-4EDD-B004-984B8EF6CFA3}"/>
              </a:ext>
            </a:extLst>
          </p:cNvPr>
          <p:cNvSpPr/>
          <p:nvPr/>
        </p:nvSpPr>
        <p:spPr>
          <a:xfrm>
            <a:off x="1430777" y="362427"/>
            <a:ext cx="55322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Ý T</a:t>
            </a:r>
            <a:r>
              <a:rPr lang="vi-V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Ư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ỞNG CHUNG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65810517-B117-4124-9A1B-7C2CA955D55A}"/>
              </a:ext>
            </a:extLst>
          </p:cNvPr>
          <p:cNvSpPr/>
          <p:nvPr/>
        </p:nvSpPr>
        <p:spPr>
          <a:xfrm>
            <a:off x="8319681" y="261490"/>
            <a:ext cx="2441542" cy="1024267"/>
          </a:xfrm>
          <a:prstGeom prst="wedgeRectCallout">
            <a:avLst>
              <a:gd name="adj1" fmla="val 6194"/>
              <a:gd name="adj2" fmla="val 9311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CHỌN CÁCH NÀY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71746B-257C-4842-9FC4-EA8E82472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C35EA-2AB4-42F2-A0DB-D728612EE1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7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0EDE8E-1194-42E3-B27F-30FEA4A878D1}"/>
              </a:ext>
            </a:extLst>
          </p:cNvPr>
          <p:cNvSpPr/>
          <p:nvPr/>
        </p:nvSpPr>
        <p:spPr>
          <a:xfrm>
            <a:off x="1612638" y="418988"/>
            <a:ext cx="55079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THUẬT TOÁN ID-3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A85859-AC86-4EA0-A2C9-BEE9C9FE9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634" y="2094792"/>
            <a:ext cx="8410729" cy="1290490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E53AF901-C69B-4D16-830F-0CA5BBA6B455}"/>
              </a:ext>
            </a:extLst>
          </p:cNvPr>
          <p:cNvSpPr/>
          <p:nvPr/>
        </p:nvSpPr>
        <p:spPr>
          <a:xfrm>
            <a:off x="7590148" y="589843"/>
            <a:ext cx="3571188" cy="1504949"/>
          </a:xfrm>
          <a:prstGeom prst="wedgeRectCallout">
            <a:avLst>
              <a:gd name="adj1" fmla="val -68292"/>
              <a:gd name="adj2" fmla="val 639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xác</a:t>
            </a:r>
            <a:r>
              <a:rPr lang="en-US" sz="2000" b="1" dirty="0"/>
              <a:t> </a:t>
            </a:r>
            <a:r>
              <a:rPr lang="en-US" sz="2000" b="1" dirty="0" err="1"/>
              <a:t>suất</a:t>
            </a:r>
            <a:r>
              <a:rPr lang="en-US" sz="2000" b="1" dirty="0"/>
              <a:t> </a:t>
            </a:r>
            <a:r>
              <a:rPr lang="en-US" sz="2000" b="1" dirty="0" err="1"/>
              <a:t>điều</a:t>
            </a:r>
            <a:r>
              <a:rPr lang="en-US" sz="2000" b="1" dirty="0"/>
              <a:t> </a:t>
            </a:r>
            <a:r>
              <a:rPr lang="en-US" sz="2000" b="1" dirty="0" err="1"/>
              <a:t>kiện</a:t>
            </a:r>
            <a:r>
              <a:rPr lang="en-US" sz="2000" b="1" dirty="0"/>
              <a:t> </a:t>
            </a:r>
            <a:r>
              <a:rPr lang="en-US" sz="2000" b="1" dirty="0" err="1"/>
              <a:t>đối</a:t>
            </a:r>
            <a:r>
              <a:rPr lang="en-US" sz="2000" b="1" dirty="0"/>
              <a:t> </a:t>
            </a:r>
            <a:r>
              <a:rPr lang="en-US" sz="2000" b="1" dirty="0" err="1"/>
              <a:t>tượng</a:t>
            </a:r>
            <a:r>
              <a:rPr lang="en-US" sz="2000" b="1" dirty="0"/>
              <a:t> </a:t>
            </a:r>
            <a:r>
              <a:rPr lang="en-US" sz="2000" b="1" dirty="0" err="1"/>
              <a:t>dữ</a:t>
            </a:r>
            <a:r>
              <a:rPr lang="en-US" sz="2000" b="1" dirty="0"/>
              <a:t> </a:t>
            </a:r>
            <a:r>
              <a:rPr lang="en-US" sz="2000" b="1" dirty="0" err="1"/>
              <a:t>liệu</a:t>
            </a:r>
            <a:r>
              <a:rPr lang="en-US" sz="2000" b="1" dirty="0"/>
              <a:t> </a:t>
            </a:r>
            <a:r>
              <a:rPr lang="en-US" sz="2000" b="1" dirty="0" err="1"/>
              <a:t>mang</a:t>
            </a:r>
            <a:r>
              <a:rPr lang="en-US" sz="2000" b="1" dirty="0"/>
              <a:t> </a:t>
            </a:r>
            <a:r>
              <a:rPr lang="en-US" sz="2000" b="1" dirty="0" err="1"/>
              <a:t>thuộc</a:t>
            </a:r>
            <a:r>
              <a:rPr lang="en-US" sz="2000" b="1" dirty="0"/>
              <a:t> </a:t>
            </a:r>
            <a:r>
              <a:rPr lang="en-US" sz="2000" b="1" dirty="0" err="1"/>
              <a:t>tính</a:t>
            </a:r>
            <a:r>
              <a:rPr lang="en-US" sz="2000" b="1" dirty="0"/>
              <a:t> j </a:t>
            </a:r>
            <a:r>
              <a:rPr lang="en-US" sz="2000" b="1" dirty="0" err="1"/>
              <a:t>của</a:t>
            </a:r>
            <a:r>
              <a:rPr lang="en-US" sz="2000" b="1" dirty="0"/>
              <a:t> </a:t>
            </a:r>
            <a:r>
              <a:rPr lang="en-US" sz="2000" b="1" dirty="0" err="1"/>
              <a:t>biến</a:t>
            </a:r>
            <a:r>
              <a:rPr lang="en-US" sz="2000" b="1" dirty="0"/>
              <a:t> </a:t>
            </a:r>
            <a:r>
              <a:rPr lang="en-US" sz="2000" b="1" dirty="0" err="1"/>
              <a:t>mục</a:t>
            </a:r>
            <a:r>
              <a:rPr lang="en-US" sz="2000" b="1" dirty="0"/>
              <a:t> </a:t>
            </a:r>
            <a:r>
              <a:rPr lang="en-US" sz="2000" b="1" dirty="0" err="1"/>
              <a:t>tiêu</a:t>
            </a:r>
            <a:r>
              <a:rPr lang="en-US" sz="2000" b="1" dirty="0"/>
              <a:t> </a:t>
            </a:r>
            <a:r>
              <a:rPr lang="en-US" sz="2000" b="1" dirty="0" err="1"/>
              <a:t>trong</a:t>
            </a:r>
            <a:r>
              <a:rPr lang="en-US" sz="2000" b="1" dirty="0"/>
              <a:t> node t</a:t>
            </a:r>
            <a:endParaRPr lang="en-US" sz="2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EB381F-0F66-48B8-A22C-4FBF0BCFA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635" y="4234569"/>
            <a:ext cx="8410729" cy="150495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5BECD4-79F6-4F5C-A298-829D9C8F3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C35EA-2AB4-42F2-A0DB-D728612EE1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163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942CDB-1465-4DA7-A7AF-C8DC14B368C6}"/>
              </a:ext>
            </a:extLst>
          </p:cNvPr>
          <p:cNvSpPr/>
          <p:nvPr/>
        </p:nvSpPr>
        <p:spPr>
          <a:xfrm>
            <a:off x="1554930" y="418988"/>
            <a:ext cx="56233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THUẬT TOÁN C4.5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D0AF09-821B-4CE1-8854-BEFD60D0E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302" y="1626369"/>
            <a:ext cx="7465396" cy="20312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D50A21-56C0-4D03-A4BA-6E54E12A0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286103"/>
            <a:ext cx="3883941" cy="125685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95C814-A7B1-414A-BE9E-A29D9B95AEE7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8037971" y="3308808"/>
            <a:ext cx="97361" cy="9772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FC2887-125D-421F-965E-CB0E6777C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C35EA-2AB4-42F2-A0DB-D728612EE1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7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FDD8BE-85E3-40B4-8F8E-6A70A65FF979}"/>
              </a:ext>
            </a:extLst>
          </p:cNvPr>
          <p:cNvSpPr/>
          <p:nvPr/>
        </p:nvSpPr>
        <p:spPr>
          <a:xfrm>
            <a:off x="1372034" y="343574"/>
            <a:ext cx="18790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VÍ DỤ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EFA079-355C-413E-B291-B9802D73C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823" y="1544473"/>
            <a:ext cx="9592951" cy="446040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CF81B2-1CFB-4BCA-87A3-67A72E184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C35EA-2AB4-42F2-A0DB-D728612EE1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933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341</TotalTime>
  <Words>518</Words>
  <Application>Microsoft Office PowerPoint</Application>
  <PresentationFormat>Widescreen</PresentationFormat>
  <Paragraphs>93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Quicksand</vt:lpstr>
      <vt:lpstr>Times New Roman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Tham khảo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Linh Dang</dc:creator>
  <cp:lastModifiedBy>Linh Dang</cp:lastModifiedBy>
  <cp:revision>40</cp:revision>
  <dcterms:created xsi:type="dcterms:W3CDTF">2020-05-26T12:46:30Z</dcterms:created>
  <dcterms:modified xsi:type="dcterms:W3CDTF">2020-06-06T15:42:41Z</dcterms:modified>
</cp:coreProperties>
</file>