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4"/>
  </p:notesMasterIdLst>
  <p:handoutMasterIdLst>
    <p:handoutMasterId r:id="rId35"/>
  </p:handoutMasterIdLst>
  <p:sldIdLst>
    <p:sldId id="256" r:id="rId3"/>
    <p:sldId id="277" r:id="rId4"/>
    <p:sldId id="257" r:id="rId5"/>
    <p:sldId id="279" r:id="rId6"/>
    <p:sldId id="258" r:id="rId7"/>
    <p:sldId id="259" r:id="rId8"/>
    <p:sldId id="278" r:id="rId9"/>
    <p:sldId id="260" r:id="rId10"/>
    <p:sldId id="261" r:id="rId11"/>
    <p:sldId id="281" r:id="rId12"/>
    <p:sldId id="280" r:id="rId13"/>
    <p:sldId id="262" r:id="rId14"/>
    <p:sldId id="263" r:id="rId15"/>
    <p:sldId id="282" r:id="rId16"/>
    <p:sldId id="264" r:id="rId17"/>
    <p:sldId id="265" r:id="rId18"/>
    <p:sldId id="266" r:id="rId19"/>
    <p:sldId id="283" r:id="rId20"/>
    <p:sldId id="267" r:id="rId21"/>
    <p:sldId id="268" r:id="rId22"/>
    <p:sldId id="269" r:id="rId23"/>
    <p:sldId id="271" r:id="rId24"/>
    <p:sldId id="272" r:id="rId25"/>
    <p:sldId id="273" r:id="rId26"/>
    <p:sldId id="275" r:id="rId27"/>
    <p:sldId id="287" r:id="rId28"/>
    <p:sldId id="274" r:id="rId29"/>
    <p:sldId id="276" r:id="rId30"/>
    <p:sldId id="289" r:id="rId31"/>
    <p:sldId id="290" r:id="rId32"/>
    <p:sldId id="291" r:id="rId33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82"/>
    <p:restoredTop sz="94694"/>
  </p:normalViewPr>
  <p:slideViewPr>
    <p:cSldViewPr snapToGrid="0" snapToObjects="1">
      <p:cViewPr varScale="1">
        <p:scale>
          <a:sx n="140" d="100"/>
          <a:sy n="140" d="100"/>
        </p:scale>
        <p:origin x="208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1E3227-3C61-E84B-8C6E-7DE9FAB28B7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181819" cy="309396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DejaVu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24C98-7272-3F41-B4F8-702805C41EB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7377735" y="0"/>
            <a:ext cx="181819" cy="309396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DejaVu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F87F0-7542-1845-A2A5-CAE1D246840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382362"/>
            <a:ext cx="181819" cy="309396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DejaVu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08169-8D4B-474B-952C-C81DB43DC40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6389644" y="10382746"/>
            <a:ext cx="1169910" cy="309012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sp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D06712A-A803-DC49-8C3C-1CEDB0CED179}" type="slidenum">
              <a:t>‹#›</a:t>
            </a:fld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DejaVu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07244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B9D5C3-54E4-9F40-80F1-6A66A4EC9A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12922" y="1027081"/>
            <a:ext cx="4933800" cy="370043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556DD0-7557-3247-A9A3-55450B350A5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169636" y="5086798"/>
            <a:ext cx="5226116" cy="4107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98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s-ES" sz="2400" b="0" i="0" u="none" strike="noStrike" kern="0" cap="none" spc="0" baseline="0">
        <a:solidFill>
          <a:srgbClr val="000000"/>
        </a:solidFill>
        <a:uFillTx/>
        <a:latin typeface="Thorndale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7512E7-F7F7-8F49-AF19-CC3612D6D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9E4398-111D-D441-90C2-008813A79A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116" cy="4107603"/>
          </a:xfrm>
        </p:spPr>
        <p:txBody>
          <a:bodyPr>
            <a:spAutoFit/>
          </a:bodyPr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C4252D-4083-614B-9734-A9B84180B8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D7A28A-B37A-6949-A8F1-3420B266D2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116" cy="4017242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BE1679-931F-FB4F-B07C-AD5E9334C9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12858" y="1027108"/>
            <a:ext cx="4933946" cy="3700457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F442A8-C807-374F-87AD-A376AFC076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116" cy="4017242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41BD62-F2A2-274B-89BE-5FA00CA4F2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12858" y="1027108"/>
            <a:ext cx="4933946" cy="3700457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E67F5E-80B8-1845-8FFE-7E5C88407F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116" cy="4017242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163F2A-4E8D-AC42-BF56-13F74D874F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12858" y="1027108"/>
            <a:ext cx="4933946" cy="3700457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73448E-2D10-B64A-AD1D-5A43F9A8908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116" cy="4017242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542A17-07F3-1D4C-AC30-847579F557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12858" y="1027108"/>
            <a:ext cx="4933946" cy="3700457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464D7-770C-8F4E-AFCE-B77F48382E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116" cy="4017242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A609B7-C0A2-C64E-858F-C63CA14014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35AC72-8A24-5747-BA1A-CFD974E01DF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116" cy="4017242"/>
          </a:xfrm>
        </p:spPr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4907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A4C812-B309-514C-BFFF-340BBC114F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3361CF-1E29-F645-BEEA-6F349FF96C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116" cy="4017242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0805D5-90CA-A944-A449-A0304BAB47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7798DA-D5E1-6F4C-9773-71FAD95D04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116" cy="4017242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7A10B9-52C9-5249-8A2C-8D91ABD60E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48A1E9-4993-3649-B4CF-E852C22AB8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116" cy="4017242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9B114E-5695-4848-87C3-B718D548EE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08C718-1A37-8F46-8E4B-FF7AFADE4BC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116" cy="4017242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1AB351-8D28-AA4D-8B04-8E87ED8876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5F3FB3-10F1-1A47-B24B-84371D89F8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116" cy="4017242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6B34E1-3EF3-7249-B2AC-2846E580D2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A360F7-6F16-B84D-A7B6-1E1C4580CD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116" cy="4017242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1A6000-0579-0845-84F4-1D09BEFB68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CCDB7B-842E-FC4C-ABC3-5EC10832D2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116" cy="4017242"/>
          </a:xfrm>
        </p:spPr>
        <p:txBody>
          <a:bodyPr/>
          <a:lstStyle/>
          <a:p>
            <a:pPr lvl="0"/>
            <a:r>
              <a:rPr lang="es-ES"/>
              <a:t>estrella(E, _), findall( P, orbita(P,E), L), length(L,N), N&gt;=1, write(E).</a:t>
            </a:r>
          </a:p>
          <a:p>
            <a:pPr lvl="0"/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41EB5A-FBCF-4D40-BAA0-485AC2E528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7FBBC1-E0E0-6246-AB30-DCF53F8643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116" cy="4017242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55F2-AAF5-634F-829C-97869E9BF45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1E8A5-53CD-4540-8B83-02ADF39544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buNone/>
              <a:defRPr lang="en-US"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123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414F-CD16-5C4B-A2A8-D30A188F23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0BE16-4FBA-0B41-B094-F7BFF922F63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81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E088D-FC23-2D46-9024-46072D619C2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61240" y="117472"/>
            <a:ext cx="2205039" cy="6869109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74630-8C70-FB40-A041-3AA41064A15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741358" y="117472"/>
            <a:ext cx="6467478" cy="6869109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968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4B13-6646-DF41-969E-4A18236AD81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A0C88-FCDA-1444-B775-D593F3BBBC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buNone/>
              <a:defRPr lang="en-US"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03351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C427-FC58-EB4E-A5E3-5E3EB02728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2500-EF82-A449-A9F5-2FB7A4CF479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203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741E-6F10-7E4E-8F15-4EDAB1C1B3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544F0-6098-444D-9F23-782CBE5504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buNone/>
              <a:defRPr lang="en-US"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710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6A3E-CBE1-1149-8FFF-C398A043C0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7750-B576-7643-B943-E538C337E40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89022" y="2224085"/>
            <a:ext cx="4162421" cy="4762496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8B2F1-2D88-EF4C-8497-280DDC53063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403847" y="2224085"/>
            <a:ext cx="4162421" cy="4762496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7960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9DB6-659B-334E-9554-EBC0384AA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06E39-0A19-8C4E-A990-B1AF87FB93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buNone/>
              <a:defRPr lang="en-US"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9FDD8-2C65-1343-85A2-106FB194CC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79ABF-A767-B64E-A7F1-D69DE17AF1E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buNone/>
              <a:defRPr lang="en-US"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D0BA3-FBBC-3841-AA68-07309E4FF4D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3782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4A1C-3358-5041-87BD-AFFC6E82EDD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20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106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7850-DD71-CA4A-AE40-B0F282593B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5D76-635B-E140-A10A-967B491C96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en-US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C6ECC-D8C9-744B-8474-A4C64E113A4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lang="en-US"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104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3251-BD39-9140-A8F5-9BE3643C52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A249-F6A1-F049-A45D-B38AA9ED278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258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1E2C-5DF1-CF4F-9B74-26317C2946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A6BA3-8480-CA43-9FEC-599B432E3D03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buNone/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8C041-2A1F-0449-A05C-71E3E757E9A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lang="en-US"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2309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0EA8-034C-314F-9471-17A22813BD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420DD-E43A-2644-B595-8FC47B4CE0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262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6BCAE-39DE-DD4B-846B-976A855BF7A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61240" y="117472"/>
            <a:ext cx="2205039" cy="6869109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5BCE1-468B-B149-A284-432D2A1796F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741358" y="117472"/>
            <a:ext cx="6467478" cy="6869109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27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4E5D-BB97-6E46-886C-0BCE4FE275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0D83C-2975-BE4E-A952-C40F58C7D2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buNone/>
              <a:defRPr lang="en-US"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9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3A8C-8308-7741-9671-EEB9CF0DC2F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57EF-CEC9-BB4E-AEA9-01A0252ADF4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89022" y="2224085"/>
            <a:ext cx="4162421" cy="4762496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CF9C6-A476-534E-BC82-EA097DA8095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403847" y="2224085"/>
            <a:ext cx="4162421" cy="4762496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250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C306-DE1B-8742-A96F-C05DB8D75E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A6CB9-0226-BD4F-94D1-E89B521AEF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buNone/>
              <a:defRPr lang="en-US"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C3C33-1E0F-4043-99F2-8991DDE4999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CDEA0-8C5C-8249-8195-6D613D47137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buNone/>
              <a:defRPr lang="en-US"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CC7F7-9F1C-244F-A612-88E8B997044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167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BBA1-CD40-D342-A4D1-D0B3879969C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883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9051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8763-4A19-C842-BC6C-4957C2647E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A47F-12A1-9549-9EC2-3D7077087C4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en-US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9010E-7889-6045-A1A4-832D3D2E2B2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lang="en-US"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238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376D-7211-3142-B47E-A06A9122C0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6AF02-3BAA-D94E-BA70-93E40998DBC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buNone/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2C50E-A933-3641-AF35-0849A517C19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lang="en-US"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86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A19BDF34-FA0A-BD47-A6AC-4C047A547ABE}"/>
              </a:ext>
            </a:extLst>
          </p:cNvPr>
          <p:cNvSpPr/>
          <p:nvPr/>
        </p:nvSpPr>
        <p:spPr>
          <a:xfrm>
            <a:off x="-2772003" y="-647998"/>
            <a:ext cx="12780001" cy="23400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200 f22 1"/>
              <a:gd name="f28" fmla="*/ 18400 f22 1"/>
              <a:gd name="f29" fmla="*/ 10800 f22 1"/>
              <a:gd name="f30" fmla="*/ 0 f22 1"/>
              <a:gd name="f31" fmla="*/ 3160 f22 1"/>
              <a:gd name="f32" fmla="*/ 18440 f22 1"/>
              <a:gd name="f33" fmla="*/ 21600 f22 1"/>
              <a:gd name="f34" fmla="+- f23 0 f1"/>
              <a:gd name="f35" fmla="*/ f24 f0 1"/>
              <a:gd name="f36" fmla="+- f26 0 f25"/>
              <a:gd name="f37" fmla="*/ f29 1 f22"/>
              <a:gd name="f38" fmla="*/ f30 1 f22"/>
              <a:gd name="f39" fmla="*/ f31 1 f22"/>
              <a:gd name="f40" fmla="*/ f32 1 f22"/>
              <a:gd name="f41" fmla="*/ f33 1 f22"/>
              <a:gd name="f42" fmla="*/ f27 1 f22"/>
              <a:gd name="f43" fmla="*/ f28 1 f22"/>
              <a:gd name="f44" fmla="*/ f35 1 f7"/>
              <a:gd name="f45" fmla="*/ f42 f12 1"/>
              <a:gd name="f46" fmla="*/ f43 f12 1"/>
              <a:gd name="f47" fmla="*/ f43 f13 1"/>
              <a:gd name="f48" fmla="*/ f42 f13 1"/>
              <a:gd name="f49" fmla="*/ f37 f12 1"/>
              <a:gd name="f50" fmla="*/ f38 f13 1"/>
              <a:gd name="f51" fmla="*/ f39 f12 1"/>
              <a:gd name="f52" fmla="*/ f39 f13 1"/>
              <a:gd name="f53" fmla="*/ f38 f12 1"/>
              <a:gd name="f54" fmla="*/ f37 f13 1"/>
              <a:gd name="f55" fmla="*/ f40 f13 1"/>
              <a:gd name="f56" fmla="*/ f41 f13 1"/>
              <a:gd name="f57" fmla="*/ f40 f12 1"/>
              <a:gd name="f58" fmla="*/ f41 f12 1"/>
              <a:gd name="f59" fmla="+- f44 0 f1"/>
              <a:gd name="f60" fmla="+- f59 f1 0"/>
              <a:gd name="f61" fmla="*/ f60 f7 1"/>
              <a:gd name="f62" fmla="*/ f61 1 f0"/>
              <a:gd name="f63" fmla="+- 0 0 f62"/>
              <a:gd name="f64" fmla="+- 0 0 f63"/>
              <a:gd name="f65" fmla="*/ f64 f0 1"/>
              <a:gd name="f66" fmla="*/ f65 1 f7"/>
              <a:gd name="f67" fmla="+- f66 0 f1"/>
              <a:gd name="f68" fmla="cos 1 f67"/>
              <a:gd name="f69" fmla="sin 1 f67"/>
              <a:gd name="f70" fmla="+- 0 0 f68"/>
              <a:gd name="f71" fmla="+- 0 0 f69"/>
              <a:gd name="f72" fmla="+- 0 0 f70"/>
              <a:gd name="f73" fmla="+- 0 0 f71"/>
              <a:gd name="f74" fmla="val f72"/>
              <a:gd name="f75" fmla="val f73"/>
              <a:gd name="f76" fmla="+- 0 0 f74"/>
              <a:gd name="f77" fmla="+- 0 0 f75"/>
              <a:gd name="f78" fmla="*/ 10800 f76 1"/>
              <a:gd name="f79" fmla="*/ 10800 f77 1"/>
              <a:gd name="f80" fmla="*/ f78 f78 1"/>
              <a:gd name="f81" fmla="*/ f79 f79 1"/>
              <a:gd name="f82" fmla="+- f80 f81 0"/>
              <a:gd name="f83" fmla="sqrt f82"/>
              <a:gd name="f84" fmla="*/ f8 1 f83"/>
              <a:gd name="f85" fmla="*/ f76 f84 1"/>
              <a:gd name="f86" fmla="*/ f77 f84 1"/>
              <a:gd name="f87" fmla="+- 10800 0 f85"/>
              <a:gd name="f88" fmla="+- 10800 0 f8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49" y="f50"/>
              </a:cxn>
              <a:cxn ang="f34">
                <a:pos x="f51" y="f52"/>
              </a:cxn>
              <a:cxn ang="f34">
                <a:pos x="f53" y="f54"/>
              </a:cxn>
              <a:cxn ang="f34">
                <a:pos x="f51" y="f55"/>
              </a:cxn>
              <a:cxn ang="f34">
                <a:pos x="f49" y="f56"/>
              </a:cxn>
              <a:cxn ang="f34">
                <a:pos x="f57" y="f55"/>
              </a:cxn>
              <a:cxn ang="f34">
                <a:pos x="f58" y="f54"/>
              </a:cxn>
              <a:cxn ang="f34">
                <a:pos x="f57" y="f52"/>
              </a:cxn>
            </a:cxnLst>
            <a:rect l="f45" t="f48" r="f46" b="f47"/>
            <a:pathLst>
              <a:path w="21600" h="21600">
                <a:moveTo>
                  <a:pt x="f87" y="f88"/>
                </a:moveTo>
                <a:arcTo wR="f10" hR="f10" stAng="f25" swAng="f36"/>
                <a:close/>
              </a:path>
            </a:pathLst>
          </a:custGeom>
          <a:solidFill>
            <a:srgbClr val="4700B8"/>
          </a:solidFill>
          <a:ln cap="flat">
            <a:noFill/>
            <a:prstDash val="solid"/>
          </a:ln>
          <a:effectLst>
            <a:outerShdw dist="50910" dir="2700000" algn="tl">
              <a:srgbClr val="808080">
                <a:alpha val="30000"/>
              </a:srgbClr>
            </a:outerShdw>
          </a:effectLst>
        </p:spPr>
        <p:txBody>
          <a:bodyPr vert="horz" wrap="squar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0" i="0" u="none" strike="noStrike" kern="1200" cap="none" spc="0" baseline="0">
              <a:solidFill>
                <a:srgbClr val="000000"/>
              </a:solidFill>
              <a:uFillTx/>
              <a:latin typeface="Thorndale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918271AD-6DD4-3C4D-AD93-3A7035BC98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0883" y="116997"/>
            <a:ext cx="8607960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lvl="0"/>
            <a:r>
              <a:rPr lang="es-ES"/>
              <a:t>Pulse para editar el formato del texto de título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B519F-18BA-CD47-A38C-4995477311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88282" y="2224076"/>
            <a:ext cx="8477283" cy="47627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s-ES"/>
              <a:t>Pulse para editar los formatos del texto del esquema</a:t>
            </a:r>
          </a:p>
          <a:p>
            <a:pPr lvl="1"/>
            <a:r>
              <a:rPr lang="es-ES"/>
              <a:t>Segundo nivel del esquema</a:t>
            </a:r>
          </a:p>
          <a:p>
            <a:pPr lvl="2"/>
            <a:r>
              <a:rPr lang="es-ES"/>
              <a:t>Tercer nivel del esquema</a:t>
            </a:r>
          </a:p>
          <a:p>
            <a:pPr lvl="3"/>
            <a:r>
              <a:rPr lang="es-ES"/>
              <a:t>Cuarto nivel del esquema</a:t>
            </a:r>
          </a:p>
          <a:p>
            <a:pPr lvl="4"/>
            <a:r>
              <a:rPr lang="es-ES"/>
              <a:t>Quinto nivel del esquema</a:t>
            </a:r>
          </a:p>
          <a:p>
            <a:pPr lvl="5"/>
            <a:r>
              <a:rPr lang="es-ES"/>
              <a:t>Sexto nivel del esquema</a:t>
            </a:r>
          </a:p>
          <a:p>
            <a:pPr lvl="6"/>
            <a:r>
              <a:rPr lang="es-ES"/>
              <a:t>Séptimo nivel del esquema</a:t>
            </a:r>
          </a:p>
          <a:p>
            <a:pPr lvl="7"/>
            <a:r>
              <a:rPr lang="es-ES"/>
              <a:t>Octavo nivel del esquema</a:t>
            </a:r>
          </a:p>
          <a:p>
            <a:pPr lvl="8"/>
            <a:r>
              <a:rPr lang="es-ES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9999" marR="0" lvl="0" indent="-359999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4000" b="1" i="1" u="none" strike="noStrike" kern="0" cap="none" spc="0" baseline="0">
          <a:solidFill>
            <a:srgbClr val="E6E6E6"/>
          </a:solidFill>
          <a:effectLst>
            <a:outerShdw dist="17962" dir="2700000">
              <a:srgbClr val="000000"/>
            </a:outerShdw>
          </a:effectLst>
          <a:uFillTx/>
          <a:latin typeface="Albany" pitchFamily="34"/>
          <a:ea typeface="DejaVu Sans" pitchFamily="2"/>
          <a:cs typeface="DejaVu Sans" pitchFamily="2"/>
        </a:defRPr>
      </a:lvl1pPr>
    </p:titleStyle>
    <p:bodyStyle>
      <a:lvl1pPr marL="0" marR="0" lvl="0" indent="0" algn="just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Clr>
          <a:srgbClr val="FF9966"/>
        </a:buClr>
        <a:buSzPct val="75000"/>
        <a:buFont typeface="StarSymbol"/>
        <a:buChar char="➲"/>
        <a:tabLst/>
        <a:defRPr lang="es-ES" sz="3200" b="0" i="0" u="none" strike="noStrike" kern="0" cap="none" spc="0" baseline="0">
          <a:solidFill>
            <a:srgbClr val="E6E6E6"/>
          </a:solidFill>
          <a:uFillTx/>
          <a:latin typeface="Albany" pitchFamily="34"/>
          <a:ea typeface="DejaVu Sans" pitchFamily="2"/>
          <a:cs typeface="DejaVu Sans" pitchFamily="2"/>
        </a:defRPr>
      </a:lvl1pPr>
      <a:lvl2pPr marL="0" marR="0" lvl="1" indent="0" algn="just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Clr>
          <a:srgbClr val="FF9966"/>
        </a:buClr>
        <a:buSzPct val="75000"/>
        <a:buFont typeface="StarSymbol"/>
        <a:buChar char="●"/>
        <a:tabLst/>
        <a:defRPr lang="es-ES" sz="3200" b="0" i="0" u="none" strike="noStrike" kern="0" cap="none" spc="0" baseline="0">
          <a:solidFill>
            <a:srgbClr val="E6E6E6"/>
          </a:solidFill>
          <a:uFillTx/>
          <a:latin typeface="Albany" pitchFamily="34"/>
          <a:ea typeface="DejaVu Sans" pitchFamily="2"/>
          <a:cs typeface="DejaVu Sans" pitchFamily="2"/>
        </a:defRPr>
      </a:lvl2pPr>
      <a:lvl3pPr marL="0" marR="0" lvl="2" indent="0" algn="just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Clr>
          <a:srgbClr val="FF9966"/>
        </a:buClr>
        <a:buSzPct val="75000"/>
        <a:buFont typeface="StarSymbol"/>
        <a:buChar char="●"/>
        <a:tabLst/>
        <a:defRPr lang="es-ES" sz="3200" b="0" i="0" u="none" strike="noStrike" kern="0" cap="none" spc="0" baseline="0">
          <a:solidFill>
            <a:srgbClr val="E6E6E6"/>
          </a:solidFill>
          <a:uFillTx/>
          <a:latin typeface="Albany" pitchFamily="34"/>
          <a:ea typeface="DejaVu Sans" pitchFamily="2"/>
          <a:cs typeface="DejaVu Sans" pitchFamily="2"/>
        </a:defRPr>
      </a:lvl3pPr>
      <a:lvl4pPr marL="0" marR="0" lvl="3" indent="0" algn="just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Clr>
          <a:srgbClr val="FF9966"/>
        </a:buClr>
        <a:buSzPct val="75000"/>
        <a:buFont typeface="StarSymbol"/>
        <a:buChar char="●"/>
        <a:tabLst/>
        <a:defRPr lang="es-ES" sz="3200" b="0" i="0" u="none" strike="noStrike" kern="0" cap="none" spc="0" baseline="0">
          <a:solidFill>
            <a:srgbClr val="E6E6E6"/>
          </a:solidFill>
          <a:uFillTx/>
          <a:latin typeface="Albany" pitchFamily="34"/>
          <a:ea typeface="DejaVu Sans" pitchFamily="2"/>
          <a:cs typeface="DejaVu Sans" pitchFamily="2"/>
        </a:defRPr>
      </a:lvl4pPr>
      <a:lvl5pPr marL="0" marR="0" lvl="4" indent="0" algn="just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Clr>
          <a:srgbClr val="FF9966"/>
        </a:buClr>
        <a:buSzPct val="75000"/>
        <a:buFont typeface="StarSymbol"/>
        <a:buChar char="●"/>
        <a:tabLst/>
        <a:defRPr lang="es-ES" sz="3200" b="0" i="0" u="none" strike="noStrike" kern="0" cap="none" spc="0" baseline="0">
          <a:solidFill>
            <a:srgbClr val="E6E6E6"/>
          </a:solidFill>
          <a:uFillTx/>
          <a:latin typeface="Albany" pitchFamily="34"/>
          <a:ea typeface="DejaVu Sans" pitchFamily="2"/>
          <a:cs typeface="DejaVu Sans" pitchFamily="2"/>
        </a:defRPr>
      </a:lvl5pPr>
      <a:lvl6pPr marL="0" marR="0" lvl="5" indent="0" algn="just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Clr>
          <a:srgbClr val="FF9966"/>
        </a:buClr>
        <a:buSzPct val="75000"/>
        <a:buFont typeface="StarSymbol"/>
        <a:buChar char="●"/>
        <a:tabLst/>
        <a:defRPr lang="es-ES" sz="3200" b="0" i="0" u="none" strike="noStrike" kern="0" cap="none" spc="0" baseline="0">
          <a:solidFill>
            <a:srgbClr val="E6E6E6"/>
          </a:solidFill>
          <a:uFillTx/>
          <a:latin typeface="Albany" pitchFamily="34"/>
          <a:ea typeface="DejaVu Sans" pitchFamily="2"/>
          <a:cs typeface="DejaVu Sans" pitchFamily="2"/>
        </a:defRPr>
      </a:lvl6pPr>
      <a:lvl7pPr marL="0" marR="0" lvl="6" indent="0" algn="just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Clr>
          <a:srgbClr val="FF9966"/>
        </a:buClr>
        <a:buSzPct val="75000"/>
        <a:buFont typeface="StarSymbol"/>
        <a:buChar char="●"/>
        <a:tabLst/>
        <a:defRPr lang="es-ES" sz="3200" b="0" i="0" u="none" strike="noStrike" kern="0" cap="none" spc="0" baseline="0">
          <a:solidFill>
            <a:srgbClr val="E6E6E6"/>
          </a:solidFill>
          <a:uFillTx/>
          <a:latin typeface="Albany" pitchFamily="34"/>
          <a:ea typeface="DejaVu Sans" pitchFamily="2"/>
          <a:cs typeface="DejaVu Sans" pitchFamily="2"/>
        </a:defRPr>
      </a:lvl7pPr>
      <a:lvl8pPr marL="0" marR="0" lvl="7" indent="0" algn="just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Clr>
          <a:srgbClr val="FF9966"/>
        </a:buClr>
        <a:buSzPct val="75000"/>
        <a:buFont typeface="StarSymbol"/>
        <a:buChar char="●"/>
        <a:tabLst/>
        <a:defRPr lang="es-ES" sz="3200" b="0" i="0" u="none" strike="noStrike" kern="0" cap="none" spc="0" baseline="0">
          <a:solidFill>
            <a:srgbClr val="E6E6E6"/>
          </a:solidFill>
          <a:uFillTx/>
          <a:latin typeface="Albany" pitchFamily="34"/>
          <a:ea typeface="DejaVu Sans" pitchFamily="2"/>
          <a:cs typeface="DejaVu Sans" pitchFamily="2"/>
        </a:defRPr>
      </a:lvl8pPr>
      <a:lvl9pPr marL="0" marR="0" lvl="8" indent="0" algn="just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Clr>
          <a:srgbClr val="FF9966"/>
        </a:buClr>
        <a:buSzPct val="75000"/>
        <a:buFont typeface="StarSymbol"/>
        <a:buChar char="●"/>
        <a:tabLst/>
        <a:defRPr lang="es-ES" sz="3200" b="0" i="0" u="none" strike="noStrike" kern="0" cap="none" spc="0" baseline="0">
          <a:solidFill>
            <a:srgbClr val="E6E6E6"/>
          </a:solidFill>
          <a:uFillTx/>
          <a:latin typeface="Albany" pitchFamily="34"/>
          <a:ea typeface="DejaVu Sans" pitchFamily="2"/>
          <a:cs typeface="DejaVu Sans" pitchFamily="2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53BCC58E-C666-5B47-BD55-7FA719AA75CE}"/>
              </a:ext>
            </a:extLst>
          </p:cNvPr>
          <p:cNvSpPr/>
          <p:nvPr/>
        </p:nvSpPr>
        <p:spPr>
          <a:xfrm>
            <a:off x="-2772003" y="-647998"/>
            <a:ext cx="12780001" cy="23400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200 f22 1"/>
              <a:gd name="f28" fmla="*/ 18400 f22 1"/>
              <a:gd name="f29" fmla="*/ 10800 f22 1"/>
              <a:gd name="f30" fmla="*/ 0 f22 1"/>
              <a:gd name="f31" fmla="*/ 3160 f22 1"/>
              <a:gd name="f32" fmla="*/ 18440 f22 1"/>
              <a:gd name="f33" fmla="*/ 21600 f22 1"/>
              <a:gd name="f34" fmla="+- f23 0 f1"/>
              <a:gd name="f35" fmla="*/ f24 f0 1"/>
              <a:gd name="f36" fmla="+- f26 0 f25"/>
              <a:gd name="f37" fmla="*/ f29 1 f22"/>
              <a:gd name="f38" fmla="*/ f30 1 f22"/>
              <a:gd name="f39" fmla="*/ f31 1 f22"/>
              <a:gd name="f40" fmla="*/ f32 1 f22"/>
              <a:gd name="f41" fmla="*/ f33 1 f22"/>
              <a:gd name="f42" fmla="*/ f27 1 f22"/>
              <a:gd name="f43" fmla="*/ f28 1 f22"/>
              <a:gd name="f44" fmla="*/ f35 1 f7"/>
              <a:gd name="f45" fmla="*/ f42 f12 1"/>
              <a:gd name="f46" fmla="*/ f43 f12 1"/>
              <a:gd name="f47" fmla="*/ f43 f13 1"/>
              <a:gd name="f48" fmla="*/ f42 f13 1"/>
              <a:gd name="f49" fmla="*/ f37 f12 1"/>
              <a:gd name="f50" fmla="*/ f38 f13 1"/>
              <a:gd name="f51" fmla="*/ f39 f12 1"/>
              <a:gd name="f52" fmla="*/ f39 f13 1"/>
              <a:gd name="f53" fmla="*/ f38 f12 1"/>
              <a:gd name="f54" fmla="*/ f37 f13 1"/>
              <a:gd name="f55" fmla="*/ f40 f13 1"/>
              <a:gd name="f56" fmla="*/ f41 f13 1"/>
              <a:gd name="f57" fmla="*/ f40 f12 1"/>
              <a:gd name="f58" fmla="*/ f41 f12 1"/>
              <a:gd name="f59" fmla="+- f44 0 f1"/>
              <a:gd name="f60" fmla="+- f59 f1 0"/>
              <a:gd name="f61" fmla="*/ f60 f7 1"/>
              <a:gd name="f62" fmla="*/ f61 1 f0"/>
              <a:gd name="f63" fmla="+- 0 0 f62"/>
              <a:gd name="f64" fmla="+- 0 0 f63"/>
              <a:gd name="f65" fmla="*/ f64 f0 1"/>
              <a:gd name="f66" fmla="*/ f65 1 f7"/>
              <a:gd name="f67" fmla="+- f66 0 f1"/>
              <a:gd name="f68" fmla="cos 1 f67"/>
              <a:gd name="f69" fmla="sin 1 f67"/>
              <a:gd name="f70" fmla="+- 0 0 f68"/>
              <a:gd name="f71" fmla="+- 0 0 f69"/>
              <a:gd name="f72" fmla="+- 0 0 f70"/>
              <a:gd name="f73" fmla="+- 0 0 f71"/>
              <a:gd name="f74" fmla="val f72"/>
              <a:gd name="f75" fmla="val f73"/>
              <a:gd name="f76" fmla="+- 0 0 f74"/>
              <a:gd name="f77" fmla="+- 0 0 f75"/>
              <a:gd name="f78" fmla="*/ 10800 f76 1"/>
              <a:gd name="f79" fmla="*/ 10800 f77 1"/>
              <a:gd name="f80" fmla="*/ f78 f78 1"/>
              <a:gd name="f81" fmla="*/ f79 f79 1"/>
              <a:gd name="f82" fmla="+- f80 f81 0"/>
              <a:gd name="f83" fmla="sqrt f82"/>
              <a:gd name="f84" fmla="*/ f8 1 f83"/>
              <a:gd name="f85" fmla="*/ f76 f84 1"/>
              <a:gd name="f86" fmla="*/ f77 f84 1"/>
              <a:gd name="f87" fmla="+- 10800 0 f85"/>
              <a:gd name="f88" fmla="+- 10800 0 f8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49" y="f50"/>
              </a:cxn>
              <a:cxn ang="f34">
                <a:pos x="f51" y="f52"/>
              </a:cxn>
              <a:cxn ang="f34">
                <a:pos x="f53" y="f54"/>
              </a:cxn>
              <a:cxn ang="f34">
                <a:pos x="f51" y="f55"/>
              </a:cxn>
              <a:cxn ang="f34">
                <a:pos x="f49" y="f56"/>
              </a:cxn>
              <a:cxn ang="f34">
                <a:pos x="f57" y="f55"/>
              </a:cxn>
              <a:cxn ang="f34">
                <a:pos x="f58" y="f54"/>
              </a:cxn>
              <a:cxn ang="f34">
                <a:pos x="f57" y="f52"/>
              </a:cxn>
            </a:cxnLst>
            <a:rect l="f45" t="f48" r="f46" b="f47"/>
            <a:pathLst>
              <a:path w="21600" h="21600">
                <a:moveTo>
                  <a:pt x="f87" y="f88"/>
                </a:moveTo>
                <a:arcTo wR="f10" hR="f10" stAng="f25" swAng="f36"/>
                <a:close/>
              </a:path>
            </a:pathLst>
          </a:custGeom>
          <a:solidFill>
            <a:srgbClr val="4700B8"/>
          </a:solidFill>
          <a:ln cap="flat">
            <a:noFill/>
            <a:prstDash val="solid"/>
          </a:ln>
          <a:effectLst>
            <a:outerShdw dist="50910" dir="2700000" algn="tl">
              <a:srgbClr val="808080">
                <a:alpha val="30000"/>
              </a:srgbClr>
            </a:outerShdw>
          </a:effectLst>
        </p:spPr>
        <p:txBody>
          <a:bodyPr vert="horz" wrap="square" lIns="0" tIns="0" rIns="0" bIns="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0" i="0" u="none" strike="noStrike" kern="1200" cap="none" spc="0" baseline="0">
              <a:solidFill>
                <a:srgbClr val="000000"/>
              </a:solidFill>
              <a:uFillTx/>
              <a:latin typeface="Thorndale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32094663-AC03-E04A-9B8D-F66494AEBF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0883" y="116997"/>
            <a:ext cx="8607960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lvl="0"/>
            <a:r>
              <a:rPr lang="es-ES"/>
              <a:t>Pulse para editar el formato del texto de título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D7C0-6B87-A64F-A207-2D61C55C52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88282" y="2224076"/>
            <a:ext cx="8477283" cy="47627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s-ES"/>
              <a:t>Pulse para editar los formatos del texto del esquema</a:t>
            </a:r>
          </a:p>
          <a:p>
            <a:pPr lvl="1"/>
            <a:r>
              <a:rPr lang="es-ES"/>
              <a:t>Segundo nivel del esquema</a:t>
            </a:r>
          </a:p>
          <a:p>
            <a:pPr lvl="2"/>
            <a:r>
              <a:rPr lang="es-ES"/>
              <a:t>Tercer nivel del esquema</a:t>
            </a:r>
          </a:p>
          <a:p>
            <a:pPr lvl="3"/>
            <a:r>
              <a:rPr lang="es-ES"/>
              <a:t>Cuarto nivel del esquema</a:t>
            </a:r>
          </a:p>
          <a:p>
            <a:pPr lvl="4"/>
            <a:r>
              <a:rPr lang="es-ES"/>
              <a:t>Quinto nivel del esquema</a:t>
            </a:r>
          </a:p>
          <a:p>
            <a:pPr lvl="5"/>
            <a:r>
              <a:rPr lang="es-ES"/>
              <a:t>Sexto nivel del esquema</a:t>
            </a:r>
          </a:p>
          <a:p>
            <a:pPr lvl="6"/>
            <a:r>
              <a:rPr lang="es-ES"/>
              <a:t>Séptimo nivel del esquema</a:t>
            </a:r>
          </a:p>
          <a:p>
            <a:pPr lvl="7"/>
            <a:r>
              <a:rPr lang="es-ES"/>
              <a:t>Octavo nivel del esquema</a:t>
            </a:r>
          </a:p>
          <a:p>
            <a:pPr lvl="8"/>
            <a:r>
              <a:rPr lang="es-ES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59999" marR="0" lvl="0" indent="-359999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4000" b="1" i="1" u="none" strike="noStrike" kern="0" cap="none" spc="0" baseline="0">
          <a:solidFill>
            <a:srgbClr val="E6E6E6"/>
          </a:solidFill>
          <a:effectLst>
            <a:outerShdw dist="17962" dir="2700000">
              <a:srgbClr val="000000"/>
            </a:outerShdw>
          </a:effectLst>
          <a:uFillTx/>
          <a:latin typeface="Albany" pitchFamily="34"/>
          <a:ea typeface="DejaVu Sans" pitchFamily="2"/>
          <a:cs typeface="DejaVu Sans" pitchFamily="2"/>
        </a:defRPr>
      </a:lvl1pPr>
    </p:titleStyle>
    <p:bodyStyle>
      <a:lvl1pPr marL="0" marR="0" lvl="0" indent="0" algn="just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Clr>
          <a:srgbClr val="FF9966"/>
        </a:buClr>
        <a:buSzPct val="75000"/>
        <a:buFont typeface="StarSymbol"/>
        <a:buChar char="➲"/>
        <a:tabLst/>
        <a:defRPr lang="es-ES" sz="3200" b="0" i="0" u="none" strike="noStrike" kern="0" cap="none" spc="0" baseline="0">
          <a:solidFill>
            <a:srgbClr val="E6E6E6"/>
          </a:solidFill>
          <a:uFillTx/>
          <a:latin typeface="Albany" pitchFamily="34"/>
          <a:ea typeface="DejaVu Sans" pitchFamily="2"/>
          <a:cs typeface="DejaVu Sans" pitchFamily="2"/>
        </a:defRPr>
      </a:lvl1pPr>
      <a:lvl2pPr marL="0" marR="0" lvl="1" indent="0" algn="just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Clr>
          <a:srgbClr val="FF9966"/>
        </a:buClr>
        <a:buSzPct val="75000"/>
        <a:buFont typeface="StarSymbol"/>
        <a:buChar char="●"/>
        <a:tabLst/>
        <a:defRPr lang="es-ES" sz="3200" b="0" i="0" u="none" strike="noStrike" kern="0" cap="none" spc="0" baseline="0">
          <a:solidFill>
            <a:srgbClr val="E6E6E6"/>
          </a:solidFill>
          <a:uFillTx/>
          <a:latin typeface="Albany" pitchFamily="34"/>
          <a:ea typeface="DejaVu Sans" pitchFamily="2"/>
          <a:cs typeface="DejaVu Sans" pitchFamily="2"/>
        </a:defRPr>
      </a:lvl2pPr>
      <a:lvl3pPr marL="0" marR="0" lvl="2" indent="0" algn="just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Clr>
          <a:srgbClr val="FF9966"/>
        </a:buClr>
        <a:buSzPct val="75000"/>
        <a:buFont typeface="StarSymbol"/>
        <a:buChar char="●"/>
        <a:tabLst/>
        <a:defRPr lang="es-ES" sz="3200" b="0" i="0" u="none" strike="noStrike" kern="0" cap="none" spc="0" baseline="0">
          <a:solidFill>
            <a:srgbClr val="E6E6E6"/>
          </a:solidFill>
          <a:uFillTx/>
          <a:latin typeface="Albany" pitchFamily="34"/>
          <a:ea typeface="DejaVu Sans" pitchFamily="2"/>
          <a:cs typeface="DejaVu Sans" pitchFamily="2"/>
        </a:defRPr>
      </a:lvl3pPr>
      <a:lvl4pPr marL="0" marR="0" lvl="3" indent="0" algn="just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Clr>
          <a:srgbClr val="FF9966"/>
        </a:buClr>
        <a:buSzPct val="75000"/>
        <a:buFont typeface="StarSymbol"/>
        <a:buChar char="●"/>
        <a:tabLst/>
        <a:defRPr lang="es-ES" sz="3200" b="0" i="0" u="none" strike="noStrike" kern="0" cap="none" spc="0" baseline="0">
          <a:solidFill>
            <a:srgbClr val="E6E6E6"/>
          </a:solidFill>
          <a:uFillTx/>
          <a:latin typeface="Albany" pitchFamily="34"/>
          <a:ea typeface="DejaVu Sans" pitchFamily="2"/>
          <a:cs typeface="DejaVu Sans" pitchFamily="2"/>
        </a:defRPr>
      </a:lvl4pPr>
      <a:lvl5pPr marL="0" marR="0" lvl="4" indent="0" algn="just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Clr>
          <a:srgbClr val="FF9966"/>
        </a:buClr>
        <a:buSzPct val="75000"/>
        <a:buFont typeface="StarSymbol"/>
        <a:buChar char="●"/>
        <a:tabLst/>
        <a:defRPr lang="es-ES" sz="3200" b="0" i="0" u="none" strike="noStrike" kern="0" cap="none" spc="0" baseline="0">
          <a:solidFill>
            <a:srgbClr val="E6E6E6"/>
          </a:solidFill>
          <a:uFillTx/>
          <a:latin typeface="Albany" pitchFamily="34"/>
          <a:ea typeface="DejaVu Sans" pitchFamily="2"/>
          <a:cs typeface="DejaVu Sans" pitchFamily="2"/>
        </a:defRPr>
      </a:lvl5pPr>
      <a:lvl6pPr marL="0" marR="0" lvl="5" indent="0" algn="just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Clr>
          <a:srgbClr val="FF9966"/>
        </a:buClr>
        <a:buSzPct val="75000"/>
        <a:buFont typeface="StarSymbol"/>
        <a:buChar char="●"/>
        <a:tabLst/>
        <a:defRPr lang="es-ES" sz="3200" b="0" i="0" u="none" strike="noStrike" kern="0" cap="none" spc="0" baseline="0">
          <a:solidFill>
            <a:srgbClr val="E6E6E6"/>
          </a:solidFill>
          <a:uFillTx/>
          <a:latin typeface="Albany" pitchFamily="34"/>
          <a:ea typeface="DejaVu Sans" pitchFamily="2"/>
          <a:cs typeface="DejaVu Sans" pitchFamily="2"/>
        </a:defRPr>
      </a:lvl6pPr>
      <a:lvl7pPr marL="0" marR="0" lvl="6" indent="0" algn="just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Clr>
          <a:srgbClr val="FF9966"/>
        </a:buClr>
        <a:buSzPct val="75000"/>
        <a:buFont typeface="StarSymbol"/>
        <a:buChar char="●"/>
        <a:tabLst/>
        <a:defRPr lang="es-ES" sz="3200" b="0" i="0" u="none" strike="noStrike" kern="0" cap="none" spc="0" baseline="0">
          <a:solidFill>
            <a:srgbClr val="E6E6E6"/>
          </a:solidFill>
          <a:uFillTx/>
          <a:latin typeface="Albany" pitchFamily="34"/>
          <a:ea typeface="DejaVu Sans" pitchFamily="2"/>
          <a:cs typeface="DejaVu Sans" pitchFamily="2"/>
        </a:defRPr>
      </a:lvl7pPr>
      <a:lvl8pPr marL="0" marR="0" lvl="7" indent="0" algn="just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Clr>
          <a:srgbClr val="FF9966"/>
        </a:buClr>
        <a:buSzPct val="75000"/>
        <a:buFont typeface="StarSymbol"/>
        <a:buChar char="●"/>
        <a:tabLst/>
        <a:defRPr lang="es-ES" sz="3200" b="0" i="0" u="none" strike="noStrike" kern="0" cap="none" spc="0" baseline="0">
          <a:solidFill>
            <a:srgbClr val="E6E6E6"/>
          </a:solidFill>
          <a:uFillTx/>
          <a:latin typeface="Albany" pitchFamily="34"/>
          <a:ea typeface="DejaVu Sans" pitchFamily="2"/>
          <a:cs typeface="DejaVu Sans" pitchFamily="2"/>
        </a:defRPr>
      </a:lvl8pPr>
      <a:lvl9pPr marL="0" marR="0" lvl="8" indent="0" algn="just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Clr>
          <a:srgbClr val="FF9966"/>
        </a:buClr>
        <a:buSzPct val="75000"/>
        <a:buFont typeface="StarSymbol"/>
        <a:buChar char="●"/>
        <a:tabLst/>
        <a:defRPr lang="es-ES" sz="3200" b="0" i="0" u="none" strike="noStrike" kern="0" cap="none" spc="0" baseline="0">
          <a:solidFill>
            <a:srgbClr val="E6E6E6"/>
          </a:solidFill>
          <a:uFillTx/>
          <a:latin typeface="Albany" pitchFamily="34"/>
          <a:ea typeface="DejaVu Sans" pitchFamily="2"/>
          <a:cs typeface="DejaVu Sans" pitchFamily="2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av.me/d15pl5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german.gonzalez@ua.es" TargetMode="Externa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zi.com/AdventureInProlog/advfrtop.htm" TargetMode="External"/><Relationship Id="rId7" Type="http://schemas.openxmlformats.org/officeDocument/2006/relationships/hyperlink" Target="http://gaudi.ua.es/uhtbin/cgisirsi/?ps=5h8XgkxL2D/x/185850102/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audi.ua.es/uhtbin/cgisirsi/?ps=glXvHaO0MD/0/274340092/9" TargetMode="External"/><Relationship Id="rId5" Type="http://schemas.openxmlformats.org/officeDocument/2006/relationships/hyperlink" Target="http://www.dccia.ua.es/logica/prolog/material.htm" TargetMode="External"/><Relationship Id="rId4" Type="http://schemas.openxmlformats.org/officeDocument/2006/relationships/hyperlink" Target="http://www.dccia.ua.es/logica/prolog/docs/prolog.pdf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zi.com/AdventureInProlog/advfrtop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9D2A2E9B-D641-434D-8FBD-6BAF20F7A99B}"/>
              </a:ext>
            </a:extLst>
          </p:cNvPr>
          <p:cNvSpPr/>
          <p:nvPr/>
        </p:nvSpPr>
        <p:spPr>
          <a:xfrm>
            <a:off x="0" y="356"/>
            <a:ext cx="10079998" cy="755963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gradFill>
            <a:gsLst>
              <a:gs pos="0">
                <a:srgbClr val="000080"/>
              </a:gs>
              <a:gs pos="100000">
                <a:srgbClr val="FFFFFF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none" lIns="90004" tIns="44997" rIns="90004" bIns="44997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DejaVu Sans" pitchFamily="18"/>
              <a:ea typeface="DejaVu Sans" pitchFamily="2"/>
              <a:cs typeface="DejaVu Sans" pitchFamily="2"/>
            </a:endParaRP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6D5A5E91-224D-464E-A855-4375EA0CAB5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79999" y="-49679"/>
            <a:ext cx="5435998" cy="75956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630C21F0-D66A-9747-A987-94D84EED777A}"/>
              </a:ext>
            </a:extLst>
          </p:cNvPr>
          <p:cNvSpPr/>
          <p:nvPr/>
        </p:nvSpPr>
        <p:spPr>
          <a:xfrm>
            <a:off x="-539998" y="-539998"/>
            <a:ext cx="11159995" cy="846000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4997" rIns="90004" bIns="44997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DejaVu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FA4A6A5-17AB-8547-9C5A-C96547B349BA}"/>
              </a:ext>
            </a:extLst>
          </p:cNvPr>
          <p:cNvSpPr/>
          <p:nvPr/>
        </p:nvSpPr>
        <p:spPr>
          <a:xfrm>
            <a:off x="-4140000" y="8280001"/>
            <a:ext cx="6299996" cy="305963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4997" rIns="90004" bIns="44997" anchor="ctr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DejaVu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14A049-CF9E-D54B-9CD3-50E455A35A7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4039" y="118890"/>
            <a:ext cx="4647959" cy="2462214"/>
          </a:xfrm>
        </p:spPr>
        <p:txBody>
          <a:bodyPr anchorCtr="0"/>
          <a:lstStyle/>
          <a:p>
            <a:pPr marL="0" lvl="0" indent="0" algn="l"/>
            <a:r>
              <a:rPr lang="es-ES"/>
              <a:t>Prácticas de</a:t>
            </a:r>
            <a:br>
              <a:rPr lang="es-ES"/>
            </a:br>
            <a:r>
              <a:rPr lang="es-ES"/>
              <a:t>Lógica </a:t>
            </a:r>
            <a:br>
              <a:rPr lang="es-ES"/>
            </a:br>
            <a:r>
              <a:rPr lang="es-ES"/>
              <a:t>Computacional 2018/2019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1B9F4-9EDA-5A44-A69B-2995497CAB72}"/>
              </a:ext>
            </a:extLst>
          </p:cNvPr>
          <p:cNvSpPr txBox="1"/>
          <p:nvPr/>
        </p:nvSpPr>
        <p:spPr>
          <a:xfrm>
            <a:off x="359999" y="3060003"/>
            <a:ext cx="4269360" cy="308246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none" strike="noStrike" kern="1200" cap="none" spc="0" baseline="0" dirty="0">
                <a:solidFill>
                  <a:srgbClr val="000000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Sesión 2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0" i="0" u="none" strike="noStrike" kern="1200" cap="none" spc="0" baseline="0" dirty="0">
              <a:solidFill>
                <a:srgbClr val="000000"/>
              </a:solidFill>
              <a:uFillTx/>
              <a:latin typeface="DejaVu Sans" pitchFamily="18"/>
              <a:ea typeface="DejaVu Sans" pitchFamily="2"/>
              <a:cs typeface="DejaVu Sans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26 de septiembre de 2018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0" i="0" u="none" strike="noStrike" kern="0" cap="none" spc="0" baseline="0" dirty="0">
              <a:solidFill>
                <a:srgbClr val="000000"/>
              </a:solidFill>
              <a:uFillTx/>
              <a:latin typeface="DejaVu Sans" pitchFamily="18"/>
              <a:ea typeface="DejaVu Sans" pitchFamily="2"/>
              <a:cs typeface="DejaVu Sans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Germán González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0" cap="none" spc="0" baseline="0" dirty="0">
                <a:solidFill>
                  <a:srgbClr val="000000"/>
                </a:solidFill>
                <a:uFillTx/>
                <a:latin typeface="DejaVu Sans" pitchFamily="18"/>
                <a:ea typeface="DejaVu Sans" pitchFamily="2"/>
                <a:cs typeface="DejaVu Sans" pitchFamily="2"/>
                <a:hlinkClick r:id="rId5"/>
              </a:rPr>
              <a:t>german.gonzalez@ua.es</a:t>
            </a:r>
            <a:endParaRPr lang="es-ES" sz="2400" b="0" i="0" u="none" strike="noStrike" kern="0" cap="none" spc="0" baseline="0" dirty="0">
              <a:solidFill>
                <a:srgbClr val="000000"/>
              </a:solidFill>
              <a:uFillTx/>
              <a:latin typeface="DejaVu Sans" pitchFamily="18"/>
              <a:ea typeface="DejaVu Sans" pitchFamily="2"/>
              <a:cs typeface="DejaVu Sans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kern="0" dirty="0">
              <a:solidFill>
                <a:srgbClr val="000000"/>
              </a:solidFill>
              <a:latin typeface="DejaVu Sans" pitchFamily="18"/>
              <a:ea typeface="DejaVu Sans" pitchFamily="2"/>
              <a:cs typeface="DejaVu Sans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0" cap="none" spc="0" baseline="0" dirty="0">
                <a:solidFill>
                  <a:srgbClr val="000000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Monserrat Muñoz</a:t>
            </a:r>
            <a:endParaRPr lang="es-ES" sz="2400" b="0" i="0" u="none" strike="noStrike" kern="1200" cap="none" spc="0" baseline="0" dirty="0">
              <a:solidFill>
                <a:srgbClr val="000000"/>
              </a:solidFill>
              <a:uFillTx/>
              <a:latin typeface="DejaVu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EB40E-2CE0-5A41-8B7F-8EBC7F0986D4}"/>
              </a:ext>
            </a:extLst>
          </p:cNvPr>
          <p:cNvSpPr txBox="1"/>
          <p:nvPr/>
        </p:nvSpPr>
        <p:spPr>
          <a:xfrm>
            <a:off x="2927158" y="6876004"/>
            <a:ext cx="1819079" cy="69299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DejaVu Sans" pitchFamily="18"/>
                <a:ea typeface="DejaVu Sans" pitchFamily="2"/>
                <a:cs typeface="DejaVu Sans" pitchFamily="2"/>
                <a:hlinkClick r:id="rId3"/>
              </a:rPr>
              <a:t>Dank Logic</a:t>
            </a:r>
          </a:p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by *saintpepsi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1279-6863-9344-B5E2-436BCA37607D}"/>
              </a:ext>
            </a:extLst>
          </p:cNvPr>
          <p:cNvSpPr txBox="1">
            <a:spLocks/>
          </p:cNvSpPr>
          <p:nvPr/>
        </p:nvSpPr>
        <p:spPr>
          <a:xfrm>
            <a:off x="741240" y="132522"/>
            <a:ext cx="8607960" cy="123110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>
            <a:lvl1pPr marL="359999" marR="0" lvl="0" indent="-359999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4000" b="1" i="1" u="none" strike="noStrike" kern="0" cap="none" spc="0" baseline="0">
                <a:solidFill>
                  <a:srgbClr val="E6E6E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lbany" pitchFamily="34"/>
                <a:ea typeface="DejaVu Sans" pitchFamily="2"/>
                <a:cs typeface="DejaVu Sans" pitchFamily="2"/>
              </a:defRPr>
            </a:lvl1pPr>
          </a:lstStyle>
          <a:p>
            <a:r>
              <a:rPr lang="es-ES" dirty="0"/>
              <a:t>Necesitamos predicados compuestos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78575-A36E-5A4D-99E0-420B71A60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4" y="2219945"/>
            <a:ext cx="4424054" cy="325982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66334C8-0733-EE44-A5AC-301C6C4B4571}"/>
              </a:ext>
            </a:extLst>
          </p:cNvPr>
          <p:cNvSpPr/>
          <p:nvPr/>
        </p:nvSpPr>
        <p:spPr>
          <a:xfrm>
            <a:off x="443948" y="2219945"/>
            <a:ext cx="1848678" cy="370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2A4B54-34CA-4148-B3A7-1F0FA24FA962}"/>
              </a:ext>
            </a:extLst>
          </p:cNvPr>
          <p:cNvSpPr/>
          <p:nvPr/>
        </p:nvSpPr>
        <p:spPr>
          <a:xfrm>
            <a:off x="2451652" y="2219945"/>
            <a:ext cx="1040296" cy="370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98FE30-0821-AB44-AF1F-43A8A7B99A38}"/>
              </a:ext>
            </a:extLst>
          </p:cNvPr>
          <p:cNvSpPr/>
          <p:nvPr/>
        </p:nvSpPr>
        <p:spPr>
          <a:xfrm>
            <a:off x="3650973" y="2219945"/>
            <a:ext cx="702365" cy="370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C2DAF0-FE6A-604C-ABA7-20B3329EC00E}"/>
              </a:ext>
            </a:extLst>
          </p:cNvPr>
          <p:cNvSpPr txBox="1"/>
          <p:nvPr/>
        </p:nvSpPr>
        <p:spPr>
          <a:xfrm>
            <a:off x="4969565" y="2153478"/>
            <a:ext cx="4571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Pregunta 1: ¿qué valores tienen que tomar X y M para que X sea el nombre del planeta y M la masa? Como no nos interesa el periodo, indicamos a </a:t>
            </a:r>
            <a:r>
              <a:rPr lang="es-ES_tradnl" dirty="0" err="1">
                <a:solidFill>
                  <a:schemeClr val="bg1"/>
                </a:solidFill>
              </a:rPr>
              <a:t>prolog</a:t>
            </a:r>
            <a:r>
              <a:rPr lang="es-ES_tradnl" dirty="0">
                <a:solidFill>
                  <a:schemeClr val="bg1"/>
                </a:solidFill>
              </a:rPr>
              <a:t> que no lo unifique usando la variable silente ´_´.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1710BA-9057-1746-942B-1EA410632E60}"/>
              </a:ext>
            </a:extLst>
          </p:cNvPr>
          <p:cNvSpPr txBox="1"/>
          <p:nvPr/>
        </p:nvSpPr>
        <p:spPr>
          <a:xfrm>
            <a:off x="4969564" y="3779837"/>
            <a:ext cx="4571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Pregunta 2: La masa del planeta encontrado antes, ¿Es menor que el 10% de la masa de la tierra?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0104D0-8A3F-C341-ABBA-2C96E00B2CEE}"/>
              </a:ext>
            </a:extLst>
          </p:cNvPr>
          <p:cNvSpPr txBox="1"/>
          <p:nvPr/>
        </p:nvSpPr>
        <p:spPr>
          <a:xfrm>
            <a:off x="4969564" y="4851797"/>
            <a:ext cx="4571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Pregunta 3: ¿la masa es mayor que 0 (está definida)?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9A07463-6983-6E4A-83DD-F9F04BA5600F}"/>
              </a:ext>
            </a:extLst>
          </p:cNvPr>
          <p:cNvCxnSpPr>
            <a:stCxn id="19" idx="0"/>
            <a:endCxn id="16" idx="0"/>
          </p:cNvCxnSpPr>
          <p:nvPr/>
        </p:nvCxnSpPr>
        <p:spPr>
          <a:xfrm rot="16200000" flipH="1" flipV="1">
            <a:off x="4278503" y="-756739"/>
            <a:ext cx="66467" cy="5886899"/>
          </a:xfrm>
          <a:prstGeom prst="bentConnector3">
            <a:avLst>
              <a:gd name="adj1" fmla="val -97197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B681F39F-8857-3A4A-B3EB-B738CC600EF6}"/>
              </a:ext>
            </a:extLst>
          </p:cNvPr>
          <p:cNvCxnSpPr>
            <a:stCxn id="20" idx="1"/>
            <a:endCxn id="17" idx="0"/>
          </p:cNvCxnSpPr>
          <p:nvPr/>
        </p:nvCxnSpPr>
        <p:spPr>
          <a:xfrm rot="10800000">
            <a:off x="2971800" y="2219946"/>
            <a:ext cx="1997764" cy="2021557"/>
          </a:xfrm>
          <a:prstGeom prst="bentConnector4">
            <a:avLst>
              <a:gd name="adj1" fmla="val 11111"/>
              <a:gd name="adj2" fmla="val 111308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DF4DF8D-BA9B-E540-93A6-AC8E0E318AEE}"/>
              </a:ext>
            </a:extLst>
          </p:cNvPr>
          <p:cNvCxnSpPr>
            <a:stCxn id="21" idx="1"/>
            <a:endCxn id="18" idx="2"/>
          </p:cNvCxnSpPr>
          <p:nvPr/>
        </p:nvCxnSpPr>
        <p:spPr>
          <a:xfrm rot="10800000">
            <a:off x="4002156" y="2590801"/>
            <a:ext cx="967408" cy="2584162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D862F3-C2B5-3C4A-8642-20E1061AA493}"/>
              </a:ext>
            </a:extLst>
          </p:cNvPr>
          <p:cNvSpPr txBox="1"/>
          <p:nvPr/>
        </p:nvSpPr>
        <p:spPr>
          <a:xfrm>
            <a:off x="516835" y="6003235"/>
            <a:ext cx="686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Las tres preguntas se unen por el nexo ´,´, que en </a:t>
            </a:r>
            <a:r>
              <a:rPr lang="es-ES_tradnl" dirty="0" err="1">
                <a:solidFill>
                  <a:schemeClr val="bg1"/>
                </a:solidFill>
              </a:rPr>
              <a:t>Prolog</a:t>
            </a:r>
            <a:r>
              <a:rPr lang="es-ES_tradnl" dirty="0">
                <a:solidFill>
                  <a:schemeClr val="bg1"/>
                </a:solidFill>
              </a:rPr>
              <a:t> quiere decir y.</a:t>
            </a:r>
          </a:p>
        </p:txBody>
      </p:sp>
    </p:spTree>
    <p:extLst>
      <p:ext uri="{BB962C8B-B14F-4D97-AF65-F5344CB8AC3E}">
        <p14:creationId xmlns:p14="http://schemas.microsoft.com/office/powerpoint/2010/main" val="411627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9F09D7-3A35-484F-8906-846FB9C06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99"/>
          <a:stretch/>
        </p:blipFill>
        <p:spPr>
          <a:xfrm>
            <a:off x="0" y="3611835"/>
            <a:ext cx="5535698" cy="351776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A4BE8CA-8764-C945-8116-337639E3CBA8}"/>
              </a:ext>
            </a:extLst>
          </p:cNvPr>
          <p:cNvSpPr txBox="1">
            <a:spLocks/>
          </p:cNvSpPr>
          <p:nvPr/>
        </p:nvSpPr>
        <p:spPr>
          <a:xfrm>
            <a:off x="741240" y="440298"/>
            <a:ext cx="8607960" cy="61555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>
            <a:lvl1pPr marL="359999" marR="0" lvl="0" indent="-359999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4000" b="1" i="1" u="none" strike="noStrike" kern="0" cap="none" spc="0" baseline="0">
                <a:solidFill>
                  <a:srgbClr val="E6E6E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lbany" pitchFamily="34"/>
                <a:ea typeface="DejaVu Sans" pitchFamily="2"/>
                <a:cs typeface="DejaVu Sans" pitchFamily="2"/>
              </a:defRPr>
            </a:lvl1pPr>
          </a:lstStyle>
          <a:p>
            <a:r>
              <a:rPr lang="es-ES" dirty="0"/>
              <a:t>¿Qué está pasando realmente?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CE7B0-CE4A-0842-9DE5-3069CC30C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7160"/>
            <a:ext cx="5334000" cy="1296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1012CA-7CC9-D046-A98E-1BB4CC2B383E}"/>
              </a:ext>
            </a:extLst>
          </p:cNvPr>
          <p:cNvSpPr txBox="1"/>
          <p:nvPr/>
        </p:nvSpPr>
        <p:spPr>
          <a:xfrm>
            <a:off x="5645426" y="1543878"/>
            <a:ext cx="44351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La máquina de inferencia de </a:t>
            </a:r>
            <a:r>
              <a:rPr lang="es-ES_tradnl" dirty="0" err="1">
                <a:solidFill>
                  <a:schemeClr val="bg1"/>
                </a:solidFill>
              </a:rPr>
              <a:t>prolog</a:t>
            </a:r>
            <a:r>
              <a:rPr lang="es-ES_tradnl" dirty="0">
                <a:solidFill>
                  <a:schemeClr val="bg1"/>
                </a:solidFill>
              </a:rPr>
              <a:t> va unificando las variables X y M con los planetas, desde la parte más alta de la base de conocimiento. Al principio lo hace con los primeros. </a:t>
            </a:r>
          </a:p>
          <a:p>
            <a:endParaRPr lang="es-ES_tradnl" dirty="0">
              <a:solidFill>
                <a:schemeClr val="bg1"/>
              </a:solidFill>
            </a:endParaRPr>
          </a:p>
          <a:p>
            <a:r>
              <a:rPr lang="es-ES_tradnl" dirty="0">
                <a:solidFill>
                  <a:schemeClr val="bg1"/>
                </a:solidFill>
              </a:rPr>
              <a:t>Cada vez que unifica en la pregunta 1, utiliza dichos valores para seguir con la pregunta 2, es decir, ver si se cumple o no.</a:t>
            </a:r>
          </a:p>
          <a:p>
            <a:endParaRPr lang="es-ES_tradnl" dirty="0">
              <a:solidFill>
                <a:schemeClr val="bg1"/>
              </a:solidFill>
            </a:endParaRPr>
          </a:p>
          <a:p>
            <a:r>
              <a:rPr lang="es-ES_tradnl" dirty="0">
                <a:solidFill>
                  <a:schemeClr val="bg1"/>
                </a:solidFill>
              </a:rPr>
              <a:t>Si no se cumple, sigue con los siguientes.</a:t>
            </a:r>
          </a:p>
          <a:p>
            <a:endParaRPr lang="es-ES_tradnl" dirty="0">
              <a:solidFill>
                <a:schemeClr val="bg1"/>
              </a:solidFill>
            </a:endParaRPr>
          </a:p>
          <a:p>
            <a:r>
              <a:rPr lang="es-ES_tradnl" dirty="0">
                <a:solidFill>
                  <a:schemeClr val="bg1"/>
                </a:solidFill>
              </a:rPr>
              <a:t>Si se cumple, sigue con la pregunta 3.  Si la pregunta 3 no se cumple, seguirá con otros candidatos de la pregunta 2. </a:t>
            </a:r>
          </a:p>
          <a:p>
            <a:br>
              <a:rPr lang="es-ES_tradnl" dirty="0">
                <a:solidFill>
                  <a:schemeClr val="bg1"/>
                </a:solidFill>
              </a:rPr>
            </a:br>
            <a:r>
              <a:rPr lang="es-ES_tradnl" dirty="0">
                <a:solidFill>
                  <a:schemeClr val="bg1"/>
                </a:solidFill>
              </a:rPr>
              <a:t>Si la condición 3 se cumple, sacará por pantalla los valores de X y M que cumplen todas las condiciones.</a:t>
            </a:r>
          </a:p>
          <a:p>
            <a:endParaRPr lang="es-ES_tradnl" dirty="0">
              <a:solidFill>
                <a:schemeClr val="bg1"/>
              </a:solidFill>
            </a:endParaRPr>
          </a:p>
          <a:p>
            <a:r>
              <a:rPr lang="es-ES_tradnl" dirty="0">
                <a:solidFill>
                  <a:schemeClr val="bg1"/>
                </a:solidFill>
              </a:rPr>
              <a:t>Este método se conoce como </a:t>
            </a:r>
            <a:r>
              <a:rPr lang="es-ES_tradnl" b="1" dirty="0">
                <a:solidFill>
                  <a:schemeClr val="bg1"/>
                </a:solidFill>
              </a:rPr>
              <a:t>´</a:t>
            </a:r>
            <a:r>
              <a:rPr lang="es-ES_tradnl" b="1" dirty="0" err="1">
                <a:solidFill>
                  <a:schemeClr val="bg1"/>
                </a:solidFill>
              </a:rPr>
              <a:t>backtracking</a:t>
            </a:r>
            <a:r>
              <a:rPr lang="es-ES_tradnl" b="1" dirty="0">
                <a:solidFill>
                  <a:schemeClr val="bg1"/>
                </a:solidFill>
              </a:rPr>
              <a:t>´.</a:t>
            </a:r>
          </a:p>
        </p:txBody>
      </p:sp>
    </p:spTree>
    <p:extLst>
      <p:ext uri="{BB962C8B-B14F-4D97-AF65-F5344CB8AC3E}">
        <p14:creationId xmlns:p14="http://schemas.microsoft.com/office/powerpoint/2010/main" val="71284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E9C0-B723-BD4B-B592-B5F1CF03BAA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1240" y="116997"/>
            <a:ext cx="8607960" cy="1262155"/>
          </a:xfrm>
        </p:spPr>
        <p:txBody>
          <a:bodyPr/>
          <a:lstStyle/>
          <a:p>
            <a:pPr lvl="0"/>
            <a:r>
              <a:rPr lang="es-ES"/>
              <a:t>Preguntas en Prolog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FD1A2-746A-E74C-89BF-0DEC5022DE84}"/>
              </a:ext>
            </a:extLst>
          </p:cNvPr>
          <p:cNvSpPr txBox="1"/>
          <p:nvPr/>
        </p:nvSpPr>
        <p:spPr>
          <a:xfrm>
            <a:off x="500935" y="2061962"/>
            <a:ext cx="9219072" cy="28960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6000" b="0" i="0" u="none" strike="noStrike" kern="1200" cap="none" spc="0" baseline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¿Hay vida en estrellas de </a:t>
            </a:r>
            <a:r>
              <a:rPr lang="es-ES" sz="6000" b="1" i="0" u="none" strike="noStrike" kern="1200" cap="none" spc="0" baseline="0">
                <a:solidFill>
                  <a:srgbClr val="CCCC00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más de 20 veces </a:t>
            </a:r>
            <a:r>
              <a:rPr lang="es-ES" sz="6000" b="0" i="0" u="none" strike="noStrike" kern="1200" cap="none" spc="0" baseline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el radio del </a:t>
            </a:r>
            <a:r>
              <a:rPr lang="es-ES" sz="6000" b="1" i="0" u="none" strike="noStrike" kern="1200" cap="none" spc="0" baseline="0">
                <a:solidFill>
                  <a:srgbClr val="CCCC00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sol</a:t>
            </a:r>
            <a:r>
              <a:rPr lang="es-ES" sz="6000" b="0" i="0" u="none" strike="noStrike" kern="1200" cap="none" spc="0" baseline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0D6AE-78CB-4346-A2D1-1D12B4529073}"/>
              </a:ext>
            </a:extLst>
          </p:cNvPr>
          <p:cNvSpPr txBox="1"/>
          <p:nvPr/>
        </p:nvSpPr>
        <p:spPr>
          <a:xfrm>
            <a:off x="0" y="6479996"/>
            <a:ext cx="10079998" cy="474838"/>
          </a:xfrm>
          <a:prstGeom prst="rect">
            <a:avLst/>
          </a:prstGeom>
          <a:solidFill>
            <a:srgbClr val="000080"/>
          </a:solidFill>
          <a:ln cap="flat">
            <a:noFill/>
          </a:ln>
        </p:spPr>
        <p:txBody>
          <a:bodyPr vert="horz" wrap="none" lIns="90004" tIns="44997" rIns="90004" bIns="44997" anchor="t" anchorCtr="1" compatLnSpc="0">
            <a:normAutofit/>
          </a:bodyPr>
          <a:lstStyle/>
          <a:p>
            <a:pPr lvl="0" algn="ctr" hangingPunct="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dirty="0">
                <a:solidFill>
                  <a:schemeClr val="bg1"/>
                </a:solidFill>
              </a:rPr>
              <a:t>sesion2_nomansky_hechos_2019.pl</a:t>
            </a:r>
            <a:endParaRPr lang="es-ES" sz="2400" b="1" dirty="0">
              <a:solidFill>
                <a:schemeClr val="bg1"/>
              </a:solidFill>
              <a:latin typeface="DejaVu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49DF-A159-1545-9937-045A15738E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1240" y="116997"/>
            <a:ext cx="8607960" cy="1262155"/>
          </a:xfrm>
        </p:spPr>
        <p:txBody>
          <a:bodyPr/>
          <a:lstStyle/>
          <a:p>
            <a:pPr lvl="0"/>
            <a:r>
              <a:rPr lang="es-ES" dirty="0"/>
              <a:t>Preguntas en </a:t>
            </a:r>
            <a:r>
              <a:rPr lang="es-ES" dirty="0" err="1"/>
              <a:t>Prolog</a:t>
            </a: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C118B-3E93-5F45-9237-8A1DA5157DD7}"/>
              </a:ext>
            </a:extLst>
          </p:cNvPr>
          <p:cNvSpPr txBox="1"/>
          <p:nvPr/>
        </p:nvSpPr>
        <p:spPr>
          <a:xfrm>
            <a:off x="540684" y="2069918"/>
            <a:ext cx="9290633" cy="28960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6000" b="0" i="0" u="none" strike="noStrike" kern="1200" cap="none" spc="0" baseline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Obtén todas las estrellas con </a:t>
            </a:r>
            <a:r>
              <a:rPr lang="es-ES" sz="6000" b="1" i="0" u="none" strike="noStrike" kern="1200" cap="none" spc="0" baseline="0">
                <a:solidFill>
                  <a:srgbClr val="CCCC00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más de un planeta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5ED07-BD8C-8C4B-ABE3-AE57F3FC5061}"/>
              </a:ext>
            </a:extLst>
          </p:cNvPr>
          <p:cNvSpPr txBox="1"/>
          <p:nvPr/>
        </p:nvSpPr>
        <p:spPr>
          <a:xfrm>
            <a:off x="0" y="6479996"/>
            <a:ext cx="10079998" cy="474838"/>
          </a:xfrm>
          <a:prstGeom prst="rect">
            <a:avLst/>
          </a:prstGeom>
          <a:solidFill>
            <a:srgbClr val="000080"/>
          </a:solidFill>
          <a:ln cap="flat">
            <a:noFill/>
          </a:ln>
        </p:spPr>
        <p:txBody>
          <a:bodyPr vert="horz" wrap="none" lIns="90004" tIns="44997" rIns="90004" bIns="44997" anchor="t" anchorCtr="1" compatLnSpc="0">
            <a:normAutofit/>
          </a:bodyPr>
          <a:lstStyle/>
          <a:p>
            <a:pPr lvl="0" algn="ctr" hangingPunct="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dirty="0">
                <a:solidFill>
                  <a:schemeClr val="bg1"/>
                </a:solidFill>
              </a:rPr>
              <a:t>sesion2_nomansky_hechos_2019.pl</a:t>
            </a:r>
            <a:endParaRPr lang="es-ES" sz="2400" b="1" dirty="0">
              <a:solidFill>
                <a:schemeClr val="bg1"/>
              </a:solidFill>
              <a:latin typeface="DejaVu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B50B98-D9AF-FB4D-ABD2-EA1160F76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8" y="2036504"/>
            <a:ext cx="5473700" cy="23114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0CF832D-7D22-5C4D-AA1B-16EA5CDFA03C}"/>
              </a:ext>
            </a:extLst>
          </p:cNvPr>
          <p:cNvSpPr txBox="1">
            <a:spLocks/>
          </p:cNvSpPr>
          <p:nvPr/>
        </p:nvSpPr>
        <p:spPr>
          <a:xfrm>
            <a:off x="741240" y="116997"/>
            <a:ext cx="8607960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>
            <a:lvl1pPr marL="359999" marR="0" lvl="0" indent="-359999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4000" b="1" i="1" u="none" strike="noStrike" kern="0" cap="none" spc="0" baseline="0">
                <a:solidFill>
                  <a:srgbClr val="E6E6E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lbany" pitchFamily="34"/>
                <a:ea typeface="DejaVu Sans" pitchFamily="2"/>
                <a:cs typeface="DejaVu Sans" pitchFamily="2"/>
              </a:defRPr>
            </a:lvl1pPr>
          </a:lstStyle>
          <a:p>
            <a:r>
              <a:rPr lang="es-ES"/>
              <a:t>Preguntas en Prolog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71714-F6E5-4A4A-8527-DA9D942D57F0}"/>
              </a:ext>
            </a:extLst>
          </p:cNvPr>
          <p:cNvSpPr txBox="1"/>
          <p:nvPr/>
        </p:nvSpPr>
        <p:spPr>
          <a:xfrm>
            <a:off x="271669" y="5005257"/>
            <a:ext cx="8865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Estamos usando X como la variable de la estrella. X se unifica en la pregunta 1, por tanto el valor será conocido en la pregunta 2.</a:t>
            </a:r>
          </a:p>
          <a:p>
            <a:endParaRPr lang="es-ES_tradnl" dirty="0">
              <a:solidFill>
                <a:schemeClr val="bg1"/>
              </a:solidFill>
            </a:endParaRPr>
          </a:p>
          <a:p>
            <a:r>
              <a:rPr lang="es-ES_tradnl" dirty="0">
                <a:solidFill>
                  <a:schemeClr val="bg1"/>
                </a:solidFill>
              </a:rPr>
              <a:t>Sin embargo el sistema nos esta unificando P1 con P2, proporcionando soluciones no válidas. ¿Qué se puede hacer para evitarlo?</a:t>
            </a:r>
          </a:p>
        </p:txBody>
      </p:sp>
    </p:spTree>
    <p:extLst>
      <p:ext uri="{BB962C8B-B14F-4D97-AF65-F5344CB8AC3E}">
        <p14:creationId xmlns:p14="http://schemas.microsoft.com/office/powerpoint/2010/main" val="187259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D680-4F81-DF44-84E5-A50866FE1E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1240" y="116997"/>
            <a:ext cx="8607960" cy="1262155"/>
          </a:xfrm>
        </p:spPr>
        <p:txBody>
          <a:bodyPr/>
          <a:lstStyle/>
          <a:p>
            <a:pPr lvl="0"/>
            <a:r>
              <a:rPr lang="es-ES"/>
              <a:t>Preguntas en Prolog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ADF5F-BC25-5D4A-961D-6322F6394CB5}"/>
              </a:ext>
            </a:extLst>
          </p:cNvPr>
          <p:cNvSpPr txBox="1"/>
          <p:nvPr/>
        </p:nvSpPr>
        <p:spPr>
          <a:xfrm>
            <a:off x="421419" y="1594613"/>
            <a:ext cx="9298579" cy="38311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6000" b="0" i="0" u="none" strike="noStrike" kern="1200" cap="none" spc="0" baseline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¿Hay sistemas estelares con </a:t>
            </a:r>
            <a:r>
              <a:rPr lang="es-ES" sz="6000" b="1" i="0" u="none" strike="noStrike" kern="1200" cap="none" spc="0" baseline="0">
                <a:solidFill>
                  <a:srgbClr val="CCCC00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más de un planeta </a:t>
            </a:r>
            <a:r>
              <a:rPr lang="es-ES" sz="6000" b="0" i="0" u="none" strike="noStrike" kern="1200" cap="none" spc="0" baseline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habitado por </a:t>
            </a:r>
            <a:r>
              <a:rPr lang="es-ES" sz="6000" b="1" i="0" u="none" strike="noStrike" kern="1200" cap="none" spc="0" baseline="0">
                <a:solidFill>
                  <a:srgbClr val="CCCC00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aliens</a:t>
            </a:r>
            <a:r>
              <a:rPr lang="es-ES" sz="6000" b="0" i="0" u="none" strike="noStrike" kern="1200" cap="none" spc="0" baseline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C4DEF-7FF9-3A4E-8C76-B161C8A64771}"/>
              </a:ext>
            </a:extLst>
          </p:cNvPr>
          <p:cNvSpPr txBox="1"/>
          <p:nvPr/>
        </p:nvSpPr>
        <p:spPr>
          <a:xfrm>
            <a:off x="0" y="6479996"/>
            <a:ext cx="10079998" cy="474838"/>
          </a:xfrm>
          <a:prstGeom prst="rect">
            <a:avLst/>
          </a:prstGeom>
          <a:solidFill>
            <a:srgbClr val="000080"/>
          </a:solidFill>
          <a:ln cap="flat">
            <a:noFill/>
          </a:ln>
        </p:spPr>
        <p:txBody>
          <a:bodyPr vert="horz" wrap="none" lIns="90004" tIns="44997" rIns="90004" bIns="44997" anchor="t" anchorCtr="1" compatLnSpc="0">
            <a:normAutofit/>
          </a:bodyPr>
          <a:lstStyle/>
          <a:p>
            <a:pPr lvl="0" algn="ctr" hangingPunct="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dirty="0">
                <a:solidFill>
                  <a:schemeClr val="bg1"/>
                </a:solidFill>
              </a:rPr>
              <a:t>sesion2_nomansky_hechos_2019.pl</a:t>
            </a:r>
            <a:endParaRPr lang="es-ES" sz="2400" b="1" dirty="0">
              <a:solidFill>
                <a:schemeClr val="bg1"/>
              </a:solidFill>
              <a:latin typeface="DejaVu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790E-7BE3-D24E-B4CA-B9EED4710C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1240" y="116997"/>
            <a:ext cx="8607960" cy="1262155"/>
          </a:xfrm>
        </p:spPr>
        <p:txBody>
          <a:bodyPr/>
          <a:lstStyle/>
          <a:p>
            <a:pPr lvl="0"/>
            <a:r>
              <a:rPr lang="es-ES"/>
              <a:t>Preguntas en Prolog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BCAED-3ACF-B446-894B-E75B2DBF05DA}"/>
              </a:ext>
            </a:extLst>
          </p:cNvPr>
          <p:cNvSpPr txBox="1"/>
          <p:nvPr/>
        </p:nvSpPr>
        <p:spPr>
          <a:xfrm>
            <a:off x="477079" y="1781644"/>
            <a:ext cx="9242919" cy="45183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ctr" anchorCtr="0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6000" b="0" i="0" u="none" strike="noStrike" kern="1200" cap="none" spc="0" baseline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Encuentra humanos </a:t>
            </a:r>
            <a:r>
              <a:rPr lang="es-ES" sz="6000" b="1" i="0" u="none" strike="noStrike" kern="1200" cap="none" spc="0" baseline="0">
                <a:solidFill>
                  <a:srgbClr val="CCCC00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tocayos</a:t>
            </a:r>
            <a:r>
              <a:rPr lang="es-ES" sz="6000" b="0" i="0" u="none" strike="noStrike" kern="1200" cap="none" spc="0" baseline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 en planetas que orbiten estrellas </a:t>
            </a:r>
            <a:r>
              <a:rPr lang="es-ES" sz="6000" b="1" i="0" u="none" strike="noStrike" kern="1200" cap="none" spc="0" baseline="0">
                <a:solidFill>
                  <a:srgbClr val="CCCC00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similares*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00" b="0" i="0" u="none" strike="noStrike" kern="1200" cap="none" spc="0" baseline="0">
                <a:solidFill>
                  <a:srgbClr val="CCCC00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* Radios difieren en menos de 0.05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2257B-66B9-A342-933C-68F48A9A5B2C}"/>
              </a:ext>
            </a:extLst>
          </p:cNvPr>
          <p:cNvSpPr txBox="1"/>
          <p:nvPr/>
        </p:nvSpPr>
        <p:spPr>
          <a:xfrm>
            <a:off x="0" y="6479996"/>
            <a:ext cx="10079998" cy="474838"/>
          </a:xfrm>
          <a:prstGeom prst="rect">
            <a:avLst/>
          </a:prstGeom>
          <a:solidFill>
            <a:srgbClr val="000080"/>
          </a:solidFill>
          <a:ln cap="flat">
            <a:noFill/>
          </a:ln>
        </p:spPr>
        <p:txBody>
          <a:bodyPr vert="horz" wrap="none" lIns="90004" tIns="44997" rIns="90004" bIns="44997" anchor="t" anchorCtr="1" compatLnSpc="0">
            <a:normAutofit/>
          </a:bodyPr>
          <a:lstStyle/>
          <a:p>
            <a:pPr lvl="0" algn="ctr" hangingPunct="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dirty="0">
                <a:solidFill>
                  <a:schemeClr val="bg1"/>
                </a:solidFill>
              </a:rPr>
              <a:t>sesion2_nomansky_hechos_2019.pl</a:t>
            </a:r>
            <a:endParaRPr lang="es-ES" sz="2400" b="1" dirty="0">
              <a:solidFill>
                <a:schemeClr val="bg1"/>
              </a:solidFill>
              <a:latin typeface="DejaVu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AB64-93E7-5848-AA61-9FB3CFD3FB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 dirty="0"/>
              <a:t>Reglas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6EFBA-9639-314D-82A9-99BFC04217B5}"/>
              </a:ext>
            </a:extLst>
          </p:cNvPr>
          <p:cNvSpPr txBox="1"/>
          <p:nvPr/>
        </p:nvSpPr>
        <p:spPr>
          <a:xfrm>
            <a:off x="1619996" y="2076840"/>
            <a:ext cx="6659995" cy="8031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1" compatLnSpc="1">
            <a:spAutoFit/>
          </a:bodyPr>
          <a:lstStyle/>
          <a:p>
            <a:pPr marL="215999" marR="0" lvl="0" indent="-215999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5000" b="1" i="0" u="none" strike="noStrike" kern="1200" cap="none" spc="0" baseline="0">
                <a:solidFill>
                  <a:srgbClr val="00AE00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CABEZA :- CUERPO.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98FB7-C357-554B-89C4-AC57F2527572}"/>
              </a:ext>
            </a:extLst>
          </p:cNvPr>
          <p:cNvSpPr txBox="1"/>
          <p:nvPr/>
        </p:nvSpPr>
        <p:spPr>
          <a:xfrm>
            <a:off x="174924" y="3060003"/>
            <a:ext cx="9653073" cy="345641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none" strike="noStrike" kern="1200" cap="none" spc="0" baseline="0">
                <a:solidFill>
                  <a:srgbClr val="00AE00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Cabeza</a:t>
            </a:r>
            <a:r>
              <a:rPr lang="es-ES" sz="2400" b="0" i="0" u="none" strike="noStrike" kern="1200" cap="none" spc="0" baseline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: puede ser cierto o falso, dependiendo del CUERPO. Es un dato que depende de otros.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0" i="0" u="none" strike="noStrike" kern="1200" cap="none" spc="0" baseline="0">
              <a:solidFill>
                <a:srgbClr val="FFFFFF"/>
              </a:solidFill>
              <a:uFillTx/>
              <a:latin typeface="DejaVu Sans" pitchFamily="18"/>
              <a:ea typeface="DejaVu Sans" pitchFamily="2"/>
              <a:cs typeface="DejaVu Sans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none" strike="noStrike" kern="1200" cap="none" spc="0" baseline="0">
                <a:solidFill>
                  <a:srgbClr val="00AE00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Cuerpo</a:t>
            </a:r>
            <a:r>
              <a:rPr lang="es-ES" sz="2400" b="0" i="0" u="none" strike="noStrike" kern="1200" cap="none" spc="0" baseline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: condiciones que deben cumplirse.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0" i="0" u="none" strike="noStrike" kern="1200" cap="none" spc="0" baseline="0">
              <a:solidFill>
                <a:srgbClr val="FFFFFF"/>
              </a:solidFill>
              <a:uFillTx/>
              <a:latin typeface="DejaVu Sans" pitchFamily="18"/>
              <a:ea typeface="DejaVu Sans" pitchFamily="2"/>
              <a:cs typeface="DejaVu Sans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CABEZA es cierto si son ciertas las condiciones del CUERPO.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0" i="0" u="none" strike="noStrike" kern="1200" cap="none" spc="0" baseline="0">
              <a:solidFill>
                <a:srgbClr val="FFFFFF"/>
              </a:solidFill>
              <a:uFillTx/>
              <a:latin typeface="DejaVu Sans" pitchFamily="18"/>
              <a:ea typeface="DejaVu Sans" pitchFamily="2"/>
              <a:cs typeface="DejaVu Sans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A la CABEZA se le suele llamar </a:t>
            </a:r>
            <a:r>
              <a:rPr lang="es-ES" sz="2400" b="1" i="0" u="none" strike="noStrike" kern="1200" cap="none" spc="0" baseline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objetivo</a:t>
            </a:r>
            <a:r>
              <a:rPr lang="es-ES" sz="2400" b="0" i="0" u="none" strike="noStrike" kern="1200" cap="none" spc="0" baseline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, y se dice que tiene éxito cuando es cierto, o que fracasa en caso contrario.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00A6-700C-A14C-9361-6439267171D3}"/>
              </a:ext>
            </a:extLst>
          </p:cNvPr>
          <p:cNvSpPr txBox="1">
            <a:spLocks/>
          </p:cNvSpPr>
          <p:nvPr/>
        </p:nvSpPr>
        <p:spPr>
          <a:xfrm>
            <a:off x="740883" y="116997"/>
            <a:ext cx="8607960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>
            <a:lvl1pPr marL="359999" marR="0" lvl="0" indent="-359999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4000" b="1" i="1" u="none" strike="noStrike" kern="0" cap="none" spc="0" baseline="0">
                <a:solidFill>
                  <a:srgbClr val="E6E6E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lbany" pitchFamily="34"/>
                <a:ea typeface="DejaVu Sans" pitchFamily="2"/>
                <a:cs typeface="DejaVu Sans" pitchFamily="2"/>
              </a:defRPr>
            </a:lvl1pPr>
          </a:lstStyle>
          <a:p>
            <a:r>
              <a:rPr lang="es-ES"/>
              <a:t>Reglas</a:t>
            </a: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45BAC-854A-8741-A646-FFA267C0A04A}"/>
              </a:ext>
            </a:extLst>
          </p:cNvPr>
          <p:cNvSpPr txBox="1"/>
          <p:nvPr/>
        </p:nvSpPr>
        <p:spPr>
          <a:xfrm>
            <a:off x="483705" y="2531164"/>
            <a:ext cx="92192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Las reglas te permiten generar comportamientos complejos a partir de los hechos de la base de conocimiento.</a:t>
            </a:r>
          </a:p>
          <a:p>
            <a:endParaRPr lang="es-ES_tradnl" dirty="0">
              <a:solidFill>
                <a:schemeClr val="bg1"/>
              </a:solidFill>
            </a:endParaRPr>
          </a:p>
          <a:p>
            <a:r>
              <a:rPr lang="es-ES_tradnl" dirty="0">
                <a:solidFill>
                  <a:schemeClr val="bg1"/>
                </a:solidFill>
              </a:rPr>
              <a:t>Todas las preguntas de las secciones anteriores se pueden formular como reglas.</a:t>
            </a:r>
          </a:p>
          <a:p>
            <a:endParaRPr lang="es-ES_tradnl" dirty="0">
              <a:solidFill>
                <a:schemeClr val="bg1"/>
              </a:solidFill>
            </a:endParaRPr>
          </a:p>
          <a:p>
            <a:endParaRPr lang="es-ES_tradnl" dirty="0">
              <a:solidFill>
                <a:schemeClr val="bg1"/>
              </a:solidFill>
            </a:endParaRPr>
          </a:p>
          <a:p>
            <a:endParaRPr lang="es-ES_tradnl" dirty="0">
              <a:solidFill>
                <a:schemeClr val="bg1"/>
              </a:solidFill>
            </a:endParaRPr>
          </a:p>
          <a:p>
            <a:endParaRPr lang="es-ES_tradnl" dirty="0">
              <a:solidFill>
                <a:schemeClr val="bg1"/>
              </a:solidFill>
            </a:endParaRPr>
          </a:p>
          <a:p>
            <a:endParaRPr lang="es-ES_tradnl" dirty="0">
              <a:solidFill>
                <a:schemeClr val="bg1"/>
              </a:solidFill>
            </a:endParaRPr>
          </a:p>
          <a:p>
            <a:endParaRPr lang="es-ES_tradnl" dirty="0">
              <a:solidFill>
                <a:schemeClr val="bg1"/>
              </a:solidFill>
            </a:endParaRPr>
          </a:p>
          <a:p>
            <a:r>
              <a:rPr lang="es-ES_tradnl" dirty="0">
                <a:solidFill>
                  <a:schemeClr val="bg1"/>
                </a:solidFill>
              </a:rPr>
              <a:t>Las reglas se definen en el fichero que contiene la base de conocimiento.</a:t>
            </a:r>
          </a:p>
          <a:p>
            <a:endParaRPr lang="es-ES_tradnl" dirty="0">
              <a:solidFill>
                <a:schemeClr val="bg1"/>
              </a:solidFill>
            </a:endParaRPr>
          </a:p>
          <a:p>
            <a:r>
              <a:rPr lang="es-ES_tradnl" b="1" u="sng" dirty="0">
                <a:solidFill>
                  <a:schemeClr val="bg1"/>
                </a:solidFill>
              </a:rPr>
              <a:t>No se os olvide volver a cargar la base de conocimiento en memoria:</a:t>
            </a:r>
          </a:p>
          <a:p>
            <a:pPr marL="285750" indent="-285750">
              <a:buFontTx/>
              <a:buChar char="-"/>
            </a:pPr>
            <a:r>
              <a:rPr lang="es-ES_tradnl" b="1" u="sng" dirty="0">
                <a:solidFill>
                  <a:schemeClr val="bg1"/>
                </a:solidFill>
              </a:rPr>
              <a:t>Utilizando el predicado ‘</a:t>
            </a:r>
            <a:r>
              <a:rPr lang="es-ES_tradnl" b="1" u="sng" dirty="0" err="1">
                <a:solidFill>
                  <a:schemeClr val="bg1"/>
                </a:solidFill>
              </a:rPr>
              <a:t>consult</a:t>
            </a:r>
            <a:r>
              <a:rPr lang="es-ES_tradnl" b="1" u="sng" dirty="0">
                <a:solidFill>
                  <a:schemeClr val="bg1"/>
                </a:solidFill>
              </a:rPr>
              <a:t>’</a:t>
            </a:r>
          </a:p>
          <a:p>
            <a:pPr marL="285750" indent="-285750">
              <a:buFontTx/>
              <a:buChar char="-"/>
            </a:pPr>
            <a:r>
              <a:rPr lang="es-ES_tradnl" b="1" u="sng" dirty="0">
                <a:solidFill>
                  <a:schemeClr val="bg1"/>
                </a:solidFill>
              </a:rPr>
              <a:t>Saliendo y volviendo a entrar en </a:t>
            </a:r>
            <a:r>
              <a:rPr lang="es-ES_tradnl" b="1" u="sng" dirty="0" err="1">
                <a:solidFill>
                  <a:schemeClr val="bg1"/>
                </a:solidFill>
              </a:rPr>
              <a:t>swipl</a:t>
            </a:r>
            <a:r>
              <a:rPr lang="es-ES_tradnl" b="1" u="sng" dirty="0">
                <a:solidFill>
                  <a:schemeClr val="bg1"/>
                </a:solidFill>
              </a:rPr>
              <a:t> cargando el fichero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280FD-C416-C54E-80B5-943D5A9DA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4" y="3963166"/>
            <a:ext cx="6106503" cy="9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15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6CA3-848F-7442-8C34-67DB10D615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/>
              <a:t>Añadiendo Reglas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BA9BB-F3AD-F842-8F9E-ED49AE50C9B3}"/>
              </a:ext>
            </a:extLst>
          </p:cNvPr>
          <p:cNvSpPr txBox="1"/>
          <p:nvPr/>
        </p:nvSpPr>
        <p:spPr>
          <a:xfrm>
            <a:off x="539998" y="1890723"/>
            <a:ext cx="8477283" cy="47631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215999" marR="0" lvl="0" indent="-215999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3200" b="0" i="0" u="none" strike="noStrike" kern="1200" cap="none" spc="0" baseline="0">
              <a:solidFill>
                <a:srgbClr val="B3B3B3"/>
              </a:solidFill>
              <a:uFillTx/>
              <a:latin typeface="Courier 10 Pitch" pitchFamily="17"/>
              <a:ea typeface="DejaVu Sans" pitchFamily="2"/>
              <a:cs typeface="DejaVu Sans" pitchFamily="2"/>
            </a:endParaRPr>
          </a:p>
          <a:p>
            <a:pPr marL="215999" marR="0" lvl="0" indent="-215999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800" b="0" i="0" u="none" strike="noStrike" kern="1200" cap="none" spc="0" baseline="0">
              <a:solidFill>
                <a:srgbClr val="E6E6E6"/>
              </a:solidFill>
              <a:uFillTx/>
              <a:latin typeface="Courier 10 Pitch" pitchFamily="17"/>
              <a:ea typeface="DejaVu Sans" pitchFamily="2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7AAEC-02CA-764C-B782-5DAD56DA8C50}"/>
              </a:ext>
            </a:extLst>
          </p:cNvPr>
          <p:cNvSpPr txBox="1"/>
          <p:nvPr/>
        </p:nvSpPr>
        <p:spPr>
          <a:xfrm>
            <a:off x="373715" y="1799996"/>
            <a:ext cx="9310283" cy="48746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 dirty="0">
                <a:solidFill>
                  <a:srgbClr val="FFFFFF"/>
                </a:solidFill>
                <a:uFillTx/>
                <a:latin typeface="DejaVu Sans" pitchFamily="34"/>
                <a:ea typeface="DejaVu Sans" pitchFamily="2"/>
                <a:cs typeface="DejaVu Sans" pitchFamily="2"/>
              </a:rPr>
              <a:t>Añadir las siguientes reglas a la Base de Conocimientos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0" i="0" u="none" strike="noStrike" kern="1200" cap="none" spc="0" baseline="0" dirty="0">
              <a:solidFill>
                <a:srgbClr val="B3B3B3"/>
              </a:solidFill>
              <a:uFillTx/>
              <a:latin typeface="Courier 10 Pitch" pitchFamily="17"/>
              <a:ea typeface="DejaVu Sans" pitchFamily="2"/>
              <a:cs typeface="DejaVu Sans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200" b="0" i="0" u="none" strike="noStrike" kern="1200" cap="none" spc="0" baseline="0" dirty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% </a:t>
            </a:r>
            <a:r>
              <a:rPr lang="es-ES" sz="2200" b="0" i="0" u="none" strike="noStrike" kern="1200" cap="none" spc="0" baseline="0" dirty="0" err="1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enana_roja</a:t>
            </a:r>
            <a:r>
              <a:rPr lang="es-ES" sz="2200" b="1" i="0" u="none" strike="noStrike" kern="1200" cap="none" spc="0" baseline="0" dirty="0">
                <a:solidFill>
                  <a:srgbClr val="CCCCCC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(E):</a:t>
            </a:r>
            <a:r>
              <a:rPr lang="es-ES" sz="2200" b="0" i="0" u="none" strike="noStrike" kern="1200" cap="none" spc="0" baseline="0" dirty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 E es una enana roja (&lt; 0.4 radio solar)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none" strike="noStrike" kern="1200" cap="none" spc="0" baseline="0" dirty="0" err="1">
                <a:solidFill>
                  <a:srgbClr val="00AE00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enana_roja</a:t>
            </a:r>
            <a:r>
              <a:rPr lang="es-ES" sz="2400" b="1" i="0" u="none" strike="noStrike" kern="1200" cap="none" spc="0" baseline="0" dirty="0">
                <a:solidFill>
                  <a:srgbClr val="00AE00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(E) :- …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1" i="0" u="none" strike="noStrike" kern="1200" cap="none" spc="0" baseline="0" dirty="0">
              <a:solidFill>
                <a:srgbClr val="00AE00"/>
              </a:solidFill>
              <a:uFillTx/>
              <a:latin typeface="Courier 10 Pitch" pitchFamily="17"/>
              <a:ea typeface="DejaVu Sans" pitchFamily="2"/>
              <a:cs typeface="DejaVu Sans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200" b="0" i="0" u="none" strike="noStrike" kern="1200" cap="none" spc="0" baseline="0" dirty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% </a:t>
            </a:r>
            <a:r>
              <a:rPr lang="es-ES" sz="2200" b="0" i="0" u="none" strike="noStrike" kern="1200" cap="none" spc="0" baseline="0" dirty="0" err="1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jupiter_caliente</a:t>
            </a:r>
            <a:r>
              <a:rPr lang="es-ES" sz="2200" b="1" i="0" u="none" strike="noStrike" kern="1200" cap="none" spc="0" baseline="0" dirty="0">
                <a:solidFill>
                  <a:srgbClr val="CCCCCC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(P):</a:t>
            </a:r>
            <a:r>
              <a:rPr lang="es-ES" sz="2200" b="0" i="0" u="none" strike="noStrike" kern="1200" cap="none" spc="0" baseline="0" dirty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 P es un planeta de tipo júpiter caliente (Masa &gt; 318 tierras, Periodo orbital  &lt;= 7 días)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none" strike="noStrike" kern="1200" cap="none" spc="0" baseline="0" dirty="0" err="1">
                <a:solidFill>
                  <a:srgbClr val="00AE00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jupiter_caliente</a:t>
            </a:r>
            <a:r>
              <a:rPr lang="es-ES" sz="2400" b="1" i="0" u="none" strike="noStrike" kern="1200" cap="none" spc="0" baseline="0" dirty="0">
                <a:solidFill>
                  <a:srgbClr val="00AE00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(P) :- …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1" i="0" u="none" strike="noStrike" kern="1200" cap="none" spc="0" baseline="0" dirty="0">
              <a:solidFill>
                <a:srgbClr val="00AE00"/>
              </a:solidFill>
              <a:uFillTx/>
              <a:latin typeface="Courier 10 Pitch" pitchFamily="17"/>
              <a:ea typeface="DejaVu Sans" pitchFamily="2"/>
              <a:cs typeface="DejaVu Sans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200" b="0" i="0" u="none" strike="noStrike" kern="1200" cap="none" spc="0" baseline="0" dirty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% </a:t>
            </a:r>
            <a:r>
              <a:rPr lang="es-ES" sz="2200" b="0" i="0" u="none" strike="noStrike" kern="1200" cap="none" spc="0" baseline="0" dirty="0" err="1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bacteria_torrida</a:t>
            </a:r>
            <a:r>
              <a:rPr lang="es-ES" sz="2200" b="1" i="0" u="none" strike="noStrike" kern="1200" cap="none" spc="0" baseline="0" dirty="0">
                <a:solidFill>
                  <a:srgbClr val="CCCCCC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(B):</a:t>
            </a:r>
            <a:r>
              <a:rPr lang="es-ES" sz="2200" b="0" i="0" u="none" strike="noStrike" kern="1200" cap="none" spc="0" baseline="0" dirty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 B es una bacteria </a:t>
            </a:r>
            <a:r>
              <a:rPr lang="es-ES" sz="2200" b="0" i="0" u="none" strike="noStrike" kern="1200" cap="none" spc="0" baseline="0" dirty="0" err="1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torrida</a:t>
            </a:r>
            <a:r>
              <a:rPr lang="es-ES" sz="2200" b="0" i="0" u="none" strike="noStrike" kern="1200" cap="none" spc="0" baseline="0" dirty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 si vive en un planeta tipo </a:t>
            </a:r>
            <a:r>
              <a:rPr lang="es-ES" sz="2200" b="0" i="0" u="none" strike="noStrike" kern="1200" cap="none" spc="0" baseline="0" dirty="0" err="1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jupiter_caliente</a:t>
            </a:r>
            <a:endParaRPr lang="es-ES" sz="2200" b="0" i="0" u="none" strike="noStrike" kern="1200" cap="none" spc="0" baseline="0" dirty="0">
              <a:solidFill>
                <a:srgbClr val="B3B3B3"/>
              </a:solidFill>
              <a:uFillTx/>
              <a:latin typeface="Courier 10 Pitch" pitchFamily="17"/>
              <a:ea typeface="DejaVu Sans" pitchFamily="2"/>
              <a:cs typeface="DejaVu Sans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none" strike="noStrike" kern="1200" cap="none" spc="0" baseline="0" dirty="0" err="1">
                <a:solidFill>
                  <a:srgbClr val="00AE00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bacteria_torrida</a:t>
            </a:r>
            <a:r>
              <a:rPr lang="es-ES" sz="2400" b="1" i="0" u="none" strike="noStrike" kern="1200" cap="none" spc="0" baseline="0" dirty="0">
                <a:solidFill>
                  <a:srgbClr val="00AE00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(B):- …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1" i="0" u="none" strike="noStrike" kern="1200" cap="none" spc="0" baseline="0" dirty="0">
              <a:solidFill>
                <a:srgbClr val="00AE00"/>
              </a:solidFill>
              <a:uFillTx/>
              <a:latin typeface="Courier 10 Pitch" pitchFamily="17"/>
              <a:ea typeface="DejaVu Sans" pitchFamily="2"/>
              <a:cs typeface="DejaVu Sans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DejaVu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08945C-E669-0448-BF48-0E21F224B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" y="757237"/>
            <a:ext cx="9944100" cy="60452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861E25-0DAA-8F43-A03D-78E6F1644B30}"/>
              </a:ext>
            </a:extLst>
          </p:cNvPr>
          <p:cNvCxnSpPr/>
          <p:nvPr/>
        </p:nvCxnSpPr>
        <p:spPr>
          <a:xfrm>
            <a:off x="68262" y="2003149"/>
            <a:ext cx="9944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283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2188-9525-6F4C-996C-DAAE649012C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/>
              <a:t>Complicándolo un poco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D2320-3D91-9E43-AC2A-B13703FFF7A8}"/>
              </a:ext>
            </a:extLst>
          </p:cNvPr>
          <p:cNvSpPr txBox="1"/>
          <p:nvPr/>
        </p:nvSpPr>
        <p:spPr>
          <a:xfrm>
            <a:off x="539998" y="1890723"/>
            <a:ext cx="8477283" cy="47631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215999" marR="0" lvl="0" indent="-215999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3200" b="0" i="0" u="none" strike="noStrike" kern="1200" cap="none" spc="0" baseline="0">
              <a:solidFill>
                <a:srgbClr val="B3B3B3"/>
              </a:solidFill>
              <a:uFillTx/>
              <a:latin typeface="Courier 10 Pitch" pitchFamily="17"/>
              <a:ea typeface="DejaVu Sans" pitchFamily="2"/>
              <a:cs typeface="DejaVu Sans" pitchFamily="2"/>
            </a:endParaRPr>
          </a:p>
          <a:p>
            <a:pPr marL="215999" marR="0" lvl="0" indent="-215999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800" b="0" i="0" u="none" strike="noStrike" kern="1200" cap="none" spc="0" baseline="0">
              <a:solidFill>
                <a:srgbClr val="E6E6E6"/>
              </a:solidFill>
              <a:uFillTx/>
              <a:latin typeface="Courier 10 Pitch" pitchFamily="17"/>
              <a:ea typeface="DejaVu Sans" pitchFamily="2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4098E-94E2-6642-B00A-EBE7F81F3B2D}"/>
              </a:ext>
            </a:extLst>
          </p:cNvPr>
          <p:cNvSpPr txBox="1"/>
          <p:nvPr/>
        </p:nvSpPr>
        <p:spPr>
          <a:xfrm>
            <a:off x="365760" y="1799996"/>
            <a:ext cx="9354238" cy="41928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200" b="0" i="0" u="none" strike="noStrike" kern="1200" cap="none" spc="0" baseline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% planeta_completo</a:t>
            </a:r>
            <a:r>
              <a:rPr lang="es-ES" sz="2200" b="1" i="0" u="none" strike="noStrike" kern="1200" cap="none" spc="0" baseline="0">
                <a:solidFill>
                  <a:srgbClr val="CCCCCC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(P):</a:t>
            </a:r>
            <a:r>
              <a:rPr lang="es-ES" sz="2200" b="0" i="0" u="none" strike="noStrike" kern="1200" cap="none" spc="0" baseline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 P es un planeta completo si tiene humanos, aliens, bacterias y animales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none" strike="noStrike" kern="1200" cap="none" spc="0" baseline="0">
                <a:solidFill>
                  <a:srgbClr val="00AE00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planeta_completo(P) :- …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1" i="0" u="none" strike="noStrike" kern="1200" cap="none" spc="0" baseline="0">
              <a:solidFill>
                <a:srgbClr val="00AE00"/>
              </a:solidFill>
              <a:uFillTx/>
              <a:latin typeface="Courier 10 Pitch" pitchFamily="17"/>
              <a:ea typeface="DejaVu Sans" pitchFamily="2"/>
              <a:cs typeface="DejaVu Sans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200" b="0" i="0" u="none" strike="noStrike" kern="1200" cap="none" spc="0" baseline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% sistema_dominado</a:t>
            </a:r>
            <a:r>
              <a:rPr lang="es-ES" sz="2200" b="1" i="0" u="none" strike="noStrike" kern="1200" cap="none" spc="0" baseline="0">
                <a:solidFill>
                  <a:srgbClr val="CCCCCC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(E, T):</a:t>
            </a:r>
            <a:r>
              <a:rPr lang="es-ES" sz="2200" b="0" i="0" u="none" strike="noStrike" kern="1200" cap="none" spc="0" baseline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 E es un sistema dominado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200" b="0" i="0" u="none" strike="noStrike" kern="1200" cap="none" spc="0" baseline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% si hay entidades de tipo T en más de un planeta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none" strike="noStrike" kern="1200" cap="none" spc="0" baseline="0">
                <a:solidFill>
                  <a:srgbClr val="00AE00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sistema_dominado(E, T) :- …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1" i="0" u="none" strike="noStrike" kern="1200" cap="none" spc="0" baseline="0">
              <a:solidFill>
                <a:srgbClr val="00AE00"/>
              </a:solidFill>
              <a:uFillTx/>
              <a:latin typeface="Courier 10 Pitch" pitchFamily="17"/>
              <a:ea typeface="DejaVu Sans" pitchFamily="2"/>
              <a:cs typeface="DejaVu Sans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200" b="0" i="0" u="none" strike="noStrike" kern="1200" cap="none" spc="0" baseline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% estrellas_gemelas(</a:t>
            </a:r>
            <a:r>
              <a:rPr lang="es-ES" sz="2200" b="1" i="0" u="none" strike="noStrike" kern="1200" cap="none" spc="0" baseline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E1, E2</a:t>
            </a:r>
            <a:r>
              <a:rPr lang="es-ES" sz="2200" b="0" i="0" u="none" strike="noStrike" kern="1200" cap="none" spc="0" baseline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): E1 y E2 son estrellas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200" b="0" i="0" u="none" strike="noStrike" kern="1200" cap="none" spc="0" baseline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% gemelas si en alguno de sus planetas viven seres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200" b="0" i="0" u="none" strike="noStrike" kern="1200" cap="none" spc="0" baseline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% con el mismo nombre pero distinto tipo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none" strike="noStrike" kern="1200" cap="none" spc="0" baseline="0">
                <a:solidFill>
                  <a:srgbClr val="00AE00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estrellas_gemelas(E1, E2):- …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1" i="0" u="none" strike="noStrike" kern="1200" cap="none" spc="0" baseline="0">
              <a:solidFill>
                <a:srgbClr val="00AE00"/>
              </a:solidFill>
              <a:uFillTx/>
              <a:latin typeface="Courier 10 Pitch" pitchFamily="17"/>
              <a:ea typeface="DejaVu Sans" pitchFamily="2"/>
              <a:cs typeface="DejaVu Sans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DejaVu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E622-8597-A542-8F06-D2FE421C18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/>
              <a:t>Más complicado aún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3E181-D380-B247-8E9A-FB182B56D0A8}"/>
              </a:ext>
            </a:extLst>
          </p:cNvPr>
          <p:cNvSpPr txBox="1"/>
          <p:nvPr/>
        </p:nvSpPr>
        <p:spPr>
          <a:xfrm>
            <a:off x="539998" y="1890723"/>
            <a:ext cx="8477283" cy="47631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215999" marR="0" lvl="0" indent="-215999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3200" b="0" i="0" u="none" strike="noStrike" kern="1200" cap="none" spc="0" baseline="0">
              <a:solidFill>
                <a:srgbClr val="B3B3B3"/>
              </a:solidFill>
              <a:uFillTx/>
              <a:latin typeface="Courier 10 Pitch" pitchFamily="17"/>
              <a:ea typeface="DejaVu Sans" pitchFamily="2"/>
              <a:cs typeface="DejaVu Sans" pitchFamily="2"/>
            </a:endParaRPr>
          </a:p>
          <a:p>
            <a:pPr marL="215999" marR="0" lvl="0" indent="-215999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800" b="0" i="0" u="none" strike="noStrike" kern="1200" cap="none" spc="0" baseline="0">
              <a:solidFill>
                <a:srgbClr val="E6E6E6"/>
              </a:solidFill>
              <a:uFillTx/>
              <a:latin typeface="Courier 10 Pitch" pitchFamily="17"/>
              <a:ea typeface="DejaVu Sans" pitchFamily="2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8C98C-349B-5448-8CA6-530D5A00C8A8}"/>
              </a:ext>
            </a:extLst>
          </p:cNvPr>
          <p:cNvSpPr txBox="1"/>
          <p:nvPr/>
        </p:nvSpPr>
        <p:spPr>
          <a:xfrm>
            <a:off x="539998" y="1799996"/>
            <a:ext cx="9179999" cy="570600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200" b="0" i="0" u="none" strike="noStrike" kern="1200" cap="none" spc="0" baseline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% enana_promesa</a:t>
            </a:r>
            <a:r>
              <a:rPr lang="es-ES" sz="2200" b="1" i="0" u="none" strike="noStrike" kern="1200" cap="none" spc="0" baseline="0">
                <a:solidFill>
                  <a:srgbClr val="CCCCCC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(E):</a:t>
            </a:r>
            <a:r>
              <a:rPr lang="es-ES" sz="2200" b="0" i="0" u="none" strike="noStrike" kern="1200" cap="none" spc="0" baseline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 E es una estrella enana promesa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200" b="0" i="0" u="none" strike="noStrike" kern="1200" cap="none" spc="0" baseline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% si es una enana roja y tiene al menos 2 planetas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200" b="0" i="0" u="none" strike="noStrike" kern="1200" cap="none" spc="0" baseline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% que no sean de tipo júpiter caliente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none" strike="noStrike" kern="1200" cap="none" spc="0" baseline="0">
                <a:solidFill>
                  <a:srgbClr val="00AE00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enana_promesa(E) :- …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1" i="0" u="none" strike="noStrike" kern="1200" cap="none" spc="0" baseline="0">
              <a:solidFill>
                <a:srgbClr val="00AE00"/>
              </a:solidFill>
              <a:uFillTx/>
              <a:latin typeface="Courier 10 Pitch" pitchFamily="17"/>
              <a:ea typeface="DejaVu Sans" pitchFamily="2"/>
              <a:cs typeface="DejaVu Sans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200" b="0" i="0" u="none" strike="noStrike" kern="1200" cap="none" spc="0" baseline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% ser_de_luz</a:t>
            </a:r>
            <a:r>
              <a:rPr lang="es-ES" sz="2200" b="1" i="0" u="none" strike="noStrike" kern="1200" cap="none" spc="0" baseline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(S):</a:t>
            </a:r>
            <a:r>
              <a:rPr lang="es-ES" sz="2200" b="0" i="0" u="none" strike="noStrike" kern="1200" cap="none" spc="0" baseline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 S es un ser de luz si </a:t>
            </a:r>
            <a:r>
              <a:rPr lang="es-ES" sz="2200" b="1" i="0" u="sng" strike="noStrike" kern="1200" cap="none" spc="0" baseline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sólo</a:t>
            </a:r>
            <a:r>
              <a:rPr lang="es-ES" sz="2200" b="0" i="0" u="none" strike="noStrike" kern="1200" cap="none" spc="0" baseline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 puede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200" b="0" i="0" u="none" strike="noStrike" kern="1200" cap="none" spc="0" baseline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% encontrarse en planetas de tipo júpiter caliente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200" b="0" i="0" u="none" strike="noStrike" kern="1200" cap="none" spc="0" baseline="0">
                <a:solidFill>
                  <a:srgbClr val="B3B3B3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% (no puede encontrarse en otro tipo de planetas)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none" strike="noStrike" kern="1200" cap="none" spc="0" baseline="0">
                <a:solidFill>
                  <a:srgbClr val="00AE00"/>
                </a:solidFill>
                <a:uFillTx/>
                <a:latin typeface="Courier 10 Pitch" pitchFamily="17"/>
                <a:ea typeface="DejaVu Sans" pitchFamily="2"/>
                <a:cs typeface="DejaVu Sans" pitchFamily="2"/>
              </a:rPr>
              <a:t>ser_de_luz(P1, P2):- …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1" i="0" u="none" strike="noStrike" kern="1200" cap="none" spc="0" baseline="0">
              <a:solidFill>
                <a:srgbClr val="00AE00"/>
              </a:solidFill>
              <a:uFillTx/>
              <a:latin typeface="Courier 10 Pitch" pitchFamily="17"/>
              <a:ea typeface="DejaVu Sans" pitchFamily="2"/>
              <a:cs typeface="DejaVu Sans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200" b="0" i="0" u="none" strike="noStrike" kern="1200" cap="none" spc="0" baseline="0">
              <a:solidFill>
                <a:srgbClr val="B3B3B3"/>
              </a:solidFill>
              <a:uFillTx/>
              <a:latin typeface="Courier 10 Pitch" pitchFamily="17"/>
              <a:ea typeface="DejaVu Sans" pitchFamily="2"/>
              <a:cs typeface="DejaVu Sans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DejaVu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9758481-082C-B643-AE6B-40BA51E88F6D}"/>
              </a:ext>
            </a:extLst>
          </p:cNvPr>
          <p:cNvSpPr txBox="1"/>
          <p:nvPr/>
        </p:nvSpPr>
        <p:spPr>
          <a:xfrm>
            <a:off x="539998" y="1890723"/>
            <a:ext cx="8477283" cy="47631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215999" marR="0" lvl="0" indent="-215999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3200" b="0" i="0" u="none" strike="noStrike" kern="1200" cap="none" spc="0" baseline="0">
              <a:solidFill>
                <a:srgbClr val="B3B3B3"/>
              </a:solidFill>
              <a:uFillTx/>
              <a:latin typeface="Courier 10 Pitch" pitchFamily="17"/>
              <a:ea typeface="DejaVu Sans" pitchFamily="2"/>
              <a:cs typeface="DejaVu Sans" pitchFamily="2"/>
            </a:endParaRPr>
          </a:p>
          <a:p>
            <a:pPr marL="215999" marR="0" lvl="0" indent="-215999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800" b="0" i="0" u="none" strike="noStrike" kern="1200" cap="none" spc="0" baseline="0">
              <a:solidFill>
                <a:srgbClr val="E6E6E6"/>
              </a:solidFill>
              <a:uFillTx/>
              <a:latin typeface="Courier 10 Pitch" pitchFamily="17"/>
              <a:ea typeface="DejaVu Sans" pitchFamily="2"/>
              <a:cs typeface="DejaVu Sans" pitchFamily="2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EF9CE7C-4F48-334A-A854-F016D9530D4C}"/>
              </a:ext>
            </a:extLst>
          </p:cNvPr>
          <p:cNvSpPr txBox="1"/>
          <p:nvPr/>
        </p:nvSpPr>
        <p:spPr>
          <a:xfrm>
            <a:off x="3530379" y="238539"/>
            <a:ext cx="2228493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PL-MAN</a:t>
            </a:r>
          </a:p>
        </p:txBody>
      </p:sp>
      <p:pic>
        <p:nvPicPr>
          <p:cNvPr id="4" name="Imagen1">
            <a:extLst>
              <a:ext uri="{FF2B5EF4-FFF2-40B4-BE49-F238E27FC236}">
                <a16:creationId xmlns:a16="http://schemas.microsoft.com/office/drawing/2014/main" id="{D753F204-D8B8-0240-A220-4BF7B72CE3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44742" y="1890723"/>
            <a:ext cx="5998281" cy="352086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41506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2C4B-6839-284C-B2AD-C00D682750A2}"/>
              </a:ext>
            </a:extLst>
          </p:cNvPr>
          <p:cNvSpPr txBox="1"/>
          <p:nvPr/>
        </p:nvSpPr>
        <p:spPr>
          <a:xfrm>
            <a:off x="740883" y="440301"/>
            <a:ext cx="8607960" cy="6155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359999" marR="0" lvl="0" indent="-359999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b="1" i="1" u="none" strike="noStrike" kern="0" cap="none" spc="0" baseline="0">
                <a:solidFill>
                  <a:srgbClr val="E6E6E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lbany" pitchFamily="34"/>
                <a:ea typeface="DejaVu Sans" pitchFamily="2"/>
                <a:cs typeface="DejaVu Sans" pitchFamily="2"/>
              </a:rPr>
              <a:t>PL-Man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8E249-0D64-5942-8E9A-BD23B09630EF}"/>
              </a:ext>
            </a:extLst>
          </p:cNvPr>
          <p:cNvSpPr txBox="1"/>
          <p:nvPr/>
        </p:nvSpPr>
        <p:spPr>
          <a:xfrm>
            <a:off x="472863" y="2011680"/>
            <a:ext cx="9144000" cy="193899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Comecocos en piloto automático. </a:t>
            </a:r>
            <a:r>
              <a:rPr lang="es-ES" sz="2400" b="1" i="0" u="sng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Objetivo: comer todos los cocos.</a:t>
            </a:r>
            <a:endParaRPr lang="es-ES" sz="24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La inteligencia se la </a:t>
            </a:r>
            <a:r>
              <a:rPr lang="es-ES" sz="2400" b="0" i="0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</a:rPr>
              <a:t>proporcionais</a:t>
            </a:r>
            <a:r>
              <a:rPr lang="es-ES" sz="24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vosotros con una base de conocimiento en </a:t>
            </a:r>
            <a:r>
              <a:rPr lang="es-ES" sz="2400" b="0" i="0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</a:rPr>
              <a:t>prolog</a:t>
            </a:r>
            <a:r>
              <a:rPr lang="es-ES" sz="24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Se os van a proponer 4 fases, para aprobar las prácticas de la asignatura tenéis que resolver por lo menos un mapa de la fase III.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9AB68-3034-CA40-A39C-EE0260D8CB9C}"/>
              </a:ext>
            </a:extLst>
          </p:cNvPr>
          <p:cNvSpPr txBox="1"/>
          <p:nvPr/>
        </p:nvSpPr>
        <p:spPr>
          <a:xfrm>
            <a:off x="472863" y="4136004"/>
            <a:ext cx="9144000" cy="3416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FASE 0 – Tutoriales e introducción (5 mapas para hacer en clase el próximo </a:t>
            </a:r>
            <a:r>
              <a:rPr lang="es-ES" sz="2400" b="0" i="0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</a:rPr>
              <a:t>dia</a:t>
            </a:r>
            <a:r>
              <a:rPr lang="es-ES" sz="24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FASE I – Mapas que se resuelven con reglas simples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FASE II - Control de objetos (Fase I y II – 6 Mapas)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FASE III – Mapas que cambian cada vez (2 Mapas)</a:t>
            </a:r>
            <a:br>
              <a:rPr lang="es-ES" sz="24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</a:br>
            <a:r>
              <a:rPr lang="es-ES" sz="24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FASE IV – Tendréis que usar el sensor de distancia (1 Mapa)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0" i="0" u="none" strike="noStrike" kern="0" cap="none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Los mapas están categorizados por dificultad (1-5), cuanto mayor sea la dificultad, mejor nota tendréis.</a:t>
            </a:r>
          </a:p>
        </p:txBody>
      </p:sp>
    </p:spTree>
    <p:extLst>
      <p:ext uri="{BB962C8B-B14F-4D97-AF65-F5344CB8AC3E}">
        <p14:creationId xmlns:p14="http://schemas.microsoft.com/office/powerpoint/2010/main" val="559108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49CF-EA86-FE42-803A-FB4AADA4EBFB}"/>
              </a:ext>
            </a:extLst>
          </p:cNvPr>
          <p:cNvSpPr txBox="1"/>
          <p:nvPr/>
        </p:nvSpPr>
        <p:spPr>
          <a:xfrm>
            <a:off x="740883" y="440301"/>
            <a:ext cx="8607960" cy="6155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359999" marR="0" lvl="0" indent="-359999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b="1" i="1" u="none" strike="noStrike" kern="0" cap="none" spc="0" baseline="0">
                <a:solidFill>
                  <a:srgbClr val="E6E6E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lbany" pitchFamily="34"/>
                <a:ea typeface="DejaVu Sans" pitchFamily="2"/>
                <a:cs typeface="DejaVu Sans" pitchFamily="2"/>
              </a:rPr>
              <a:t>PL-Man - Ejemplo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A7070-B972-B049-ACA1-24846C9373BE}"/>
              </a:ext>
            </a:extLst>
          </p:cNvPr>
          <p:cNvSpPr txBox="1"/>
          <p:nvPr/>
        </p:nvSpPr>
        <p:spPr>
          <a:xfrm>
            <a:off x="472863" y="2011680"/>
            <a:ext cx="9144000" cy="56323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1 – Descargad y descomprimid </a:t>
            </a:r>
            <a:r>
              <a:rPr lang="es-ES" sz="2400" b="0" i="0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</a:rPr>
              <a:t>Pl-Man</a:t>
            </a:r>
            <a:r>
              <a:rPr lang="es-ES" sz="24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de</a:t>
            </a:r>
            <a:r>
              <a:rPr lang="es-ES" sz="2400" dirty="0">
                <a:solidFill>
                  <a:srgbClr val="FFFFFF"/>
                </a:solidFill>
                <a:latin typeface="Calibri"/>
              </a:rPr>
              <a:t>l fichero </a:t>
            </a:r>
            <a:r>
              <a:rPr lang="es-ES" sz="2400" dirty="0" err="1">
                <a:solidFill>
                  <a:srgbClr val="FFFFFF"/>
                </a:solidFill>
                <a:latin typeface="Calibri"/>
              </a:rPr>
              <a:t>plman.zip</a:t>
            </a:r>
            <a:endParaRPr lang="es-ES" sz="2400" dirty="0">
              <a:solidFill>
                <a:srgbClr val="FFFFFF"/>
              </a:solidFill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2 – Abrid un terminal e id al directorio donde tengáis el código de </a:t>
            </a:r>
            <a:r>
              <a:rPr lang="es-ES" sz="2400" b="1" i="0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</a:rPr>
              <a:t>pl-man</a:t>
            </a:r>
            <a:endParaRPr lang="es-ES" sz="24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3 – Abrid un fichero donde guardéis la solución al primer problema. Escribid en el: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4 – Desde el directorio de </a:t>
            </a:r>
            <a:r>
              <a:rPr lang="es-ES" sz="2400" b="1" i="0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</a:rPr>
              <a:t>pl-man</a:t>
            </a:r>
            <a:r>
              <a:rPr lang="es-ES" sz="24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, ejecutad: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80915-76A6-8541-A367-29DC44C2D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654" y="5068775"/>
            <a:ext cx="4699001" cy="9525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81B31D1-CDAB-E74D-ABDA-2BB6C07B2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468" y="6627781"/>
            <a:ext cx="5295903" cy="33019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708024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8048-9ECC-6D4D-8F38-FDC5429A4438}"/>
              </a:ext>
            </a:extLst>
          </p:cNvPr>
          <p:cNvSpPr txBox="1"/>
          <p:nvPr/>
        </p:nvSpPr>
        <p:spPr>
          <a:xfrm>
            <a:off x="740883" y="440301"/>
            <a:ext cx="8607960" cy="6155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359999" marR="0" lvl="0" indent="-359999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b="1" i="1" u="none" strike="noStrike" kern="0" cap="none" spc="0" baseline="0">
                <a:solidFill>
                  <a:srgbClr val="E6E6E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lbany" pitchFamily="34"/>
                <a:ea typeface="DejaVu Sans" pitchFamily="2"/>
                <a:cs typeface="DejaVu Sans" pitchFamily="2"/>
              </a:rPr>
              <a:t>PL-Man – Base de conocimiento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40605-D363-EB4D-AB77-C3CAD6EE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60" y="3144557"/>
            <a:ext cx="4699001" cy="952503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CAF2DB0C-34AF-3A42-A921-7B97148C213E}"/>
              </a:ext>
            </a:extLst>
          </p:cNvPr>
          <p:cNvCxnSpPr/>
          <p:nvPr/>
        </p:nvCxnSpPr>
        <p:spPr>
          <a:xfrm flipH="1">
            <a:off x="4917643" y="3347499"/>
            <a:ext cx="998131" cy="0"/>
          </a:xfrm>
          <a:prstGeom prst="straightConnector1">
            <a:avLst/>
          </a:prstGeom>
          <a:noFill/>
          <a:ln w="28575" cap="flat">
            <a:solidFill>
              <a:srgbClr val="FFFFFF"/>
            </a:solidFill>
            <a:prstDash val="solid"/>
            <a:miter/>
            <a:tailEnd type="arrow"/>
          </a:ln>
        </p:spPr>
      </p:cxnSp>
      <p:sp>
        <p:nvSpPr>
          <p:cNvPr id="5" name="TextBox 7">
            <a:extLst>
              <a:ext uri="{FF2B5EF4-FFF2-40B4-BE49-F238E27FC236}">
                <a16:creationId xmlns:a16="http://schemas.microsoft.com/office/drawing/2014/main" id="{34857EE1-D606-7B49-88C9-FC4E9FE68983}"/>
              </a:ext>
            </a:extLst>
          </p:cNvPr>
          <p:cNvSpPr txBox="1"/>
          <p:nvPr/>
        </p:nvSpPr>
        <p:spPr>
          <a:xfrm>
            <a:off x="6027084" y="3048746"/>
            <a:ext cx="318035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Inicialización de PL-Man</a:t>
            </a:r>
          </a:p>
        </p:txBody>
      </p:sp>
      <p:sp>
        <p:nvSpPr>
          <p:cNvPr id="6" name="Right Brace 8">
            <a:extLst>
              <a:ext uri="{FF2B5EF4-FFF2-40B4-BE49-F238E27FC236}">
                <a16:creationId xmlns:a16="http://schemas.microsoft.com/office/drawing/2014/main" id="{16083C5B-084C-D144-9C42-F7D2AB92473D}"/>
              </a:ext>
            </a:extLst>
          </p:cNvPr>
          <p:cNvSpPr/>
          <p:nvPr/>
        </p:nvSpPr>
        <p:spPr>
          <a:xfrm rot="5400013">
            <a:off x="1454696" y="3458430"/>
            <a:ext cx="415302" cy="143016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8333"/>
              <a:gd name="f11" fmla="val 50000"/>
              <a:gd name="f12" fmla="+- 0 0 -180"/>
              <a:gd name="f13" fmla="+- 0 0 -270"/>
              <a:gd name="f14" fmla="+- 0 0 -360"/>
              <a:gd name="f15" fmla="abs f4"/>
              <a:gd name="f16" fmla="abs f5"/>
              <a:gd name="f17" fmla="abs f6"/>
              <a:gd name="f18" fmla="+- 2700000 f1 0"/>
              <a:gd name="f19" fmla="*/ f12 f0 1"/>
              <a:gd name="f20" fmla="*/ f13 f0 1"/>
              <a:gd name="f21" fmla="*/ f14 f0 1"/>
              <a:gd name="f22" fmla="?: f15 f4 1"/>
              <a:gd name="f23" fmla="?: f16 f5 1"/>
              <a:gd name="f24" fmla="?: f17 f6 1"/>
              <a:gd name="f25" fmla="+- f18 0 f1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f1 0"/>
              <a:gd name="f34" fmla="+- f26 0 f1"/>
              <a:gd name="f35" fmla="+- f27 0 f1"/>
              <a:gd name="f36" fmla="+- f28 0 f1"/>
              <a:gd name="f37" fmla="min f30 f29"/>
              <a:gd name="f38" fmla="*/ f31 1 f24"/>
              <a:gd name="f39" fmla="*/ f32 1 f24"/>
              <a:gd name="f40" fmla="*/ f33 f8 1"/>
              <a:gd name="f41" fmla="val f38"/>
              <a:gd name="f42" fmla="val f39"/>
              <a:gd name="f43" fmla="*/ f40 1 f0"/>
              <a:gd name="f44" fmla="*/ f7 f37 1"/>
              <a:gd name="f45" fmla="+- f42 0 f7"/>
              <a:gd name="f46" fmla="+- f41 0 f7"/>
              <a:gd name="f47" fmla="+- 0 0 f43"/>
              <a:gd name="f48" fmla="*/ f41 f37 1"/>
              <a:gd name="f49" fmla="*/ f42 f37 1"/>
              <a:gd name="f50" fmla="*/ f46 1 2"/>
              <a:gd name="f51" fmla="min f46 f45"/>
              <a:gd name="f52" fmla="*/ f45 f11 1"/>
              <a:gd name="f53" fmla="+- 0 0 f47"/>
              <a:gd name="f54" fmla="+- f7 f50 0"/>
              <a:gd name="f55" fmla="*/ f51 f10 1"/>
              <a:gd name="f56" fmla="*/ f52 1 100000"/>
              <a:gd name="f57" fmla="*/ f53 f0 1"/>
              <a:gd name="f58" fmla="*/ f50 f37 1"/>
              <a:gd name="f59" fmla="*/ f55 1 100000"/>
              <a:gd name="f60" fmla="*/ f57 1 f8"/>
              <a:gd name="f61" fmla="*/ f54 f37 1"/>
              <a:gd name="f62" fmla="*/ f56 f37 1"/>
              <a:gd name="f63" fmla="+- f56 0 f59"/>
              <a:gd name="f64" fmla="+- f42 0 f59"/>
              <a:gd name="f65" fmla="+- f60 0 f1"/>
              <a:gd name="f66" fmla="*/ f59 f37 1"/>
              <a:gd name="f67" fmla="cos 1 f65"/>
              <a:gd name="f68" fmla="sin 1 f65"/>
              <a:gd name="f69" fmla="*/ f63 f37 1"/>
              <a:gd name="f70" fmla="*/ f64 f37 1"/>
              <a:gd name="f71" fmla="+- 0 0 f67"/>
              <a:gd name="f72" fmla="+- 0 0 f68"/>
              <a:gd name="f73" fmla="+- 0 0 f71"/>
              <a:gd name="f74" fmla="+- 0 0 f72"/>
              <a:gd name="f75" fmla="val f73"/>
              <a:gd name="f76" fmla="val f74"/>
              <a:gd name="f77" fmla="*/ f75 f50 1"/>
              <a:gd name="f78" fmla="*/ f76 f59 1"/>
              <a:gd name="f79" fmla="+- f7 f77 0"/>
              <a:gd name="f80" fmla="+- f59 0 f78"/>
              <a:gd name="f81" fmla="+- f42 f78 0"/>
              <a:gd name="f82" fmla="+- f81 0 f59"/>
              <a:gd name="f83" fmla="*/ f80 f37 1"/>
              <a:gd name="f84" fmla="*/ f79 f37 1"/>
              <a:gd name="f85" fmla="*/ f82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44" y="f44"/>
              </a:cxn>
              <a:cxn ang="f35">
                <a:pos x="f48" y="f62"/>
              </a:cxn>
              <a:cxn ang="f36">
                <a:pos x="f44" y="f49"/>
              </a:cxn>
            </a:cxnLst>
            <a:rect l="f44" t="f83" r="f84" b="f85"/>
            <a:pathLst>
              <a:path stroke="0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  <a:close/>
              </a:path>
              <a:path fill="none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</a:path>
            </a:pathLst>
          </a:custGeom>
          <a:noFill/>
          <a:ln w="28575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ight Brace 9">
            <a:extLst>
              <a:ext uri="{FF2B5EF4-FFF2-40B4-BE49-F238E27FC236}">
                <a16:creationId xmlns:a16="http://schemas.microsoft.com/office/drawing/2014/main" id="{40A116E7-2914-684A-82C2-9DF36FE9696A}"/>
              </a:ext>
            </a:extLst>
          </p:cNvPr>
          <p:cNvSpPr/>
          <p:nvPr/>
        </p:nvSpPr>
        <p:spPr>
          <a:xfrm rot="5400013">
            <a:off x="3812929" y="3017794"/>
            <a:ext cx="415302" cy="231143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8333"/>
              <a:gd name="f11" fmla="val 50000"/>
              <a:gd name="f12" fmla="+- 0 0 -180"/>
              <a:gd name="f13" fmla="+- 0 0 -270"/>
              <a:gd name="f14" fmla="+- 0 0 -360"/>
              <a:gd name="f15" fmla="abs f4"/>
              <a:gd name="f16" fmla="abs f5"/>
              <a:gd name="f17" fmla="abs f6"/>
              <a:gd name="f18" fmla="+- 2700000 f1 0"/>
              <a:gd name="f19" fmla="*/ f12 f0 1"/>
              <a:gd name="f20" fmla="*/ f13 f0 1"/>
              <a:gd name="f21" fmla="*/ f14 f0 1"/>
              <a:gd name="f22" fmla="?: f15 f4 1"/>
              <a:gd name="f23" fmla="?: f16 f5 1"/>
              <a:gd name="f24" fmla="?: f17 f6 1"/>
              <a:gd name="f25" fmla="+- f18 0 f1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f1 0"/>
              <a:gd name="f34" fmla="+- f26 0 f1"/>
              <a:gd name="f35" fmla="+- f27 0 f1"/>
              <a:gd name="f36" fmla="+- f28 0 f1"/>
              <a:gd name="f37" fmla="min f30 f29"/>
              <a:gd name="f38" fmla="*/ f31 1 f24"/>
              <a:gd name="f39" fmla="*/ f32 1 f24"/>
              <a:gd name="f40" fmla="*/ f33 f8 1"/>
              <a:gd name="f41" fmla="val f38"/>
              <a:gd name="f42" fmla="val f39"/>
              <a:gd name="f43" fmla="*/ f40 1 f0"/>
              <a:gd name="f44" fmla="*/ f7 f37 1"/>
              <a:gd name="f45" fmla="+- f42 0 f7"/>
              <a:gd name="f46" fmla="+- f41 0 f7"/>
              <a:gd name="f47" fmla="+- 0 0 f43"/>
              <a:gd name="f48" fmla="*/ f41 f37 1"/>
              <a:gd name="f49" fmla="*/ f42 f37 1"/>
              <a:gd name="f50" fmla="*/ f46 1 2"/>
              <a:gd name="f51" fmla="min f46 f45"/>
              <a:gd name="f52" fmla="*/ f45 f11 1"/>
              <a:gd name="f53" fmla="+- 0 0 f47"/>
              <a:gd name="f54" fmla="+- f7 f50 0"/>
              <a:gd name="f55" fmla="*/ f51 f10 1"/>
              <a:gd name="f56" fmla="*/ f52 1 100000"/>
              <a:gd name="f57" fmla="*/ f53 f0 1"/>
              <a:gd name="f58" fmla="*/ f50 f37 1"/>
              <a:gd name="f59" fmla="*/ f55 1 100000"/>
              <a:gd name="f60" fmla="*/ f57 1 f8"/>
              <a:gd name="f61" fmla="*/ f54 f37 1"/>
              <a:gd name="f62" fmla="*/ f56 f37 1"/>
              <a:gd name="f63" fmla="+- f56 0 f59"/>
              <a:gd name="f64" fmla="+- f42 0 f59"/>
              <a:gd name="f65" fmla="+- f60 0 f1"/>
              <a:gd name="f66" fmla="*/ f59 f37 1"/>
              <a:gd name="f67" fmla="cos 1 f65"/>
              <a:gd name="f68" fmla="sin 1 f65"/>
              <a:gd name="f69" fmla="*/ f63 f37 1"/>
              <a:gd name="f70" fmla="*/ f64 f37 1"/>
              <a:gd name="f71" fmla="+- 0 0 f67"/>
              <a:gd name="f72" fmla="+- 0 0 f68"/>
              <a:gd name="f73" fmla="+- 0 0 f71"/>
              <a:gd name="f74" fmla="+- 0 0 f72"/>
              <a:gd name="f75" fmla="val f73"/>
              <a:gd name="f76" fmla="val f74"/>
              <a:gd name="f77" fmla="*/ f75 f50 1"/>
              <a:gd name="f78" fmla="*/ f76 f59 1"/>
              <a:gd name="f79" fmla="+- f7 f77 0"/>
              <a:gd name="f80" fmla="+- f59 0 f78"/>
              <a:gd name="f81" fmla="+- f42 f78 0"/>
              <a:gd name="f82" fmla="+- f81 0 f59"/>
              <a:gd name="f83" fmla="*/ f80 f37 1"/>
              <a:gd name="f84" fmla="*/ f79 f37 1"/>
              <a:gd name="f85" fmla="*/ f82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44" y="f44"/>
              </a:cxn>
              <a:cxn ang="f35">
                <a:pos x="f48" y="f62"/>
              </a:cxn>
              <a:cxn ang="f36">
                <a:pos x="f44" y="f49"/>
              </a:cxn>
            </a:cxnLst>
            <a:rect l="f44" t="f83" r="f84" b="f85"/>
            <a:pathLst>
              <a:path stroke="0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  <a:close/>
              </a:path>
              <a:path fill="none">
                <a:moveTo>
                  <a:pt x="f44" y="f44"/>
                </a:moveTo>
                <a:arcTo wR="f58" hR="f66" stAng="f2" swAng="f1"/>
                <a:lnTo>
                  <a:pt x="f61" y="f69"/>
                </a:lnTo>
                <a:arcTo wR="f58" hR="f66" stAng="f0" swAng="f9"/>
                <a:arcTo wR="f58" hR="f66" stAng="f2" swAng="f9"/>
                <a:lnTo>
                  <a:pt x="f61" y="f70"/>
                </a:lnTo>
                <a:arcTo wR="f58" hR="f66" stAng="f7" swAng="f1"/>
              </a:path>
            </a:pathLst>
          </a:custGeom>
          <a:noFill/>
          <a:ln w="28575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2103AAD2-EE52-E542-AF8C-C41F77BBF119}"/>
              </a:ext>
            </a:extLst>
          </p:cNvPr>
          <p:cNvSpPr txBox="1"/>
          <p:nvPr/>
        </p:nvSpPr>
        <p:spPr>
          <a:xfrm>
            <a:off x="947272" y="4675363"/>
            <a:ext cx="101662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Acción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FA8ED5A5-78CA-3D45-9D11-571CF996B7C5}"/>
              </a:ext>
            </a:extLst>
          </p:cNvPr>
          <p:cNvSpPr txBox="1"/>
          <p:nvPr/>
        </p:nvSpPr>
        <p:spPr>
          <a:xfrm>
            <a:off x="3413500" y="4675363"/>
            <a:ext cx="564302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Condiciones para la ejecución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see = ver , permite a PL-MAN ver que hay en su entorno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DEFCC71D-BCE2-A94E-B19D-E3682596C89C}"/>
              </a:ext>
            </a:extLst>
          </p:cNvPr>
          <p:cNvSpPr txBox="1"/>
          <p:nvPr/>
        </p:nvSpPr>
        <p:spPr>
          <a:xfrm>
            <a:off x="947272" y="6404128"/>
            <a:ext cx="6411434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Documentación en el directorio de PL-MAN/docs/</a:t>
            </a:r>
          </a:p>
        </p:txBody>
      </p:sp>
      <p:cxnSp>
        <p:nvCxnSpPr>
          <p:cNvPr id="11" name="Straight Arrow Connector 4">
            <a:extLst>
              <a:ext uri="{FF2B5EF4-FFF2-40B4-BE49-F238E27FC236}">
                <a16:creationId xmlns:a16="http://schemas.microsoft.com/office/drawing/2014/main" id="{E01B5AC6-55EF-184B-A688-60D3D27C7241}"/>
              </a:ext>
            </a:extLst>
          </p:cNvPr>
          <p:cNvCxnSpPr/>
          <p:nvPr/>
        </p:nvCxnSpPr>
        <p:spPr>
          <a:xfrm flipH="1">
            <a:off x="5332433" y="3820070"/>
            <a:ext cx="998131" cy="0"/>
          </a:xfrm>
          <a:prstGeom prst="straightConnector1">
            <a:avLst/>
          </a:prstGeom>
          <a:noFill/>
          <a:ln w="28575" cap="flat">
            <a:solidFill>
              <a:srgbClr val="FFFFFF"/>
            </a:solidFill>
            <a:prstDash val="solid"/>
            <a:miter/>
            <a:tailEnd type="arrow"/>
          </a:ln>
        </p:spPr>
      </p:cxnSp>
      <p:sp>
        <p:nvSpPr>
          <p:cNvPr id="12" name="TextBox 7">
            <a:extLst>
              <a:ext uri="{FF2B5EF4-FFF2-40B4-BE49-F238E27FC236}">
                <a16:creationId xmlns:a16="http://schemas.microsoft.com/office/drawing/2014/main" id="{028223AE-1ACA-EB4B-A7CC-FB5FDE1B9C7D}"/>
              </a:ext>
            </a:extLst>
          </p:cNvPr>
          <p:cNvSpPr txBox="1"/>
          <p:nvPr/>
        </p:nvSpPr>
        <p:spPr>
          <a:xfrm>
            <a:off x="6449830" y="3635407"/>
            <a:ext cx="1774265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Regla Simple</a:t>
            </a:r>
          </a:p>
        </p:txBody>
      </p:sp>
    </p:spTree>
    <p:extLst>
      <p:ext uri="{BB962C8B-B14F-4D97-AF65-F5344CB8AC3E}">
        <p14:creationId xmlns:p14="http://schemas.microsoft.com/office/powerpoint/2010/main" val="497605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FE58-1D10-2E41-8113-1A0FCB687B7A}"/>
              </a:ext>
            </a:extLst>
          </p:cNvPr>
          <p:cNvSpPr txBox="1"/>
          <p:nvPr/>
        </p:nvSpPr>
        <p:spPr>
          <a:xfrm>
            <a:off x="740883" y="440301"/>
            <a:ext cx="8607960" cy="6155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359999" marR="0" lvl="0" indent="-359999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b="1" i="1" u="none" strike="noStrike" kern="0" cap="none" spc="0" baseline="0">
                <a:solidFill>
                  <a:srgbClr val="E6E6E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lbany" pitchFamily="34"/>
                <a:ea typeface="DejaVu Sans" pitchFamily="2"/>
                <a:cs typeface="DejaVu Sans" pitchFamily="2"/>
              </a:rPr>
              <a:t>PL-Man – Dónde 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DE4038-5541-0846-BA67-3B12067A4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367" y="2625626"/>
            <a:ext cx="3578559" cy="378470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22C56D-326A-5A43-8170-B6F13A754AE1}"/>
              </a:ext>
            </a:extLst>
          </p:cNvPr>
          <p:cNvSpPr txBox="1"/>
          <p:nvPr/>
        </p:nvSpPr>
        <p:spPr>
          <a:xfrm>
            <a:off x="1463040" y="2520561"/>
            <a:ext cx="4166481" cy="20313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See(normal, Direccion, Elemento).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Donde Direccion = {up, down, left, right, up-right, up-left, down-right, down-left}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Elemento es un elemento del mapa:  {‘.’ , ‘ ‘, ‘#’, a, ….}</a:t>
            </a:r>
          </a:p>
        </p:txBody>
      </p:sp>
    </p:spTree>
    <p:extLst>
      <p:ext uri="{BB962C8B-B14F-4D97-AF65-F5344CB8AC3E}">
        <p14:creationId xmlns:p14="http://schemas.microsoft.com/office/powerpoint/2010/main" val="2877613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5344D8-B1F3-8F44-BF35-528606B0B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44" y="2443185"/>
            <a:ext cx="6463408" cy="37826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212E4F3-3668-C44D-BEF0-6D91460AD5A5}"/>
              </a:ext>
            </a:extLst>
          </p:cNvPr>
          <p:cNvSpPr txBox="1"/>
          <p:nvPr/>
        </p:nvSpPr>
        <p:spPr>
          <a:xfrm>
            <a:off x="740883" y="440301"/>
            <a:ext cx="8607960" cy="6155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359999" marR="0" lvl="0" indent="-359999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b="1" i="1" u="none" strike="noStrike" kern="0" cap="none" spc="0" baseline="0">
                <a:solidFill>
                  <a:srgbClr val="E6E6E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lbany" pitchFamily="34"/>
                <a:ea typeface="DejaVu Sans" pitchFamily="2"/>
                <a:cs typeface="DejaVu Sans" pitchFamily="2"/>
              </a:rPr>
              <a:t>PL-Man - Ejemplo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CBD39-4A20-DA40-815A-242A287C0257}"/>
              </a:ext>
            </a:extLst>
          </p:cNvPr>
          <p:cNvSpPr txBox="1"/>
          <p:nvPr/>
        </p:nvSpPr>
        <p:spPr>
          <a:xfrm>
            <a:off x="412650" y="6689878"/>
            <a:ext cx="9144000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Cada vez que presioneis una tecla, PL-MAN se moverá según la base de conocimento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ESC – parar ejecución</a:t>
            </a: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B386F-5410-A042-A274-8D4CF9CC58E5}"/>
              </a:ext>
            </a:extLst>
          </p:cNvPr>
          <p:cNvSpPr txBox="1"/>
          <p:nvPr/>
        </p:nvSpPr>
        <p:spPr>
          <a:xfrm>
            <a:off x="5239914" y="2073859"/>
            <a:ext cx="117237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MENSAJES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0C358-9BB1-F74D-867C-F41DA396C0C3}"/>
              </a:ext>
            </a:extLst>
          </p:cNvPr>
          <p:cNvSpPr txBox="1"/>
          <p:nvPr/>
        </p:nvSpPr>
        <p:spPr>
          <a:xfrm>
            <a:off x="1861928" y="2073859"/>
            <a:ext cx="74956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MAPA</a:t>
            </a:r>
          </a:p>
        </p:txBody>
      </p:sp>
    </p:spTree>
    <p:extLst>
      <p:ext uri="{BB962C8B-B14F-4D97-AF65-F5344CB8AC3E}">
        <p14:creationId xmlns:p14="http://schemas.microsoft.com/office/powerpoint/2010/main" val="646000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2F45-996E-2542-A44B-5B367A6DA1C1}"/>
              </a:ext>
            </a:extLst>
          </p:cNvPr>
          <p:cNvSpPr txBox="1"/>
          <p:nvPr/>
        </p:nvSpPr>
        <p:spPr>
          <a:xfrm>
            <a:off x="740883" y="440301"/>
            <a:ext cx="8607960" cy="6155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359999" marR="0" lvl="0" indent="-359999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b="1" i="1" u="none" strike="noStrike" kern="0" cap="none" spc="0" baseline="0">
                <a:solidFill>
                  <a:srgbClr val="E6E6E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lbany" pitchFamily="34"/>
                <a:ea typeface="DejaVu Sans" pitchFamily="2"/>
                <a:cs typeface="DejaVu Sans" pitchFamily="2"/>
              </a:rPr>
              <a:t>PL-Man – Acciones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2166FEC-E85C-4844-A8E6-923508570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86" y="1872645"/>
            <a:ext cx="9446154" cy="40038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16BE96-45BC-6040-9D39-22E7D3D7401B}"/>
              </a:ext>
            </a:extLst>
          </p:cNvPr>
          <p:cNvSpPr txBox="1"/>
          <p:nvPr/>
        </p:nvSpPr>
        <p:spPr>
          <a:xfrm>
            <a:off x="524783" y="6066842"/>
            <a:ext cx="329184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No moverse – do(move(none))</a:t>
            </a:r>
          </a:p>
        </p:txBody>
      </p:sp>
    </p:spTree>
    <p:extLst>
      <p:ext uri="{BB962C8B-B14F-4D97-AF65-F5344CB8AC3E}">
        <p14:creationId xmlns:p14="http://schemas.microsoft.com/office/powerpoint/2010/main" val="2392684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D64C-E8DD-A343-8835-8F36E9D3C1DD}"/>
              </a:ext>
            </a:extLst>
          </p:cNvPr>
          <p:cNvSpPr txBox="1"/>
          <p:nvPr/>
        </p:nvSpPr>
        <p:spPr>
          <a:xfrm>
            <a:off x="740883" y="440301"/>
            <a:ext cx="8607960" cy="6155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359999" marR="0" lvl="0" indent="-359999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b="1" i="1" u="none" strike="noStrike" kern="0" cap="none" spc="0" baseline="0">
                <a:solidFill>
                  <a:srgbClr val="E6E6E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lbany" pitchFamily="34"/>
                <a:ea typeface="DejaVu Sans" pitchFamily="2"/>
                <a:cs typeface="DejaVu Sans" pitchFamily="2"/>
              </a:rPr>
              <a:t>PL-Man – Astucia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075D2-92E8-D646-B5C7-257398162374}"/>
              </a:ext>
            </a:extLst>
          </p:cNvPr>
          <p:cNvSpPr txBox="1"/>
          <p:nvPr/>
        </p:nvSpPr>
        <p:spPr>
          <a:xfrm>
            <a:off x="942627" y="1931926"/>
            <a:ext cx="7362904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Los mapas de PL-Man son código prolog – merece la pena echarles un vistazo para entenderlos. Ejemplo: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1811E-5F83-1342-8291-852513F51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98" y="3046936"/>
            <a:ext cx="8064495" cy="389890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0167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EA95-A8BA-B04E-912F-F4B2860784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ES"/>
              <a:t>Fuentes para aprender PROLOG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537DAC-AFAC-8B4F-8E3F-CA7575B39763}"/>
              </a:ext>
            </a:extLst>
          </p:cNvPr>
          <p:cNvSpPr txBox="1"/>
          <p:nvPr/>
        </p:nvSpPr>
        <p:spPr>
          <a:xfrm>
            <a:off x="395155" y="1481688"/>
            <a:ext cx="9179999" cy="553212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sng" strike="noStrike" kern="1200" cap="none" spc="0" baseline="0" dirty="0">
                <a:solidFill>
                  <a:srgbClr val="B3B3B3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TUTORIALES Y APUNTES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 dirty="0" err="1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Adventure</a:t>
            </a:r>
            <a:r>
              <a:rPr lang="es-ES" sz="2400" b="0" i="0" u="none" strike="noStrike" kern="1200" cap="none" spc="0" baseline="0" dirty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 in </a:t>
            </a:r>
            <a:r>
              <a:rPr lang="es-ES" sz="2400" b="0" i="0" u="none" strike="noStrike" kern="1200" cap="none" spc="0" baseline="0" dirty="0" err="1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prolog</a:t>
            </a:r>
            <a:r>
              <a:rPr lang="es-ES" sz="2400" b="0" i="0" u="none" strike="noStrike" kern="1200" cap="none" spc="0" baseline="0" dirty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 (inglés)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 dirty="0">
                <a:solidFill>
                  <a:srgbClr val="00AE00"/>
                </a:solidFill>
                <a:uFillTx/>
                <a:latin typeface="DejaVu Sans" pitchFamily="18"/>
                <a:ea typeface="DejaVu Sans" pitchFamily="2"/>
                <a:cs typeface="DejaVu Sans" pitchFamily="2"/>
                <a:hlinkClick r:id="rId3"/>
              </a:rPr>
              <a:t>http://www.amzi.com/AdventureInProlog/advfrtop.htm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0" i="0" u="none" strike="noStrike" kern="1200" cap="none" spc="0" baseline="0" dirty="0">
              <a:solidFill>
                <a:srgbClr val="FFFFFF"/>
              </a:solidFill>
              <a:uFillTx/>
              <a:latin typeface="DejaVu Sans" pitchFamily="18"/>
              <a:ea typeface="DejaVu Sans" pitchFamily="2"/>
              <a:cs typeface="DejaVu Sans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 dirty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Apuntes de </a:t>
            </a:r>
            <a:r>
              <a:rPr lang="es-ES" sz="2400" b="0" i="0" u="none" strike="noStrike" kern="1200" cap="none" spc="0" baseline="0" dirty="0" err="1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Prolog</a:t>
            </a:r>
            <a:r>
              <a:rPr lang="es-ES" sz="2400" b="0" i="0" u="none" strike="noStrike" kern="1200" cap="none" spc="0" baseline="0" dirty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 y material (castellano)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 dirty="0">
                <a:solidFill>
                  <a:srgbClr val="00AE00"/>
                </a:solidFill>
                <a:uFillTx/>
                <a:latin typeface="DejaVu Sans" pitchFamily="18"/>
                <a:ea typeface="DejaVu Sans" pitchFamily="2"/>
                <a:cs typeface="DejaVu Sans" pitchFamily="2"/>
                <a:hlinkClick r:id="rId4"/>
              </a:rPr>
              <a:t>http://www.dccia.ua.es/logica/prolog/docs/prolog.pdf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 dirty="0">
                <a:solidFill>
                  <a:srgbClr val="00AE00"/>
                </a:solidFill>
                <a:uFillTx/>
                <a:latin typeface="DejaVu Sans" pitchFamily="18"/>
                <a:ea typeface="DejaVu Sans" pitchFamily="2"/>
                <a:cs typeface="DejaVu Sans" pitchFamily="2"/>
                <a:hlinkClick r:id="rId5"/>
              </a:rPr>
              <a:t>http://www.dccia.ua.es/logica/prolog/material.htm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1" i="0" u="sng" strike="noStrike" kern="1200" cap="none" spc="0" baseline="0" dirty="0">
              <a:solidFill>
                <a:srgbClr val="B3B3B3"/>
              </a:solidFill>
              <a:uFillTx/>
              <a:latin typeface="DejaVu Sans" pitchFamily="18"/>
              <a:ea typeface="DejaVu Sans" pitchFamily="2"/>
              <a:cs typeface="DejaVu Sans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1" i="0" u="sng" strike="noStrike" kern="1200" cap="none" spc="0" baseline="0" dirty="0">
                <a:solidFill>
                  <a:srgbClr val="B3B3B3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LIBROS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 dirty="0" err="1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The</a:t>
            </a:r>
            <a:r>
              <a:rPr lang="es-ES" sz="2400" b="0" i="0" u="none" strike="noStrike" kern="1200" cap="none" spc="0" baseline="0" dirty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 Art of </a:t>
            </a:r>
            <a:r>
              <a:rPr lang="es-ES" sz="2400" b="0" i="0" u="none" strike="noStrike" kern="1200" cap="none" spc="0" baseline="0" dirty="0" err="1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Prolog</a:t>
            </a:r>
            <a:endParaRPr lang="es-ES" sz="2400" b="0" i="0" u="none" strike="noStrike" kern="1200" cap="none" spc="0" baseline="0" dirty="0">
              <a:solidFill>
                <a:srgbClr val="FFFFFF"/>
              </a:solidFill>
              <a:uFillTx/>
              <a:latin typeface="DejaVu Sans" pitchFamily="18"/>
              <a:ea typeface="DejaVu Sans" pitchFamily="2"/>
              <a:cs typeface="DejaVu Sans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0" i="0" u="none" strike="noStrike" kern="1200" cap="none" spc="0" baseline="0" dirty="0">
                <a:solidFill>
                  <a:srgbClr val="00AE00"/>
                </a:solidFill>
                <a:uFillTx/>
                <a:latin typeface="DejaVu Sans" pitchFamily="18"/>
                <a:ea typeface="DejaVu Sans" pitchFamily="2"/>
                <a:cs typeface="DejaVu Sans" pitchFamily="2"/>
                <a:hlinkClick r:id="rId6"/>
              </a:rPr>
              <a:t>http://gaudi.ua.es/uhtbin/cgisirsi/?ps=glXvHaO0MD/0/274340092/9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0" i="0" u="none" strike="noStrike" kern="1200" cap="none" spc="0" baseline="0" dirty="0">
                <a:solidFill>
                  <a:srgbClr val="00AE00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ejemplos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 dirty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Programación en </a:t>
            </a:r>
            <a:r>
              <a:rPr lang="es-ES" sz="2400" b="0" i="0" u="none" strike="noStrike" kern="1200" cap="none" spc="0" baseline="0" dirty="0" err="1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Prolog</a:t>
            </a:r>
            <a:endParaRPr lang="es-ES" sz="2400" b="0" i="0" u="none" strike="noStrike" kern="1200" cap="none" spc="0" baseline="0" dirty="0">
              <a:solidFill>
                <a:srgbClr val="FFFFFF"/>
              </a:solidFill>
              <a:uFillTx/>
              <a:latin typeface="DejaVu Sans" pitchFamily="18"/>
              <a:ea typeface="DejaVu Sans" pitchFamily="2"/>
              <a:cs typeface="DejaVu Sans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000" b="0" i="0" u="none" strike="noStrike" kern="1200" cap="none" spc="0" baseline="0" dirty="0">
                <a:solidFill>
                  <a:srgbClr val="00AE00"/>
                </a:solidFill>
                <a:uFillTx/>
                <a:latin typeface="DejaVu Sans" pitchFamily="18"/>
                <a:ea typeface="DejaVu Sans" pitchFamily="2"/>
                <a:cs typeface="DejaVu Sans" pitchFamily="2"/>
                <a:hlinkClick r:id="rId7"/>
              </a:rPr>
              <a:t>http://gaudi.ua.es/uhtbin/cgisirsi/?ps=5h8XgkxL2D/x/185850102/9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000" b="0" i="0" u="none" strike="noStrike" kern="1200" cap="none" spc="0" baseline="0" dirty="0">
              <a:solidFill>
                <a:srgbClr val="00AE00"/>
              </a:solidFill>
              <a:uFillTx/>
              <a:latin typeface="DejaVu Sans" pitchFamily="18"/>
              <a:ea typeface="DejaVu Sans" pitchFamily="2"/>
              <a:cs typeface="DejaVu Sans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0" i="0" u="none" strike="noStrike" kern="1200" cap="none" spc="0" baseline="0" dirty="0">
              <a:solidFill>
                <a:srgbClr val="FFFFFF"/>
              </a:solidFill>
              <a:uFillTx/>
              <a:latin typeface="DejaVu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91D41D-7ABB-6C4E-B806-638AFEACAE57}"/>
              </a:ext>
            </a:extLst>
          </p:cNvPr>
          <p:cNvSpPr/>
          <p:nvPr/>
        </p:nvSpPr>
        <p:spPr>
          <a:xfrm>
            <a:off x="544662" y="6829141"/>
            <a:ext cx="9385913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ea typeface="Calibri" pitchFamily="34"/>
                <a:cs typeface="Times New Roman" pitchFamily="18"/>
              </a:rPr>
              <a:t>https://www.youtube.com/watch?v=7I6X5NZd2kw&amp;list=PLmxqg54iaXrgiF20LM2JfetrnZF87UMBD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8FD2-C170-9A4F-B387-CC94AE3CBE88}"/>
              </a:ext>
            </a:extLst>
          </p:cNvPr>
          <p:cNvSpPr txBox="1"/>
          <p:nvPr/>
        </p:nvSpPr>
        <p:spPr>
          <a:xfrm>
            <a:off x="740883" y="440301"/>
            <a:ext cx="8607960" cy="6155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359999" marR="0" lvl="0" indent="-359999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b="1" i="1" u="none" strike="noStrike" kern="0" cap="none" spc="0" baseline="0">
                <a:solidFill>
                  <a:srgbClr val="E6E6E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lbany" pitchFamily="34"/>
                <a:ea typeface="DejaVu Sans" pitchFamily="2"/>
                <a:cs typeface="DejaVu Sans" pitchFamily="2"/>
              </a:rPr>
              <a:t>PL-Man – Ejemplos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6655DD-978E-2642-9BEC-C6139D074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1" y="2131704"/>
            <a:ext cx="2057400" cy="477519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780339-01E9-D747-8022-7B6F7E36D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747" y="2131704"/>
            <a:ext cx="1788255" cy="40782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AE5DCA-8C0A-2C46-B09B-4428EB843BDC}"/>
              </a:ext>
            </a:extLst>
          </p:cNvPr>
          <p:cNvSpPr txBox="1"/>
          <p:nvPr/>
        </p:nvSpPr>
        <p:spPr>
          <a:xfrm>
            <a:off x="5389089" y="2782958"/>
            <a:ext cx="3959754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Sirven para coger soltura con PL-Man</a:t>
            </a:r>
          </a:p>
        </p:txBody>
      </p:sp>
    </p:spTree>
    <p:extLst>
      <p:ext uri="{BB962C8B-B14F-4D97-AF65-F5344CB8AC3E}">
        <p14:creationId xmlns:p14="http://schemas.microsoft.com/office/powerpoint/2010/main" val="2318872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688E-9949-744D-9C66-39249ADEDD3C}"/>
              </a:ext>
            </a:extLst>
          </p:cNvPr>
          <p:cNvSpPr txBox="1"/>
          <p:nvPr/>
        </p:nvSpPr>
        <p:spPr>
          <a:xfrm>
            <a:off x="740883" y="440301"/>
            <a:ext cx="8607960" cy="6155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359999" marR="0" lvl="0" indent="-359999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000" b="1" i="1" u="none" strike="noStrike" kern="0" cap="none" spc="0" baseline="0" dirty="0">
                <a:solidFill>
                  <a:srgbClr val="E6E6E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lbany" pitchFamily="34"/>
                <a:ea typeface="DejaVu Sans" pitchFamily="2"/>
                <a:cs typeface="DejaVu Sans" pitchFamily="2"/>
              </a:rPr>
              <a:t>Objetivos de la semana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633-8311-2E45-B0B1-34029E773C64}"/>
              </a:ext>
            </a:extLst>
          </p:cNvPr>
          <p:cNvSpPr txBox="1"/>
          <p:nvPr/>
        </p:nvSpPr>
        <p:spPr>
          <a:xfrm>
            <a:off x="1085109" y="2449000"/>
            <a:ext cx="8263734" cy="23083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</a:rPr>
              <a:t>Instalar</a:t>
            </a:r>
            <a:r>
              <a:rPr lang="en-US" sz="24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2400" b="0" i="0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</a:rPr>
              <a:t>PlMan</a:t>
            </a:r>
            <a:endParaRPr lang="en-US" sz="24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2400" b="0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</a:br>
            <a:r>
              <a:rPr lang="en-US" sz="2400" b="0" i="0" u="none" strike="noStrike" kern="0" cap="none" spc="0" baseline="0" dirty="0" err="1">
                <a:solidFill>
                  <a:srgbClr val="FFFFFF"/>
                </a:solidFill>
                <a:uFillTx/>
                <a:latin typeface="Calibri"/>
              </a:rPr>
              <a:t>Familiarizarse</a:t>
            </a:r>
            <a:r>
              <a:rPr lang="en-US" sz="2400" b="0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 con el </a:t>
            </a:r>
            <a:r>
              <a:rPr lang="en-US" sz="2400" b="0" i="0" u="none" strike="noStrike" kern="0" cap="none" spc="0" baseline="0" dirty="0" err="1">
                <a:solidFill>
                  <a:srgbClr val="FFFFFF"/>
                </a:solidFill>
                <a:uFillTx/>
                <a:latin typeface="Calibri"/>
              </a:rPr>
              <a:t>entorno</a:t>
            </a:r>
            <a:r>
              <a:rPr lang="en-US" sz="2400" b="0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 de </a:t>
            </a:r>
            <a:r>
              <a:rPr lang="en-US" sz="2400" b="0" i="0" u="none" strike="noStrike" kern="0" cap="none" spc="0" baseline="0" dirty="0" err="1">
                <a:solidFill>
                  <a:srgbClr val="FFFFFF"/>
                </a:solidFill>
                <a:uFillTx/>
                <a:latin typeface="Calibri"/>
              </a:rPr>
              <a:t>desarrollo</a:t>
            </a:r>
            <a:r>
              <a:rPr lang="en-US" sz="2400" b="0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 (</a:t>
            </a:r>
            <a:r>
              <a:rPr lang="en-US" sz="2400" b="0" i="0" u="none" strike="noStrike" kern="0" cap="none" spc="0" baseline="0" dirty="0" err="1">
                <a:solidFill>
                  <a:srgbClr val="FFFFFF"/>
                </a:solidFill>
                <a:uFillTx/>
                <a:latin typeface="Calibri"/>
              </a:rPr>
              <a:t>lanzar</a:t>
            </a:r>
            <a:r>
              <a:rPr lang="en-US" sz="2400" b="0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2400" b="0" i="0" u="none" strike="noStrike" kern="0" cap="none" spc="0" baseline="0" dirty="0" err="1">
                <a:solidFill>
                  <a:srgbClr val="FFFFFF"/>
                </a:solidFill>
                <a:uFillTx/>
                <a:latin typeface="Calibri"/>
              </a:rPr>
              <a:t>mapas</a:t>
            </a:r>
            <a:r>
              <a:rPr lang="en-US" sz="2400" b="0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, </a:t>
            </a:r>
            <a:r>
              <a:rPr lang="en-US" sz="2400" b="0" i="0" u="none" strike="noStrike" kern="0" cap="none" spc="0" baseline="0" dirty="0" err="1">
                <a:solidFill>
                  <a:srgbClr val="FFFFFF"/>
                </a:solidFill>
                <a:uFillTx/>
                <a:latin typeface="Calibri"/>
              </a:rPr>
              <a:t>escribir</a:t>
            </a:r>
            <a:r>
              <a:rPr lang="en-US" sz="2400" b="0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 el .pl, </a:t>
            </a:r>
            <a:r>
              <a:rPr lang="en-US" sz="2400" b="0" i="0" u="none" strike="noStrike" kern="0" cap="none" spc="0" baseline="0" dirty="0" err="1">
                <a:solidFill>
                  <a:srgbClr val="FFFFFF"/>
                </a:solidFill>
                <a:uFillTx/>
                <a:latin typeface="Calibri"/>
              </a:rPr>
              <a:t>ver</a:t>
            </a:r>
            <a:r>
              <a:rPr lang="en-US" sz="2400" b="0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2400" b="0" i="0" u="none" strike="noStrike" kern="0" cap="none" spc="0" baseline="0" dirty="0" err="1">
                <a:solidFill>
                  <a:srgbClr val="FFFFFF"/>
                </a:solidFill>
                <a:uFillTx/>
                <a:latin typeface="Calibri"/>
              </a:rPr>
              <a:t>soluciones</a:t>
            </a:r>
            <a:r>
              <a:rPr lang="en-US" sz="2400" b="0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0" cap="none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 dirty="0" err="1">
                <a:solidFill>
                  <a:srgbClr val="FFFFFF"/>
                </a:solidFill>
                <a:uFillTx/>
                <a:latin typeface="Calibri"/>
              </a:rPr>
              <a:t>Comenzar</a:t>
            </a:r>
            <a:r>
              <a:rPr lang="en-US" sz="2400" b="0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 a resolver los </a:t>
            </a:r>
            <a:r>
              <a:rPr lang="en-US" sz="2400" b="0" i="0" u="none" strike="noStrike" kern="0" cap="none" spc="0" baseline="0" dirty="0" err="1">
                <a:solidFill>
                  <a:srgbClr val="FFFFFF"/>
                </a:solidFill>
                <a:uFillTx/>
                <a:latin typeface="Calibri"/>
              </a:rPr>
              <a:t>mapas</a:t>
            </a:r>
            <a:r>
              <a:rPr lang="en-US" sz="2400" b="0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 de </a:t>
            </a:r>
            <a:r>
              <a:rPr lang="en-US" sz="2400" b="0" i="0" u="none" strike="noStrike" kern="0" cap="none" spc="0" baseline="0" dirty="0" err="1">
                <a:solidFill>
                  <a:srgbClr val="FFFFFF"/>
                </a:solidFill>
                <a:uFillTx/>
                <a:latin typeface="Calibri"/>
              </a:rPr>
              <a:t>ejemplo</a:t>
            </a:r>
            <a:r>
              <a:rPr lang="en-US" sz="2400" b="0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, 0, 1 y 2</a:t>
            </a:r>
          </a:p>
        </p:txBody>
      </p:sp>
    </p:spTree>
    <p:extLst>
      <p:ext uri="{BB962C8B-B14F-4D97-AF65-F5344CB8AC3E}">
        <p14:creationId xmlns:p14="http://schemas.microsoft.com/office/powerpoint/2010/main" val="222346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67ABC2-0451-7C4C-8A4C-CD6779B1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3" y="0"/>
            <a:ext cx="6228832" cy="7559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685BBF-5C61-A347-B730-65F1D38D45E2}"/>
              </a:ext>
            </a:extLst>
          </p:cNvPr>
          <p:cNvSpPr txBox="1"/>
          <p:nvPr/>
        </p:nvSpPr>
        <p:spPr>
          <a:xfrm>
            <a:off x="6559826" y="1948070"/>
            <a:ext cx="3357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¿Alguien se ha leído este tutorial?</a:t>
            </a:r>
          </a:p>
          <a:p>
            <a:endParaRPr lang="es-ES_tradnl" dirty="0">
              <a:solidFill>
                <a:schemeClr val="bg1"/>
              </a:solidFill>
            </a:endParaRPr>
          </a:p>
          <a:p>
            <a:r>
              <a:rPr lang="es-ES_tradnl" dirty="0">
                <a:solidFill>
                  <a:schemeClr val="bg1"/>
                </a:solidFill>
              </a:rPr>
              <a:t>¡Debéis hacerlo!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D37706-C8D1-6146-B54D-EB5D5A370C2F}"/>
              </a:ext>
            </a:extLst>
          </p:cNvPr>
          <p:cNvSpPr/>
          <p:nvPr/>
        </p:nvSpPr>
        <p:spPr>
          <a:xfrm>
            <a:off x="4878815" y="5583647"/>
            <a:ext cx="50387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AE00"/>
                </a:solidFill>
                <a:latin typeface="DejaVu Sans" pitchFamily="18"/>
                <a:ea typeface="DejaVu Sans" pitchFamily="2"/>
                <a:cs typeface="DejaVu Sans" pitchFamily="2"/>
                <a:hlinkClick r:id="rId3"/>
              </a:rPr>
              <a:t>http://www.amzi.com/AdventureInProlog/advfrtop.htm</a:t>
            </a:r>
          </a:p>
        </p:txBody>
      </p:sp>
    </p:spTree>
    <p:extLst>
      <p:ext uri="{BB962C8B-B14F-4D97-AF65-F5344CB8AC3E}">
        <p14:creationId xmlns:p14="http://schemas.microsoft.com/office/powerpoint/2010/main" val="133364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EAAD-A3F0-1249-97D6-06ED2EE23D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343" y="171117"/>
            <a:ext cx="9284387" cy="1231106"/>
          </a:xfrm>
        </p:spPr>
        <p:txBody>
          <a:bodyPr/>
          <a:lstStyle/>
          <a:p>
            <a:pPr lvl="0"/>
            <a:r>
              <a:rPr lang="es-ES" dirty="0"/>
              <a:t>Base de conocimiento-No </a:t>
            </a:r>
            <a:r>
              <a:rPr lang="es-ES" dirty="0" err="1"/>
              <a:t>Man’s</a:t>
            </a:r>
            <a:r>
              <a:rPr lang="es-ES" dirty="0"/>
              <a:t> </a:t>
            </a:r>
            <a:r>
              <a:rPr lang="es-ES" dirty="0" err="1"/>
              <a:t>Sky</a:t>
            </a:r>
            <a:br>
              <a:rPr lang="es-ES" dirty="0"/>
            </a:br>
            <a:r>
              <a:rPr lang="es-ES" dirty="0"/>
              <a:t>sesion2_nomansky_hechos_2019.pl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B0F0C-4B6D-EE41-ADD7-E239CD70EF4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19998" y="1763996"/>
            <a:ext cx="8280001" cy="167759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E5241C-681A-EE4F-B048-6263FB23965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19998" y="3492002"/>
            <a:ext cx="8280001" cy="18684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400652-B448-A54F-9927-1D6D48DE5DE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19998" y="5414400"/>
            <a:ext cx="8280001" cy="19296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FC7D-7D98-1943-8FE1-4C1EA49D322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1240" y="116997"/>
            <a:ext cx="8607960" cy="1262155"/>
          </a:xfrm>
        </p:spPr>
        <p:txBody>
          <a:bodyPr/>
          <a:lstStyle/>
          <a:p>
            <a:pPr lvl="0"/>
            <a:r>
              <a:rPr lang="es-ES" dirty="0"/>
              <a:t>Preguntas en </a:t>
            </a:r>
            <a:r>
              <a:rPr lang="es-ES" dirty="0" err="1"/>
              <a:t>Prolog</a:t>
            </a: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C299B-5409-0543-B6ED-3A638481A213}"/>
              </a:ext>
            </a:extLst>
          </p:cNvPr>
          <p:cNvSpPr txBox="1"/>
          <p:nvPr/>
        </p:nvSpPr>
        <p:spPr>
          <a:xfrm>
            <a:off x="349858" y="2529495"/>
            <a:ext cx="9370140" cy="19610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6000" b="0" i="0" u="none" strike="noStrike" kern="1200" cap="none" spc="0" baseline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¿Qué tamaño tiene la estrella </a:t>
            </a:r>
            <a:r>
              <a:rPr lang="es-ES" sz="6000" b="1" i="0" u="none" strike="noStrike" kern="1200" cap="none" spc="0" baseline="0">
                <a:solidFill>
                  <a:srgbClr val="CCCC00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WASP-21</a:t>
            </a:r>
            <a:r>
              <a:rPr lang="es-ES" sz="6000" b="0" i="0" u="none" strike="noStrike" kern="1200" cap="none" spc="0" baseline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FDB60-930C-4A4D-8A27-1C2D8843D6AD}"/>
              </a:ext>
            </a:extLst>
          </p:cNvPr>
          <p:cNvSpPr txBox="1"/>
          <p:nvPr/>
        </p:nvSpPr>
        <p:spPr>
          <a:xfrm>
            <a:off x="0" y="6479996"/>
            <a:ext cx="10079998" cy="474838"/>
          </a:xfrm>
          <a:prstGeom prst="rect">
            <a:avLst/>
          </a:prstGeom>
          <a:solidFill>
            <a:srgbClr val="000080"/>
          </a:solidFill>
          <a:ln cap="flat">
            <a:noFill/>
          </a:ln>
        </p:spPr>
        <p:txBody>
          <a:bodyPr vert="horz" wrap="none" lIns="90004" tIns="44997" rIns="90004" bIns="44997" anchor="t" anchorCtr="1" compatLnSpc="0">
            <a:normAutofit lnSpcReduction="10000"/>
          </a:bodyPr>
          <a:lstStyle/>
          <a:p>
            <a:pPr lvl="0" algn="ctr" hangingPunct="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dirty="0">
                <a:solidFill>
                  <a:schemeClr val="bg1"/>
                </a:solidFill>
              </a:rPr>
              <a:t>sesion2_nomansky_hechos_2019.pl</a:t>
            </a:r>
            <a:endParaRPr lang="es-ES" sz="2600" b="1" i="0" u="none" strike="noStrike" kern="1200" cap="none" spc="0" baseline="0" dirty="0">
              <a:solidFill>
                <a:schemeClr val="bg1"/>
              </a:solidFill>
              <a:uFillTx/>
              <a:latin typeface="DejaVu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DFDE54-3DBD-5249-B704-2E3C596A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6" y="2087100"/>
            <a:ext cx="5761486" cy="193493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06ACDD0-954A-9C4E-AAA6-8E9D15CA4027}"/>
              </a:ext>
            </a:extLst>
          </p:cNvPr>
          <p:cNvSpPr txBox="1">
            <a:spLocks/>
          </p:cNvSpPr>
          <p:nvPr/>
        </p:nvSpPr>
        <p:spPr>
          <a:xfrm>
            <a:off x="741240" y="116997"/>
            <a:ext cx="8607960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>
            <a:lvl1pPr marL="359999" marR="0" lvl="0" indent="-359999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4000" b="1" i="1" u="none" strike="noStrike" kern="0" cap="none" spc="0" baseline="0">
                <a:solidFill>
                  <a:srgbClr val="E6E6E6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lbany" pitchFamily="34"/>
                <a:ea typeface="DejaVu Sans" pitchFamily="2"/>
                <a:cs typeface="DejaVu Sans" pitchFamily="2"/>
              </a:defRPr>
            </a:lvl1pPr>
          </a:lstStyle>
          <a:p>
            <a:r>
              <a:rPr lang="es-ES" dirty="0"/>
              <a:t>Preguntas en </a:t>
            </a:r>
            <a:r>
              <a:rPr lang="es-ES" dirty="0" err="1"/>
              <a:t>Prolog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20208-5569-4548-91C3-E3DC10762862}"/>
              </a:ext>
            </a:extLst>
          </p:cNvPr>
          <p:cNvSpPr txBox="1"/>
          <p:nvPr/>
        </p:nvSpPr>
        <p:spPr>
          <a:xfrm>
            <a:off x="6692347" y="3219765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chemeClr val="bg1"/>
                </a:solidFill>
              </a:rPr>
              <a:t>Pregunta</a:t>
            </a:r>
            <a:r>
              <a:rPr lang="es-ES_tradnl" dirty="0">
                <a:solidFill>
                  <a:schemeClr val="bg1"/>
                </a:solidFill>
              </a:rPr>
              <a:t> (predicado).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DF93F-2036-284C-9A1E-7310FD73CDD0}"/>
              </a:ext>
            </a:extLst>
          </p:cNvPr>
          <p:cNvSpPr txBox="1"/>
          <p:nvPr/>
        </p:nvSpPr>
        <p:spPr>
          <a:xfrm>
            <a:off x="463826" y="4268318"/>
            <a:ext cx="4066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err="1">
                <a:solidFill>
                  <a:schemeClr val="bg1"/>
                </a:solidFill>
              </a:rPr>
              <a:t>Atomo</a:t>
            </a:r>
            <a:r>
              <a:rPr lang="es-ES_tradnl" dirty="0">
                <a:solidFill>
                  <a:schemeClr val="bg1"/>
                </a:solidFill>
              </a:rPr>
              <a:t> (empieza siempre con minúscula, si se quiere definir un átomo con mayúsculas hay que entrecomillarlo)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F7C69-9399-D44B-BD30-C1134BCA1B47}"/>
              </a:ext>
            </a:extLst>
          </p:cNvPr>
          <p:cNvSpPr txBox="1"/>
          <p:nvPr/>
        </p:nvSpPr>
        <p:spPr>
          <a:xfrm>
            <a:off x="5479774" y="4274254"/>
            <a:ext cx="456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bg1"/>
                </a:solidFill>
              </a:rPr>
              <a:t>Variable</a:t>
            </a:r>
            <a:r>
              <a:rPr lang="es-ES_tradnl" dirty="0">
                <a:solidFill>
                  <a:schemeClr val="bg1"/>
                </a:solidFill>
              </a:rPr>
              <a:t> – empiezan siempre con mayúscula o con _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221AC8-B9BD-3840-ABF8-F1B487A72C60}"/>
              </a:ext>
            </a:extLst>
          </p:cNvPr>
          <p:cNvCxnSpPr/>
          <p:nvPr/>
        </p:nvCxnSpPr>
        <p:spPr>
          <a:xfrm flipH="1" flipV="1">
            <a:off x="2345635" y="3352800"/>
            <a:ext cx="4260574" cy="5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069812-1AAE-494F-931E-402C5152025D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153478" y="3404431"/>
            <a:ext cx="3326296" cy="119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9A640A-6C61-8B47-BF1F-19990795BFB1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709530" y="3404431"/>
            <a:ext cx="787435" cy="86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77F705-F62B-614A-BC39-427999038C99}"/>
              </a:ext>
            </a:extLst>
          </p:cNvPr>
          <p:cNvSpPr txBox="1"/>
          <p:nvPr/>
        </p:nvSpPr>
        <p:spPr>
          <a:xfrm>
            <a:off x="231913" y="5671930"/>
            <a:ext cx="9680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Esta pregunta se pueden interpretar como: </a:t>
            </a:r>
          </a:p>
          <a:p>
            <a:r>
              <a:rPr lang="es-ES_tradnl" dirty="0">
                <a:solidFill>
                  <a:schemeClr val="bg1"/>
                </a:solidFill>
              </a:rPr>
              <a:t>	¿cuál es el valor que debe tomar R para que el predicado estrella(’WASP-21’, R) sea cierto?</a:t>
            </a:r>
          </a:p>
          <a:p>
            <a:endParaRPr lang="es-ES_tradnl" dirty="0">
              <a:solidFill>
                <a:schemeClr val="bg1"/>
              </a:solidFill>
            </a:endParaRPr>
          </a:p>
          <a:p>
            <a:r>
              <a:rPr lang="es-ES_tradnl" dirty="0" err="1">
                <a:solidFill>
                  <a:schemeClr val="bg1"/>
                </a:solidFill>
              </a:rPr>
              <a:t>Prolog</a:t>
            </a:r>
            <a:r>
              <a:rPr lang="es-ES_tradnl" dirty="0">
                <a:solidFill>
                  <a:schemeClr val="bg1"/>
                </a:solidFill>
              </a:rPr>
              <a:t> mirará en su </a:t>
            </a:r>
            <a:r>
              <a:rPr lang="es-ES_tradnl" b="1" u="sng" dirty="0">
                <a:solidFill>
                  <a:schemeClr val="bg1"/>
                </a:solidFill>
              </a:rPr>
              <a:t>base de conocimiento</a:t>
            </a:r>
            <a:r>
              <a:rPr lang="es-ES_tradnl" b="1" dirty="0">
                <a:solidFill>
                  <a:schemeClr val="bg1"/>
                </a:solidFill>
              </a:rPr>
              <a:t> </a:t>
            </a:r>
            <a:r>
              <a:rPr lang="es-ES_tradnl" dirty="0">
                <a:solidFill>
                  <a:schemeClr val="bg1"/>
                </a:solidFill>
              </a:rPr>
              <a:t>por orden descendente hasta encontrar un </a:t>
            </a:r>
            <a:r>
              <a:rPr lang="es-ES_tradnl" b="1" u="sng" dirty="0">
                <a:solidFill>
                  <a:schemeClr val="bg1"/>
                </a:solidFill>
              </a:rPr>
              <a:t>predicado</a:t>
            </a:r>
            <a:r>
              <a:rPr lang="es-ES_tradnl" b="1" dirty="0">
                <a:solidFill>
                  <a:schemeClr val="bg1"/>
                </a:solidFill>
              </a:rPr>
              <a:t> </a:t>
            </a:r>
            <a:r>
              <a:rPr lang="es-ES_tradnl" dirty="0">
                <a:solidFill>
                  <a:schemeClr val="bg1"/>
                </a:solidFill>
              </a:rPr>
              <a:t>con el que pueda </a:t>
            </a:r>
            <a:r>
              <a:rPr lang="es-ES_tradnl" b="1" u="sng" dirty="0">
                <a:solidFill>
                  <a:schemeClr val="bg1"/>
                </a:solidFill>
              </a:rPr>
              <a:t>unificar</a:t>
            </a:r>
            <a:r>
              <a:rPr lang="es-ES_tradnl" dirty="0">
                <a:solidFill>
                  <a:schemeClr val="bg1"/>
                </a:solidFill>
              </a:rPr>
              <a:t> R, es decir, darle un valor y que sea cierto.</a:t>
            </a:r>
          </a:p>
        </p:txBody>
      </p:sp>
    </p:spTree>
    <p:extLst>
      <p:ext uri="{BB962C8B-B14F-4D97-AF65-F5344CB8AC3E}">
        <p14:creationId xmlns:p14="http://schemas.microsoft.com/office/powerpoint/2010/main" val="136636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06D6-EB86-3741-809A-6ABC505EA4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1240" y="116997"/>
            <a:ext cx="8607960" cy="1262155"/>
          </a:xfrm>
        </p:spPr>
        <p:txBody>
          <a:bodyPr/>
          <a:lstStyle/>
          <a:p>
            <a:pPr lvl="0"/>
            <a:r>
              <a:rPr lang="es-ES"/>
              <a:t>Preguntas en Prolog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3B845-2DE1-204E-8810-C7A9988D4977}"/>
              </a:ext>
            </a:extLst>
          </p:cNvPr>
          <p:cNvSpPr txBox="1"/>
          <p:nvPr/>
        </p:nvSpPr>
        <p:spPr>
          <a:xfrm>
            <a:off x="378781" y="2158434"/>
            <a:ext cx="9322436" cy="19610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6000" b="0" i="0" u="none" strike="noStrike" kern="1200" cap="none" spc="0" baseline="0" dirty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¿Cuántos planetas orbitan </a:t>
            </a:r>
            <a:r>
              <a:rPr lang="es-ES" sz="6000" b="1" i="0" u="none" strike="noStrike" kern="1200" cap="none" spc="0" baseline="0" dirty="0">
                <a:solidFill>
                  <a:srgbClr val="CCCC00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Kepler-50</a:t>
            </a:r>
            <a:r>
              <a:rPr lang="es-ES" sz="6000" b="0" i="0" u="none" strike="noStrike" kern="1200" cap="none" spc="0" baseline="0" dirty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A8CEC-D115-634B-B015-72D472BCF290}"/>
              </a:ext>
            </a:extLst>
          </p:cNvPr>
          <p:cNvSpPr txBox="1"/>
          <p:nvPr/>
        </p:nvSpPr>
        <p:spPr>
          <a:xfrm>
            <a:off x="0" y="6479996"/>
            <a:ext cx="10079998" cy="474838"/>
          </a:xfrm>
          <a:prstGeom prst="rect">
            <a:avLst/>
          </a:prstGeom>
          <a:solidFill>
            <a:srgbClr val="000080"/>
          </a:solidFill>
          <a:ln cap="flat">
            <a:noFill/>
          </a:ln>
        </p:spPr>
        <p:txBody>
          <a:bodyPr vert="horz" wrap="none" lIns="90004" tIns="44997" rIns="90004" bIns="44997" anchor="t" anchorCtr="1" compatLnSpc="0">
            <a:normAutofit/>
          </a:bodyPr>
          <a:lstStyle/>
          <a:p>
            <a:pPr lvl="0" algn="ctr" hangingPunct="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dirty="0">
                <a:solidFill>
                  <a:schemeClr val="bg1"/>
                </a:solidFill>
              </a:rPr>
              <a:t>sesion2_nomansky_hechos_2019.pl</a:t>
            </a:r>
            <a:endParaRPr lang="es-ES" sz="2400" b="1" dirty="0">
              <a:solidFill>
                <a:schemeClr val="bg1"/>
              </a:solidFill>
              <a:latin typeface="DejaVu Sans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1A855-92E2-574D-9FA3-730B722AE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217" y="4788622"/>
            <a:ext cx="2794000" cy="63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26F45-7006-B346-B4DC-2DA087F5EED7}"/>
              </a:ext>
            </a:extLst>
          </p:cNvPr>
          <p:cNvSpPr txBox="1"/>
          <p:nvPr/>
        </p:nvSpPr>
        <p:spPr>
          <a:xfrm>
            <a:off x="430695" y="4714146"/>
            <a:ext cx="547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Una pregunta puede tener varias respuestas que se obtienen dando al espacio. ¿Cuál es la pregunta apropiada para que la respuesta sea?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260C-DB32-9343-89C0-18990557DD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1240" y="116997"/>
            <a:ext cx="8607960" cy="1262155"/>
          </a:xfrm>
        </p:spPr>
        <p:txBody>
          <a:bodyPr/>
          <a:lstStyle/>
          <a:p>
            <a:pPr lvl="0"/>
            <a:r>
              <a:rPr lang="es-ES"/>
              <a:t>Preguntas en Prolog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49361-7AEE-C643-B14F-8161FE611BCB}"/>
              </a:ext>
            </a:extLst>
          </p:cNvPr>
          <p:cNvSpPr txBox="1"/>
          <p:nvPr/>
        </p:nvSpPr>
        <p:spPr>
          <a:xfrm>
            <a:off x="429365" y="2061962"/>
            <a:ext cx="9290633" cy="28960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6000" b="0" i="0" u="none" strike="noStrike" kern="1200" cap="none" spc="0" baseline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Encuentra planetas con </a:t>
            </a:r>
            <a:r>
              <a:rPr lang="es-ES" sz="6000" b="1" i="0" u="none" strike="noStrike" kern="1200" cap="none" spc="0" baseline="0">
                <a:solidFill>
                  <a:srgbClr val="CCCC00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menos del 10%</a:t>
            </a:r>
            <a:r>
              <a:rPr lang="es-ES" sz="6000" b="0" i="0" u="none" strike="noStrike" kern="1200" cap="none" spc="0" baseline="0">
                <a:solidFill>
                  <a:srgbClr val="FFFFFF"/>
                </a:solidFill>
                <a:uFillTx/>
                <a:latin typeface="DejaVu Sans" pitchFamily="18"/>
                <a:ea typeface="DejaVu Sans" pitchFamily="2"/>
                <a:cs typeface="DejaVu Sans" pitchFamily="2"/>
              </a:rPr>
              <a:t> de la masa de la tierra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C4EBC-1B6D-AE48-9764-E0511C0D2056}"/>
              </a:ext>
            </a:extLst>
          </p:cNvPr>
          <p:cNvSpPr txBox="1"/>
          <p:nvPr/>
        </p:nvSpPr>
        <p:spPr>
          <a:xfrm>
            <a:off x="0" y="6479996"/>
            <a:ext cx="10079998" cy="474838"/>
          </a:xfrm>
          <a:prstGeom prst="rect">
            <a:avLst/>
          </a:prstGeom>
          <a:solidFill>
            <a:srgbClr val="000080"/>
          </a:solidFill>
          <a:ln cap="flat">
            <a:noFill/>
          </a:ln>
        </p:spPr>
        <p:txBody>
          <a:bodyPr vert="horz" wrap="none" lIns="90004" tIns="44997" rIns="90004" bIns="44997" anchor="t" anchorCtr="1" compatLnSpc="0">
            <a:normAutofit/>
          </a:bodyPr>
          <a:lstStyle/>
          <a:p>
            <a:pPr lvl="0" algn="ctr" hangingPunct="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dirty="0">
                <a:solidFill>
                  <a:schemeClr val="bg1"/>
                </a:solidFill>
              </a:rPr>
              <a:t>sesion2_nomansky_hechos_2019.pl</a:t>
            </a:r>
            <a:endParaRPr lang="es-ES" sz="2400" b="1" dirty="0">
              <a:solidFill>
                <a:schemeClr val="bg1"/>
              </a:solidFill>
              <a:latin typeface="DejaVu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s strateg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s strateg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1483</Words>
  <Application>Microsoft Macintosh PowerPoint</Application>
  <PresentationFormat>Custom</PresentationFormat>
  <Paragraphs>194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Albany</vt:lpstr>
      <vt:lpstr>Calibri</vt:lpstr>
      <vt:lpstr>Courier 10 Pitch</vt:lpstr>
      <vt:lpstr>DejaVu Sans</vt:lpstr>
      <vt:lpstr>StarSymbol</vt:lpstr>
      <vt:lpstr>Thorndale</vt:lpstr>
      <vt:lpstr>prs strategy</vt:lpstr>
      <vt:lpstr>prs strategy_</vt:lpstr>
      <vt:lpstr>Prácticas de Lógica  Computacional 2018/2019</vt:lpstr>
      <vt:lpstr>PowerPoint Presentation</vt:lpstr>
      <vt:lpstr>Fuentes para aprender PROLOG</vt:lpstr>
      <vt:lpstr>PowerPoint Presentation</vt:lpstr>
      <vt:lpstr>Base de conocimiento-No Man’s Sky sesion2_nomansky_hechos_2019.pl</vt:lpstr>
      <vt:lpstr>Preguntas en Prolog</vt:lpstr>
      <vt:lpstr>PowerPoint Presentation</vt:lpstr>
      <vt:lpstr>Preguntas en Prolog</vt:lpstr>
      <vt:lpstr>Preguntas en Prolog</vt:lpstr>
      <vt:lpstr>PowerPoint Presentation</vt:lpstr>
      <vt:lpstr>PowerPoint Presentation</vt:lpstr>
      <vt:lpstr>Preguntas en Prolog</vt:lpstr>
      <vt:lpstr>Preguntas en Prolog</vt:lpstr>
      <vt:lpstr>PowerPoint Presentation</vt:lpstr>
      <vt:lpstr>Preguntas en Prolog</vt:lpstr>
      <vt:lpstr>Preguntas en Prolog</vt:lpstr>
      <vt:lpstr>Reglas</vt:lpstr>
      <vt:lpstr>PowerPoint Presentation</vt:lpstr>
      <vt:lpstr>Añadiendo Reglas</vt:lpstr>
      <vt:lpstr>Complicándolo un poco</vt:lpstr>
      <vt:lpstr>Más complicado aún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Prácticas de Lógica  Computacional 2018/2019</dc:title>
  <dc:creator>Luis Ronaldo</dc:creator>
  <cp:lastModifiedBy>German Gonzalez Serrano</cp:lastModifiedBy>
  <cp:revision>132</cp:revision>
  <dcterms:created xsi:type="dcterms:W3CDTF">2007-10-15T23:14:02Z</dcterms:created>
  <dcterms:modified xsi:type="dcterms:W3CDTF">2019-09-25T10:19:54Z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