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416" r:id="rId3"/>
    <p:sldId id="343" r:id="rId4"/>
    <p:sldId id="395" r:id="rId5"/>
    <p:sldId id="381" r:id="rId6"/>
    <p:sldId id="437" r:id="rId7"/>
    <p:sldId id="257" r:id="rId8"/>
    <p:sldId id="345" r:id="rId9"/>
    <p:sldId id="346" r:id="rId10"/>
    <p:sldId id="382" r:id="rId11"/>
    <p:sldId id="434" r:id="rId12"/>
    <p:sldId id="433" r:id="rId13"/>
    <p:sldId id="435" r:id="rId14"/>
    <p:sldId id="432" r:id="rId15"/>
    <p:sldId id="405" r:id="rId16"/>
    <p:sldId id="430" r:id="rId17"/>
    <p:sldId id="436" r:id="rId18"/>
    <p:sldId id="438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 snapToGrid="0" snapToObjects="1">
      <p:cViewPr varScale="1">
        <p:scale>
          <a:sx n="140" d="100"/>
          <a:sy n="140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4" d="100"/>
        <a:sy n="17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E9D0B-2D0F-FB4F-8551-9E6FF92A530F}" type="datetimeFigureOut">
              <a:rPr lang="es-ES_tradnl" smtClean="0"/>
              <a:t>18/9/19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7A431-6442-424B-8115-A9BCC2C081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70299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2" y="4343400"/>
            <a:ext cx="5486399" cy="35391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579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6343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0812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4259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971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2" y="4343400"/>
            <a:ext cx="5486399" cy="35391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5096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6536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1927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859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849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5439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04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87A1-17A0-E34C-86E7-077C632B1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1FC3-2265-D444-B701-D13817557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C03E0-B370-B34A-B605-F4A7DDA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0C71-E007-BC43-8D7F-4F7C68AC2C6A}" type="datetimeFigureOut">
              <a:rPr lang="es-ES_tradnl" smtClean="0"/>
              <a:t>18/9/19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BD2F8-8180-D642-8CA1-35505363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C8FA1-18E6-4A4A-BCD4-10E986C7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30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8203-016D-794B-9444-7ADBBE4C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66672-0678-824E-9D66-B87C6CBC3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8197F-A34E-1D44-8672-D93294DA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0C71-E007-BC43-8D7F-4F7C68AC2C6A}" type="datetimeFigureOut">
              <a:rPr lang="es-ES_tradnl" smtClean="0"/>
              <a:t>18/9/19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12B2-63F6-254B-86F3-EF03C70F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08D80-8368-3D46-835C-4EF379E4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47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2AEEA-3A77-6F4D-B0C3-FBDCE7754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F0582-17E5-3447-A5B0-18FF4097E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540CD-8EB9-6A42-860A-90001F2F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0C71-E007-BC43-8D7F-4F7C68AC2C6A}" type="datetimeFigureOut">
              <a:rPr lang="es-ES_tradnl" smtClean="0"/>
              <a:t>18/9/19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D8D2F-3100-9B4B-8530-70A0810C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2A1F7-D8AD-C84C-9EC5-6BA97A74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3005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587428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userDrawn="1">
  <p:cSld name="tx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66671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69E8-7869-024E-BDA3-D98085F0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88EC-F216-6342-AD26-41C0474FF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79B00-73A8-9D40-A8E6-A1D4C807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0C71-E007-BC43-8D7F-4F7C68AC2C6A}" type="datetimeFigureOut">
              <a:rPr lang="es-ES_tradnl" smtClean="0"/>
              <a:t>18/9/19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334C-5B88-534D-8D53-81A1FA93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D8B12-3CC9-B648-9556-81B45EB3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367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8659-2DAE-D441-AA20-561EC04C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FD74F-DD20-7545-BF61-1322CDF11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D1578-5A96-4742-A97B-BEE8A1D1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0C71-E007-BC43-8D7F-4F7C68AC2C6A}" type="datetimeFigureOut">
              <a:rPr lang="es-ES_tradnl" smtClean="0"/>
              <a:t>18/9/19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2EA8-60D1-DE45-B56C-1433D3EB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FD4A7-A27D-754C-B10B-10ABD1B9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0789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B8D1-9F07-0046-8405-6586EA8D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0AD5-5E9A-6D4E-A072-89B659E01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2F4F7-D6E2-5E4F-B735-D9E65DFA6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22FAD-1E00-0243-84D1-3D1336DA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0C71-E007-BC43-8D7F-4F7C68AC2C6A}" type="datetimeFigureOut">
              <a:rPr lang="es-ES_tradnl" smtClean="0"/>
              <a:t>18/9/19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8F5A5-60B2-944C-A769-55F5E0C2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D260C-6867-A649-BCCD-EC8892FA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8517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C20A-9C9C-B746-A876-96129607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8258E-1810-1F41-AA98-80ACA3ACB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B68A0-377B-B443-94C6-885F9169A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0961D-8B98-A74D-99B6-8B253F387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61C2B-DECF-1240-96D6-2C17A3B20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D4219-3DDC-E24F-B15B-9FE6A1B3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0C71-E007-BC43-8D7F-4F7C68AC2C6A}" type="datetimeFigureOut">
              <a:rPr lang="es-ES_tradnl" smtClean="0"/>
              <a:t>18/9/19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DB4D1-4156-6646-BBD7-D9585086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93DCB-8CAE-884A-9DCA-2F4676AD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644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C484-1514-0347-979A-363AE1B9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8FCFC-4AC3-9B41-8766-503BF833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0C71-E007-BC43-8D7F-4F7C68AC2C6A}" type="datetimeFigureOut">
              <a:rPr lang="es-ES_tradnl" smtClean="0"/>
              <a:t>18/9/19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4C3DC-A607-9841-A03C-D1945EB0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4CAF8-9053-BA4C-956E-46201949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223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CBF5F-E9E7-C244-9873-608E37CE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0C71-E007-BC43-8D7F-4F7C68AC2C6A}" type="datetimeFigureOut">
              <a:rPr lang="es-ES_tradnl" smtClean="0"/>
              <a:t>18/9/19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9698A-EA3E-3B4E-81F3-BE4CAD69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9182B-79BC-BE45-946E-9F771EF7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9518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385E-E3BB-7448-BB60-D4FEE533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676EE-FA2E-7143-820D-19C960718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38FC4-4F2F-734D-AA0C-506BD8367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16EE6-8F22-3C49-AE39-80CD0B77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0C71-E007-BC43-8D7F-4F7C68AC2C6A}" type="datetimeFigureOut">
              <a:rPr lang="es-ES_tradnl" smtClean="0"/>
              <a:t>18/9/19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DD5DB-2CCB-A74A-A0F8-883A58E5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10FA7-35DA-E342-A6A0-F3AF702C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731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C73E-2EAE-674E-9E86-72FD13F9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450C9-F463-974C-AC54-EF9B50BCB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25033-AFE1-BE4D-887F-A16F6AC0A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E6829-423F-3E4C-AB40-92FA2B9A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0C71-E007-BC43-8D7F-4F7C68AC2C6A}" type="datetimeFigureOut">
              <a:rPr lang="es-ES_tradnl" smtClean="0"/>
              <a:t>18/9/19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3D4E2-2AB9-914B-8F80-56A355F9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95855-17AD-2549-89DD-11FF7EC3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484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30188-9D79-AE42-9608-FC1CA043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05845-0176-7D42-A134-DBD57CBBD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032D0-FAD0-4C48-ACB2-3468AA325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30C71-E007-BC43-8D7F-4F7C68AC2C6A}" type="datetimeFigureOut">
              <a:rPr lang="es-ES_tradnl" smtClean="0"/>
              <a:t>18/9/19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14891-1E8F-3D40-BDB1-E9A48DC1B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39233-F4B7-934D-BEC1-56C524FD2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506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teoriaM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16456908_Aplicaciones_del_Algebra_Lineal_en_la_vida_cotidiana" TargetMode="External"/><Relationship Id="rId2" Type="http://schemas.openxmlformats.org/officeDocument/2006/relationships/hyperlink" Target="http://gaudi.ua.es/uhtbin/cgisirsi/0/SIRSI/0/5?searchdata1=%5eC632605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ua.ua.es/dspace/handle/10045/5796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eg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B7C1EEC-63A1-5C4A-9955-87F97A26E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s-ES_tradnl" sz="1800"/>
              <a:t>Germán González</a:t>
            </a:r>
          </a:p>
          <a:p>
            <a:r>
              <a:rPr lang="es-ES_tradnl" sz="1800"/>
              <a:t>german.gonzalez@ua.es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7E2F8-506C-0849-9CC9-1D691F24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s-ES_tradnl" sz="3400" dirty="0">
                <a:solidFill>
                  <a:schemeClr val="bg2"/>
                </a:solidFill>
              </a:rPr>
              <a:t>Matemáticas I</a:t>
            </a:r>
            <a:br>
              <a:rPr lang="es-ES_tradnl" sz="3400" dirty="0">
                <a:solidFill>
                  <a:schemeClr val="bg2"/>
                </a:solidFill>
              </a:rPr>
            </a:br>
            <a:r>
              <a:rPr lang="es-ES_tradnl" sz="3400" dirty="0">
                <a:solidFill>
                  <a:schemeClr val="bg2"/>
                </a:solidFill>
              </a:rPr>
              <a:t>Sesión I – Presentación e Introducción a Algebra</a:t>
            </a:r>
          </a:p>
        </p:txBody>
      </p:sp>
    </p:spTree>
    <p:extLst>
      <p:ext uri="{BB962C8B-B14F-4D97-AF65-F5344CB8AC3E}">
        <p14:creationId xmlns:p14="http://schemas.microsoft.com/office/powerpoint/2010/main" val="1774158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1"/>
          <p:cNvSpPr/>
          <p:nvPr/>
        </p:nvSpPr>
        <p:spPr>
          <a:xfrm>
            <a:off x="2135560" y="1052736"/>
            <a:ext cx="8136904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accent3"/>
                </a:solidFill>
              </a:rPr>
              <a:t>Nota final</a:t>
            </a:r>
            <a:r>
              <a:rPr lang="es-ES" sz="2000" b="1" dirty="0">
                <a:solidFill>
                  <a:srgbClr val="C00000"/>
                </a:solidFill>
              </a:rPr>
              <a:t> NE</a:t>
            </a:r>
            <a:r>
              <a:rPr lang="es-ES" sz="2000" dirty="0"/>
              <a:t>  &gt;&gt;	</a:t>
            </a:r>
            <a:r>
              <a:rPr lang="es-ES_tradnl" sz="2000" b="1" dirty="0">
                <a:solidFill>
                  <a:srgbClr val="C00000"/>
                </a:solidFill>
              </a:rPr>
              <a:t>NE = T + P + E</a:t>
            </a:r>
            <a:endParaRPr lang="es-ES" sz="2000" dirty="0">
              <a:solidFill>
                <a:srgbClr val="C0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s-ES_tradnl" sz="2000" dirty="0"/>
              <a:t>TEORÍA:          </a:t>
            </a:r>
            <a:r>
              <a:rPr lang="es-ES_tradnl" sz="2000" b="1" dirty="0">
                <a:solidFill>
                  <a:srgbClr val="C00000"/>
                </a:solidFill>
              </a:rPr>
              <a:t>T </a:t>
            </a:r>
            <a:r>
              <a:rPr lang="es-ES_tradnl" sz="2000" dirty="0"/>
              <a:t>[5p] : Examen FINAL:  [3p] </a:t>
            </a:r>
            <a:r>
              <a:rPr lang="es-ES_tradnl" sz="2000" b="1" dirty="0"/>
              <a:t>A, </a:t>
            </a:r>
            <a:r>
              <a:rPr lang="es-ES_tradnl" sz="2000" dirty="0"/>
              <a:t>[2p] </a:t>
            </a:r>
            <a:r>
              <a:rPr lang="es-ES_tradnl" sz="2000" b="1" dirty="0"/>
              <a:t>L</a:t>
            </a:r>
            <a:endParaRPr lang="es-ES_tradnl" sz="2000" dirty="0"/>
          </a:p>
          <a:p>
            <a:pPr lvl="0">
              <a:lnSpc>
                <a:spcPct val="150000"/>
              </a:lnSpc>
            </a:pPr>
            <a:r>
              <a:rPr lang="es-ES_tradnl" sz="2000" dirty="0"/>
              <a:t>PRÁCTICAS: </a:t>
            </a:r>
            <a:r>
              <a:rPr lang="es-ES_tradnl" sz="2000" b="1" dirty="0">
                <a:solidFill>
                  <a:srgbClr val="C00000"/>
                </a:solidFill>
              </a:rPr>
              <a:t>P </a:t>
            </a:r>
            <a:r>
              <a:rPr lang="es-ES_tradnl" sz="2000" dirty="0"/>
              <a:t>[5p] : Prácticas, actividades presenciales y remotas</a:t>
            </a:r>
          </a:p>
          <a:p>
            <a:pPr lvl="0">
              <a:lnSpc>
                <a:spcPct val="150000"/>
              </a:lnSpc>
            </a:pPr>
            <a:r>
              <a:rPr lang="es-ES_tradnl" sz="2000" dirty="0"/>
              <a:t>NOTA EXTRA </a:t>
            </a:r>
            <a:r>
              <a:rPr lang="es-ES_tradnl" sz="2000" b="1" dirty="0">
                <a:solidFill>
                  <a:srgbClr val="C00000"/>
                </a:solidFill>
              </a:rPr>
              <a:t>E </a:t>
            </a:r>
            <a:r>
              <a:rPr lang="es-ES_tradnl" sz="2000" dirty="0"/>
              <a:t>[3p] : actividades de clase y excedente de prácticas.</a:t>
            </a:r>
          </a:p>
        </p:txBody>
      </p:sp>
      <p:sp>
        <p:nvSpPr>
          <p:cNvPr id="8" name="Shape 76"/>
          <p:cNvSpPr txBox="1">
            <a:spLocks/>
          </p:cNvSpPr>
          <p:nvPr/>
        </p:nvSpPr>
        <p:spPr>
          <a:xfrm>
            <a:off x="4079776" y="188640"/>
            <a:ext cx="3824528" cy="553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lIns="91425" tIns="91425" rIns="91425" bIns="91425" anchor="b" anchorCtr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 </a:t>
            </a:r>
            <a:r>
              <a:rPr lang="e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ENERO</a:t>
            </a:r>
          </a:p>
        </p:txBody>
      </p:sp>
      <p:sp>
        <p:nvSpPr>
          <p:cNvPr id="4" name="Marcador de número de diapositiva 1"/>
          <p:cNvSpPr txBox="1">
            <a:spLocks/>
          </p:cNvSpPr>
          <p:nvPr/>
        </p:nvSpPr>
        <p:spPr>
          <a:xfrm>
            <a:off x="8400256" y="6448252"/>
            <a:ext cx="2171700" cy="365125"/>
          </a:xfrm>
          <a:prstGeom prst="rect">
            <a:avLst/>
          </a:prstGeom>
        </p:spPr>
        <p:txBody>
          <a:bodyPr vert="horz" anchor="b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baseline="0">
                <a:solidFill>
                  <a:schemeClr val="bg2">
                    <a:shade val="50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91974DF9-AD47-4691-BA21-BBFCE3637A9A}" type="slidenum">
              <a:rPr lang="en-US">
                <a:solidFill>
                  <a:srgbClr val="002060"/>
                </a:solidFill>
              </a:rPr>
              <a:pPr/>
              <a:t>10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935760" y="4796390"/>
            <a:ext cx="4248472" cy="8617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s-ES_tradnl" sz="2000" b="1" dirty="0"/>
              <a:t>E &gt;&gt; </a:t>
            </a:r>
            <a:r>
              <a:rPr lang="es-ES_tradnl" sz="2000" dirty="0"/>
              <a:t>se suma </a:t>
            </a:r>
            <a:r>
              <a:rPr lang="es-ES_tradnl" sz="2000" b="1" u="sng" dirty="0"/>
              <a:t>automáticamente</a:t>
            </a:r>
            <a:r>
              <a:rPr lang="es-ES_tradnl" sz="2000" b="1" dirty="0"/>
              <a:t> si</a:t>
            </a:r>
            <a:r>
              <a:rPr lang="es-ES_tradnl" sz="2000" dirty="0"/>
              <a:t> </a:t>
            </a:r>
          </a:p>
          <a:p>
            <a:pPr algn="ctr">
              <a:spcBef>
                <a:spcPts val="1200"/>
              </a:spcBef>
            </a:pPr>
            <a:r>
              <a:rPr lang="es-ES_tradnl" sz="2000" b="1" dirty="0"/>
              <a:t>L</a:t>
            </a:r>
            <a:r>
              <a:rPr lang="es-ES_tradnl" sz="2000" dirty="0"/>
              <a:t> ≥ 1p,        </a:t>
            </a:r>
            <a:r>
              <a:rPr lang="es-ES_tradnl" sz="2000" b="1" dirty="0"/>
              <a:t>A</a:t>
            </a:r>
            <a:r>
              <a:rPr lang="es-ES_tradnl" sz="2000" dirty="0"/>
              <a:t> ≥ 1,5p,	</a:t>
            </a:r>
            <a:r>
              <a:rPr lang="es-ES_tradnl" sz="2000" b="1" dirty="0"/>
              <a:t>P</a:t>
            </a:r>
            <a:r>
              <a:rPr lang="es-ES_tradnl" sz="2000" dirty="0"/>
              <a:t> ≥ 2,5p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943873" y="4078403"/>
            <a:ext cx="1790757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_tradnl" sz="2000" b="1" dirty="0">
                <a:solidFill>
                  <a:srgbClr val="FF0000"/>
                </a:solidFill>
              </a:rPr>
              <a:t>P ≥ 2p (40%) 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783632" y="4080031"/>
            <a:ext cx="1545616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s-ES_tradnl" sz="2000" b="1" dirty="0">
                <a:solidFill>
                  <a:srgbClr val="FF0000"/>
                </a:solidFill>
              </a:rPr>
              <a:t>T ≥ 2p (40%) 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143673" y="3403836"/>
            <a:ext cx="4790799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CONDICIONES </a:t>
            </a:r>
            <a:r>
              <a:rPr lang="es-ES" sz="2000" b="1" u="sng" dirty="0">
                <a:solidFill>
                  <a:schemeClr val="accent5">
                    <a:lumMod val="50000"/>
                  </a:schemeClr>
                </a:solidFill>
              </a:rPr>
              <a:t>NECESARIAS</a:t>
            </a: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 PARA APROBAR</a:t>
            </a:r>
          </a:p>
        </p:txBody>
      </p:sp>
      <p:sp>
        <p:nvSpPr>
          <p:cNvPr id="11" name="Flecha abajo 10"/>
          <p:cNvSpPr/>
          <p:nvPr/>
        </p:nvSpPr>
        <p:spPr>
          <a:xfrm rot="19929119">
            <a:off x="2172026" y="3913549"/>
            <a:ext cx="43204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7185564" y="4077072"/>
            <a:ext cx="1934773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_tradnl" sz="2000" b="1" dirty="0">
                <a:solidFill>
                  <a:srgbClr val="FF0000"/>
                </a:solidFill>
              </a:rPr>
              <a:t>NE ≥ 5p (50%) </a:t>
            </a:r>
            <a:endParaRPr lang="es-E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7599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  <p:bldP spid="7" grpId="0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1"/>
          <p:cNvSpPr/>
          <p:nvPr/>
        </p:nvSpPr>
        <p:spPr>
          <a:xfrm>
            <a:off x="1847528" y="1188042"/>
            <a:ext cx="7488832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/>
                </a:solidFill>
              </a:rPr>
              <a:t>Examen final</a:t>
            </a:r>
            <a:r>
              <a:rPr lang="es-ES" sz="2400" b="1" dirty="0">
                <a:solidFill>
                  <a:srgbClr val="C00000"/>
                </a:solidFill>
              </a:rPr>
              <a:t> </a:t>
            </a:r>
            <a:r>
              <a:rPr lang="es-ES" sz="3200" b="1" dirty="0">
                <a:solidFill>
                  <a:srgbClr val="C00000"/>
                </a:solidFill>
              </a:rPr>
              <a:t>T </a:t>
            </a:r>
            <a:r>
              <a:rPr lang="es-ES" sz="2400" dirty="0">
                <a:solidFill>
                  <a:srgbClr val="C00000"/>
                </a:solidFill>
              </a:rPr>
              <a:t>(5p)</a:t>
            </a:r>
          </a:p>
        </p:txBody>
      </p:sp>
      <p:sp>
        <p:nvSpPr>
          <p:cNvPr id="8" name="Shape 76"/>
          <p:cNvSpPr txBox="1">
            <a:spLocks/>
          </p:cNvSpPr>
          <p:nvPr/>
        </p:nvSpPr>
        <p:spPr>
          <a:xfrm>
            <a:off x="4079776" y="57430"/>
            <a:ext cx="3824528" cy="923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lIns="91425" tIns="91425" rIns="91425" bIns="91425" anchor="b" anchorCtr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 ENERO</a:t>
            </a:r>
          </a:p>
          <a:p>
            <a:pPr algn="ctr"/>
            <a:r>
              <a:rPr lang="e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</a:t>
            </a:r>
          </a:p>
        </p:txBody>
      </p:sp>
      <p:sp>
        <p:nvSpPr>
          <p:cNvPr id="4" name="Marcador de número de diapositiva 1"/>
          <p:cNvSpPr txBox="1">
            <a:spLocks/>
          </p:cNvSpPr>
          <p:nvPr/>
        </p:nvSpPr>
        <p:spPr>
          <a:xfrm>
            <a:off x="8400256" y="6448252"/>
            <a:ext cx="2171700" cy="365125"/>
          </a:xfrm>
          <a:prstGeom prst="rect">
            <a:avLst/>
          </a:prstGeom>
        </p:spPr>
        <p:txBody>
          <a:bodyPr vert="horz" anchor="b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baseline="0">
                <a:solidFill>
                  <a:schemeClr val="bg2">
                    <a:shade val="50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91974DF9-AD47-4691-BA21-BBFCE3637A9A}" type="slidenum">
              <a:rPr lang="en-US">
                <a:solidFill>
                  <a:srgbClr val="002060"/>
                </a:solidFill>
              </a:rPr>
              <a:pPr/>
              <a:t>11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063552" y="2043814"/>
            <a:ext cx="8508404" cy="1263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 aprobar es </a:t>
            </a:r>
            <a:r>
              <a:rPr lang="es-ES" sz="2000" b="1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necesario</a:t>
            </a:r>
            <a:r>
              <a:rPr lang="es-ES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obtener mínimo </a:t>
            </a:r>
            <a:r>
              <a:rPr lang="es-ES" sz="2000" b="1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2p</a:t>
            </a:r>
            <a:r>
              <a:rPr lang="es-ES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(40%</a:t>
            </a: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s-E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Enero: </a:t>
            </a: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 partes: Álgebra (3p), Lógica (2p)</a:t>
            </a:r>
            <a:endParaRPr lang="es-E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Julio: </a:t>
            </a: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Sólo se conserva la nota de enero si es </a:t>
            </a:r>
            <a:r>
              <a:rPr lang="es-ES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</a:t>
            </a:r>
            <a:r>
              <a:rPr lang="es-ES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2.5 p </a:t>
            </a: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(50%)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706040" y="3560494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2000" b="1" dirty="0">
                <a:latin typeface="Sitka Small" panose="02000505000000020004" pitchFamily="2" charset="0"/>
                <a:ea typeface="Times New Roman" panose="02020603050405020304" pitchFamily="18" charset="0"/>
              </a:rPr>
              <a:t>Examen</a:t>
            </a:r>
            <a:r>
              <a:rPr lang="es-ES" sz="2000" dirty="0">
                <a:latin typeface="Sitka Small" panose="02000505000000020004" pitchFamily="2" charset="0"/>
                <a:ea typeface="Times New Roman" panose="02020603050405020304" pitchFamily="18" charset="0"/>
              </a:rPr>
              <a:t> escrito: resolución de cuestiones teóricas, ejercicios y problemas de los temas incluidos en el temario</a:t>
            </a:r>
            <a:endParaRPr lang="es-ES" sz="2000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32025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1"/>
          <p:cNvSpPr/>
          <p:nvPr/>
        </p:nvSpPr>
        <p:spPr>
          <a:xfrm>
            <a:off x="1987006" y="972018"/>
            <a:ext cx="7488832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/>
                </a:solidFill>
              </a:rPr>
              <a:t>Prácticas de programación lógica </a:t>
            </a:r>
            <a:r>
              <a:rPr lang="es-ES" sz="3200" b="1" dirty="0">
                <a:solidFill>
                  <a:srgbClr val="C00000"/>
                </a:solidFill>
              </a:rPr>
              <a:t>P</a:t>
            </a:r>
            <a:endParaRPr lang="es-ES" sz="3200" dirty="0">
              <a:solidFill>
                <a:srgbClr val="C00000"/>
              </a:solidFill>
            </a:endParaRPr>
          </a:p>
        </p:txBody>
      </p:sp>
      <p:sp>
        <p:nvSpPr>
          <p:cNvPr id="8" name="Shape 76"/>
          <p:cNvSpPr txBox="1">
            <a:spLocks/>
          </p:cNvSpPr>
          <p:nvPr/>
        </p:nvSpPr>
        <p:spPr>
          <a:xfrm>
            <a:off x="4079776" y="-14579"/>
            <a:ext cx="3824528" cy="923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lIns="91425" tIns="91425" rIns="91425" bIns="91425" anchor="b" anchorCtr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 ENERO</a:t>
            </a:r>
            <a:endParaRPr lang="e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PRÁCTICAS</a:t>
            </a:r>
          </a:p>
        </p:txBody>
      </p:sp>
      <p:sp>
        <p:nvSpPr>
          <p:cNvPr id="4" name="Marcador de número de diapositiva 1"/>
          <p:cNvSpPr txBox="1">
            <a:spLocks/>
          </p:cNvSpPr>
          <p:nvPr/>
        </p:nvSpPr>
        <p:spPr>
          <a:xfrm>
            <a:off x="8400256" y="6448252"/>
            <a:ext cx="2171700" cy="365125"/>
          </a:xfrm>
          <a:prstGeom prst="rect">
            <a:avLst/>
          </a:prstGeom>
        </p:spPr>
        <p:txBody>
          <a:bodyPr vert="horz" anchor="b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baseline="0">
                <a:solidFill>
                  <a:schemeClr val="bg2">
                    <a:shade val="50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91974DF9-AD47-4691-BA21-BBFCE3637A9A}" type="slidenum">
              <a:rPr lang="en-US">
                <a:solidFill>
                  <a:srgbClr val="002060"/>
                </a:solidFill>
              </a:rPr>
              <a:pPr/>
              <a:t>12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003888" y="3284985"/>
            <a:ext cx="85084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- No presenciales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Podrán </a:t>
            </a:r>
            <a:r>
              <a:rPr lang="es-E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realizarse en casa y/o en clase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y entregarse a través de Internet.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Plazo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de realización fijado.</a:t>
            </a: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ejercicios realizados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sumarán puntuación a la nota de prácticas en el momento de la entrega.</a:t>
            </a: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ejercicios no realizados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 en plazo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no se recuperan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930996" y="1783211"/>
            <a:ext cx="8640960" cy="39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Ejercicios</a:t>
            </a: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s-ES" sz="2000" b="1" u="sng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individuales</a:t>
            </a: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programación lógica según juego </a:t>
            </a:r>
            <a:r>
              <a:rPr lang="es-E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PLMan</a:t>
            </a: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(5p).</a:t>
            </a:r>
            <a:endParaRPr lang="es-E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955378" y="2536460"/>
            <a:ext cx="8277472" cy="39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s-ES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Presenciales</a:t>
            </a: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Resueltos </a:t>
            </a:r>
            <a:r>
              <a:rPr lang="es-ES" sz="2000" u="sng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presencialmente</a:t>
            </a: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en sesiones de prácticas.</a:t>
            </a:r>
            <a:endParaRPr lang="es-E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145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1"/>
          <p:cNvSpPr/>
          <p:nvPr/>
        </p:nvSpPr>
        <p:spPr>
          <a:xfrm>
            <a:off x="2063552" y="1095128"/>
            <a:ext cx="748883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/>
                </a:solidFill>
              </a:rPr>
              <a:t>Actividades presenciales </a:t>
            </a:r>
            <a:r>
              <a:rPr lang="es-ES" sz="2400" b="1" dirty="0">
                <a:solidFill>
                  <a:srgbClr val="C00000"/>
                </a:solidFill>
              </a:rPr>
              <a:t>E </a:t>
            </a:r>
            <a:r>
              <a:rPr lang="es-ES" b="1" dirty="0">
                <a:solidFill>
                  <a:srgbClr val="0070C0"/>
                </a:solidFill>
              </a:rPr>
              <a:t>(2 álgebra, 1 lógica)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Shape 76"/>
          <p:cNvSpPr txBox="1">
            <a:spLocks/>
          </p:cNvSpPr>
          <p:nvPr/>
        </p:nvSpPr>
        <p:spPr>
          <a:xfrm>
            <a:off x="4079776" y="-14579"/>
            <a:ext cx="3824528" cy="923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lIns="91425" tIns="91425" rIns="91425" bIns="91425" anchor="b" anchorCtr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 ENERO</a:t>
            </a:r>
            <a:endParaRPr lang="e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 EXTRA</a:t>
            </a:r>
          </a:p>
        </p:txBody>
      </p:sp>
      <p:sp>
        <p:nvSpPr>
          <p:cNvPr id="4" name="Marcador de número de diapositiva 1"/>
          <p:cNvSpPr txBox="1">
            <a:spLocks/>
          </p:cNvSpPr>
          <p:nvPr/>
        </p:nvSpPr>
        <p:spPr>
          <a:xfrm>
            <a:off x="8400256" y="6448252"/>
            <a:ext cx="2171700" cy="365125"/>
          </a:xfrm>
          <a:prstGeom prst="rect">
            <a:avLst/>
          </a:prstGeom>
        </p:spPr>
        <p:txBody>
          <a:bodyPr vert="horz" anchor="b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baseline="0">
                <a:solidFill>
                  <a:schemeClr val="bg2">
                    <a:shade val="50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91974DF9-AD47-4691-BA21-BBFCE3637A9A}" type="slidenum">
              <a:rPr lang="en-US">
                <a:solidFill>
                  <a:srgbClr val="002060"/>
                </a:solidFill>
              </a:rPr>
              <a:pPr/>
              <a:t>13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063552" y="1807126"/>
            <a:ext cx="7848872" cy="39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Propuestas en las clases de teoría, suman </a:t>
            </a:r>
            <a:r>
              <a:rPr lang="es-ES" sz="2000" b="1" u="sng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hasta 3</a:t>
            </a:r>
            <a:r>
              <a:rPr lang="es-ES" sz="2000" b="1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endParaRPr lang="es-ES" sz="2000" b="1" dirty="0">
              <a:solidFill>
                <a:srgbClr val="C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067000" y="2657058"/>
            <a:ext cx="8277472" cy="39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endParaRPr lang="es-E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2063552" y="2476676"/>
          <a:ext cx="7776864" cy="2032381"/>
        </p:xfrm>
        <a:graphic>
          <a:graphicData uri="http://schemas.openxmlformats.org/drawingml/2006/table">
            <a:tbl>
              <a:tblPr firstRow="1" firstCol="1" bandRow="1"/>
              <a:tblGrid>
                <a:gridCol w="7776864">
                  <a:extLst>
                    <a:ext uri="{9D8B030D-6E8A-4147-A177-3AD203B41FA5}">
                      <a16:colId xmlns:a16="http://schemas.microsoft.com/office/drawing/2014/main" val="3043286990"/>
                    </a:ext>
                  </a:extLst>
                </a:gridCol>
              </a:tblGrid>
              <a:tr h="144016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s-E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 </a:t>
                      </a:r>
                      <a:r>
                        <a:rPr lang="es-E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 nota adicional </a:t>
                      </a:r>
                      <a:r>
                        <a:rPr lang="es-E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los 10p principales de la asignatura.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u="non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r>
                        <a:rPr lang="es-E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sumará </a:t>
                      </a:r>
                      <a:r>
                        <a:rPr lang="es-E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la nota final si:         </a:t>
                      </a:r>
                      <a:r>
                        <a:rPr lang="es-ES_tradnl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s-ES_tradnl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≥ 1p,        </a:t>
                      </a:r>
                      <a:r>
                        <a:rPr lang="es-ES_tradnl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ES_tradnl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≥ 1,5p,	</a:t>
                      </a:r>
                      <a:r>
                        <a:rPr lang="es-ES_tradnl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ES_tradnl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≥ 2,5p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lang="es-E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Permite </a:t>
                      </a:r>
                      <a:r>
                        <a:rPr lang="es-E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conseguir la máxima nota (10p) </a:t>
                      </a:r>
                      <a:r>
                        <a:rPr lang="es-E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 a cometer errores. 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lang="es-E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Puede ser utilizada para otorgar </a:t>
                      </a:r>
                      <a:r>
                        <a:rPr lang="es-E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matrículas de honor</a:t>
                      </a:r>
                      <a:r>
                        <a:rPr lang="es-E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 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lang="es-E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Tiene carácter </a:t>
                      </a:r>
                      <a:r>
                        <a:rPr lang="es-E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voluntario</a:t>
                      </a:r>
                      <a:r>
                        <a:rPr lang="es-E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6912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23810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1"/>
          <p:cNvSpPr/>
          <p:nvPr/>
        </p:nvSpPr>
        <p:spPr>
          <a:xfrm>
            <a:off x="2063552" y="980728"/>
            <a:ext cx="669674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/>
                </a:solidFill>
              </a:rPr>
              <a:t>Nota julio</a:t>
            </a:r>
            <a:r>
              <a:rPr lang="es-ES" sz="2400" b="1" dirty="0">
                <a:solidFill>
                  <a:srgbClr val="C00000"/>
                </a:solidFill>
              </a:rPr>
              <a:t> NJ</a:t>
            </a:r>
            <a:r>
              <a:rPr lang="es-ES" sz="2400" dirty="0"/>
              <a:t>  &gt;&gt;	</a:t>
            </a:r>
            <a:r>
              <a:rPr lang="es-ES_tradnl" sz="2800" b="1" dirty="0">
                <a:solidFill>
                  <a:srgbClr val="C00000"/>
                </a:solidFill>
              </a:rPr>
              <a:t>NE = T´ + P´</a:t>
            </a:r>
            <a:endParaRPr lang="es-ES" sz="2800" dirty="0">
              <a:solidFill>
                <a:srgbClr val="C00000"/>
              </a:solidFill>
            </a:endParaRPr>
          </a:p>
        </p:txBody>
      </p:sp>
      <p:sp>
        <p:nvSpPr>
          <p:cNvPr id="8" name="Shape 76"/>
          <p:cNvSpPr txBox="1">
            <a:spLocks/>
          </p:cNvSpPr>
          <p:nvPr/>
        </p:nvSpPr>
        <p:spPr>
          <a:xfrm>
            <a:off x="4079776" y="188640"/>
            <a:ext cx="3824528" cy="553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lIns="91425" tIns="91425" rIns="91425" bIns="91425" anchor="b" anchorCtr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 JULIO</a:t>
            </a:r>
            <a:endParaRPr lang="e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1"/>
          <p:cNvSpPr txBox="1">
            <a:spLocks/>
          </p:cNvSpPr>
          <p:nvPr/>
        </p:nvSpPr>
        <p:spPr>
          <a:xfrm>
            <a:off x="8400256" y="6448252"/>
            <a:ext cx="2171700" cy="365125"/>
          </a:xfrm>
          <a:prstGeom prst="rect">
            <a:avLst/>
          </a:prstGeom>
        </p:spPr>
        <p:txBody>
          <a:bodyPr vert="horz" anchor="b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baseline="0">
                <a:solidFill>
                  <a:schemeClr val="bg2">
                    <a:shade val="50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91974DF9-AD47-4691-BA21-BBFCE3637A9A}" type="slidenum">
              <a:rPr lang="en-US">
                <a:solidFill>
                  <a:srgbClr val="002060"/>
                </a:solidFill>
              </a:rPr>
              <a:pPr/>
              <a:t>14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943873" y="5331518"/>
            <a:ext cx="1790757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_tradnl" sz="2000" b="1" dirty="0">
                <a:solidFill>
                  <a:srgbClr val="FF0000"/>
                </a:solidFill>
              </a:rPr>
              <a:t>P´ ≥ 2p (40%) 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783632" y="5333146"/>
            <a:ext cx="162256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s-ES_tradnl" sz="2000" b="1" dirty="0">
                <a:solidFill>
                  <a:srgbClr val="FF0000"/>
                </a:solidFill>
              </a:rPr>
              <a:t>T´ ≥ 2p (40%) 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314313" y="4636101"/>
            <a:ext cx="4790799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CONDICIONES </a:t>
            </a:r>
            <a:r>
              <a:rPr lang="es-ES" sz="2000" b="1" u="sng" dirty="0">
                <a:solidFill>
                  <a:schemeClr val="accent5">
                    <a:lumMod val="50000"/>
                  </a:schemeClr>
                </a:solidFill>
              </a:rPr>
              <a:t>NECESARIAS</a:t>
            </a: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 PARA APROBAR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7185564" y="5330187"/>
            <a:ext cx="1934773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_tradnl" sz="2000" b="1" dirty="0">
                <a:solidFill>
                  <a:srgbClr val="FF0000"/>
                </a:solidFill>
              </a:rPr>
              <a:t>NJ ≥ 5p (50%) 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095134" y="1649668"/>
            <a:ext cx="8489656" cy="2976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[5p] </a:t>
            </a:r>
            <a:r>
              <a:rPr lang="es-E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T'</a:t>
            </a: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s-E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max</a:t>
            </a: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(Te, </a:t>
            </a:r>
            <a:r>
              <a:rPr lang="es-E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Tj</a:t>
            </a: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s-E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 </a:t>
            </a: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 {</a:t>
            </a:r>
            <a:r>
              <a:rPr lang="es-E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T</a:t>
            </a: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si T ≥ 2.5p ;</a:t>
            </a:r>
            <a:r>
              <a:rPr lang="es-E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0</a:t>
            </a: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si T </a:t>
            </a: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 </a:t>
            </a: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2.5p }</a:t>
            </a:r>
            <a:endParaRPr lang="es-E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2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Tj</a:t>
            </a: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Examen de recuperación de teoría de julio</a:t>
            </a:r>
            <a:endParaRPr lang="es-E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[5p] </a:t>
            </a:r>
            <a:r>
              <a:rPr lang="es-E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P'</a:t>
            </a: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s-E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max</a:t>
            </a: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(Pe, </a:t>
            </a:r>
            <a:r>
              <a:rPr lang="es-E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Pj</a:t>
            </a: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s-E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</a:t>
            </a: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= { </a:t>
            </a:r>
            <a:r>
              <a:rPr lang="es-E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si P ≥ 2.5p ; </a:t>
            </a:r>
            <a:r>
              <a:rPr lang="es-E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si P &lt;= 2.5p }</a:t>
            </a:r>
            <a:endParaRPr lang="es-E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2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Pj</a:t>
            </a: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Examen de recuperación de prácticas de julio</a:t>
            </a:r>
            <a:endParaRPr lang="es-E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991544" y="3137833"/>
            <a:ext cx="8352928" cy="149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10 Rectángulo"/>
          <p:cNvSpPr/>
          <p:nvPr/>
        </p:nvSpPr>
        <p:spPr>
          <a:xfrm>
            <a:off x="1991544" y="4811052"/>
            <a:ext cx="8352928" cy="149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87131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4294967295"/>
          </p:nvPr>
        </p:nvSpPr>
        <p:spPr>
          <a:xfrm>
            <a:off x="3910697" y="785872"/>
            <a:ext cx="4488461" cy="2728089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spAutoFit/>
          </a:bodyPr>
          <a:lstStyle/>
          <a:p>
            <a:pPr marL="457200" indent="-4191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s" sz="2400" b="1" dirty="0">
                <a:solidFill>
                  <a:schemeClr val="tx2">
                    <a:lumMod val="10000"/>
                  </a:schemeClr>
                </a:solidFill>
              </a:rPr>
              <a:t>Materiales docentes</a:t>
            </a:r>
          </a:p>
          <a:p>
            <a:pPr marL="38100" indent="0">
              <a:lnSpc>
                <a:spcPct val="150000"/>
              </a:lnSpc>
              <a:buClr>
                <a:schemeClr val="dk2"/>
              </a:buClr>
              <a:buSzPct val="166666"/>
              <a:buNone/>
            </a:pPr>
            <a:r>
              <a:rPr lang="es" sz="2400" dirty="0">
                <a:solidFill>
                  <a:schemeClr val="tx2">
                    <a:lumMod val="10000"/>
                  </a:schemeClr>
                </a:solidFill>
              </a:rPr>
              <a:t> 	Apuntes, ejercicios, </a:t>
            </a:r>
          </a:p>
          <a:p>
            <a:pPr marL="38100" indent="0">
              <a:lnSpc>
                <a:spcPct val="150000"/>
              </a:lnSpc>
              <a:buClr>
                <a:schemeClr val="dk2"/>
              </a:buClr>
              <a:buSzPct val="166666"/>
              <a:buNone/>
            </a:pPr>
            <a:r>
              <a:rPr lang="es" sz="2400" dirty="0">
                <a:solidFill>
                  <a:schemeClr val="tx2">
                    <a:lumMod val="10000"/>
                  </a:schemeClr>
                </a:solidFill>
              </a:rPr>
              <a:t>	</a:t>
            </a:r>
            <a:r>
              <a:rPr lang="es" sz="2400" dirty="0">
                <a:solidFill>
                  <a:schemeClr val="tx2">
                    <a:lumMod val="10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s" sz="2400" dirty="0">
                <a:solidFill>
                  <a:schemeClr val="tx2">
                    <a:lumMod val="10000"/>
                  </a:schemeClr>
                </a:solidFill>
              </a:rPr>
              <a:t>ransparencias, </a:t>
            </a:r>
          </a:p>
          <a:p>
            <a:pPr marL="38100" indent="0">
              <a:lnSpc>
                <a:spcPct val="150000"/>
              </a:lnSpc>
              <a:buClr>
                <a:schemeClr val="dk2"/>
              </a:buClr>
              <a:buSzPct val="166666"/>
              <a:buNone/>
            </a:pPr>
            <a:r>
              <a:rPr lang="es" sz="2400" dirty="0">
                <a:solidFill>
                  <a:schemeClr val="tx2">
                    <a:lumMod val="10000"/>
                  </a:schemeClr>
                </a:solidFill>
              </a:rPr>
              <a:t>     	</a:t>
            </a:r>
            <a:r>
              <a:rPr lang="es" sz="2400" dirty="0">
                <a:solidFill>
                  <a:schemeClr val="tx2">
                    <a:lumMod val="10000"/>
                  </a:schemeClr>
                </a:solidFill>
                <a:sym typeface="Wingdings" panose="05000000000000000000" pitchFamily="2" charset="2"/>
              </a:rPr>
              <a:t>L</a:t>
            </a:r>
            <a:r>
              <a:rPr lang="es" sz="2400" dirty="0">
                <a:solidFill>
                  <a:schemeClr val="tx2">
                    <a:lumMod val="10000"/>
                  </a:schemeClr>
                </a:solidFill>
              </a:rPr>
              <a:t>ibros /links ...</a:t>
            </a:r>
          </a:p>
        </p:txBody>
      </p:sp>
      <p:sp>
        <p:nvSpPr>
          <p:cNvPr id="7" name="Shape 44"/>
          <p:cNvSpPr txBox="1">
            <a:spLocks/>
          </p:cNvSpPr>
          <p:nvPr/>
        </p:nvSpPr>
        <p:spPr>
          <a:xfrm rot="19606267">
            <a:off x="1661682" y="1013427"/>
            <a:ext cx="1847285" cy="4924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 lIns="91425" tIns="91425" rIns="91425" bIns="91425" anchor="t" anchorCtr="0">
            <a:sp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8100" indent="0" algn="ctr">
              <a:buClr>
                <a:schemeClr val="dk2"/>
              </a:buClr>
              <a:buSzPct val="166666"/>
              <a:buNone/>
            </a:pPr>
            <a:r>
              <a:rPr lang="es" sz="2000" b="1" dirty="0">
                <a:latin typeface="Arial" panose="020B0604020202020204" pitchFamily="34" charset="0"/>
                <a:cs typeface="Arial" panose="020B0604020202020204" pitchFamily="34" charset="0"/>
              </a:rPr>
              <a:t>UA-Cloud</a:t>
            </a:r>
            <a:endParaRPr lang="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975134" y="4708083"/>
            <a:ext cx="4572000" cy="958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">
              <a:lnSpc>
                <a:spcPct val="150000"/>
              </a:lnSpc>
              <a:buClr>
                <a:schemeClr val="dk2"/>
              </a:buClr>
              <a:buSzPct val="166666"/>
            </a:pPr>
            <a:r>
              <a:rPr lang="es" sz="2000" b="1" dirty="0">
                <a:solidFill>
                  <a:schemeClr val="tx2">
                    <a:lumMod val="10000"/>
                  </a:schemeClr>
                </a:solidFill>
              </a:rPr>
              <a:t>TEORÍA VÍDEOS </a:t>
            </a:r>
            <a:r>
              <a:rPr lang="es" sz="2000" dirty="0">
                <a:solidFill>
                  <a:schemeClr val="tx2">
                    <a:lumMod val="10000"/>
                  </a:schemeClr>
                </a:solidFill>
              </a:rPr>
              <a:t>curso  </a:t>
            </a:r>
            <a:r>
              <a:rPr lang="es-ES_tradnl" sz="2000" dirty="0">
                <a:solidFill>
                  <a:schemeClr val="tx2">
                    <a:lumMod val="10000"/>
                  </a:schemeClr>
                </a:solidFill>
                <a:hlinkClick r:id="rId3"/>
              </a:rPr>
              <a:t>http://bit.ly/teoriaM1</a:t>
            </a:r>
            <a:endParaRPr lang="es" sz="2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71990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4"/>
          </p:nvPr>
        </p:nvSpPr>
        <p:spPr>
          <a:xfrm>
            <a:off x="7425344" y="652534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91974DF9-AD47-4691-BA21-BBFCE3637A9A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819709"/>
              </p:ext>
            </p:extLst>
          </p:nvPr>
        </p:nvGraphicFramePr>
        <p:xfrm>
          <a:off x="424458" y="1371487"/>
          <a:ext cx="5671542" cy="3053378"/>
        </p:xfrm>
        <a:graphic>
          <a:graphicData uri="http://schemas.openxmlformats.org/drawingml/2006/table">
            <a:tbl>
              <a:tblPr firstRow="1" firstCol="1" bandRow="1"/>
              <a:tblGrid>
                <a:gridCol w="1152128">
                  <a:extLst>
                    <a:ext uri="{9D8B030D-6E8A-4147-A177-3AD203B41FA5}">
                      <a16:colId xmlns:a16="http://schemas.microsoft.com/office/drawing/2014/main" val="3460035967"/>
                    </a:ext>
                  </a:extLst>
                </a:gridCol>
                <a:gridCol w="4519414">
                  <a:extLst>
                    <a:ext uri="{9D8B030D-6E8A-4147-A177-3AD203B41FA5}">
                      <a16:colId xmlns:a16="http://schemas.microsoft.com/office/drawing/2014/main" val="4140280535"/>
                    </a:ext>
                  </a:extLst>
                </a:gridCol>
              </a:tblGrid>
              <a:tr h="56578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effectLst/>
                        </a:rPr>
                        <a:t>Álgebra lineal</a:t>
                      </a:r>
                      <a:r>
                        <a:rPr lang="es-ES" sz="1600" dirty="0">
                          <a:effectLst/>
                        </a:rPr>
                        <a:t>, séptima edición 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0481"/>
                  </a:ext>
                </a:extLst>
              </a:tr>
              <a:tr h="5657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Autor(es):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GROSSMAN, Stanley I. ; FLORES GODOY, José Job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55742291"/>
                  </a:ext>
                </a:extLst>
              </a:tr>
              <a:tr h="5657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Edición: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México : McGraw-Hill , 2012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3776423"/>
                  </a:ext>
                </a:extLst>
              </a:tr>
              <a:tr h="5657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ISBN: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978-607-15-0760-0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37246660"/>
                  </a:ext>
                </a:extLst>
              </a:tr>
              <a:tr h="5657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Acceso catálogo Biblioteca UA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hlinkClick r:id="rId2"/>
                        </a:rPr>
                        <a:t>http://gaudi.ua.es/uhtbin/cgisirsi/0/SIRSI/0/5?searchdata1=%5eC632605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 flipH="1">
            <a:off x="2326914" y="711824"/>
            <a:ext cx="405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LIBRO BÁSICO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97458" y="5253807"/>
            <a:ext cx="5557456" cy="1664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s-ES_tradnl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Aplicaciones del Álgebra Lineal en la vida cotidiana” (PDF </a:t>
            </a:r>
            <a:r>
              <a:rPr lang="es-ES_tradnl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es-ES_tradnl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s-ES_tradnl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ES_tradnl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Available from: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https://www.researchgate.net/publication/216456908_Aplicaciones_del_Algebra_Lineal_en_la_vida_cotidiana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[accessed Sep 12, 2017].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8C9D1-2DC6-3B43-96B6-E6EF327DB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330" y="0"/>
            <a:ext cx="5325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77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17</a:t>
            </a:fld>
            <a:endParaRPr kumimoji="0"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367" y="1653389"/>
            <a:ext cx="2089150" cy="312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5375920" y="1844824"/>
            <a:ext cx="5749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b="1" dirty="0"/>
              <a:t>Lógica de primer orden </a:t>
            </a:r>
            <a:endParaRPr lang="es-ES_tradnl" sz="2400" dirty="0"/>
          </a:p>
          <a:p>
            <a:r>
              <a:rPr lang="es-ES" sz="2400" dirty="0"/>
              <a:t>Departamento de Ciencia de la Computación e Inteligencia Artificial</a:t>
            </a:r>
          </a:p>
          <a:p>
            <a:r>
              <a:rPr lang="es-ES" sz="2400" dirty="0"/>
              <a:t>	María Jesús </a:t>
            </a:r>
            <a:r>
              <a:rPr lang="es-ES" sz="2400" dirty="0" err="1"/>
              <a:t>Castel</a:t>
            </a:r>
            <a:r>
              <a:rPr lang="es-ES" sz="2400" dirty="0"/>
              <a:t> de Haro</a:t>
            </a:r>
          </a:p>
          <a:p>
            <a:r>
              <a:rPr lang="es-ES_tradnl" sz="2400" dirty="0"/>
              <a:t>	Faraón Llorens Largo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5BE2D5-41B5-A94F-86D8-55C64F95CB90}"/>
              </a:ext>
            </a:extLst>
          </p:cNvPr>
          <p:cNvSpPr/>
          <p:nvPr/>
        </p:nvSpPr>
        <p:spPr>
          <a:xfrm>
            <a:off x="5375920" y="4409844"/>
            <a:ext cx="451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3"/>
              </a:rPr>
              <a:t>http://rua.ua.es/dspace/handle/10045/57966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07595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3164A8C-946F-BF43-8A40-738F56828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658" y="2433645"/>
            <a:ext cx="1845298" cy="511311"/>
          </a:xfrm>
          <a:prstGeom prst="wedgeRoundRectCallout">
            <a:avLst>
              <a:gd name="adj1" fmla="val 35651"/>
              <a:gd name="adj2" fmla="val 76889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2000" dirty="0" err="1">
                <a:solidFill>
                  <a:srgbClr val="00B050"/>
                </a:solidFill>
                <a:latin typeface="Arial" charset="0"/>
                <a:cs typeface="Arial" charset="0"/>
              </a:rPr>
              <a:t>bienvenid@s</a:t>
            </a:r>
            <a:r>
              <a:rPr lang="es-ES" sz="2000" dirty="0">
                <a:solidFill>
                  <a:srgbClr val="00B050"/>
                </a:solidFill>
                <a:latin typeface="Arial" charset="0"/>
                <a:cs typeface="Arial" charset="0"/>
              </a:rPr>
              <a:t>                </a:t>
            </a:r>
          </a:p>
        </p:txBody>
      </p:sp>
      <p:pic>
        <p:nvPicPr>
          <p:cNvPr id="3" name="Picture 4" descr="logo Pl-Man">
            <a:extLst>
              <a:ext uri="{FF2B5EF4-FFF2-40B4-BE49-F238E27FC236}">
                <a16:creationId xmlns:a16="http://schemas.microsoft.com/office/drawing/2014/main" id="{5138F642-1762-6045-BD5F-2AD36C5F2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013" y="3153724"/>
            <a:ext cx="849312" cy="194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91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4294967295"/>
          </p:nvPr>
        </p:nvSpPr>
        <p:spPr>
          <a:xfrm>
            <a:off x="8496300" y="6448426"/>
            <a:ext cx="2171700" cy="365125"/>
          </a:xfrm>
        </p:spPr>
        <p:txBody>
          <a:bodyPr/>
          <a:lstStyle/>
          <a:p>
            <a:fld id="{91974DF9-AD47-4691-BA21-BBFCE3637A9A}" type="slidenum">
              <a:rPr lang="en-US" smtClean="0">
                <a:solidFill>
                  <a:srgbClr val="002060"/>
                </a:solidFill>
              </a:rPr>
              <a:pPr/>
              <a:t>2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hape 29"/>
          <p:cNvSpPr txBox="1">
            <a:spLocks/>
          </p:cNvSpPr>
          <p:nvPr/>
        </p:nvSpPr>
        <p:spPr>
          <a:xfrm>
            <a:off x="-466818" y="1851239"/>
            <a:ext cx="5242639" cy="683234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" sz="3600" i="1" dirty="0">
                <a:solidFill>
                  <a:srgbClr val="002060"/>
                </a:solidFill>
                <a:sym typeface="Arial"/>
                <a:rtl val="0"/>
              </a:rPr>
              <a:t>¿ Matemáticas… ? </a:t>
            </a:r>
          </a:p>
        </p:txBody>
      </p:sp>
      <p:sp>
        <p:nvSpPr>
          <p:cNvPr id="6" name="Shape 29"/>
          <p:cNvSpPr txBox="1">
            <a:spLocks/>
          </p:cNvSpPr>
          <p:nvPr/>
        </p:nvSpPr>
        <p:spPr>
          <a:xfrm>
            <a:off x="-383098" y="3327633"/>
            <a:ext cx="4654863" cy="1169521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ES" sz="3200" i="1" dirty="0">
                <a:solidFill>
                  <a:srgbClr val="002060"/>
                </a:solidFill>
                <a:sym typeface="Arial"/>
                <a:rtl val="0"/>
              </a:rPr>
              <a:t>! …y</a:t>
            </a:r>
            <a:r>
              <a:rPr lang="es-ES" sz="3200" i="1" dirty="0">
                <a:solidFill>
                  <a:srgbClr val="002060"/>
                </a:solidFill>
              </a:rPr>
              <a:t>o</a:t>
            </a:r>
            <a:r>
              <a:rPr lang="es-ES" sz="3200" i="1" dirty="0">
                <a:solidFill>
                  <a:srgbClr val="002060"/>
                </a:solidFill>
                <a:sym typeface="Arial"/>
                <a:rtl val="0"/>
              </a:rPr>
              <a:t> sólo </a:t>
            </a:r>
            <a:r>
              <a:rPr lang="es" sz="3200" i="1" dirty="0">
                <a:solidFill>
                  <a:srgbClr val="002060"/>
                </a:solidFill>
                <a:sym typeface="Arial"/>
                <a:rtl val="0"/>
              </a:rPr>
              <a:t>quiero </a:t>
            </a:r>
            <a:r>
              <a:rPr lang="es" sz="3200" b="1" i="1" dirty="0">
                <a:solidFill>
                  <a:srgbClr val="002060"/>
                </a:solidFill>
                <a:sym typeface="Arial"/>
                <a:rtl val="0"/>
              </a:rPr>
              <a:t>programar </a:t>
            </a:r>
            <a:r>
              <a:rPr lang="es" sz="3200" i="1" dirty="0">
                <a:solidFill>
                  <a:srgbClr val="002060"/>
                </a:solidFill>
                <a:sym typeface="Arial"/>
                <a:rtl val="0"/>
              </a:rPr>
              <a:t>! </a:t>
            </a:r>
            <a:endParaRPr lang="es" sz="3200" b="1" i="1" dirty="0">
              <a:solidFill>
                <a:srgbClr val="002060"/>
              </a:solidFill>
              <a:sym typeface="Arial"/>
              <a:rtl val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141481" y="2902669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" sz="3600" b="1" i="1" dirty="0">
                <a:solidFill>
                  <a:srgbClr val="00B0F0"/>
                </a:solidFill>
              </a:rPr>
              <a:t>!puf!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524000" y="0"/>
            <a:ext cx="1835696" cy="836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Shape 29"/>
          <p:cNvSpPr txBox="1">
            <a:spLocks/>
          </p:cNvSpPr>
          <p:nvPr/>
        </p:nvSpPr>
        <p:spPr>
          <a:xfrm>
            <a:off x="-106778" y="2645183"/>
            <a:ext cx="4378543" cy="627834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" sz="3200" i="1" dirty="0">
                <a:solidFill>
                  <a:srgbClr val="002060"/>
                </a:solidFill>
                <a:sym typeface="Arial"/>
                <a:rtl val="0"/>
              </a:rPr>
              <a:t>¿ </a:t>
            </a:r>
            <a:r>
              <a:rPr lang="es" sz="3200" i="1" dirty="0">
                <a:solidFill>
                  <a:srgbClr val="002060"/>
                </a:solidFill>
              </a:rPr>
              <a:t>P</a:t>
            </a:r>
            <a:r>
              <a:rPr lang="es" sz="3200" i="1" dirty="0">
                <a:solidFill>
                  <a:srgbClr val="002060"/>
                </a:solidFill>
                <a:sym typeface="Arial"/>
                <a:rtl val="0"/>
              </a:rPr>
              <a:t>ara qué sirven 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22AB7-177C-C94C-A550-1C9D90FD2182}"/>
              </a:ext>
            </a:extLst>
          </p:cNvPr>
          <p:cNvSpPr txBox="1"/>
          <p:nvPr/>
        </p:nvSpPr>
        <p:spPr>
          <a:xfrm>
            <a:off x="5997508" y="1010859"/>
            <a:ext cx="54094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Pero … ¿qué quieres programar?</a:t>
            </a:r>
          </a:p>
          <a:p>
            <a:endParaRPr lang="es-ES_tradnl" sz="2400" dirty="0"/>
          </a:p>
          <a:p>
            <a:r>
              <a:rPr lang="es-ES_tradnl" sz="2400" dirty="0"/>
              <a:t>Programación trivial:</a:t>
            </a:r>
          </a:p>
          <a:p>
            <a:r>
              <a:rPr lang="es-ES_tradnl" sz="2400" dirty="0"/>
              <a:t>- usar </a:t>
            </a:r>
            <a:r>
              <a:rPr lang="es-ES_tradnl" sz="2400" dirty="0" err="1"/>
              <a:t>wordpress</a:t>
            </a:r>
            <a:r>
              <a:rPr lang="es-ES_tradnl" sz="2400" dirty="0"/>
              <a:t> para hacer la página web de una empresa</a:t>
            </a:r>
          </a:p>
          <a:p>
            <a:endParaRPr lang="es-ES_tradnl" sz="2400" dirty="0"/>
          </a:p>
          <a:p>
            <a:r>
              <a:rPr lang="es-ES_tradnl" sz="2400" dirty="0"/>
              <a:t>Programación avanzada:</a:t>
            </a:r>
          </a:p>
          <a:p>
            <a:pPr marL="285750" indent="-285750">
              <a:buFontTx/>
              <a:buChar char="-"/>
            </a:pPr>
            <a:r>
              <a:rPr lang="es-ES_tradnl" sz="2400" dirty="0"/>
              <a:t>planificar las recogidas de Uber para que el beneficio sea el máximo. </a:t>
            </a:r>
          </a:p>
          <a:p>
            <a:pPr marL="285750" indent="-285750">
              <a:buFontTx/>
              <a:buChar char="-"/>
            </a:pPr>
            <a:r>
              <a:rPr lang="es-ES_tradnl" sz="2400" dirty="0"/>
              <a:t>Redes neuronales complejas</a:t>
            </a:r>
          </a:p>
          <a:p>
            <a:pPr marL="285750" indent="-285750">
              <a:buFontTx/>
              <a:buChar char="-"/>
            </a:pPr>
            <a:r>
              <a:rPr lang="es-ES_tradnl" sz="2400" dirty="0"/>
              <a:t>Inteligencia Artificial</a:t>
            </a:r>
          </a:p>
          <a:p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5095708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4294967295"/>
          </p:nvPr>
        </p:nvSpPr>
        <p:spPr>
          <a:xfrm>
            <a:off x="2835672" y="2043568"/>
            <a:ext cx="6716713" cy="3217967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spAutoFit/>
          </a:bodyPr>
          <a:lstStyle/>
          <a:p>
            <a:pPr marL="457200" indent="-4191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s" sz="2400" b="1" dirty="0"/>
              <a:t>BÁSICA</a:t>
            </a:r>
            <a:r>
              <a:rPr lang="es" sz="2400" dirty="0"/>
              <a:t>, 1</a:t>
            </a:r>
            <a:r>
              <a:rPr lang="es" sz="2400" baseline="30000" dirty="0"/>
              <a:t>er</a:t>
            </a:r>
            <a:r>
              <a:rPr lang="es" sz="2400" dirty="0"/>
              <a:t> Cuatrimestre, 1º CURSO</a:t>
            </a:r>
          </a:p>
          <a:p>
            <a:pPr marL="457200" indent="-4191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s" sz="2400" dirty="0"/>
              <a:t>6 Créditos: </a:t>
            </a:r>
          </a:p>
          <a:p>
            <a:pPr marL="914400" lvl="1" indent="-381000">
              <a:lnSpc>
                <a:spcPct val="150000"/>
              </a:lnSpc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s" b="1" dirty="0"/>
              <a:t>60</a:t>
            </a:r>
            <a:r>
              <a:rPr lang="es" dirty="0"/>
              <a:t> horas </a:t>
            </a:r>
            <a:r>
              <a:rPr lang="es" b="1" dirty="0"/>
              <a:t>presenciales</a:t>
            </a:r>
          </a:p>
          <a:p>
            <a:pPr marL="914400" lvl="1" indent="-381000">
              <a:lnSpc>
                <a:spcPct val="150000"/>
              </a:lnSpc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s" b="1" dirty="0"/>
              <a:t>90-120</a:t>
            </a:r>
            <a:r>
              <a:rPr lang="es" dirty="0"/>
              <a:t> horas </a:t>
            </a:r>
            <a:r>
              <a:rPr lang="es" b="1" dirty="0"/>
              <a:t>no</a:t>
            </a:r>
            <a:r>
              <a:rPr lang="es" dirty="0"/>
              <a:t> presenciales</a:t>
            </a:r>
          </a:p>
          <a:p>
            <a:pPr marL="457200" indent="-419100">
              <a:lnSpc>
                <a:spcPct val="150000"/>
              </a:lnSpc>
              <a:spcBef>
                <a:spcPts val="48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lang="es" sz="2400" b="1" dirty="0"/>
              <a:t>15</a:t>
            </a:r>
            <a:r>
              <a:rPr lang="es" sz="2400" dirty="0"/>
              <a:t> sesiones teóricas y </a:t>
            </a:r>
            <a:r>
              <a:rPr lang="es" sz="2400" b="1" dirty="0"/>
              <a:t>15</a:t>
            </a:r>
            <a:r>
              <a:rPr lang="es" sz="2400" dirty="0"/>
              <a:t> prácticas.</a:t>
            </a:r>
          </a:p>
        </p:txBody>
      </p:sp>
      <p:sp>
        <p:nvSpPr>
          <p:cNvPr id="4" name="Marcador de número de diapositiva 1"/>
          <p:cNvSpPr txBox="1">
            <a:spLocks/>
          </p:cNvSpPr>
          <p:nvPr/>
        </p:nvSpPr>
        <p:spPr>
          <a:xfrm>
            <a:off x="8400256" y="6934481"/>
            <a:ext cx="2171700" cy="365125"/>
          </a:xfrm>
          <a:prstGeom prst="rect">
            <a:avLst/>
          </a:prstGeom>
        </p:spPr>
        <p:txBody>
          <a:bodyPr vert="horz" anchor="b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baseline="0">
                <a:solidFill>
                  <a:schemeClr val="bg2">
                    <a:shade val="50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91974DF9-AD47-4691-BA21-BBFCE3637A9A}" type="slidenum">
              <a:rPr lang="en-US">
                <a:solidFill>
                  <a:srgbClr val="002060"/>
                </a:solidFill>
              </a:rPr>
              <a:pPr/>
              <a:t>3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hape 44"/>
          <p:cNvSpPr txBox="1">
            <a:spLocks/>
          </p:cNvSpPr>
          <p:nvPr/>
        </p:nvSpPr>
        <p:spPr>
          <a:xfrm>
            <a:off x="4151784" y="1311893"/>
            <a:ext cx="3600400" cy="55396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25" tIns="91425" rIns="91425" bIns="91425" anchor="t" anchorCtr="0">
            <a:sp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95300" lvl="1" indent="0">
              <a:buClr>
                <a:schemeClr val="dk2"/>
              </a:buClr>
              <a:buSzPct val="166666"/>
              <a:buNone/>
            </a:pPr>
            <a:r>
              <a:rPr lang="es-ES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E5F6FD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MATEMÁTICAS I</a:t>
            </a:r>
          </a:p>
        </p:txBody>
      </p:sp>
    </p:spTree>
    <p:extLst>
      <p:ext uri="{BB962C8B-B14F-4D97-AF65-F5344CB8AC3E}">
        <p14:creationId xmlns:p14="http://schemas.microsoft.com/office/powerpoint/2010/main" val="6858048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4294967295"/>
          </p:nvPr>
        </p:nvSpPr>
        <p:spPr>
          <a:xfrm>
            <a:off x="8496300" y="6448426"/>
            <a:ext cx="2171700" cy="365125"/>
          </a:xfrm>
        </p:spPr>
        <p:txBody>
          <a:bodyPr/>
          <a:lstStyle/>
          <a:p>
            <a:fld id="{91974DF9-AD47-4691-BA21-BBFCE3637A9A}" type="slidenum">
              <a:rPr lang="en-US" smtClean="0">
                <a:solidFill>
                  <a:srgbClr val="002060"/>
                </a:solidFill>
              </a:rPr>
              <a:pPr/>
              <a:t>4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hape 29"/>
          <p:cNvSpPr txBox="1">
            <a:spLocks/>
          </p:cNvSpPr>
          <p:nvPr/>
        </p:nvSpPr>
        <p:spPr>
          <a:xfrm>
            <a:off x="2027040" y="4568573"/>
            <a:ext cx="1584176" cy="572434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" sz="2800" b="1" dirty="0">
                <a:solidFill>
                  <a:srgbClr val="002060"/>
                </a:solidFill>
                <a:sym typeface="Arial"/>
                <a:rtl val="0"/>
              </a:rPr>
              <a:t>LÓGICA</a:t>
            </a:r>
          </a:p>
        </p:txBody>
      </p:sp>
      <p:sp>
        <p:nvSpPr>
          <p:cNvPr id="9" name="Shape 29"/>
          <p:cNvSpPr txBox="1">
            <a:spLocks/>
          </p:cNvSpPr>
          <p:nvPr/>
        </p:nvSpPr>
        <p:spPr>
          <a:xfrm>
            <a:off x="1508773" y="1869911"/>
            <a:ext cx="2715020" cy="960233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" sz="2800" b="1" dirty="0">
                <a:solidFill>
                  <a:srgbClr val="002060"/>
                </a:solidFill>
                <a:sym typeface="Arial"/>
                <a:rtl val="0"/>
              </a:rPr>
              <a:t>ÁLGEBRA  LINEAL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423986" y="4432660"/>
            <a:ext cx="35716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i="1" dirty="0">
                <a:solidFill>
                  <a:schemeClr val="accent4">
                    <a:lumMod val="75000"/>
                  </a:schemeClr>
                </a:solidFill>
              </a:rPr>
              <a:t>Razonamiento preciso, sistemático y </a:t>
            </a:r>
          </a:p>
          <a:p>
            <a:pPr algn="ctr">
              <a:lnSpc>
                <a:spcPct val="150000"/>
              </a:lnSpc>
            </a:pPr>
            <a:r>
              <a:rPr lang="es-ES" sz="2000" i="1" dirty="0">
                <a:solidFill>
                  <a:schemeClr val="accent4">
                    <a:lumMod val="75000"/>
                  </a:schemeClr>
                </a:solidFill>
              </a:rPr>
              <a:t>exacto</a:t>
            </a:r>
          </a:p>
        </p:txBody>
      </p:sp>
      <p:sp>
        <p:nvSpPr>
          <p:cNvPr id="11" name="Shape 29"/>
          <p:cNvSpPr txBox="1">
            <a:spLocks/>
          </p:cNvSpPr>
          <p:nvPr/>
        </p:nvSpPr>
        <p:spPr>
          <a:xfrm>
            <a:off x="3791744" y="1801318"/>
            <a:ext cx="2664296" cy="1050963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s-ES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s-ES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ingeniería </a:t>
            </a:r>
          </a:p>
        </p:txBody>
      </p:sp>
      <p:sp>
        <p:nvSpPr>
          <p:cNvPr id="12" name="Shape 29"/>
          <p:cNvSpPr txBox="1">
            <a:spLocks/>
          </p:cNvSpPr>
          <p:nvPr/>
        </p:nvSpPr>
        <p:spPr>
          <a:xfrm>
            <a:off x="7248128" y="1869911"/>
            <a:ext cx="2808313" cy="1677352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dirty="0"/>
              <a:t>búsqueda en Google,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dirty="0"/>
              <a:t>formato JPEG,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dirty="0" err="1"/>
              <a:t>Streaming</a:t>
            </a:r>
            <a:r>
              <a:rPr lang="es-ES" dirty="0"/>
              <a:t> de música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dirty="0"/>
              <a:t>Redes neuronales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7139609" y="4722146"/>
            <a:ext cx="3528391" cy="8617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spcBef>
                <a:spcPts val="2400"/>
              </a:spcBef>
              <a:buFont typeface="Wingdings" panose="05000000000000000000" pitchFamily="2" charset="2"/>
              <a:buChar char="Ø"/>
              <a:tabLst>
                <a:tab pos="82550" algn="l"/>
              </a:tabLst>
            </a:pPr>
            <a:r>
              <a:rPr lang="es-ES" sz="2000" dirty="0"/>
              <a:t>lenguajes de programación,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82550" algn="l"/>
              </a:tabLst>
            </a:pPr>
            <a:r>
              <a:rPr lang="es-ES" sz="2000" dirty="0"/>
              <a:t>inteligencia artificial…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536161" y="1412777"/>
            <a:ext cx="1451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Detrás de </a:t>
            </a:r>
          </a:p>
        </p:txBody>
      </p:sp>
    </p:spTree>
    <p:extLst>
      <p:ext uri="{BB962C8B-B14F-4D97-AF65-F5344CB8AC3E}">
        <p14:creationId xmlns:p14="http://schemas.microsoft.com/office/powerpoint/2010/main" val="5056100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4294967295"/>
          </p:nvPr>
        </p:nvSpPr>
        <p:spPr>
          <a:xfrm>
            <a:off x="2545730" y="1638548"/>
            <a:ext cx="7078663" cy="2166588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spAutoFit/>
          </a:bodyPr>
          <a:lstStyle/>
          <a:p>
            <a:pPr marL="38100" indent="0">
              <a:lnSpc>
                <a:spcPct val="150000"/>
              </a:lnSpc>
              <a:spcBef>
                <a:spcPts val="480"/>
              </a:spcBef>
              <a:buClr>
                <a:schemeClr val="dk2"/>
              </a:buClr>
              <a:buSzPct val="166666"/>
              <a:buNone/>
            </a:pPr>
            <a:r>
              <a:rPr lang="es" sz="2000" b="1" u="sng" dirty="0">
                <a:solidFill>
                  <a:srgbClr val="2047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CLASES </a:t>
            </a:r>
            <a:r>
              <a:rPr lang="e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2h</a:t>
            </a:r>
            <a:r>
              <a:rPr lang="e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en aula </a:t>
            </a:r>
          </a:p>
          <a:p>
            <a:pPr marL="952500" lvl="2" indent="0">
              <a:lnSpc>
                <a:spcPct val="150000"/>
              </a:lnSpc>
              <a:spcBef>
                <a:spcPts val="480"/>
              </a:spcBef>
              <a:buClr>
                <a:schemeClr val="dk2"/>
              </a:buClr>
              <a:buSzPct val="166666"/>
              <a:buNone/>
            </a:pPr>
            <a:r>
              <a:rPr lang="e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9</a:t>
            </a:r>
            <a:r>
              <a:rPr lang="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Álgebra + </a:t>
            </a:r>
            <a:r>
              <a:rPr lang="e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Lógica </a:t>
            </a:r>
          </a:p>
          <a:p>
            <a:pPr marL="38100" indent="0">
              <a:lnSpc>
                <a:spcPct val="150000"/>
              </a:lnSpc>
              <a:spcBef>
                <a:spcPts val="480"/>
              </a:spcBef>
              <a:buClr>
                <a:schemeClr val="dk2"/>
              </a:buClr>
              <a:buSzPct val="166666"/>
              <a:buNone/>
            </a:pPr>
            <a:r>
              <a:rPr lang="e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Profe:  </a:t>
            </a:r>
            <a:r>
              <a:rPr lang="e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Teo</a:t>
            </a:r>
            <a:r>
              <a:rPr lang="e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ría + ejemplos + actividades:  Transparencias</a:t>
            </a:r>
          </a:p>
          <a:p>
            <a:pPr marL="38100" indent="0">
              <a:lnSpc>
                <a:spcPct val="150000"/>
              </a:lnSpc>
              <a:spcBef>
                <a:spcPts val="480"/>
              </a:spcBef>
              <a:buClr>
                <a:schemeClr val="dk2"/>
              </a:buClr>
              <a:buSzPct val="166666"/>
              <a:buNone/>
            </a:pPr>
            <a:r>
              <a:rPr lang="e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Alu:</a:t>
            </a:r>
            <a:r>
              <a:rPr lang="e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</a:t>
            </a:r>
            <a:r>
              <a:rPr lang="e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Participar…</a:t>
            </a:r>
            <a:endParaRPr lang="es-E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escribi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360" y="4781004"/>
            <a:ext cx="972670" cy="116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44" y="4645041"/>
            <a:ext cx="3863509" cy="1803211"/>
          </a:xfrm>
          <a:prstGeom prst="rect">
            <a:avLst/>
          </a:prstGeom>
          <a:ln w="57150">
            <a:solidFill>
              <a:schemeClr val="bg2"/>
            </a:solidFill>
          </a:ln>
        </p:spPr>
      </p:pic>
      <p:sp>
        <p:nvSpPr>
          <p:cNvPr id="3" name="2 Rectángulo"/>
          <p:cNvSpPr/>
          <p:nvPr/>
        </p:nvSpPr>
        <p:spPr>
          <a:xfrm>
            <a:off x="5664651" y="4380894"/>
            <a:ext cx="1558504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marL="38100">
              <a:spcBef>
                <a:spcPts val="480"/>
              </a:spcBef>
              <a:buClr>
                <a:schemeClr val="dk2"/>
              </a:buClr>
              <a:buSzPct val="166666"/>
            </a:pPr>
            <a:r>
              <a:rPr lang="es" sz="2000" i="1" dirty="0">
                <a:solidFill>
                  <a:srgbClr val="002060"/>
                </a:solidFill>
              </a:rPr>
              <a:t>…!calladitos!</a:t>
            </a:r>
          </a:p>
        </p:txBody>
      </p:sp>
      <p:sp>
        <p:nvSpPr>
          <p:cNvPr id="7" name="Shape 76"/>
          <p:cNvSpPr txBox="1">
            <a:spLocks/>
          </p:cNvSpPr>
          <p:nvPr/>
        </p:nvSpPr>
        <p:spPr>
          <a:xfrm>
            <a:off x="4727848" y="1002824"/>
            <a:ext cx="2520280" cy="5539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25" tIns="91425" rIns="91425" bIns="91425" anchor="b" anchorCtr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METODOLOGÍA</a:t>
            </a:r>
          </a:p>
        </p:txBody>
      </p:sp>
      <p:sp>
        <p:nvSpPr>
          <p:cNvPr id="8" name="Marcador de número de diapositiva 1"/>
          <p:cNvSpPr txBox="1">
            <a:spLocks/>
          </p:cNvSpPr>
          <p:nvPr/>
        </p:nvSpPr>
        <p:spPr>
          <a:xfrm>
            <a:off x="8400256" y="6448252"/>
            <a:ext cx="2171700" cy="365125"/>
          </a:xfrm>
          <a:prstGeom prst="rect">
            <a:avLst/>
          </a:prstGeom>
        </p:spPr>
        <p:txBody>
          <a:bodyPr vert="horz" anchor="b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baseline="0">
                <a:solidFill>
                  <a:schemeClr val="bg2">
                    <a:shade val="50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91974DF9-AD47-4691-BA21-BBFCE3637A9A}" type="slidenum">
              <a:rPr lang="en-US">
                <a:solidFill>
                  <a:srgbClr val="002060"/>
                </a:solidFill>
              </a:rPr>
              <a:pPr/>
              <a:t>5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345244" y="703164"/>
            <a:ext cx="1056701" cy="369332"/>
          </a:xfrm>
          <a:prstGeom prst="rect">
            <a:avLst/>
          </a:prstGeom>
          <a:solidFill>
            <a:srgbClr val="FFDB69"/>
          </a:solidFill>
          <a:ln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s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</a:t>
            </a:r>
          </a:p>
        </p:txBody>
      </p:sp>
    </p:spTree>
    <p:extLst>
      <p:ext uri="{BB962C8B-B14F-4D97-AF65-F5344CB8AC3E}">
        <p14:creationId xmlns:p14="http://schemas.microsoft.com/office/powerpoint/2010/main" val="370712565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00781D-1D82-CB4F-A783-44F570B039A2}"/>
              </a:ext>
            </a:extLst>
          </p:cNvPr>
          <p:cNvSpPr txBox="1"/>
          <p:nvPr/>
        </p:nvSpPr>
        <p:spPr>
          <a:xfrm>
            <a:off x="2169886" y="1436914"/>
            <a:ext cx="758566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/>
              <a:t>Cada clase de teoría seguirá el siguiente guion:</a:t>
            </a:r>
          </a:p>
          <a:p>
            <a:endParaRPr lang="es-ES_trad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400" dirty="0"/>
              <a:t>Explicación conceptual de la teoría ( 55 minutos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400" dirty="0"/>
              <a:t>Planteamiento de ejercicios ( 5 minutos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400" dirty="0"/>
              <a:t>Resolución de los ejercicios por los alumnos (40 minutos)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400" dirty="0"/>
              <a:t>Resolución de los ejercicios por el profesor (20 minutos)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C27D7D-4812-0C4D-8DF6-49641EC20D04}"/>
              </a:ext>
            </a:extLst>
          </p:cNvPr>
          <p:cNvSpPr txBox="1"/>
          <p:nvPr/>
        </p:nvSpPr>
        <p:spPr>
          <a:xfrm>
            <a:off x="2532743" y="5334000"/>
            <a:ext cx="616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(obviamente esta clase se salta el guion dado que es la primera)</a:t>
            </a:r>
          </a:p>
        </p:txBody>
      </p:sp>
    </p:spTree>
    <p:extLst>
      <p:ext uri="{BB962C8B-B14F-4D97-AF65-F5344CB8AC3E}">
        <p14:creationId xmlns:p14="http://schemas.microsoft.com/office/powerpoint/2010/main" val="127513594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3E3F1C-CFA8-9B49-94D6-8BD63AAC2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865019"/>
              </p:ext>
            </p:extLst>
          </p:nvPr>
        </p:nvGraphicFramePr>
        <p:xfrm>
          <a:off x="490154" y="285750"/>
          <a:ext cx="10521865" cy="628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69">
                  <a:extLst>
                    <a:ext uri="{9D8B030D-6E8A-4147-A177-3AD203B41FA5}">
                      <a16:colId xmlns:a16="http://schemas.microsoft.com/office/drawing/2014/main" val="3527302564"/>
                    </a:ext>
                  </a:extLst>
                </a:gridCol>
                <a:gridCol w="689856">
                  <a:extLst>
                    <a:ext uri="{9D8B030D-6E8A-4147-A177-3AD203B41FA5}">
                      <a16:colId xmlns:a16="http://schemas.microsoft.com/office/drawing/2014/main" val="4032726112"/>
                    </a:ext>
                  </a:extLst>
                </a:gridCol>
                <a:gridCol w="577988">
                  <a:extLst>
                    <a:ext uri="{9D8B030D-6E8A-4147-A177-3AD203B41FA5}">
                      <a16:colId xmlns:a16="http://schemas.microsoft.com/office/drawing/2014/main" val="1435938825"/>
                    </a:ext>
                  </a:extLst>
                </a:gridCol>
                <a:gridCol w="577988">
                  <a:extLst>
                    <a:ext uri="{9D8B030D-6E8A-4147-A177-3AD203B41FA5}">
                      <a16:colId xmlns:a16="http://schemas.microsoft.com/office/drawing/2014/main" val="4101628317"/>
                    </a:ext>
                  </a:extLst>
                </a:gridCol>
                <a:gridCol w="577988">
                  <a:extLst>
                    <a:ext uri="{9D8B030D-6E8A-4147-A177-3AD203B41FA5}">
                      <a16:colId xmlns:a16="http://schemas.microsoft.com/office/drawing/2014/main" val="432042716"/>
                    </a:ext>
                  </a:extLst>
                </a:gridCol>
                <a:gridCol w="577988">
                  <a:extLst>
                    <a:ext uri="{9D8B030D-6E8A-4147-A177-3AD203B41FA5}">
                      <a16:colId xmlns:a16="http://schemas.microsoft.com/office/drawing/2014/main" val="1553252410"/>
                    </a:ext>
                  </a:extLst>
                </a:gridCol>
                <a:gridCol w="577988">
                  <a:extLst>
                    <a:ext uri="{9D8B030D-6E8A-4147-A177-3AD203B41FA5}">
                      <a16:colId xmlns:a16="http://schemas.microsoft.com/office/drawing/2014/main" val="4246221426"/>
                    </a:ext>
                  </a:extLst>
                </a:gridCol>
                <a:gridCol w="577988">
                  <a:extLst>
                    <a:ext uri="{9D8B030D-6E8A-4147-A177-3AD203B41FA5}">
                      <a16:colId xmlns:a16="http://schemas.microsoft.com/office/drawing/2014/main" val="4286278566"/>
                    </a:ext>
                  </a:extLst>
                </a:gridCol>
                <a:gridCol w="5543712">
                  <a:extLst>
                    <a:ext uri="{9D8B030D-6E8A-4147-A177-3AD203B41FA5}">
                      <a16:colId xmlns:a16="http://schemas.microsoft.com/office/drawing/2014/main" val="656306784"/>
                    </a:ext>
                  </a:extLst>
                </a:gridCol>
              </a:tblGrid>
              <a:tr h="287472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Sem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>
                          <a:effectLst/>
                        </a:rPr>
                        <a:t>Días</a:t>
                      </a:r>
                      <a:endParaRPr lang="es-E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Teoría</a:t>
                      </a:r>
                      <a:endParaRPr lang="es-E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620459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l" fontAlgn="b"/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Septiembre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 </a:t>
                      </a:r>
                      <a:endParaRPr lang="es-E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025334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09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10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11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12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13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14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15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Presentación e Introducción a Álgebra</a:t>
                      </a:r>
                      <a:endParaRPr lang="es-E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194309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16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17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18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19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20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21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22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A: Sistemas Lineales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97810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3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23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24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25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26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27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28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29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A: Vectores y Matrices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306089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l" fontAlgn="b"/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Octubre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 </a:t>
                      </a:r>
                      <a:endParaRPr lang="es-E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345984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4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30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01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02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03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04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05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06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A: Espacios </a:t>
                      </a:r>
                      <a:r>
                        <a:rPr lang="es-ES" sz="2000" u="none" strike="noStrike" dirty="0" err="1">
                          <a:effectLst/>
                        </a:rPr>
                        <a:t>Vec</a:t>
                      </a:r>
                      <a:r>
                        <a:rPr lang="es-ES" sz="2000" u="none" strike="noStrike" dirty="0">
                          <a:effectLst/>
                        </a:rPr>
                        <a:t> – Vectores en R² y R³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655815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07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08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09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10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11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12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13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A: Espacios </a:t>
                      </a:r>
                      <a:r>
                        <a:rPr lang="es-ES" sz="2000" u="none" strike="noStrike" dirty="0" err="1">
                          <a:effectLst/>
                        </a:rPr>
                        <a:t>Vec</a:t>
                      </a:r>
                      <a:r>
                        <a:rPr lang="es-ES" sz="2000" u="none" strike="noStrike" dirty="0">
                          <a:effectLst/>
                        </a:rPr>
                        <a:t> – Bases y Dimensión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19087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6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14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15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16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17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18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19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20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A: Espacios </a:t>
                      </a:r>
                      <a:r>
                        <a:rPr lang="es-ES" sz="2000" u="none" strike="noStrike" dirty="0" err="1">
                          <a:effectLst/>
                        </a:rPr>
                        <a:t>Vec</a:t>
                      </a:r>
                      <a:r>
                        <a:rPr lang="es-ES" sz="2000" u="none" strike="noStrike" dirty="0">
                          <a:effectLst/>
                        </a:rPr>
                        <a:t> – Cambio de Base </a:t>
                      </a:r>
                      <a:r>
                        <a:rPr lang="es-E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– Ejercicios NE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49614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7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21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22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23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24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25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26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27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A: Transformaciones Lineales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134538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8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28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29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30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31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01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02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03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A: Vectores característicos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171203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l" fontAlgn="b"/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Noviembre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 </a:t>
                      </a:r>
                      <a:endParaRPr lang="es-E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505587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9</a:t>
                      </a:r>
                      <a:endParaRPr lang="es-E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04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05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06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07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08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09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10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A: </a:t>
                      </a:r>
                      <a:r>
                        <a:rPr lang="es-ES" sz="2000" u="none" strike="noStrike" dirty="0" err="1">
                          <a:effectLst/>
                        </a:rPr>
                        <a:t>Diagonalización</a:t>
                      </a:r>
                      <a:r>
                        <a:rPr lang="es-ES" sz="2000" u="none" strike="noStrike" dirty="0">
                          <a:effectLst/>
                        </a:rPr>
                        <a:t> </a:t>
                      </a:r>
                      <a:r>
                        <a:rPr lang="es-E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– Ejercicios NE</a:t>
                      </a:r>
                      <a:endParaRPr lang="es-ES" sz="2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031244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10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11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12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13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14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15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16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17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L: Introducción a Lógica y el lenguaje formal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594064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11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18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19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20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21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22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23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24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L: Formalización en Lógica proposicional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932956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12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25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26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27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28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29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30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01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L: Tablas de Verdad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351581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l" fontAlgn="b"/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Diciembre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 </a:t>
                      </a:r>
                      <a:endParaRPr lang="es-E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836516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13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02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03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04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05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06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07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08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L: Contraejemplo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689455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14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09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10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11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12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13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14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15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L: Deducción Natural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01310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15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16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17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18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19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20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21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22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L: Deducción Natural </a:t>
                      </a:r>
                      <a:r>
                        <a:rPr lang="es-E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– Ejercicios NE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90170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CFAEDA-1155-8D42-8A2F-E46A920192EB}"/>
              </a:ext>
            </a:extLst>
          </p:cNvPr>
          <p:cNvCxnSpPr/>
          <p:nvPr/>
        </p:nvCxnSpPr>
        <p:spPr>
          <a:xfrm>
            <a:off x="242467" y="1222165"/>
            <a:ext cx="110939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19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8326250" y="4361048"/>
            <a:ext cx="1226134" cy="648072"/>
          </a:xfrm>
          <a:prstGeom prst="cloudCallout">
            <a:avLst>
              <a:gd name="adj1" fmla="val -23551"/>
              <a:gd name="adj2" fmla="val 86866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/>
            <a:endParaRPr lang="es-ES">
              <a:latin typeface="Tahoma" pitchFamily="34" charset="0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body" idx="4294967295"/>
          </p:nvPr>
        </p:nvSpPr>
        <p:spPr>
          <a:xfrm>
            <a:off x="2374156" y="1484314"/>
            <a:ext cx="7034213" cy="1650165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spAutoFit/>
          </a:bodyPr>
          <a:lstStyle/>
          <a:p>
            <a:pPr marL="457200" indent="-419100">
              <a:lnSpc>
                <a:spcPct val="150000"/>
              </a:lnSpc>
              <a:spcBef>
                <a:spcPts val="48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lang="es" sz="2000" b="1" dirty="0">
                <a:solidFill>
                  <a:srgbClr val="2047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Sesiones (</a:t>
            </a:r>
            <a:r>
              <a:rPr lang="e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2h</a:t>
            </a:r>
            <a:r>
              <a:rPr lang="es" sz="2000" b="1" dirty="0">
                <a:solidFill>
                  <a:srgbClr val="2047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</a:t>
            </a:r>
          </a:p>
          <a:p>
            <a:pPr marL="38100" indent="0">
              <a:lnSpc>
                <a:spcPct val="150000"/>
              </a:lnSpc>
              <a:spcBef>
                <a:spcPts val="480"/>
              </a:spcBef>
              <a:buClr>
                <a:schemeClr val="dk2"/>
              </a:buClr>
              <a:buSzPct val="166666"/>
              <a:buNone/>
            </a:pPr>
            <a:r>
              <a:rPr lang="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“J</a:t>
            </a:r>
            <a:r>
              <a:rPr lang="e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uega” con Plman</a:t>
            </a:r>
            <a:endParaRPr lang="e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 indent="0">
              <a:lnSpc>
                <a:spcPct val="150000"/>
              </a:lnSpc>
              <a:spcBef>
                <a:spcPts val="480"/>
              </a:spcBef>
              <a:buClr>
                <a:schemeClr val="dk2"/>
              </a:buClr>
              <a:buSzPct val="166666"/>
              <a:buNone/>
            </a:pPr>
            <a:r>
              <a:rPr lang="es-ES" sz="2000" dirty="0">
                <a:solidFill>
                  <a:srgbClr val="002060"/>
                </a:solidFill>
                <a:cs typeface="Arial" panose="020B0604020202020204" pitchFamily="34" charset="0"/>
              </a:rPr>
              <a:t>Programar acciones COMECOCOS: </a:t>
            </a:r>
            <a:r>
              <a:rPr lang="es-ES" sz="2000" b="1" dirty="0" err="1">
                <a:solidFill>
                  <a:srgbClr val="002060"/>
                </a:solidFill>
                <a:cs typeface="Arial" panose="020B0604020202020204" pitchFamily="34" charset="0"/>
              </a:rPr>
              <a:t>Plman</a:t>
            </a:r>
            <a:r>
              <a:rPr lang="es-ES" sz="2000" b="1" dirty="0">
                <a:solidFill>
                  <a:srgbClr val="002060"/>
                </a:solidFill>
                <a:cs typeface="Arial" panose="020B0604020202020204" pitchFamily="34" charset="0"/>
              </a:rPr>
              <a:t> con lenguaje </a:t>
            </a:r>
            <a:r>
              <a:rPr lang="es-ES" sz="2000" b="1" dirty="0" err="1">
                <a:solidFill>
                  <a:srgbClr val="002060"/>
                </a:solidFill>
                <a:cs typeface="Arial" panose="020B0604020202020204" pitchFamily="34" charset="0"/>
              </a:rPr>
              <a:t>Prolog</a:t>
            </a:r>
            <a:endParaRPr lang="es" sz="2000" b="1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294967295"/>
          </p:nvPr>
        </p:nvSpPr>
        <p:spPr>
          <a:xfrm>
            <a:off x="10210800" y="5314951"/>
            <a:ext cx="457200" cy="365125"/>
          </a:xfrm>
        </p:spPr>
        <p:txBody>
          <a:bodyPr/>
          <a:lstStyle/>
          <a:p>
            <a:fld id="{91974DF9-AD47-4691-BA21-BBFCE3637A9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Rectángulo 1"/>
          <p:cNvSpPr/>
          <p:nvPr/>
        </p:nvSpPr>
        <p:spPr>
          <a:xfrm>
            <a:off x="2373530" y="3531792"/>
            <a:ext cx="5810703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Profe:  </a:t>
            </a:r>
            <a:r>
              <a:rPr lang="es-ES" sz="2000" b="1" dirty="0">
                <a:solidFill>
                  <a:srgbClr val="002060"/>
                </a:solidFill>
              </a:rPr>
              <a:t>Explica</a:t>
            </a:r>
            <a:r>
              <a:rPr lang="es-ES" sz="2000" dirty="0">
                <a:solidFill>
                  <a:srgbClr val="002060"/>
                </a:solidFill>
              </a:rPr>
              <a:t> práctica + </a:t>
            </a:r>
            <a:r>
              <a:rPr lang="es-ES" sz="2000" b="1" dirty="0">
                <a:solidFill>
                  <a:srgbClr val="002060"/>
                </a:solidFill>
              </a:rPr>
              <a:t>ejemplos</a:t>
            </a:r>
            <a:r>
              <a:rPr lang="es-ES" sz="2000" dirty="0">
                <a:solidFill>
                  <a:srgbClr val="002060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Alu</a:t>
            </a:r>
            <a:r>
              <a:rPr lang="es" sz="2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es-ES" sz="2000" dirty="0">
                <a:solidFill>
                  <a:schemeClr val="accent5">
                    <a:lumMod val="50000"/>
                  </a:schemeClr>
                </a:solidFill>
              </a:rPr>
              <a:t>  implementa práctica</a:t>
            </a:r>
            <a:r>
              <a:rPr lang="es-ES" sz="2000" dirty="0">
                <a:solidFill>
                  <a:schemeClr val="accent3"/>
                </a:solidFill>
              </a:rPr>
              <a:t> en clase y en casa</a:t>
            </a:r>
            <a:r>
              <a:rPr lang="es-ES" sz="2000" dirty="0">
                <a:solidFill>
                  <a:srgbClr val="002060"/>
                </a:solidFill>
              </a:rPr>
              <a:t> </a:t>
            </a:r>
          </a:p>
          <a:p>
            <a:pPr marL="285750" lvl="4" indent="-285750" algn="ctr">
              <a:lnSpc>
                <a:spcPct val="150000"/>
              </a:lnSpc>
              <a:buFontTx/>
              <a:buChar char="-"/>
            </a:pPr>
            <a:r>
              <a:rPr lang="es-ES" sz="2000" b="1" dirty="0">
                <a:solidFill>
                  <a:srgbClr val="002060"/>
                </a:solidFill>
              </a:rPr>
              <a:t>Sistema on-line</a:t>
            </a:r>
            <a:r>
              <a:rPr lang="es-ES" sz="2000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8" name="Picture 8" descr="Fantasm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5127918"/>
            <a:ext cx="1038226" cy="83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comp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5081129"/>
            <a:ext cx="1263662" cy="83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8342508" y="4361049"/>
            <a:ext cx="993852" cy="58477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/>
                    </a:gs>
                    <a:gs pos="100000">
                      <a:srgbClr val="66C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5F5F5F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s-ES_tradnl" sz="1600" b="1" i="1" dirty="0">
                <a:solidFill>
                  <a:schemeClr val="tx2"/>
                </a:solidFill>
                <a:latin typeface="Times New Roman" pitchFamily="18" charset="0"/>
              </a:rPr>
              <a:t> Esto explota</a:t>
            </a:r>
          </a:p>
        </p:txBody>
      </p:sp>
      <p:pic>
        <p:nvPicPr>
          <p:cNvPr id="12" name="Picture 4" descr="logo Pl-M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4221088"/>
            <a:ext cx="792088" cy="181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"/>
          <p:cNvSpPr txBox="1">
            <a:spLocks/>
          </p:cNvSpPr>
          <p:nvPr/>
        </p:nvSpPr>
        <p:spPr>
          <a:xfrm>
            <a:off x="8400256" y="6448252"/>
            <a:ext cx="2171700" cy="365125"/>
          </a:xfrm>
          <a:prstGeom prst="rect">
            <a:avLst/>
          </a:prstGeom>
        </p:spPr>
        <p:txBody>
          <a:bodyPr vert="horz" anchor="b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baseline="0">
                <a:solidFill>
                  <a:schemeClr val="bg2">
                    <a:shade val="50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91974DF9-AD47-4691-BA21-BBFCE3637A9A}" type="slidenum">
              <a:rPr lang="en-US">
                <a:solidFill>
                  <a:srgbClr val="002060"/>
                </a:solidFill>
              </a:rPr>
              <a:pPr/>
              <a:t>8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Shape 76"/>
          <p:cNvSpPr txBox="1">
            <a:spLocks/>
          </p:cNvSpPr>
          <p:nvPr/>
        </p:nvSpPr>
        <p:spPr>
          <a:xfrm>
            <a:off x="4996160" y="983361"/>
            <a:ext cx="2520280" cy="5539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25" tIns="91425" rIns="91425" bIns="91425" anchor="b" anchorCtr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METODOLOGÍA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3287688" y="772848"/>
            <a:ext cx="1531188" cy="369332"/>
          </a:xfrm>
          <a:prstGeom prst="rect">
            <a:avLst/>
          </a:prstGeom>
          <a:solidFill>
            <a:srgbClr val="FFDB69"/>
          </a:solidFill>
          <a:ln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s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PRÁCTICAS</a:t>
            </a:r>
          </a:p>
        </p:txBody>
      </p:sp>
    </p:spTree>
    <p:extLst>
      <p:ext uri="{BB962C8B-B14F-4D97-AF65-F5344CB8AC3E}">
        <p14:creationId xmlns:p14="http://schemas.microsoft.com/office/powerpoint/2010/main" val="354154828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1524001" y="-32084"/>
            <a:ext cx="9119097" cy="659735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" name="CuadroTexto 1"/>
          <p:cNvSpPr txBox="1"/>
          <p:nvPr/>
        </p:nvSpPr>
        <p:spPr>
          <a:xfrm>
            <a:off x="4274132" y="15567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426532" y="363573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978182" y="38610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176120" y="15475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735960" y="2060848"/>
            <a:ext cx="415498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@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294967295"/>
          </p:nvPr>
        </p:nvSpPr>
        <p:spPr>
          <a:xfrm>
            <a:off x="10210800" y="6111876"/>
            <a:ext cx="457200" cy="365125"/>
          </a:xfrm>
        </p:spPr>
        <p:txBody>
          <a:bodyPr/>
          <a:lstStyle/>
          <a:p>
            <a:fld id="{91974DF9-AD47-4691-BA21-BBFCE3637A9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Marcador de número de diapositiva 1"/>
          <p:cNvSpPr txBox="1">
            <a:spLocks/>
          </p:cNvSpPr>
          <p:nvPr/>
        </p:nvSpPr>
        <p:spPr>
          <a:xfrm>
            <a:off x="8400256" y="6448252"/>
            <a:ext cx="2171700" cy="365125"/>
          </a:xfrm>
          <a:prstGeom prst="rect">
            <a:avLst/>
          </a:prstGeom>
        </p:spPr>
        <p:txBody>
          <a:bodyPr vert="horz" anchor="b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baseline="0">
                <a:solidFill>
                  <a:schemeClr val="bg2">
                    <a:shade val="50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91974DF9-AD47-4691-BA21-BBFCE3637A9A}" type="slidenum">
              <a:rPr lang="en-US">
                <a:solidFill>
                  <a:srgbClr val="002060"/>
                </a:solidFill>
              </a:rPr>
              <a:pPr/>
              <a:t>9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9697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875</Words>
  <Application>Microsoft Macintosh PowerPoint</Application>
  <PresentationFormat>Widescreen</PresentationFormat>
  <Paragraphs>297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Sitka Small</vt:lpstr>
      <vt:lpstr>Symbol</vt:lpstr>
      <vt:lpstr>Tahoma</vt:lpstr>
      <vt:lpstr>Times New Roman</vt:lpstr>
      <vt:lpstr>Verdana</vt:lpstr>
      <vt:lpstr>Wingdings</vt:lpstr>
      <vt:lpstr>Wingdings 2</vt:lpstr>
      <vt:lpstr>Office Theme</vt:lpstr>
      <vt:lpstr>Matemáticas I Sesión I – Presentación e Introducción a Algebra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Matemáticas I Sesión I – Presentación e Introducción a Algebra</dc:title>
  <dc:creator>German Gonzalez Serrano</dc:creator>
  <cp:lastModifiedBy>German Gonzalez Serrano</cp:lastModifiedBy>
  <cp:revision>3</cp:revision>
  <dcterms:created xsi:type="dcterms:W3CDTF">2019-09-12T12:05:03Z</dcterms:created>
  <dcterms:modified xsi:type="dcterms:W3CDTF">2019-09-18T16:57:05Z</dcterms:modified>
</cp:coreProperties>
</file>