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2893"/>
  </p:normalViewPr>
  <p:slideViewPr>
    <p:cSldViewPr>
      <p:cViewPr>
        <p:scale>
          <a:sx n="76" d="100"/>
          <a:sy n="76" d="100"/>
        </p:scale>
        <p:origin x="520"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lvl1pPr>
              <a:defRPr sz="3600" b="1" i="1">
                <a:effectLst>
                  <a:outerShdw blurRad="38100" dist="38100" dir="2700000" algn="tl">
                    <a:srgbClr val="000000">
                      <a:alpha val="43137"/>
                    </a:srgbClr>
                  </a:outerShdw>
                </a:effectLst>
              </a:defRPr>
            </a:lvl1p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7DB8C5-A311-49E2-AAF2-83568F2A999F}" type="datetimeFigureOut">
              <a:rPr lang="es-ES" smtClean="0"/>
              <a:pPr/>
              <a:t>22/9/19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A36BE29-4A10-4D28-8C39-FE6BFB7868E9}" type="slidenum">
              <a:rPr lang="es-ES" smtClean="0"/>
              <a:pPr/>
              <a:t>‹Nr.›</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6 Imagen"/>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DB8C5-A311-49E2-AAF2-83568F2A999F}" type="datetimeFigureOut">
              <a:rPr lang="es-ES" smtClean="0"/>
              <a:pPr/>
              <a:t>22/9/19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6BE29-4A10-4D28-8C39-FE6BFB7868E9}" type="slidenum">
              <a:rPr lang="es-ES" smtClean="0"/>
              <a:pPr/>
              <a:t>‹Nr.›</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pPr>
              <a:spcBef>
                <a:spcPct val="20000"/>
              </a:spcBef>
            </a:pPr>
            <a:r>
              <a:rPr lang="es-ES_tradnl" sz="4800" b="1" i="1" dirty="0" smtClean="0">
                <a:effectLst>
                  <a:outerShdw blurRad="38100" dist="38100" dir="2700000" algn="tl">
                    <a:srgbClr val="DDDDDD"/>
                  </a:outerShdw>
                </a:effectLst>
                <a:latin typeface="+mn-lt"/>
                <a:ea typeface="+mn-ea"/>
                <a:cs typeface="+mn-cs"/>
              </a:rPr>
              <a:t>PRÁCTICA </a:t>
            </a:r>
            <a:r>
              <a:rPr lang="es-ES_tradnl" sz="4800" b="1" i="1" dirty="0" smtClean="0">
                <a:effectLst>
                  <a:outerShdw blurRad="38100" dist="38100" dir="2700000" algn="tl">
                    <a:srgbClr val="DDDDDD"/>
                  </a:outerShdw>
                </a:effectLst>
                <a:latin typeface="+mn-lt"/>
                <a:ea typeface="+mn-ea"/>
                <a:cs typeface="+mn-cs"/>
              </a:rPr>
              <a:t>EXCEL</a:t>
            </a:r>
            <a:br>
              <a:rPr lang="es-ES_tradnl" sz="4800" b="1" i="1" dirty="0" smtClean="0">
                <a:effectLst>
                  <a:outerShdw blurRad="38100" dist="38100" dir="2700000" algn="tl">
                    <a:srgbClr val="DDDDDD"/>
                  </a:outerShdw>
                </a:effectLst>
                <a:latin typeface="+mn-lt"/>
                <a:ea typeface="+mn-ea"/>
                <a:cs typeface="+mn-cs"/>
              </a:rPr>
            </a:br>
            <a:r>
              <a:rPr lang="es-ES_tradnl" sz="4800" b="1" i="1" dirty="0" smtClean="0">
                <a:effectLst>
                  <a:outerShdw blurRad="38100" dist="38100" dir="2700000" algn="tl">
                    <a:srgbClr val="DDDDDD"/>
                  </a:outerShdw>
                </a:effectLst>
                <a:latin typeface="+mn-lt"/>
                <a:ea typeface="+mn-ea"/>
                <a:cs typeface="+mn-cs"/>
              </a:rPr>
              <a:t>AMPLIACI</a:t>
            </a:r>
            <a:r>
              <a:rPr lang="es-ES" sz="4800" b="1" i="1" smtClean="0">
                <a:effectLst>
                  <a:outerShdw blurRad="38100" dist="38100" dir="2700000" algn="tl">
                    <a:srgbClr val="DDDDDD"/>
                  </a:outerShdw>
                </a:effectLst>
                <a:latin typeface="+mn-lt"/>
                <a:ea typeface="+mn-ea"/>
                <a:cs typeface="+mn-cs"/>
              </a:rPr>
              <a:t>ÓN </a:t>
            </a:r>
            <a:endParaRPr lang="es-ES" sz="4800" b="1" i="1" dirty="0">
              <a:effectLst>
                <a:outerShdw blurRad="38100" dist="38100" dir="2700000" algn="tl">
                  <a:srgbClr val="DDDDDD"/>
                </a:outerShdw>
              </a:effectLst>
              <a:latin typeface="+mn-lt"/>
              <a:ea typeface="+mn-ea"/>
              <a:cs typeface="+mn-cs"/>
            </a:endParaRPr>
          </a:p>
        </p:txBody>
      </p:sp>
      <p:sp>
        <p:nvSpPr>
          <p:cNvPr id="5" name="1 Título"/>
          <p:cNvSpPr>
            <a:spLocks noGrp="1"/>
          </p:cNvSpPr>
          <p:nvPr>
            <p:ph type="subTitle" idx="1"/>
          </p:nvPr>
        </p:nvSpPr>
        <p:spPr/>
        <p:txBody>
          <a:bodyPr/>
          <a:lstStyle>
            <a:lvl1pPr>
              <a:defRPr b="1" i="1">
                <a:effectLst/>
              </a:defRPr>
            </a:lvl1pPr>
          </a:lstStyle>
          <a:p>
            <a:r>
              <a:rPr lang="es-ES_tradnl" dirty="0" smtClean="0">
                <a:effectLst>
                  <a:outerShdw blurRad="38100" dist="38100" dir="2700000" algn="tl">
                    <a:srgbClr val="DDDDDD"/>
                  </a:outerShdw>
                </a:effectLst>
              </a:rPr>
              <a:t>Sistemas y Tecnologías de Información</a:t>
            </a:r>
            <a:endParaRPr lang="es-ES" dirty="0"/>
          </a:p>
        </p:txBody>
      </p:sp>
      <p:sp>
        <p:nvSpPr>
          <p:cNvPr id="3" name="CuadroTexto 2"/>
          <p:cNvSpPr txBox="1"/>
          <p:nvPr/>
        </p:nvSpPr>
        <p:spPr>
          <a:xfrm>
            <a:off x="6620933" y="2895600"/>
            <a:ext cx="184731" cy="369332"/>
          </a:xfrm>
          <a:prstGeom prst="rect">
            <a:avLst/>
          </a:prstGeom>
          <a:noFill/>
        </p:spPr>
        <p:txBody>
          <a:bodyPr wrap="none" rtlCol="0">
            <a:spAutoFit/>
          </a:bodyPr>
          <a:lstStyle/>
          <a:p>
            <a:endParaRPr lang="es-ES_tradn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PRÁCTICA EXCEL</a:t>
            </a:r>
            <a:endParaRPr lang="es-ES" dirty="0"/>
          </a:p>
        </p:txBody>
      </p:sp>
      <p:pic>
        <p:nvPicPr>
          <p:cNvPr id="1026" name="Picture 2"/>
          <p:cNvPicPr>
            <a:picLocks noGrp="1" noChangeAspect="1" noChangeArrowheads="1"/>
          </p:cNvPicPr>
          <p:nvPr>
            <p:ph idx="1"/>
          </p:nvPr>
        </p:nvPicPr>
        <p:blipFill>
          <a:blip r:embed="rId2" cstate="print"/>
          <a:srcRect r="66546" b="46865"/>
          <a:stretch>
            <a:fillRect/>
          </a:stretch>
        </p:blipFill>
        <p:spPr bwMode="auto">
          <a:xfrm>
            <a:off x="683568" y="1556792"/>
            <a:ext cx="3548807" cy="4509296"/>
          </a:xfrm>
          <a:prstGeom prst="rect">
            <a:avLst/>
          </a:prstGeom>
          <a:noFill/>
          <a:ln w="9525">
            <a:noFill/>
            <a:miter lim="800000"/>
            <a:headEnd/>
            <a:tailEnd/>
          </a:ln>
        </p:spPr>
      </p:pic>
      <p:sp>
        <p:nvSpPr>
          <p:cNvPr id="5" name="4 CuadroTexto"/>
          <p:cNvSpPr txBox="1"/>
          <p:nvPr/>
        </p:nvSpPr>
        <p:spPr>
          <a:xfrm>
            <a:off x="4224920" y="2636912"/>
            <a:ext cx="4751814" cy="3693319"/>
          </a:xfrm>
          <a:prstGeom prst="rect">
            <a:avLst/>
          </a:prstGeom>
          <a:noFill/>
        </p:spPr>
        <p:txBody>
          <a:bodyPr wrap="none" rtlCol="0">
            <a:spAutoFit/>
          </a:bodyPr>
          <a:lstStyle/>
          <a:p>
            <a:pPr algn="ctr"/>
            <a:r>
              <a:rPr lang="es-ES_tradnl" b="1" i="1" dirty="0" smtClean="0"/>
              <a:t>HOJA1 “PRODUCTOS”</a:t>
            </a:r>
          </a:p>
          <a:p>
            <a:pPr algn="ctr"/>
            <a:endParaRPr lang="es-ES_tradnl" b="1" i="1" dirty="0" smtClean="0"/>
          </a:p>
          <a:p>
            <a:r>
              <a:rPr lang="es-ES_tradnl" dirty="0" smtClean="0"/>
              <a:t>Referencia: </a:t>
            </a:r>
          </a:p>
          <a:p>
            <a:r>
              <a:rPr lang="es-ES_tradnl" dirty="0" smtClean="0"/>
              <a:t>   Código que se le asigna al producto</a:t>
            </a:r>
          </a:p>
          <a:p>
            <a:endParaRPr lang="es-ES_tradnl" dirty="0"/>
          </a:p>
          <a:p>
            <a:r>
              <a:rPr lang="es-ES_tradnl" dirty="0" smtClean="0"/>
              <a:t>Descripción: </a:t>
            </a:r>
          </a:p>
          <a:p>
            <a:r>
              <a:rPr lang="es-ES_tradnl" dirty="0"/>
              <a:t> </a:t>
            </a:r>
            <a:r>
              <a:rPr lang="es-ES_tradnl" dirty="0" smtClean="0"/>
              <a:t>  Nombre del producto</a:t>
            </a:r>
          </a:p>
          <a:p>
            <a:endParaRPr lang="es-ES_tradnl" dirty="0"/>
          </a:p>
          <a:p>
            <a:r>
              <a:rPr lang="es-ES_tradnl" dirty="0" smtClean="0"/>
              <a:t>Precio:</a:t>
            </a:r>
          </a:p>
          <a:p>
            <a:r>
              <a:rPr lang="es-ES_tradnl" dirty="0"/>
              <a:t> </a:t>
            </a:r>
            <a:r>
              <a:rPr lang="es-ES_tradnl" dirty="0" smtClean="0"/>
              <a:t>  Precio venta al público del producto (sin IVA)</a:t>
            </a:r>
          </a:p>
          <a:p>
            <a:endParaRPr lang="es-ES_tradnl" dirty="0"/>
          </a:p>
          <a:p>
            <a:r>
              <a:rPr lang="es-ES_tradnl" b="1" i="1" dirty="0" smtClean="0"/>
              <a:t>En esta hoja solo se debe dar formato similar al </a:t>
            </a:r>
          </a:p>
          <a:p>
            <a:r>
              <a:rPr lang="es-ES_tradnl" b="1" i="1" dirty="0" smtClean="0"/>
              <a:t>mostrado y asignar el nombre de la hoja.</a:t>
            </a:r>
            <a:endParaRPr lang="es-ES" b="1"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PRÁCTICA EXCEL</a:t>
            </a:r>
            <a:endParaRPr lang="es-ES" dirty="0"/>
          </a:p>
        </p:txBody>
      </p:sp>
      <p:pic>
        <p:nvPicPr>
          <p:cNvPr id="2050" name="Picture 2"/>
          <p:cNvPicPr>
            <a:picLocks noGrp="1" noChangeAspect="1" noChangeArrowheads="1"/>
          </p:cNvPicPr>
          <p:nvPr>
            <p:ph idx="1"/>
          </p:nvPr>
        </p:nvPicPr>
        <p:blipFill>
          <a:blip r:embed="rId2" cstate="print"/>
          <a:srcRect r="66546" b="51638"/>
          <a:stretch>
            <a:fillRect/>
          </a:stretch>
        </p:blipFill>
        <p:spPr bwMode="auto">
          <a:xfrm>
            <a:off x="683568" y="1628800"/>
            <a:ext cx="3362209" cy="3888432"/>
          </a:xfrm>
          <a:prstGeom prst="rect">
            <a:avLst/>
          </a:prstGeom>
          <a:noFill/>
          <a:ln w="9525">
            <a:noFill/>
            <a:miter lim="800000"/>
            <a:headEnd/>
            <a:tailEnd/>
          </a:ln>
        </p:spPr>
      </p:pic>
      <p:sp>
        <p:nvSpPr>
          <p:cNvPr id="5" name="4 CuadroTexto"/>
          <p:cNvSpPr txBox="1"/>
          <p:nvPr/>
        </p:nvSpPr>
        <p:spPr>
          <a:xfrm>
            <a:off x="4258574" y="1700808"/>
            <a:ext cx="4885426" cy="4524315"/>
          </a:xfrm>
          <a:prstGeom prst="rect">
            <a:avLst/>
          </a:prstGeom>
          <a:noFill/>
        </p:spPr>
        <p:txBody>
          <a:bodyPr wrap="square" rtlCol="0">
            <a:spAutoFit/>
          </a:bodyPr>
          <a:lstStyle/>
          <a:p>
            <a:pPr algn="ctr"/>
            <a:r>
              <a:rPr lang="es-ES_tradnl" b="1" i="1" dirty="0" smtClean="0"/>
              <a:t>HOJA2 “IVA Y DESCUENTOS”</a:t>
            </a:r>
          </a:p>
          <a:p>
            <a:pPr algn="ctr"/>
            <a:endParaRPr lang="es-ES_tradnl" b="1" i="1" dirty="0" smtClean="0"/>
          </a:p>
          <a:p>
            <a:r>
              <a:rPr lang="es-ES_tradnl" dirty="0" smtClean="0"/>
              <a:t>IVA: </a:t>
            </a:r>
          </a:p>
          <a:p>
            <a:r>
              <a:rPr lang="es-ES_tradnl" dirty="0" smtClean="0"/>
              <a:t>   Porcentaje de IVA que se aplicará a los productos</a:t>
            </a:r>
          </a:p>
          <a:p>
            <a:endParaRPr lang="es-ES_tradnl" dirty="0"/>
          </a:p>
          <a:p>
            <a:r>
              <a:rPr lang="es-ES_tradnl" dirty="0" smtClean="0"/>
              <a:t>Descuentos: </a:t>
            </a:r>
          </a:p>
          <a:p>
            <a:r>
              <a:rPr lang="es-ES_tradnl" dirty="0"/>
              <a:t> </a:t>
            </a:r>
            <a:r>
              <a:rPr lang="es-ES_tradnl" dirty="0" smtClean="0"/>
              <a:t>  De 0 a 5 unidades no se aplicará descuento.</a:t>
            </a:r>
          </a:p>
          <a:p>
            <a:r>
              <a:rPr lang="es-ES_tradnl" dirty="0" smtClean="0"/>
              <a:t>   De 5 a &lt;10 unidades se aplicará un 2%.</a:t>
            </a:r>
          </a:p>
          <a:p>
            <a:r>
              <a:rPr lang="es-ES_tradnl" dirty="0"/>
              <a:t> </a:t>
            </a:r>
            <a:r>
              <a:rPr lang="es-ES_tradnl" dirty="0" smtClean="0"/>
              <a:t>  De 10 a &lt;15 unidades se aplicará un 4%.</a:t>
            </a:r>
          </a:p>
          <a:p>
            <a:r>
              <a:rPr lang="es-ES_tradnl" dirty="0"/>
              <a:t> </a:t>
            </a:r>
            <a:r>
              <a:rPr lang="es-ES_tradnl" dirty="0" smtClean="0"/>
              <a:t>  De 15 a &lt;20 unidades se aplicará un 6%.</a:t>
            </a:r>
          </a:p>
          <a:p>
            <a:r>
              <a:rPr lang="es-ES_tradnl" dirty="0" smtClean="0"/>
              <a:t>   De 20 a &lt;25 unidades se aplicará un 8%.</a:t>
            </a:r>
          </a:p>
          <a:p>
            <a:r>
              <a:rPr lang="es-ES_tradnl" dirty="0"/>
              <a:t> </a:t>
            </a:r>
            <a:r>
              <a:rPr lang="es-ES_tradnl" dirty="0" smtClean="0"/>
              <a:t>  De 25 unidades en adelante se aplicará un 15%.</a:t>
            </a:r>
          </a:p>
          <a:p>
            <a:endParaRPr lang="es-ES_tradnl" dirty="0"/>
          </a:p>
          <a:p>
            <a:r>
              <a:rPr lang="es-ES_tradnl" b="1" i="1" dirty="0" smtClean="0"/>
              <a:t>En esta hoja solo se debe dar formato similar al </a:t>
            </a:r>
          </a:p>
          <a:p>
            <a:r>
              <a:rPr lang="es-ES_tradnl" b="1" i="1" dirty="0" smtClean="0"/>
              <a:t>mostrado y asignar el nombre de la hoja.</a:t>
            </a:r>
            <a:endParaRPr lang="es-ES" b="1" i="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l="17168" t="10178" r="46182" b="61266"/>
          <a:stretch>
            <a:fillRect/>
          </a:stretch>
        </p:blipFill>
        <p:spPr bwMode="auto">
          <a:xfrm>
            <a:off x="827584" y="1340768"/>
            <a:ext cx="3234598" cy="2016224"/>
          </a:xfrm>
          <a:prstGeom prst="rect">
            <a:avLst/>
          </a:prstGeom>
          <a:noFill/>
          <a:ln w="9525">
            <a:noFill/>
            <a:miter lim="800000"/>
            <a:headEnd/>
            <a:tailEnd/>
          </a:ln>
        </p:spPr>
      </p:pic>
      <p:sp>
        <p:nvSpPr>
          <p:cNvPr id="5" name="4 CuadroTexto"/>
          <p:cNvSpPr txBox="1"/>
          <p:nvPr/>
        </p:nvSpPr>
        <p:spPr>
          <a:xfrm>
            <a:off x="4211960" y="1628800"/>
            <a:ext cx="5076056" cy="5355312"/>
          </a:xfrm>
          <a:prstGeom prst="rect">
            <a:avLst/>
          </a:prstGeom>
          <a:noFill/>
        </p:spPr>
        <p:txBody>
          <a:bodyPr wrap="square" rtlCol="0">
            <a:spAutoFit/>
          </a:bodyPr>
          <a:lstStyle/>
          <a:p>
            <a:pPr algn="ctr"/>
            <a:r>
              <a:rPr lang="es-ES_tradnl" b="1" i="1" dirty="0" smtClean="0"/>
              <a:t>HOJA3 “FICHA PRODUCTO”</a:t>
            </a:r>
          </a:p>
          <a:p>
            <a:pPr algn="ctr"/>
            <a:endParaRPr lang="es-ES_tradnl" b="1" i="1" dirty="0" smtClean="0"/>
          </a:p>
          <a:p>
            <a:r>
              <a:rPr lang="es-ES_tradnl" dirty="0" smtClean="0"/>
              <a:t>Código de Producto: </a:t>
            </a:r>
          </a:p>
          <a:p>
            <a:r>
              <a:rPr lang="es-ES_tradnl" dirty="0" smtClean="0"/>
              <a:t>   Se introducirá manualmente.</a:t>
            </a:r>
          </a:p>
          <a:p>
            <a:endParaRPr lang="es-ES_tradnl" dirty="0"/>
          </a:p>
          <a:p>
            <a:r>
              <a:rPr lang="es-ES_tradnl" dirty="0" smtClean="0"/>
              <a:t>Descripción: </a:t>
            </a:r>
          </a:p>
          <a:p>
            <a:r>
              <a:rPr lang="es-ES_tradnl" dirty="0"/>
              <a:t> </a:t>
            </a:r>
            <a:r>
              <a:rPr lang="es-ES_tradnl" dirty="0" smtClean="0"/>
              <a:t>  Según el código introducido anteriormente, </a:t>
            </a:r>
          </a:p>
          <a:p>
            <a:r>
              <a:rPr lang="es-ES_tradnl" dirty="0"/>
              <a:t>a</a:t>
            </a:r>
            <a:r>
              <a:rPr lang="es-ES_tradnl" dirty="0" smtClean="0"/>
              <a:t>parecerá el nombre del producto. Utiliza</a:t>
            </a:r>
          </a:p>
          <a:p>
            <a:r>
              <a:rPr lang="es-ES_tradnl" dirty="0" smtClean="0"/>
              <a:t>la función que creas conveniente.</a:t>
            </a:r>
          </a:p>
          <a:p>
            <a:endParaRPr lang="es-ES_tradnl" dirty="0"/>
          </a:p>
          <a:p>
            <a:r>
              <a:rPr lang="es-ES_tradnl" dirty="0" smtClean="0"/>
              <a:t>Precio:</a:t>
            </a:r>
          </a:p>
          <a:p>
            <a:r>
              <a:rPr lang="es-ES_tradnl" dirty="0"/>
              <a:t> </a:t>
            </a:r>
            <a:r>
              <a:rPr lang="es-ES_tradnl" dirty="0" smtClean="0"/>
              <a:t>  Según el código introducido, aparecerá el </a:t>
            </a:r>
          </a:p>
          <a:p>
            <a:r>
              <a:rPr lang="es-ES_tradnl" dirty="0" smtClean="0"/>
              <a:t>precio de venta al público del producto (sin IVA).</a:t>
            </a:r>
          </a:p>
          <a:p>
            <a:r>
              <a:rPr lang="es-ES_tradnl" dirty="0" smtClean="0"/>
              <a:t>Utiliza</a:t>
            </a:r>
            <a:r>
              <a:rPr lang="es-ES_tradnl" dirty="0"/>
              <a:t> </a:t>
            </a:r>
            <a:r>
              <a:rPr lang="es-ES_tradnl" dirty="0" smtClean="0"/>
              <a:t>la función que creas conveniente.</a:t>
            </a:r>
          </a:p>
          <a:p>
            <a:endParaRPr lang="es-ES_tradnl" dirty="0"/>
          </a:p>
          <a:p>
            <a:r>
              <a:rPr lang="es-ES_tradnl" b="1" i="1" dirty="0" smtClean="0"/>
              <a:t>Además de aplicar las funciones, hay que dar</a:t>
            </a:r>
          </a:p>
          <a:p>
            <a:r>
              <a:rPr lang="es-ES_tradnl" b="1" i="1" dirty="0" smtClean="0"/>
              <a:t>formato similar al mostrado y asignar el nombre</a:t>
            </a:r>
          </a:p>
          <a:p>
            <a:r>
              <a:rPr lang="es-ES_tradnl" b="1" i="1" dirty="0" smtClean="0"/>
              <a:t>de la hoja.</a:t>
            </a:r>
          </a:p>
          <a:p>
            <a:endParaRPr lang="es-ES" dirty="0"/>
          </a:p>
        </p:txBody>
      </p:sp>
      <p:pic>
        <p:nvPicPr>
          <p:cNvPr id="3076" name="Picture 4"/>
          <p:cNvPicPr>
            <a:picLocks noChangeAspect="1" noChangeArrowheads="1"/>
          </p:cNvPicPr>
          <p:nvPr/>
        </p:nvPicPr>
        <p:blipFill>
          <a:blip r:embed="rId3" cstate="print"/>
          <a:srcRect l="16335" t="17516" r="46456" b="58121"/>
          <a:stretch>
            <a:fillRect/>
          </a:stretch>
        </p:blipFill>
        <p:spPr bwMode="auto">
          <a:xfrm>
            <a:off x="323528" y="4293096"/>
            <a:ext cx="3384376" cy="1772768"/>
          </a:xfrm>
          <a:prstGeom prst="rect">
            <a:avLst/>
          </a:prstGeom>
          <a:noFill/>
          <a:ln w="9525">
            <a:noFill/>
            <a:miter lim="800000"/>
            <a:headEnd/>
            <a:tailEnd/>
          </a:ln>
        </p:spPr>
      </p:pic>
      <p:sp>
        <p:nvSpPr>
          <p:cNvPr id="9" name="8 Flecha abajo"/>
          <p:cNvSpPr/>
          <p:nvPr/>
        </p:nvSpPr>
        <p:spPr>
          <a:xfrm>
            <a:off x="1835696" y="3501008"/>
            <a:ext cx="288032" cy="648072"/>
          </a:xfrm>
          <a:prstGeom prst="downArrow">
            <a:avLst/>
          </a:prstGeom>
          <a:solidFill>
            <a:schemeClr val="accent3">
              <a:lumMod val="50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1 Título"/>
          <p:cNvSpPr>
            <a:spLocks noGrp="1"/>
          </p:cNvSpPr>
          <p:nvPr>
            <p:ph type="title"/>
          </p:nvPr>
        </p:nvSpPr>
        <p:spPr>
          <a:xfrm>
            <a:off x="457200" y="274638"/>
            <a:ext cx="8229600" cy="1143000"/>
          </a:xfrm>
        </p:spPr>
        <p:txBody>
          <a:bodyPr/>
          <a:lstStyle/>
          <a:p>
            <a:r>
              <a:rPr lang="es-ES_tradnl" dirty="0" smtClean="0"/>
              <a:t>PRÁCTICA EXCEL</a:t>
            </a:r>
            <a:endParaRPr lang="es-ES" dirty="0"/>
          </a:p>
        </p:txBody>
      </p:sp>
      <p:sp>
        <p:nvSpPr>
          <p:cNvPr id="7" name="6 Flecha abajo"/>
          <p:cNvSpPr/>
          <p:nvPr/>
        </p:nvSpPr>
        <p:spPr>
          <a:xfrm>
            <a:off x="3059832" y="2132856"/>
            <a:ext cx="288032" cy="648072"/>
          </a:xfrm>
          <a:prstGeom prst="downArrow">
            <a:avLst/>
          </a:prstGeom>
          <a:solidFill>
            <a:schemeClr val="accent3">
              <a:lumMod val="50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fade">
                                      <p:cBhvr>
                                        <p:cTn id="15"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PRÁCTICA EXCEL</a:t>
            </a:r>
            <a:endParaRPr lang="es-ES" dirty="0"/>
          </a:p>
        </p:txBody>
      </p:sp>
      <p:pic>
        <p:nvPicPr>
          <p:cNvPr id="4098" name="Picture 2"/>
          <p:cNvPicPr>
            <a:picLocks noGrp="1" noChangeAspect="1" noChangeArrowheads="1"/>
          </p:cNvPicPr>
          <p:nvPr>
            <p:ph idx="1"/>
          </p:nvPr>
        </p:nvPicPr>
        <p:blipFill>
          <a:blip r:embed="rId2" cstate="print"/>
          <a:srcRect t="17863" r="13089" b="30955"/>
          <a:stretch>
            <a:fillRect/>
          </a:stretch>
        </p:blipFill>
        <p:spPr bwMode="auto">
          <a:xfrm>
            <a:off x="395536" y="1340768"/>
            <a:ext cx="8406414" cy="3960440"/>
          </a:xfrm>
          <a:prstGeom prst="rect">
            <a:avLst/>
          </a:prstGeom>
          <a:noFill/>
          <a:ln w="9525">
            <a:noFill/>
            <a:miter lim="800000"/>
            <a:headEnd/>
            <a:tailEnd/>
          </a:ln>
        </p:spPr>
      </p:pic>
      <p:sp>
        <p:nvSpPr>
          <p:cNvPr id="6" name="5 Flecha abajo"/>
          <p:cNvSpPr/>
          <p:nvPr/>
        </p:nvSpPr>
        <p:spPr>
          <a:xfrm rot="10800000">
            <a:off x="4355976" y="2132856"/>
            <a:ext cx="288032" cy="648072"/>
          </a:xfrm>
          <a:prstGeom prst="downArrow">
            <a:avLst/>
          </a:prstGeom>
          <a:solidFill>
            <a:schemeClr val="accent6">
              <a:lumMod val="75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1187624" y="2636912"/>
            <a:ext cx="3520259" cy="584775"/>
          </a:xfrm>
          <a:prstGeom prst="rect">
            <a:avLst/>
          </a:prstGeom>
          <a:solidFill>
            <a:schemeClr val="accent6">
              <a:lumMod val="60000"/>
              <a:lumOff val="40000"/>
            </a:schemeClr>
          </a:solidFill>
          <a:ln>
            <a:solidFill>
              <a:schemeClr val="accent6">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none" rtlCol="0">
            <a:spAutoFit/>
          </a:bodyPr>
          <a:lstStyle/>
          <a:p>
            <a:r>
              <a:rPr lang="es-ES_tradnl" sz="1600" i="1" dirty="0" smtClean="0"/>
              <a:t>Precio venta al público (sin </a:t>
            </a:r>
            <a:r>
              <a:rPr lang="es-ES_tradnl" sz="1600" i="1" dirty="0" err="1" smtClean="0"/>
              <a:t>iva</a:t>
            </a:r>
            <a:r>
              <a:rPr lang="es-ES_tradnl" sz="1600" i="1" dirty="0" smtClean="0"/>
              <a:t>)</a:t>
            </a:r>
          </a:p>
          <a:p>
            <a:r>
              <a:rPr lang="es-ES_tradnl" sz="1600" i="1" dirty="0" smtClean="0"/>
              <a:t>Según el código del artículo (columna D)</a:t>
            </a:r>
            <a:endParaRPr lang="es-ES" sz="1600" i="1" dirty="0"/>
          </a:p>
        </p:txBody>
      </p:sp>
      <p:sp>
        <p:nvSpPr>
          <p:cNvPr id="8" name="7 Flecha abajo"/>
          <p:cNvSpPr/>
          <p:nvPr/>
        </p:nvSpPr>
        <p:spPr>
          <a:xfrm rot="10800000">
            <a:off x="5148064" y="2196153"/>
            <a:ext cx="288032" cy="648072"/>
          </a:xfrm>
          <a:prstGeom prst="downArrow">
            <a:avLst/>
          </a:prstGeom>
          <a:solidFill>
            <a:schemeClr val="accent6">
              <a:lumMod val="75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Flecha abajo"/>
          <p:cNvSpPr/>
          <p:nvPr/>
        </p:nvSpPr>
        <p:spPr>
          <a:xfrm rot="10800000">
            <a:off x="6228184" y="2204864"/>
            <a:ext cx="288032" cy="783377"/>
          </a:xfrm>
          <a:prstGeom prst="downArrow">
            <a:avLst/>
          </a:prstGeom>
          <a:solidFill>
            <a:schemeClr val="accent6">
              <a:lumMod val="75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Flecha abajo"/>
          <p:cNvSpPr/>
          <p:nvPr/>
        </p:nvSpPr>
        <p:spPr>
          <a:xfrm rot="10800000">
            <a:off x="6876256" y="1700808"/>
            <a:ext cx="288032" cy="432048"/>
          </a:xfrm>
          <a:prstGeom prst="downArrow">
            <a:avLst/>
          </a:prstGeom>
          <a:solidFill>
            <a:schemeClr val="accent6">
              <a:lumMod val="75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Flecha abajo"/>
          <p:cNvSpPr/>
          <p:nvPr/>
        </p:nvSpPr>
        <p:spPr>
          <a:xfrm rot="10800000">
            <a:off x="7524328" y="1853208"/>
            <a:ext cx="288032" cy="432048"/>
          </a:xfrm>
          <a:prstGeom prst="downArrow">
            <a:avLst/>
          </a:prstGeom>
          <a:solidFill>
            <a:schemeClr val="accent6">
              <a:lumMod val="75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Flecha abajo"/>
          <p:cNvSpPr/>
          <p:nvPr/>
        </p:nvSpPr>
        <p:spPr>
          <a:xfrm rot="10800000">
            <a:off x="8244408" y="2005608"/>
            <a:ext cx="288032" cy="432048"/>
          </a:xfrm>
          <a:prstGeom prst="downArrow">
            <a:avLst/>
          </a:prstGeom>
          <a:solidFill>
            <a:schemeClr val="accent6">
              <a:lumMod val="75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Flecha abajo"/>
          <p:cNvSpPr/>
          <p:nvPr/>
        </p:nvSpPr>
        <p:spPr>
          <a:xfrm rot="5400000">
            <a:off x="5148064" y="3429000"/>
            <a:ext cx="288032" cy="432048"/>
          </a:xfrm>
          <a:prstGeom prst="downArrow">
            <a:avLst/>
          </a:prstGeom>
          <a:solidFill>
            <a:schemeClr val="accent2">
              <a:lumMod val="40000"/>
              <a:lumOff val="60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9 CuadroTexto"/>
          <p:cNvSpPr txBox="1"/>
          <p:nvPr/>
        </p:nvSpPr>
        <p:spPr>
          <a:xfrm>
            <a:off x="5372903" y="3429000"/>
            <a:ext cx="3663593" cy="738664"/>
          </a:xfrm>
          <a:prstGeom prst="rect">
            <a:avLst/>
          </a:prstGeom>
          <a:solidFill>
            <a:schemeClr val="accent2">
              <a:lumMod val="40000"/>
              <a:lumOff val="60000"/>
            </a:schemeClr>
          </a:solidFill>
          <a:ln>
            <a:solidFill>
              <a:schemeClr val="accent6">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square" rtlCol="0">
            <a:spAutoFit/>
          </a:bodyPr>
          <a:lstStyle/>
          <a:p>
            <a:r>
              <a:rPr lang="es-ES_tradnl" sz="1400" i="1" dirty="0" smtClean="0"/>
              <a:t>Se calculará el total de productos, de forma que si se añadiesen más, el resultado debe seguir siendo correcto sin tocar la fórmula.</a:t>
            </a:r>
          </a:p>
        </p:txBody>
      </p:sp>
      <p:sp>
        <p:nvSpPr>
          <p:cNvPr id="21" name="20 Flecha abajo"/>
          <p:cNvSpPr/>
          <p:nvPr/>
        </p:nvSpPr>
        <p:spPr>
          <a:xfrm rot="5400000">
            <a:off x="5220072" y="3863950"/>
            <a:ext cx="288032" cy="432048"/>
          </a:xfrm>
          <a:prstGeom prst="downArrow">
            <a:avLst/>
          </a:prstGeom>
          <a:solidFill>
            <a:schemeClr val="accent2">
              <a:lumMod val="40000"/>
              <a:lumOff val="60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CuadroTexto"/>
          <p:cNvSpPr txBox="1"/>
          <p:nvPr/>
        </p:nvSpPr>
        <p:spPr>
          <a:xfrm>
            <a:off x="5444911" y="3863950"/>
            <a:ext cx="3663593" cy="954107"/>
          </a:xfrm>
          <a:prstGeom prst="rect">
            <a:avLst/>
          </a:prstGeom>
          <a:solidFill>
            <a:schemeClr val="accent2">
              <a:lumMod val="40000"/>
              <a:lumOff val="60000"/>
            </a:schemeClr>
          </a:solidFill>
          <a:ln>
            <a:solidFill>
              <a:schemeClr val="accent6">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square" rtlCol="0">
            <a:spAutoFit/>
          </a:bodyPr>
          <a:lstStyle/>
          <a:p>
            <a:r>
              <a:rPr lang="es-ES_tradnl" sz="1400" i="1" dirty="0" smtClean="0"/>
              <a:t>Se calculará el total de productos que tienen un precio mayor de 300 euros. El resultado debe seguir siendo correcto sin tocar la fórmula en el caso de que se cambie algún dato.</a:t>
            </a:r>
          </a:p>
        </p:txBody>
      </p:sp>
      <p:sp>
        <p:nvSpPr>
          <p:cNvPr id="23" name="22 Flecha abajo"/>
          <p:cNvSpPr/>
          <p:nvPr/>
        </p:nvSpPr>
        <p:spPr>
          <a:xfrm rot="16200000">
            <a:off x="3851920" y="4509120"/>
            <a:ext cx="288032" cy="432048"/>
          </a:xfrm>
          <a:prstGeom prst="downArrow">
            <a:avLst/>
          </a:prstGeom>
          <a:solidFill>
            <a:schemeClr val="accent2">
              <a:lumMod val="40000"/>
              <a:lumOff val="60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25 CuadroTexto"/>
          <p:cNvSpPr txBox="1"/>
          <p:nvPr/>
        </p:nvSpPr>
        <p:spPr>
          <a:xfrm>
            <a:off x="-27697" y="4625841"/>
            <a:ext cx="3879617" cy="1169551"/>
          </a:xfrm>
          <a:prstGeom prst="rect">
            <a:avLst/>
          </a:prstGeom>
          <a:solidFill>
            <a:schemeClr val="accent2">
              <a:lumMod val="40000"/>
              <a:lumOff val="60000"/>
            </a:schemeClr>
          </a:solidFill>
          <a:ln>
            <a:solidFill>
              <a:schemeClr val="accent6">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square" rtlCol="0">
            <a:spAutoFit/>
          </a:bodyPr>
          <a:lstStyle/>
          <a:p>
            <a:r>
              <a:rPr lang="es-ES_tradnl" sz="1400" i="1" dirty="0" smtClean="0"/>
              <a:t>Se calculará el total de productos que tienen un precio superior al precio medio de todos los productos que aparecen en la Hoja1. El resultado debe seguir siendo correcto sin tocar la fórmula en el caso de que se cambie algún dato.</a:t>
            </a:r>
          </a:p>
        </p:txBody>
      </p:sp>
      <p:sp>
        <p:nvSpPr>
          <p:cNvPr id="27" name="26 Flecha abajo"/>
          <p:cNvSpPr/>
          <p:nvPr/>
        </p:nvSpPr>
        <p:spPr>
          <a:xfrm rot="16200000">
            <a:off x="3923928" y="4869160"/>
            <a:ext cx="288032" cy="432048"/>
          </a:xfrm>
          <a:prstGeom prst="downArrow">
            <a:avLst/>
          </a:prstGeom>
          <a:solidFill>
            <a:schemeClr val="accent2">
              <a:lumMod val="40000"/>
              <a:lumOff val="60000"/>
            </a:schemeClr>
          </a:solidFill>
          <a:effectLst>
            <a:outerShdw blurRad="152400" dist="317500" dir="5400000" sx="90000" sy="-19000" rotWithShape="0">
              <a:prstClr val="black">
                <a:alpha val="1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CuadroTexto"/>
          <p:cNvSpPr txBox="1"/>
          <p:nvPr/>
        </p:nvSpPr>
        <p:spPr>
          <a:xfrm>
            <a:off x="296847" y="4941168"/>
            <a:ext cx="3663593" cy="954107"/>
          </a:xfrm>
          <a:prstGeom prst="rect">
            <a:avLst/>
          </a:prstGeom>
          <a:solidFill>
            <a:schemeClr val="accent2">
              <a:lumMod val="40000"/>
              <a:lumOff val="60000"/>
            </a:schemeClr>
          </a:solidFill>
          <a:ln>
            <a:solidFill>
              <a:schemeClr val="accent6">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square" rtlCol="0">
            <a:spAutoFit/>
          </a:bodyPr>
          <a:lstStyle/>
          <a:p>
            <a:r>
              <a:rPr lang="es-ES_tradnl" sz="1400" i="1" dirty="0" smtClean="0"/>
              <a:t>Se calculará el precio máximo de los productos que aparecen en la Hoja1. El resultado debe seguir siendo correcto sin tocar la fórmula en el caso de que se cambie algún dato.</a:t>
            </a:r>
          </a:p>
        </p:txBody>
      </p:sp>
      <p:sp>
        <p:nvSpPr>
          <p:cNvPr id="29" name="28 CuadroTexto"/>
          <p:cNvSpPr txBox="1"/>
          <p:nvPr/>
        </p:nvSpPr>
        <p:spPr>
          <a:xfrm>
            <a:off x="2051720" y="5674022"/>
            <a:ext cx="6645089" cy="923330"/>
          </a:xfrm>
          <a:prstGeom prst="rect">
            <a:avLst/>
          </a:prstGeom>
          <a:noFill/>
        </p:spPr>
        <p:txBody>
          <a:bodyPr wrap="none" rtlCol="0">
            <a:spAutoFit/>
          </a:bodyPr>
          <a:lstStyle/>
          <a:p>
            <a:pPr algn="ctr"/>
            <a:r>
              <a:rPr lang="es-ES_tradnl" b="1" i="1" dirty="0" smtClean="0"/>
              <a:t>HOJA4 “FACTURACIÓN”</a:t>
            </a:r>
          </a:p>
          <a:p>
            <a:r>
              <a:rPr lang="es-ES_tradnl" dirty="0" smtClean="0"/>
              <a:t>Completar las casillas sombreadas con las fórmulas correspondientes</a:t>
            </a:r>
          </a:p>
          <a:p>
            <a:r>
              <a:rPr lang="es-ES_tradnl" dirty="0" smtClean="0"/>
              <a:t>Dar formato y asignar nombre de hoja</a:t>
            </a:r>
            <a:endParaRPr lang="es-ES" dirty="0"/>
          </a:p>
        </p:txBody>
      </p:sp>
      <p:sp>
        <p:nvSpPr>
          <p:cNvPr id="25" name="24 CuadroTexto"/>
          <p:cNvSpPr txBox="1"/>
          <p:nvPr/>
        </p:nvSpPr>
        <p:spPr>
          <a:xfrm>
            <a:off x="2267744" y="2708920"/>
            <a:ext cx="3612464" cy="584775"/>
          </a:xfrm>
          <a:prstGeom prst="rect">
            <a:avLst/>
          </a:prstGeom>
          <a:solidFill>
            <a:schemeClr val="accent6">
              <a:lumMod val="60000"/>
              <a:lumOff val="40000"/>
            </a:schemeClr>
          </a:solidFill>
          <a:ln>
            <a:solidFill>
              <a:schemeClr val="accent6">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none" rtlCol="0">
            <a:spAutoFit/>
          </a:bodyPr>
          <a:lstStyle/>
          <a:p>
            <a:r>
              <a:rPr lang="es-ES_tradnl" sz="1600" i="1" dirty="0" smtClean="0"/>
              <a:t>Descripción del producto según el código </a:t>
            </a:r>
          </a:p>
          <a:p>
            <a:r>
              <a:rPr lang="es-ES_tradnl" sz="1600" i="1" dirty="0" smtClean="0"/>
              <a:t>correspondiente (columna D)</a:t>
            </a:r>
            <a:endParaRPr lang="es-ES" sz="1600" i="1" dirty="0"/>
          </a:p>
        </p:txBody>
      </p:sp>
      <p:sp>
        <p:nvSpPr>
          <p:cNvPr id="34" name="33 CuadroTexto"/>
          <p:cNvSpPr txBox="1"/>
          <p:nvPr/>
        </p:nvSpPr>
        <p:spPr>
          <a:xfrm>
            <a:off x="3347864" y="2780928"/>
            <a:ext cx="3957494" cy="584775"/>
          </a:xfrm>
          <a:prstGeom prst="rect">
            <a:avLst/>
          </a:prstGeom>
          <a:solidFill>
            <a:schemeClr val="accent6">
              <a:lumMod val="60000"/>
              <a:lumOff val="40000"/>
            </a:schemeClr>
          </a:solidFill>
          <a:ln>
            <a:solidFill>
              <a:schemeClr val="accent6">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none" rtlCol="0">
            <a:spAutoFit/>
          </a:bodyPr>
          <a:lstStyle/>
          <a:p>
            <a:r>
              <a:rPr lang="es-ES_tradnl" sz="1600" i="1" dirty="0" smtClean="0"/>
              <a:t>Descuento del producto según la cantidad de </a:t>
            </a:r>
          </a:p>
          <a:p>
            <a:r>
              <a:rPr lang="es-ES_tradnl" sz="1600" i="1" dirty="0" smtClean="0"/>
              <a:t>Artículos adquirida (columna E)</a:t>
            </a:r>
          </a:p>
        </p:txBody>
      </p:sp>
      <p:sp>
        <p:nvSpPr>
          <p:cNvPr id="38" name="37 CuadroTexto"/>
          <p:cNvSpPr txBox="1"/>
          <p:nvPr/>
        </p:nvSpPr>
        <p:spPr>
          <a:xfrm>
            <a:off x="3419872" y="2060848"/>
            <a:ext cx="4279569" cy="1077218"/>
          </a:xfrm>
          <a:prstGeom prst="rect">
            <a:avLst/>
          </a:prstGeom>
          <a:solidFill>
            <a:schemeClr val="accent6">
              <a:lumMod val="60000"/>
              <a:lumOff val="40000"/>
            </a:schemeClr>
          </a:solidFill>
          <a:ln>
            <a:solidFill>
              <a:schemeClr val="accent6">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none" rtlCol="0">
            <a:spAutoFit/>
          </a:bodyPr>
          <a:lstStyle/>
          <a:p>
            <a:r>
              <a:rPr lang="es-ES_tradnl" sz="1600" i="1" dirty="0" smtClean="0"/>
              <a:t>Se indicará la base de la factura, calculando</a:t>
            </a:r>
          </a:p>
          <a:p>
            <a:r>
              <a:rPr lang="es-ES_tradnl" sz="1600" i="1" dirty="0"/>
              <a:t>e</a:t>
            </a:r>
            <a:r>
              <a:rPr lang="es-ES_tradnl" sz="1600" i="1" dirty="0" smtClean="0"/>
              <a:t>l precio unitario correspondiente por la cantidad</a:t>
            </a:r>
          </a:p>
          <a:p>
            <a:r>
              <a:rPr lang="es-ES_tradnl" sz="1600" i="1" dirty="0" smtClean="0"/>
              <a:t>de artículos adquiridos y restando el descuento</a:t>
            </a:r>
          </a:p>
          <a:p>
            <a:r>
              <a:rPr lang="es-ES_tradnl" sz="1600" i="1" dirty="0"/>
              <a:t>c</a:t>
            </a:r>
            <a:r>
              <a:rPr lang="es-ES_tradnl" sz="1600" i="1" dirty="0" smtClean="0"/>
              <a:t>alculado.</a:t>
            </a:r>
          </a:p>
        </p:txBody>
      </p:sp>
      <p:sp>
        <p:nvSpPr>
          <p:cNvPr id="39" name="38 CuadroTexto"/>
          <p:cNvSpPr txBox="1"/>
          <p:nvPr/>
        </p:nvSpPr>
        <p:spPr>
          <a:xfrm>
            <a:off x="4067944" y="2213248"/>
            <a:ext cx="3664529" cy="830997"/>
          </a:xfrm>
          <a:prstGeom prst="rect">
            <a:avLst/>
          </a:prstGeom>
          <a:solidFill>
            <a:schemeClr val="accent6">
              <a:lumMod val="60000"/>
              <a:lumOff val="40000"/>
            </a:schemeClr>
          </a:solidFill>
          <a:ln>
            <a:solidFill>
              <a:schemeClr val="accent6">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none" rtlCol="0">
            <a:spAutoFit/>
          </a:bodyPr>
          <a:lstStyle/>
          <a:p>
            <a:r>
              <a:rPr lang="es-ES_tradnl" sz="1600" i="1" dirty="0" smtClean="0"/>
              <a:t>Se indicará el IVA de la factura, calculando</a:t>
            </a:r>
          </a:p>
          <a:p>
            <a:r>
              <a:rPr lang="es-ES_tradnl" sz="1600" i="1" dirty="0" smtClean="0"/>
              <a:t>el % de IVA indicado en la hoja 2 sobre el </a:t>
            </a:r>
          </a:p>
          <a:p>
            <a:r>
              <a:rPr lang="es-ES_tradnl" sz="1600" i="1" dirty="0" smtClean="0"/>
              <a:t>importe de la base.</a:t>
            </a:r>
          </a:p>
        </p:txBody>
      </p:sp>
      <p:sp>
        <p:nvSpPr>
          <p:cNvPr id="40" name="39 CuadroTexto"/>
          <p:cNvSpPr txBox="1"/>
          <p:nvPr/>
        </p:nvSpPr>
        <p:spPr>
          <a:xfrm>
            <a:off x="4788024" y="2365648"/>
            <a:ext cx="3771097" cy="584775"/>
          </a:xfrm>
          <a:prstGeom prst="rect">
            <a:avLst/>
          </a:prstGeom>
          <a:solidFill>
            <a:schemeClr val="accent6">
              <a:lumMod val="60000"/>
              <a:lumOff val="40000"/>
            </a:schemeClr>
          </a:solidFill>
          <a:ln>
            <a:solidFill>
              <a:schemeClr val="accent6">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none" rtlCol="0">
            <a:spAutoFit/>
          </a:bodyPr>
          <a:lstStyle/>
          <a:p>
            <a:r>
              <a:rPr lang="es-ES_tradnl" sz="1600" i="1" dirty="0" smtClean="0"/>
              <a:t>Se calculará el total de la factura, sumando</a:t>
            </a:r>
          </a:p>
          <a:p>
            <a:r>
              <a:rPr lang="es-ES_tradnl" sz="1600" i="1" dirty="0" smtClean="0"/>
              <a:t>la base y el </a:t>
            </a:r>
            <a:r>
              <a:rPr lang="es-ES_tradnl" sz="1600" i="1" dirty="0" err="1" smtClean="0"/>
              <a:t>iva</a:t>
            </a:r>
            <a:r>
              <a:rPr lang="es-ES_tradnl" sz="1600" i="1" dirty="0" smtClean="0"/>
              <a:t> calculado.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additive="base">
                                        <p:cTn id="97" dur="500" fill="hold"/>
                                        <p:tgtEl>
                                          <p:spTgt spid="28"/>
                                        </p:tgtEl>
                                        <p:attrNameLst>
                                          <p:attrName>ppt_x</p:attrName>
                                        </p:attrNameLst>
                                      </p:cBhvr>
                                      <p:tavLst>
                                        <p:tav tm="0">
                                          <p:val>
                                            <p:strVal val="#ppt_x"/>
                                          </p:val>
                                        </p:tav>
                                        <p:tav tm="100000">
                                          <p:val>
                                            <p:strVal val="#ppt_x"/>
                                          </p:val>
                                        </p:tav>
                                      </p:tavLst>
                                    </p:anim>
                                    <p:anim calcmode="lin" valueType="num">
                                      <p:cBhvr additive="base">
                                        <p:cTn id="98" dur="500" fill="hold"/>
                                        <p:tgtEl>
                                          <p:spTgt spid="2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 calcmode="lin" valueType="num">
                                      <p:cBhvr additive="base">
                                        <p:cTn id="101" dur="500" fill="hold"/>
                                        <p:tgtEl>
                                          <p:spTgt spid="27"/>
                                        </p:tgtEl>
                                        <p:attrNameLst>
                                          <p:attrName>ppt_x</p:attrName>
                                        </p:attrNameLst>
                                      </p:cBhvr>
                                      <p:tavLst>
                                        <p:tav tm="0">
                                          <p:val>
                                            <p:strVal val="#ppt_x"/>
                                          </p:val>
                                        </p:tav>
                                        <p:tav tm="100000">
                                          <p:val>
                                            <p:strVal val="#ppt_x"/>
                                          </p:val>
                                        </p:tav>
                                      </p:tavLst>
                                    </p:anim>
                                    <p:anim calcmode="lin" valueType="num">
                                      <p:cBhvr additive="base">
                                        <p:cTn id="10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6" presetClass="emph" presetSubtype="0" fill="hold" grpId="0" nodeType="clickEffect">
                                  <p:stCondLst>
                                    <p:cond delay="0"/>
                                  </p:stCondLst>
                                  <p:childTnLst>
                                    <p:animScale>
                                      <p:cBhvr>
                                        <p:cTn id="106" dur="2000" fill="hold"/>
                                        <p:tgtEl>
                                          <p:spTgt spid="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5" grpId="0" animBg="1"/>
      <p:bldP spid="17" grpId="0" animBg="1"/>
      <p:bldP spid="19" grpId="0" animBg="1"/>
      <p:bldP spid="20" grpId="0" animBg="1"/>
      <p:bldP spid="21" grpId="0" animBg="1"/>
      <p:bldP spid="22" grpId="0" animBg="1"/>
      <p:bldP spid="23" grpId="0" animBg="1"/>
      <p:bldP spid="26" grpId="0" animBg="1"/>
      <p:bldP spid="27" grpId="0" animBg="1"/>
      <p:bldP spid="28" grpId="0" animBg="1"/>
      <p:bldP spid="29" grpId="0"/>
      <p:bldP spid="25" grpId="0" animBg="1"/>
      <p:bldP spid="34" grpId="0" animBg="1"/>
      <p:bldP spid="38" grpId="0" animBg="1"/>
      <p:bldP spid="39"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PRÁCTICA EXCEL</a:t>
            </a:r>
            <a:endParaRPr lang="es-ES" dirty="0"/>
          </a:p>
        </p:txBody>
      </p:sp>
      <p:pic>
        <p:nvPicPr>
          <p:cNvPr id="6146" name="Picture 2"/>
          <p:cNvPicPr>
            <a:picLocks noGrp="1" noChangeAspect="1" noChangeArrowheads="1"/>
          </p:cNvPicPr>
          <p:nvPr>
            <p:ph idx="1"/>
          </p:nvPr>
        </p:nvPicPr>
        <p:blipFill>
          <a:blip r:embed="rId2" cstate="print"/>
          <a:srcRect l="7277" t="22004" r="66546" b="58002"/>
          <a:stretch>
            <a:fillRect/>
          </a:stretch>
        </p:blipFill>
        <p:spPr bwMode="auto">
          <a:xfrm>
            <a:off x="683568" y="1844824"/>
            <a:ext cx="3417610" cy="2088232"/>
          </a:xfrm>
          <a:prstGeom prst="rect">
            <a:avLst/>
          </a:prstGeom>
          <a:noFill/>
          <a:ln w="9525">
            <a:noFill/>
            <a:miter lim="800000"/>
            <a:headEnd/>
            <a:tailEnd/>
          </a:ln>
        </p:spPr>
      </p:pic>
      <p:sp>
        <p:nvSpPr>
          <p:cNvPr id="5" name="4 CuadroTexto"/>
          <p:cNvSpPr txBox="1"/>
          <p:nvPr/>
        </p:nvSpPr>
        <p:spPr>
          <a:xfrm>
            <a:off x="2987824" y="3933056"/>
            <a:ext cx="5706434" cy="1754326"/>
          </a:xfrm>
          <a:prstGeom prst="rect">
            <a:avLst/>
          </a:prstGeom>
          <a:noFill/>
        </p:spPr>
        <p:txBody>
          <a:bodyPr wrap="none" rtlCol="0">
            <a:spAutoFit/>
          </a:bodyPr>
          <a:lstStyle/>
          <a:p>
            <a:pPr algn="ctr"/>
            <a:r>
              <a:rPr lang="es-ES_tradnl" b="1" i="1" dirty="0" smtClean="0"/>
              <a:t>HOJA5 “TABLA DINÁMICA”</a:t>
            </a:r>
          </a:p>
          <a:p>
            <a:pPr algn="ctr"/>
            <a:endParaRPr lang="es-ES_tradnl" b="1" i="1" dirty="0" smtClean="0"/>
          </a:p>
          <a:p>
            <a:r>
              <a:rPr lang="es-ES_tradnl" dirty="0" smtClean="0"/>
              <a:t>Realizar una tabla dinámica a partir de los datos de la hoja </a:t>
            </a:r>
          </a:p>
          <a:p>
            <a:r>
              <a:rPr lang="es-ES_tradnl" dirty="0" smtClean="0"/>
              <a:t>de Facturación (Hoja4), con un formato similar al mostrado</a:t>
            </a:r>
          </a:p>
          <a:p>
            <a:r>
              <a:rPr lang="es-ES_tradnl" dirty="0" smtClean="0"/>
              <a:t> y respetando los nombres de las filas y columnas </a:t>
            </a:r>
          </a:p>
          <a:p>
            <a:r>
              <a:rPr lang="es-ES_tradnl" dirty="0" smtClean="0"/>
              <a:t>tal y como aparecen en la transparencia.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PRÁCTICA EXCEL</a:t>
            </a:r>
            <a:endParaRPr lang="es-ES" dirty="0"/>
          </a:p>
        </p:txBody>
      </p:sp>
      <p:pic>
        <p:nvPicPr>
          <p:cNvPr id="5122" name="Picture 2"/>
          <p:cNvPicPr>
            <a:picLocks noGrp="1" noChangeAspect="1" noChangeArrowheads="1"/>
          </p:cNvPicPr>
          <p:nvPr>
            <p:ph idx="1"/>
          </p:nvPr>
        </p:nvPicPr>
        <p:blipFill>
          <a:blip r:embed="rId2" cstate="print"/>
          <a:srcRect l="19453" t="24497" r="41090" b="43683"/>
          <a:stretch>
            <a:fillRect/>
          </a:stretch>
        </p:blipFill>
        <p:spPr bwMode="auto">
          <a:xfrm>
            <a:off x="539552" y="1700808"/>
            <a:ext cx="5022558" cy="3240360"/>
          </a:xfrm>
          <a:prstGeom prst="rect">
            <a:avLst/>
          </a:prstGeom>
          <a:noFill/>
          <a:ln w="9525">
            <a:noFill/>
            <a:miter lim="800000"/>
            <a:headEnd/>
            <a:tailEnd/>
          </a:ln>
        </p:spPr>
      </p:pic>
      <p:sp>
        <p:nvSpPr>
          <p:cNvPr id="5" name="4 CuadroTexto"/>
          <p:cNvSpPr txBox="1"/>
          <p:nvPr/>
        </p:nvSpPr>
        <p:spPr>
          <a:xfrm>
            <a:off x="3203848" y="4869160"/>
            <a:ext cx="5807039" cy="1477328"/>
          </a:xfrm>
          <a:prstGeom prst="rect">
            <a:avLst/>
          </a:prstGeom>
          <a:noFill/>
        </p:spPr>
        <p:txBody>
          <a:bodyPr wrap="none" rtlCol="0">
            <a:spAutoFit/>
          </a:bodyPr>
          <a:lstStyle/>
          <a:p>
            <a:pPr algn="ctr"/>
            <a:r>
              <a:rPr lang="es-ES_tradnl" b="1" i="1" dirty="0" smtClean="0"/>
              <a:t>HOJA6 “GRAFICO”</a:t>
            </a:r>
          </a:p>
          <a:p>
            <a:pPr algn="ctr"/>
            <a:endParaRPr lang="es-ES_tradnl" b="1" i="1" dirty="0" smtClean="0"/>
          </a:p>
          <a:p>
            <a:r>
              <a:rPr lang="es-ES_tradnl" dirty="0" smtClean="0"/>
              <a:t>Realizar un gráfico a partir de los datos de la tabla dinámica,</a:t>
            </a:r>
          </a:p>
          <a:p>
            <a:r>
              <a:rPr lang="es-ES_tradnl" dirty="0"/>
              <a:t>s</a:t>
            </a:r>
            <a:r>
              <a:rPr lang="es-ES_tradnl" dirty="0" smtClean="0"/>
              <a:t>e debe respetar el formato del gráfico (incluyendo título,</a:t>
            </a:r>
          </a:p>
          <a:p>
            <a:r>
              <a:rPr lang="es-ES_tradnl" dirty="0" smtClean="0"/>
              <a:t>rótulos, de ejes, leyenda, etc.)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PRÁCTICA EXCEL</a:t>
            </a:r>
            <a:endParaRPr lang="es-ES" dirty="0"/>
          </a:p>
        </p:txBody>
      </p:sp>
      <p:sp>
        <p:nvSpPr>
          <p:cNvPr id="3" name="2 Marcador de contenido"/>
          <p:cNvSpPr>
            <a:spLocks noGrp="1"/>
          </p:cNvSpPr>
          <p:nvPr>
            <p:ph idx="1"/>
          </p:nvPr>
        </p:nvSpPr>
        <p:spPr>
          <a:xfrm>
            <a:off x="457200" y="1600200"/>
            <a:ext cx="8363272" cy="4525963"/>
          </a:xfrm>
        </p:spPr>
        <p:txBody>
          <a:bodyPr>
            <a:normAutofit/>
          </a:bodyPr>
          <a:lstStyle/>
          <a:p>
            <a:pPr marL="0" indent="0" algn="ctr">
              <a:buNone/>
            </a:pPr>
            <a:endParaRPr lang="es-ES" b="1" i="1" dirty="0" smtClean="0"/>
          </a:p>
          <a:p>
            <a:pPr marL="0" indent="0">
              <a:buNone/>
            </a:pPr>
            <a:r>
              <a:rPr lang="es-ES_tradnl" dirty="0" smtClean="0"/>
              <a:t>  </a:t>
            </a:r>
          </a:p>
          <a:p>
            <a:pPr marL="0" indent="0">
              <a:buNone/>
            </a:pPr>
            <a:r>
              <a:rPr lang="es-ES_tradnl" dirty="0" smtClean="0"/>
              <a:t>    Se facilita un archivo con unos datos base </a:t>
            </a:r>
            <a:r>
              <a:rPr lang="es-ES_tradnl" dirty="0"/>
              <a:t>(Excel </a:t>
            </a:r>
            <a:r>
              <a:rPr lang="es-ES_tradnl" dirty="0" err="1"/>
              <a:t>Amoliación</a:t>
            </a:r>
            <a:r>
              <a:rPr lang="es-ES_tradnl" dirty="0"/>
              <a:t> - </a:t>
            </a:r>
            <a:r>
              <a:rPr lang="es-ES_tradnl" dirty="0" err="1"/>
              <a:t>Plantilla.xlsx</a:t>
            </a:r>
            <a:r>
              <a:rPr lang="es-ES_tradnl" dirty="0"/>
              <a:t>)</a:t>
            </a:r>
            <a:endParaRPr lang="es-ES" dirty="0"/>
          </a:p>
        </p:txBody>
      </p:sp>
    </p:spTree>
    <p:extLst>
      <p:ext uri="{BB962C8B-B14F-4D97-AF65-F5344CB8AC3E}">
        <p14:creationId xmlns:p14="http://schemas.microsoft.com/office/powerpoint/2010/main" val="1129958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631</Words>
  <Application>Microsoft Macintosh PowerPoint</Application>
  <PresentationFormat>Presentación en pantalla (4:3)</PresentationFormat>
  <Paragraphs>91</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Calibri</vt:lpstr>
      <vt:lpstr>Tema de Office</vt:lpstr>
      <vt:lpstr>PRÁCTICA EXCEL AMPLIACIÓN </vt:lpstr>
      <vt:lpstr>PRÁCTICA EXCEL</vt:lpstr>
      <vt:lpstr>PRÁCTICA EXCEL</vt:lpstr>
      <vt:lpstr>PRÁCTICA EXCEL</vt:lpstr>
      <vt:lpstr>PRÁCTICA EXCEL</vt:lpstr>
      <vt:lpstr>PRÁCTICA EXCEL</vt:lpstr>
      <vt:lpstr>PRÁCTICA EXCEL</vt:lpstr>
      <vt:lpstr>PRÁCTICA EXCEL</vt:lpstr>
    </vt:vector>
  </TitlesOfParts>
  <Company>Universidad de Alicante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ua</dc:creator>
  <cp:lastModifiedBy>Usuario de Microsoft Office</cp:lastModifiedBy>
  <cp:revision>32</cp:revision>
  <dcterms:created xsi:type="dcterms:W3CDTF">2014-09-22T07:14:10Z</dcterms:created>
  <dcterms:modified xsi:type="dcterms:W3CDTF">2019-09-22T17:11:53Z</dcterms:modified>
</cp:coreProperties>
</file>