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02A27-2FAE-46D4-8176-6677FA54F0D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E1F1-17F7-46C9-9A40-8243123F93C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6E1F1-17F7-46C9-9A40-8243123F93C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FFF3-DE73-41C3-86AA-AA88980FCFB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6A80-41DF-407B-9092-08CED4A7469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STI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43039" b="53229"/>
          <a:stretch>
            <a:fillRect/>
          </a:stretch>
        </p:blipFill>
        <p:spPr bwMode="auto">
          <a:xfrm>
            <a:off x="951229" y="1600200"/>
            <a:ext cx="7211729" cy="37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>
          <a:xfrm>
            <a:off x="3275856" y="3068960"/>
            <a:ext cx="1800200" cy="57606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34090" b="54820"/>
          <a:stretch>
            <a:fillRect/>
          </a:stretch>
        </p:blipFill>
        <p:spPr bwMode="auto">
          <a:xfrm>
            <a:off x="951229" y="1600200"/>
            <a:ext cx="7294047" cy="31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2771800" y="2924944"/>
            <a:ext cx="432048" cy="43204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pic>
        <p:nvPicPr>
          <p:cNvPr id="4" name="3 Marcador de contenido" descr="insertar funcion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412776"/>
            <a:ext cx="50405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6658552" cy="39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059832" y="5877272"/>
            <a:ext cx="28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de las funciones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i="1" dirty="0"/>
              <a:t>#####</a:t>
            </a:r>
            <a:endParaRPr lang="es-ES" dirty="0"/>
          </a:p>
          <a:p>
            <a:pPr lvl="1" indent="285750">
              <a:buNone/>
            </a:pPr>
            <a:r>
              <a:rPr lang="es-ES" dirty="0"/>
              <a:t>se produce cuando el ancho de una columna no es suficiente o cuando se utiliza una fecha o una hora negativa.</a:t>
            </a:r>
          </a:p>
          <a:p>
            <a:r>
              <a:rPr lang="es-ES" i="1" dirty="0"/>
              <a:t>#¡NUM!</a:t>
            </a:r>
            <a:endParaRPr lang="es-ES" dirty="0"/>
          </a:p>
          <a:p>
            <a:pPr lvl="1" indent="285750">
              <a:buNone/>
            </a:pPr>
            <a:r>
              <a:rPr lang="es-ES" sz="2900" dirty="0"/>
              <a:t>cuando se ha introducido un tipo de argumento o de operando incorrecto, como puede ser sumar textos.</a:t>
            </a:r>
          </a:p>
          <a:p>
            <a:r>
              <a:rPr lang="es-ES" i="1" dirty="0"/>
              <a:t>#¡DIV/0!</a:t>
            </a:r>
            <a:r>
              <a:rPr lang="es-ES" dirty="0"/>
              <a:t> </a:t>
            </a:r>
          </a:p>
          <a:p>
            <a:pPr lvl="1" indent="285750">
              <a:buNone/>
            </a:pPr>
            <a:r>
              <a:rPr lang="es-ES" sz="2900" dirty="0"/>
              <a:t>cuando se divide un número por cero.</a:t>
            </a:r>
          </a:p>
          <a:p>
            <a:r>
              <a:rPr lang="es-ES" i="1" dirty="0"/>
              <a:t>#¿NOMBRE?</a:t>
            </a:r>
            <a:r>
              <a:rPr lang="es-ES" dirty="0"/>
              <a:t> </a:t>
            </a:r>
          </a:p>
          <a:p>
            <a:pPr lvl="1" indent="285750">
              <a:buNone/>
            </a:pPr>
            <a:r>
              <a:rPr lang="es-ES" sz="2900" dirty="0"/>
              <a:t>cuando Excel no reconoce el texto de la fórmula.</a:t>
            </a:r>
          </a:p>
          <a:p>
            <a:r>
              <a:rPr lang="es-ES" i="1" dirty="0"/>
              <a:t>#N/A</a:t>
            </a:r>
            <a:endParaRPr lang="es-ES" dirty="0"/>
          </a:p>
          <a:p>
            <a:pPr lvl="2">
              <a:buNone/>
            </a:pPr>
            <a:r>
              <a:rPr lang="es-ES" sz="2900" dirty="0"/>
              <a:t>cuando un valor no está disponible para una función o fórmula.</a:t>
            </a:r>
          </a:p>
          <a:p>
            <a:r>
              <a:rPr lang="es-ES" i="1" dirty="0"/>
              <a:t>#¡REF!</a:t>
            </a:r>
            <a:endParaRPr lang="es-ES" dirty="0"/>
          </a:p>
          <a:p>
            <a:pPr lvl="2">
              <a:buNone/>
            </a:pPr>
            <a:r>
              <a:rPr lang="es-ES" sz="2900" dirty="0"/>
              <a:t>se produce cuando una referencia de celda no es válida.</a:t>
            </a:r>
          </a:p>
          <a:p>
            <a:r>
              <a:rPr lang="es-ES" i="1" dirty="0"/>
              <a:t>#¡NUM!</a:t>
            </a:r>
            <a:endParaRPr lang="es-ES" dirty="0"/>
          </a:p>
          <a:p>
            <a:pPr lvl="2">
              <a:buNone/>
            </a:pPr>
            <a:r>
              <a:rPr lang="es-ES" sz="2900" dirty="0"/>
              <a:t>cuando se escriben valores numéricos no válidos en una fórmula o función.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RANGOS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Definir nombre de rango</a:t>
            </a:r>
          </a:p>
          <a:p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r="26135" b="48456"/>
          <a:stretch>
            <a:fillRect/>
          </a:stretch>
        </p:blipFill>
        <p:spPr bwMode="auto">
          <a:xfrm>
            <a:off x="1187624" y="2420888"/>
            <a:ext cx="64807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RANGOS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Utilizar nombres de rangos en fórmulas</a:t>
            </a:r>
          </a:p>
          <a:p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r="25998" b="15863"/>
          <a:stretch>
            <a:fillRect/>
          </a:stretch>
        </p:blipFill>
        <p:spPr bwMode="auto">
          <a:xfrm>
            <a:off x="1763688" y="2317551"/>
            <a:ext cx="5508332" cy="384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Referencias relativas 	</a:t>
            </a:r>
            <a:r>
              <a:rPr lang="es-ES" b="1" i="1" dirty="0"/>
              <a:t>A1</a:t>
            </a:r>
          </a:p>
          <a:p>
            <a:endParaRPr lang="es-ES" dirty="0"/>
          </a:p>
          <a:p>
            <a:r>
              <a:rPr lang="es-ES" dirty="0"/>
              <a:t>Referencias absolutas 	</a:t>
            </a:r>
            <a:r>
              <a:rPr lang="es-ES" b="1" i="1" dirty="0"/>
              <a:t>$A$1</a:t>
            </a:r>
          </a:p>
          <a:p>
            <a:endParaRPr lang="es-ES" dirty="0"/>
          </a:p>
          <a:p>
            <a:r>
              <a:rPr lang="es-ES" dirty="0"/>
              <a:t>Referencias mixtas 		</a:t>
            </a:r>
            <a:r>
              <a:rPr lang="es-ES" b="1" i="1" dirty="0"/>
              <a:t>A$1</a:t>
            </a:r>
          </a:p>
        </p:txBody>
      </p:sp>
    </p:spTree>
    <p:extLst>
      <p:ext uri="{BB962C8B-B14F-4D97-AF65-F5344CB8AC3E}">
        <p14:creationId xmlns:p14="http://schemas.microsoft.com/office/powerpoint/2010/main" val="104886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42900" algn="just">
              <a:buNone/>
            </a:pPr>
            <a:r>
              <a:rPr lang="es-ES" dirty="0"/>
              <a:t>1.- Se reciben los datos de las distintas sucursales de una empresa correspondientes a las ventas trimestrales efectuadas por cada vendedor. Especificaciones para el cálculo: </a:t>
            </a:r>
          </a:p>
          <a:p>
            <a:pPr lvl="2">
              <a:buNone/>
            </a:pPr>
            <a:r>
              <a:rPr lang="es-ES" sz="1800" dirty="0"/>
              <a:t>TOTAL: 1er Semestre + 2º Semestre </a:t>
            </a:r>
          </a:p>
          <a:p>
            <a:pPr lvl="2">
              <a:buNone/>
            </a:pPr>
            <a:r>
              <a:rPr lang="es-ES" sz="1800" dirty="0"/>
              <a:t>MEDIA MENSUAL= TOTAL/12 </a:t>
            </a:r>
          </a:p>
          <a:p>
            <a:pPr lvl="2">
              <a:buNone/>
            </a:pPr>
            <a:r>
              <a:rPr lang="es-ES" sz="1800" dirty="0"/>
              <a:t>MEDIA SEMESTRAL = TOTAL/2 </a:t>
            </a:r>
          </a:p>
          <a:p>
            <a:pPr indent="342900">
              <a:buNone/>
            </a:pPr>
            <a:r>
              <a:rPr lang="es-ES" dirty="0"/>
              <a:t>Utiliza los datos que se proporcionan a continuación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180" t="56317" r="15197" b="21409"/>
          <a:stretch>
            <a:fillRect/>
          </a:stretch>
        </p:blipFill>
        <p:spPr bwMode="auto">
          <a:xfrm>
            <a:off x="971600" y="1628800"/>
            <a:ext cx="758141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errar llave"/>
          <p:cNvSpPr/>
          <p:nvPr/>
        </p:nvSpPr>
        <p:spPr>
          <a:xfrm rot="5400000">
            <a:off x="6300192" y="1412776"/>
            <a:ext cx="360040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211960" y="3645024"/>
            <a:ext cx="456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Calcular estos datos y utilizar nombres</a:t>
            </a:r>
          </a:p>
          <a:p>
            <a:pPr algn="just"/>
            <a:r>
              <a:rPr lang="es-ES" dirty="0"/>
              <a:t>de rangos para obtener los totales generales.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42900" algn="just">
              <a:buNone/>
            </a:pPr>
            <a:r>
              <a:rPr lang="es-ES" dirty="0"/>
              <a:t>Herramienta del paquete Microsoft Office, muy útil para trabajar con gran cantidad de datos y realizar cálculos con ellos.</a:t>
            </a:r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</p:txBody>
      </p:sp>
      <p:pic>
        <p:nvPicPr>
          <p:cNvPr id="1026" name="Picture 2" descr="C:\Documents and Settings\LALA\Configuración local\Archivos temporales de Internet\Content.IE5\W1NX9PYD\MC90038257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2336304" cy="2336304"/>
          </a:xfrm>
          <a:prstGeom prst="rect">
            <a:avLst/>
          </a:prstGeom>
          <a:noFill/>
        </p:spPr>
      </p:pic>
      <p:pic>
        <p:nvPicPr>
          <p:cNvPr id="1027" name="Picture 3" descr="C:\Documents and Settings\LALA\Configuración local\Archivos temporales de Internet\Content.IE5\QK86LDVW\MC9004326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3" y="3645025"/>
            <a:ext cx="1224136" cy="1224136"/>
          </a:xfrm>
          <a:prstGeom prst="rect">
            <a:avLst/>
          </a:prstGeom>
          <a:noFill/>
        </p:spPr>
      </p:pic>
      <p:pic>
        <p:nvPicPr>
          <p:cNvPr id="1030" name="Picture 6" descr="C:\Documents and Settings\LALA\Configuración local\Archivos temporales de Internet\Content.IE5\YCNY1MHT\MC900439263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501008"/>
            <a:ext cx="1728192" cy="1728192"/>
          </a:xfrm>
          <a:prstGeom prst="rect">
            <a:avLst/>
          </a:prstGeom>
          <a:noFill/>
        </p:spPr>
      </p:pic>
      <p:pic>
        <p:nvPicPr>
          <p:cNvPr id="9" name="Picture 3" descr="C:\Documents and Settings\LALA\Configuración local\Archivos temporales de Internet\Content.IE5\QK86LDVW\MC9004326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645024"/>
            <a:ext cx="1224136" cy="1224136"/>
          </a:xfrm>
          <a:prstGeom prst="rect">
            <a:avLst/>
          </a:prstGeom>
          <a:noFill/>
        </p:spPr>
      </p:pic>
      <p:pic>
        <p:nvPicPr>
          <p:cNvPr id="1032" name="Picture 8" descr="C:\Documents and Settings\LALA\Configuración local\Archivos temporales de Internet\Content.IE5\W1NX9PYD\MP900403449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3573016"/>
            <a:ext cx="1800566" cy="144016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755576" y="5589240"/>
            <a:ext cx="7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LIBRO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067944" y="55799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HOJAS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88225" y="5589240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CELDAS</a:t>
            </a:r>
          </a:p>
          <a:p>
            <a:endParaRPr lang="es-ES" dirty="0"/>
          </a:p>
          <a:p>
            <a:r>
              <a:rPr lang="es-ES" sz="1400" dirty="0"/>
              <a:t>16.384 COLUMNAS</a:t>
            </a:r>
          </a:p>
          <a:p>
            <a:r>
              <a:rPr lang="es-ES" sz="1400" dirty="0"/>
              <a:t>1.048.576 FILAS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42900" algn="just">
              <a:buNone/>
            </a:pPr>
            <a:r>
              <a:rPr lang="es-ES" dirty="0"/>
              <a:t>2.- Empezar un nuevo libro de trabajo y crear una hoja </a:t>
            </a:r>
            <a:r>
              <a:rPr lang="es-ES" dirty="0" err="1"/>
              <a:t>excel</a:t>
            </a:r>
            <a:r>
              <a:rPr lang="es-ES" dirty="0"/>
              <a:t> que obtenga las tablas de multiplicar del 1 al 10</a:t>
            </a:r>
            <a:r>
              <a:rPr lang="es-ES" b="1" i="1" dirty="0"/>
              <a:t>. </a:t>
            </a:r>
          </a:p>
          <a:p>
            <a:pPr indent="342900" algn="just">
              <a:buNone/>
            </a:pPr>
            <a:r>
              <a:rPr lang="es-ES" sz="2800" i="1" dirty="0"/>
              <a:t>Para realizar el ejercicio debes utilizar los conceptos de referencias absolutas y relativas. De esta forma, sólo necesitarás pensar la fórmula de la casilla 1x1 y el resto serán una copia de esa fórmula. El resultado debe tener el siguiente aspecto: 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7242" t="26088" r="22157" b="42092"/>
          <a:stretch>
            <a:fillRect/>
          </a:stretch>
        </p:blipFill>
        <p:spPr bwMode="auto">
          <a:xfrm>
            <a:off x="683568" y="1628800"/>
            <a:ext cx="7924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342900" algn="just">
              <a:lnSpc>
                <a:spcPct val="120000"/>
              </a:lnSpc>
              <a:buNone/>
            </a:pPr>
            <a:r>
              <a:rPr lang="es-ES" sz="4600" dirty="0"/>
              <a:t>3.- Generar una tabla de repartición de un premio en función a unos puntos. Se trata de calcular el premio en metálico que te correspondería en una competición en la que cada uno de los dos participantes (tú y el competidor) obtiene una puntuación entre 1 y 5 y la cantidad total destinada al premio, en este caso 600 euros, se reparte de forma directamente proporcional a la puntuación obtenida por cada participante. </a:t>
            </a:r>
            <a:r>
              <a:rPr lang="es-ES" sz="4600" i="1" dirty="0"/>
              <a:t>El resultado final obtenido debe ser el siguiente: </a:t>
            </a:r>
          </a:p>
          <a:p>
            <a:endParaRPr lang="es-ES" dirty="0"/>
          </a:p>
          <a:p>
            <a:pPr>
              <a:buNone/>
            </a:pPr>
            <a:endParaRPr lang="es-ES" b="1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276" t="29270" r="50000" b="43683"/>
          <a:stretch>
            <a:fillRect/>
          </a:stretch>
        </p:blipFill>
        <p:spPr bwMode="auto">
          <a:xfrm>
            <a:off x="1043608" y="1628800"/>
            <a:ext cx="7264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83568" y="4797152"/>
            <a:ext cx="735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Pista: Fórmula a aplicar 600 multiplicado por puntos propios, dividido entre</a:t>
            </a:r>
          </a:p>
          <a:p>
            <a:r>
              <a:rPr lang="es-ES" i="1" dirty="0"/>
              <a:t> puntos propios más puntos competidor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ES" dirty="0"/>
              <a:t>4.-  Utilizando los datos que se te facilitan en la página siguiente </a:t>
            </a:r>
            <a:r>
              <a:rPr lang="es-ES" i="1" dirty="0"/>
              <a:t>completa la hoja de cálculo realizando las siguientes operaciones: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Averigua la suma del número de alumnos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Establece los promedio de los tres trimestres (</a:t>
            </a:r>
            <a:r>
              <a:rPr lang="es-ES" sz="2600" i="1" dirty="0" err="1"/>
              <a:t>trim</a:t>
            </a:r>
            <a:r>
              <a:rPr lang="es-ES" sz="2600" i="1" dirty="0"/>
              <a:t>)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Localiza el promedio de los tres trimestres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Calcula la nota final de cada alumno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Determina cual ha sido la nota mínima global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Determina si el alumno ha aprobado o suspendido en función de si su nota es mayor o igual que cinco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s-ES" sz="2600" dirty="0"/>
              <a:t>Recuerda formatear las celdas que consideres necesarias para quedarte únicamente con un decimal.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1" t="22906" r="53978" b="15045"/>
          <a:stretch>
            <a:fillRect/>
          </a:stretch>
        </p:blipFill>
        <p:spPr bwMode="auto">
          <a:xfrm>
            <a:off x="1979712" y="1340768"/>
            <a:ext cx="5616624" cy="476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42900" algn="just">
              <a:buNone/>
            </a:pPr>
            <a:r>
              <a:rPr lang="es-ES" dirty="0"/>
              <a:t>5.- A partir de los datos que se te facilitan en el fichero </a:t>
            </a:r>
            <a:r>
              <a:rPr lang="es-ES" i="1" dirty="0"/>
              <a:t>calcula el resto de datos que faltan en la hoja de cálculo: 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1" t="22906" r="53978" b="23000"/>
          <a:stretch>
            <a:fillRect/>
          </a:stretch>
        </p:blipFill>
        <p:spPr bwMode="auto">
          <a:xfrm>
            <a:off x="2123728" y="1268760"/>
            <a:ext cx="66247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BARRAS DE 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Barra de opciones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r="16966" b="84496"/>
          <a:stretch>
            <a:fillRect/>
          </a:stretch>
        </p:blipFill>
        <p:spPr bwMode="auto">
          <a:xfrm>
            <a:off x="323528" y="2708920"/>
            <a:ext cx="85689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BARRAS DE 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Barra de fórmulas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Barra de etiquetas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t="15419" r="41623" b="81277"/>
          <a:stretch>
            <a:fillRect/>
          </a:stretch>
        </p:blipFill>
        <p:spPr bwMode="auto">
          <a:xfrm>
            <a:off x="1403648" y="2276872"/>
            <a:ext cx="6048672" cy="57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t="90529" r="40741" b="5286"/>
          <a:stretch>
            <a:fillRect/>
          </a:stretch>
        </p:blipFill>
        <p:spPr bwMode="auto">
          <a:xfrm>
            <a:off x="1475656" y="4293096"/>
            <a:ext cx="655272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BARRAS DE 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Barra de desplazamiento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Barra de estado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Botón Office</a:t>
            </a: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 l="58377" t="91630" b="5066"/>
          <a:stretch>
            <a:fillRect/>
          </a:stretch>
        </p:blipFill>
        <p:spPr bwMode="auto">
          <a:xfrm>
            <a:off x="1979712" y="2348880"/>
            <a:ext cx="51845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3" cstate="print"/>
          <a:srcRect l="77425" t="94493" b="2643"/>
          <a:stretch>
            <a:fillRect/>
          </a:stretch>
        </p:blipFill>
        <p:spPr bwMode="auto">
          <a:xfrm>
            <a:off x="2555776" y="4077072"/>
            <a:ext cx="3523456" cy="33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 r="95603" b="94958"/>
          <a:stretch>
            <a:fillRect/>
          </a:stretch>
        </p:blipFill>
        <p:spPr bwMode="auto">
          <a:xfrm>
            <a:off x="3707904" y="5301208"/>
            <a:ext cx="8640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CELDAS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Celda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  <a:p>
            <a:r>
              <a:rPr lang="es-ES" dirty="0"/>
              <a:t>Introducir valor</a:t>
            </a:r>
          </a:p>
          <a:p>
            <a:r>
              <a:rPr lang="es-ES" dirty="0"/>
              <a:t>Eliminar valor</a:t>
            </a:r>
          </a:p>
          <a:p>
            <a:r>
              <a:rPr lang="es-ES" dirty="0"/>
              <a:t>Insertar celda</a:t>
            </a:r>
          </a:p>
          <a:p>
            <a:r>
              <a:rPr lang="es-ES" dirty="0"/>
              <a:t>Insertar fila y/o columna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t="14802" r="66219" b="71876"/>
          <a:stretch>
            <a:fillRect/>
          </a:stretch>
        </p:blipFill>
        <p:spPr bwMode="auto">
          <a:xfrm>
            <a:off x="2627784" y="1772816"/>
            <a:ext cx="27605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botón correct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645024"/>
            <a:ext cx="228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botón cancelar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149080"/>
            <a:ext cx="1714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CELDAS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Ajustar tamaño de celdas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r="56437" b="70396"/>
          <a:stretch>
            <a:fillRect/>
          </a:stretch>
        </p:blipFill>
        <p:spPr bwMode="auto">
          <a:xfrm>
            <a:off x="1043608" y="2420888"/>
            <a:ext cx="2352675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4" cstate="print"/>
          <a:srcRect r="32670" b="74361"/>
          <a:stretch>
            <a:fillRect/>
          </a:stretch>
        </p:blipFill>
        <p:spPr bwMode="auto">
          <a:xfrm>
            <a:off x="1763688" y="3861048"/>
            <a:ext cx="47525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4644008" y="4221088"/>
            <a:ext cx="1080120" cy="8640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1331640" y="2924944"/>
            <a:ext cx="296416" cy="5760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755576" y="3284984"/>
            <a:ext cx="728464" cy="216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print"/>
          <a:srcRect b="46534"/>
          <a:stretch>
            <a:fillRect/>
          </a:stretch>
        </p:blipFill>
        <p:spPr bwMode="auto">
          <a:xfrm>
            <a:off x="1547664" y="1628800"/>
            <a:ext cx="558713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971600" y="5373216"/>
            <a:ext cx="748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En el formato porcentaje tener en cuenta que </a:t>
            </a:r>
            <a:r>
              <a:rPr lang="es-ES" i="1" dirty="0" err="1"/>
              <a:t>excel</a:t>
            </a:r>
            <a:r>
              <a:rPr lang="es-ES" i="1" dirty="0"/>
              <a:t> multiplica el valor por 100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49006" b="51638"/>
          <a:stretch>
            <a:fillRect/>
          </a:stretch>
        </p:blipFill>
        <p:spPr bwMode="auto">
          <a:xfrm>
            <a:off x="951229" y="1600200"/>
            <a:ext cx="6608401" cy="39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3275856" y="3068960"/>
            <a:ext cx="1800200" cy="57606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638</Words>
  <Application>Microsoft Office PowerPoint</Application>
  <PresentationFormat>Presentación en pantalla (4:3)</PresentationFormat>
  <Paragraphs>136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STI</vt:lpstr>
      <vt:lpstr>FUNCIONALIDAD</vt:lpstr>
      <vt:lpstr>BARRAS DE HERRAMIENTAS</vt:lpstr>
      <vt:lpstr>BARRAS DE HERRAMIENTAS</vt:lpstr>
      <vt:lpstr>BARRAS DE HERRAMIENTAS</vt:lpstr>
      <vt:lpstr>CELDAS</vt:lpstr>
      <vt:lpstr>CELDAS</vt:lpstr>
      <vt:lpstr>DATOS</vt:lpstr>
      <vt:lpstr>FUNCIONES</vt:lpstr>
      <vt:lpstr>FUNCIONES</vt:lpstr>
      <vt:lpstr>FUNCIONES</vt:lpstr>
      <vt:lpstr>FUNCIONES</vt:lpstr>
      <vt:lpstr>FUNCIONES</vt:lpstr>
      <vt:lpstr>ERRORES</vt:lpstr>
      <vt:lpstr>RANGOS</vt:lpstr>
      <vt:lpstr>RANGOS</vt:lpstr>
      <vt:lpstr>REFERENCIAS</vt:lpstr>
      <vt:lpstr>EJERCICIOS</vt:lpstr>
      <vt:lpstr>EJERCICIOS</vt:lpstr>
      <vt:lpstr>EJERCICIOS</vt:lpstr>
      <vt:lpstr>EJERCICIOS</vt:lpstr>
      <vt:lpstr>EJERCICIOS</vt:lpstr>
      <vt:lpstr>EJERCICIOS</vt:lpstr>
      <vt:lpstr>EJERCICIOS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</dc:title>
  <dc:creator>LALA</dc:creator>
  <cp:lastModifiedBy>Jorge Rubio Valdés</cp:lastModifiedBy>
  <cp:revision>39</cp:revision>
  <dcterms:created xsi:type="dcterms:W3CDTF">2012-09-11T17:19:27Z</dcterms:created>
  <dcterms:modified xsi:type="dcterms:W3CDTF">2019-08-26T15:55:17Z</dcterms:modified>
</cp:coreProperties>
</file>