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55121" autoAdjust="0"/>
  </p:normalViewPr>
  <p:slideViewPr>
    <p:cSldViewPr snapToObjects="1">
      <p:cViewPr varScale="1">
        <p:scale>
          <a:sx n="47" d="100"/>
          <a:sy n="47" d="100"/>
        </p:scale>
        <p:origin x="20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72393FA-FF94-0D43-9025-1E5B3F69F77A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_tradnl" altLang="es-ES_tradnl"/>
              <a:t>Click to edit Master text styles</a:t>
            </a:r>
          </a:p>
          <a:p>
            <a:pPr lvl="1"/>
            <a:r>
              <a:rPr lang="es-ES_tradnl" altLang="es-ES_tradnl"/>
              <a:t>Second level</a:t>
            </a:r>
          </a:p>
          <a:p>
            <a:pPr lvl="2"/>
            <a:r>
              <a:rPr lang="es-ES_tradnl" altLang="es-ES_tradnl"/>
              <a:t>Third level</a:t>
            </a:r>
          </a:p>
          <a:p>
            <a:pPr lvl="3"/>
            <a:r>
              <a:rPr lang="es-ES_tradnl" altLang="es-ES_tradnl"/>
              <a:t>Fourth level</a:t>
            </a:r>
          </a:p>
          <a:p>
            <a:pPr lvl="4"/>
            <a:r>
              <a:rPr lang="es-ES_tradnl" altLang="es-ES_tradnl"/>
              <a:t>Fifth level</a:t>
            </a:r>
            <a:endParaRPr lang="es-ES" alt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A1E2638-CBA6-8548-8555-96060B11092C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7994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8B33DC-3378-C246-B7F5-DFD231D14294}" type="slidenum">
              <a:rPr lang="es-ES">
                <a:latin typeface="Arial" pitchFamily="8" charset="0"/>
              </a:rPr>
              <a:pPr/>
              <a:t>2</a:t>
            </a:fld>
            <a:endParaRPr lang="es-ES">
              <a:latin typeface="Arial" pitchFamily="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9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5C9021-73E6-FC49-B7BE-34AE8BCF2786}" type="slidenum">
              <a:rPr lang="es-ES">
                <a:latin typeface="Arial" pitchFamily="8" charset="0"/>
              </a:rPr>
              <a:pPr/>
              <a:t>3</a:t>
            </a:fld>
            <a:endParaRPr lang="es-ES">
              <a:latin typeface="Arial" pitchFamily="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E8162C-61F5-EC4A-82CA-7F6F80F2C065}" type="slidenum">
              <a:rPr lang="es-ES">
                <a:latin typeface="Arial" pitchFamily="8" charset="0"/>
              </a:rPr>
              <a:pPr/>
              <a:t>4</a:t>
            </a:fld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1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4EF49D-4C64-1C41-BEE1-89DA778DDF76}" type="slidenum">
              <a:rPr lang="es-ES">
                <a:latin typeface="Arial" pitchFamily="8" charset="0"/>
              </a:rPr>
              <a:pPr/>
              <a:t>5</a:t>
            </a:fld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8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336E74-11BB-BD47-B015-D720F4106EE1}" type="slidenum">
              <a:rPr lang="es-ES">
                <a:latin typeface="Arial" pitchFamily="8" charset="0"/>
              </a:rPr>
              <a:pPr/>
              <a:t>6</a:t>
            </a:fld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4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943CE3-CA48-BD49-B2BA-FDEABABD90C5}" type="slidenum">
              <a:rPr lang="es-ES">
                <a:latin typeface="Arial" pitchFamily="8" charset="0"/>
              </a:rPr>
              <a:pPr/>
              <a:t>7</a:t>
            </a:fld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B4833-9C14-7947-8D8B-D2501FB9C740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30ABA-1A65-A243-83FF-03CA496802A8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13749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A8F42-372E-914C-8AD9-770659F03F7C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1987B-367E-4F44-AB9A-CB809139B100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0808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BDF42F-793F-9D4D-9AC7-DBA1F10EF67D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6972D-B44B-C543-8405-29D61CA9B495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62731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>
          <a:xfrm>
            <a:off x="8647113" y="6408738"/>
            <a:ext cx="366712" cy="365125"/>
          </a:xfrm>
        </p:spPr>
        <p:txBody>
          <a:bodyPr/>
          <a:lstStyle>
            <a:lvl1pPr>
              <a:defRPr/>
            </a:lvl1pPr>
          </a:lstStyle>
          <a:p>
            <a:fld id="{C1D0A462-3768-504F-9A3E-67B046185968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2883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24A67-278F-234F-A3B7-25D53D74CDC0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F4563-D047-F345-97A3-A85868DA47A9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91917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F96212-74C6-3848-8BED-CD0C87EBA5E1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D4795-82EF-7E4F-BFAE-03ADCA07F1DD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68858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C34D9-96D5-AB4B-A78B-619620BFBFB1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C601C-0749-9E42-A4EF-718202481FE6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0825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A20F2-648F-FD4A-AED3-186F1DCAB1BA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ED4F-6152-3F45-A959-605B32264135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580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A28B60-10AD-4845-8FCA-A9AB7B01FDB2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0B5B1-C2D6-0943-B530-9614FC89A208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699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DA895-5C74-E548-B9A3-A8D353877224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88F71-6068-8647-A7AD-94D5B27A13E6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5454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80EF0-6125-CA47-A4C6-F18AF1FA2414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08F2-7228-DC42-B057-19B6E9627A15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31777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93C5E-B0D6-8549-822F-A0E21C8B0F5C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5698D-2DD7-8D46-8E0B-B67E6834A1BA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432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Click to edit Master title style</a:t>
            </a:r>
            <a:endParaRPr lang="es-ES" altLang="es-ES_tradnl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Click to edit Master text styles</a:t>
            </a:r>
          </a:p>
          <a:p>
            <a:pPr lvl="1"/>
            <a:r>
              <a:rPr lang="es-ES_tradnl" altLang="es-ES_tradnl"/>
              <a:t>Second level</a:t>
            </a:r>
          </a:p>
          <a:p>
            <a:pPr lvl="2"/>
            <a:r>
              <a:rPr lang="es-ES_tradnl" altLang="es-ES_tradnl"/>
              <a:t>Third level</a:t>
            </a:r>
          </a:p>
          <a:p>
            <a:pPr lvl="3"/>
            <a:r>
              <a:rPr lang="es-ES_tradnl" altLang="es-ES_tradnl"/>
              <a:t>Fourth level</a:t>
            </a:r>
          </a:p>
          <a:p>
            <a:pPr lvl="4"/>
            <a:r>
              <a:rPr lang="es-ES_tradnl" altLang="es-ES_tradnl"/>
              <a:t>Fifth level</a:t>
            </a:r>
            <a:endParaRPr lang="es-ES" alt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C24C696-EA6E-4747-B9B8-3736E3511C6E}" type="datetime1">
              <a:rPr lang="en-US" altLang="es-ES_tradnl"/>
              <a:pPr/>
              <a:t>9/7/19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A596FE-BB43-2E43-A55D-8E299F714703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7287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</a:t>
            </a:r>
            <a:r>
              <a:rPr lang="es-ES_tradnl" sz="400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istemas y </a:t>
            </a:r>
            <a:r>
              <a:rPr lang="es-ES_tradnl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s-ES_tradnl" sz="400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ecnologías de </a:t>
            </a:r>
            <a:r>
              <a:rPr lang="es-ES_tradnl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s-ES_tradnl" sz="400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nformación</a:t>
            </a:r>
            <a:br>
              <a:rPr lang="es-ES_tradnl" sz="400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_tradnl" sz="36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Teoría</a:t>
            </a:r>
            <a:endParaRPr lang="es-ES" sz="3600">
              <a:solidFill>
                <a:srgbClr val="0070C0"/>
              </a:solidFill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5859463" y="2582863"/>
            <a:ext cx="2681183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Calibri" pitchFamily="40" charset="0"/>
              </a:rPr>
              <a:t>Profesores:</a:t>
            </a:r>
          </a:p>
          <a:p>
            <a:r>
              <a:rPr lang="es-ES" sz="2800" b="1" dirty="0">
                <a:solidFill>
                  <a:schemeClr val="accent2"/>
                </a:solidFill>
                <a:latin typeface="Calibri" pitchFamily="40" charset="0"/>
              </a:rPr>
              <a:t>Manuel </a:t>
            </a:r>
            <a:r>
              <a:rPr lang="es-ES" sz="2800" b="1" dirty="0" smtClean="0">
                <a:solidFill>
                  <a:schemeClr val="accent2"/>
                </a:solidFill>
                <a:latin typeface="Calibri" pitchFamily="40" charset="0"/>
              </a:rPr>
              <a:t>Marco </a:t>
            </a:r>
          </a:p>
          <a:p>
            <a:r>
              <a:rPr lang="es-ES" sz="2800" b="1" dirty="0" smtClean="0">
                <a:solidFill>
                  <a:schemeClr val="accent2"/>
                </a:solidFill>
                <a:latin typeface="Calibri" pitchFamily="40" charset="0"/>
              </a:rPr>
              <a:t>Gustavo </a:t>
            </a:r>
            <a:r>
              <a:rPr lang="es-ES" sz="2800" b="1" dirty="0" smtClean="0">
                <a:solidFill>
                  <a:schemeClr val="accent2"/>
                </a:solidFill>
                <a:latin typeface="Calibri" pitchFamily="40" charset="0"/>
              </a:rPr>
              <a:t>Candela</a:t>
            </a:r>
          </a:p>
          <a:p>
            <a:r>
              <a:rPr lang="es-ES" sz="2800" b="1" dirty="0" smtClean="0">
                <a:solidFill>
                  <a:schemeClr val="accent2"/>
                </a:solidFill>
                <a:latin typeface="Calibri" pitchFamily="40" charset="0"/>
              </a:rPr>
              <a:t>Mª Dolores S</a:t>
            </a:r>
            <a:r>
              <a:rPr lang="es-ES" sz="2800" b="1" dirty="0" smtClean="0">
                <a:solidFill>
                  <a:schemeClr val="accent2"/>
                </a:solidFill>
                <a:latin typeface="Calibri" pitchFamily="40" charset="0"/>
              </a:rPr>
              <a:t>áez</a:t>
            </a:r>
          </a:p>
          <a:p>
            <a:r>
              <a:rPr lang="es-ES" sz="2800" b="1" dirty="0" smtClean="0">
                <a:solidFill>
                  <a:schemeClr val="accent2"/>
                </a:solidFill>
                <a:latin typeface="Calibri" pitchFamily="40" charset="0"/>
              </a:rPr>
              <a:t>Alejandro Maté</a:t>
            </a:r>
            <a:endParaRPr lang="es-ES" sz="2800" b="1" dirty="0" smtClean="0">
              <a:solidFill>
                <a:schemeClr val="accent2"/>
              </a:solidFill>
              <a:latin typeface="Calibri" pitchFamily="40" charset="0"/>
            </a:endParaRPr>
          </a:p>
          <a:p>
            <a:endParaRPr lang="es-ES" sz="2800" dirty="0">
              <a:solidFill>
                <a:schemeClr val="accent2"/>
              </a:solidFill>
              <a:latin typeface="Calibri" pitchFamily="40" charset="0"/>
            </a:endParaRP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904340" y="4953000"/>
            <a:ext cx="48114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dirty="0">
                <a:latin typeface="Calibri" pitchFamily="40" charset="0"/>
              </a:rPr>
              <a:t>Grado en Ingeniería </a:t>
            </a:r>
            <a:r>
              <a:rPr lang="es-ES" sz="2800" dirty="0" smtClean="0">
                <a:latin typeface="Calibri" pitchFamily="40" charset="0"/>
              </a:rPr>
              <a:t>Informática</a:t>
            </a:r>
            <a:endParaRPr lang="es-ES" sz="2800" dirty="0">
              <a:latin typeface="Calibri" pitchFamily="4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Presentación de la Asignatura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pPr marL="1081088" indent="-360363" eaLnBrk="1" hangingPunct="1"/>
            <a:r>
              <a:rPr lang="es-ES" sz="3900"/>
              <a:t>¿En qué consiste? </a:t>
            </a:r>
          </a:p>
          <a:p>
            <a:pPr marL="1081088" indent="-360363" eaLnBrk="1" hangingPunct="1"/>
            <a:r>
              <a:rPr lang="es-ES" sz="3900"/>
              <a:t>Programa Asignatura</a:t>
            </a:r>
          </a:p>
          <a:p>
            <a:pPr marL="1081088" indent="-360363" eaLnBrk="1" hangingPunct="1"/>
            <a:r>
              <a:rPr lang="es-ES" sz="3900"/>
              <a:t>Profesorado</a:t>
            </a:r>
          </a:p>
          <a:p>
            <a:pPr marL="1081088" indent="-360363" eaLnBrk="1" hangingPunct="1"/>
            <a:r>
              <a:rPr lang="es-ES" sz="3900"/>
              <a:t>Evaluación</a:t>
            </a:r>
          </a:p>
        </p:txBody>
      </p:sp>
      <p:sp>
        <p:nvSpPr>
          <p:cNvPr id="17412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7B7772-F159-9D4B-81BE-ED56A4CC3149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¿En qué consiste? 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755650" y="1371600"/>
            <a:ext cx="7848600" cy="4525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400"/>
              <a:t>Se estudiarán diversas organizaciones, en especial la </a:t>
            </a:r>
            <a:r>
              <a:rPr lang="es-ES" sz="2800" b="1"/>
              <a:t>empresa</a:t>
            </a:r>
            <a:r>
              <a:rPr lang="es-ES" sz="2800"/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es-ES" sz="2400"/>
              <a:t>Se estudiarán distintos modos de ver la organización, en especial desde el punto de vista de los </a:t>
            </a:r>
            <a:r>
              <a:rPr lang="es-ES" sz="2800" b="1"/>
              <a:t>procesos</a:t>
            </a:r>
            <a:r>
              <a:rPr lang="es-ES" sz="2400" b="1"/>
              <a:t>.</a:t>
            </a:r>
            <a:r>
              <a:rPr lang="es-ES" sz="2400"/>
              <a:t> 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es-ES" sz="2400"/>
              <a:t>Se resaltará la importancia de la alineación de </a:t>
            </a:r>
            <a:r>
              <a:rPr lang="es-ES" sz="2800" b="1"/>
              <a:t>objetivos</a:t>
            </a:r>
            <a:r>
              <a:rPr lang="es-ES" sz="2400"/>
              <a:t>: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s-ES" sz="2000"/>
              <a:t>Entre la estrategia de la organización y los sistemas de información </a:t>
            </a:r>
          </a:p>
          <a:p>
            <a:pPr lvl="1" algn="just" eaLnBrk="1" hangingPunct="1">
              <a:lnSpc>
                <a:spcPts val="2400"/>
              </a:lnSpc>
              <a:spcBef>
                <a:spcPts val="600"/>
              </a:spcBef>
            </a:pPr>
            <a:r>
              <a:rPr lang="es-ES" sz="2000"/>
              <a:t>Entre los sistemas de información y las tecnologías de la  información a emplear</a:t>
            </a:r>
            <a:r>
              <a:rPr lang="es-ES" sz="3200"/>
              <a:t>.</a:t>
            </a:r>
            <a:r>
              <a:rPr lang="es-ES" sz="3500"/>
              <a:t> 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es-ES" sz="2400"/>
              <a:t>Es la base para muchas asignaturas del Grado.</a:t>
            </a:r>
          </a:p>
        </p:txBody>
      </p:sp>
      <p:sp>
        <p:nvSpPr>
          <p:cNvPr id="19460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A91CF0-89CD-6D43-BAA3-743225F95C15}" type="slidenum">
              <a:rPr lang="es-ES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5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contenido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1: </a:t>
            </a:r>
            <a:r>
              <a:rPr lang="es-ES" sz="3600" b="1"/>
              <a:t>"Introducción."</a:t>
            </a:r>
            <a:r>
              <a:rPr lang="es-ES" sz="36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2: </a:t>
            </a:r>
            <a:r>
              <a:rPr lang="es-ES" sz="3600" b="1"/>
              <a:t>"Sistemas de Información"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3: </a:t>
            </a:r>
            <a:r>
              <a:rPr lang="es-ES" sz="3600" b="1"/>
              <a:t>"Procesos”</a:t>
            </a:r>
            <a:endParaRPr lang="es-ES" sz="3600"/>
          </a:p>
          <a:p>
            <a:pPr marL="720725" indent="0" eaLnBrk="1" hangingPunct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Programa Asignatura</a:t>
            </a:r>
            <a:b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1er Bloque: Genérico</a:t>
            </a:r>
          </a:p>
        </p:txBody>
      </p:sp>
      <p:sp>
        <p:nvSpPr>
          <p:cNvPr id="21508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8FFC2D-CB55-4E4F-BC93-212A01C5FF3F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18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contenido"/>
          <p:cNvSpPr>
            <a:spLocks noGrp="1"/>
          </p:cNvSpPr>
          <p:nvPr>
            <p:ph idx="1"/>
          </p:nvPr>
        </p:nvSpPr>
        <p:spPr>
          <a:xfrm>
            <a:off x="0" y="1989138"/>
            <a:ext cx="8532813" cy="4213225"/>
          </a:xfrm>
        </p:spPr>
        <p:txBody>
          <a:bodyPr/>
          <a:lstStyle/>
          <a:p>
            <a:pPr marL="720725" indent="0" eaLnBrk="1" hangingPunct="1">
              <a:buFont typeface="Arial" pitchFamily="8" charset="0"/>
              <a:buNone/>
            </a:pPr>
            <a:r>
              <a:rPr lang="es-ES" sz="2800"/>
              <a:t>Tema 4: </a:t>
            </a:r>
            <a:r>
              <a:rPr lang="es-ES" sz="2800" b="1"/>
              <a:t>"Procesos de Producción"</a:t>
            </a:r>
            <a:r>
              <a:rPr lang="es-ES" sz="28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2800"/>
              <a:t>Tema 5: </a:t>
            </a:r>
            <a:r>
              <a:rPr lang="es-ES" sz="2800" b="1"/>
              <a:t>"Procesos de Comercialización"</a:t>
            </a:r>
            <a:r>
              <a:rPr lang="es-ES" sz="28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2800"/>
              <a:t>Tema 6: </a:t>
            </a:r>
            <a:r>
              <a:rPr lang="es-ES" sz="2800" b="1"/>
              <a:t>"Procesos de gestión de cobros y pagos"</a:t>
            </a:r>
            <a:r>
              <a:rPr lang="es-ES" sz="28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2800"/>
              <a:t>Tema 7: </a:t>
            </a:r>
            <a:r>
              <a:rPr lang="es-ES" sz="2800" b="1"/>
              <a:t>"Procesos Financieros"</a:t>
            </a:r>
            <a:r>
              <a:rPr lang="es-ES" sz="28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2800"/>
              <a:t>Tema 8: </a:t>
            </a:r>
            <a:r>
              <a:rPr lang="es-ES" sz="2800" b="1"/>
              <a:t>"Procesos de Recursos Humanos"</a:t>
            </a:r>
            <a:r>
              <a:rPr lang="es-ES" sz="28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endParaRPr lang="es-ES" sz="280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Programa Asignatura</a:t>
            </a: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2º bloque: Procesos empresariales</a:t>
            </a:r>
          </a:p>
        </p:txBody>
      </p:sp>
      <p:sp>
        <p:nvSpPr>
          <p:cNvPr id="23556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D2BBB5-9985-8347-9173-7CBF2D00108D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93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contenido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9: </a:t>
            </a:r>
            <a:r>
              <a:rPr lang="es-ES" sz="3600" b="1"/>
              <a:t>"Creación empresas"</a:t>
            </a:r>
            <a:r>
              <a:rPr lang="es-ES" sz="36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10: </a:t>
            </a:r>
            <a:r>
              <a:rPr lang="es-ES" sz="3600" b="1"/>
              <a:t>"El negocio electrónico"</a:t>
            </a:r>
            <a:r>
              <a:rPr lang="es-ES" sz="36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11: </a:t>
            </a:r>
            <a:r>
              <a:rPr lang="es-ES" sz="3600" b="1"/>
              <a:t>“Star Up”</a:t>
            </a:r>
            <a:endParaRPr lang="es-ES" sz="360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Programa Asignatura</a:t>
            </a: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s-ES" sz="3100" i="1" baseline="300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er</a:t>
            </a:r>
            <a:r>
              <a:rPr lang="es-ES" sz="36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Bloque: Empresa y Tecnología</a:t>
            </a:r>
          </a:p>
        </p:txBody>
      </p:sp>
      <p:sp>
        <p:nvSpPr>
          <p:cNvPr id="25604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3B6DA8-FA5D-E84B-BEC4-EC07EC7D7AA0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97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contenido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600" b="1" dirty="0"/>
              <a:t>Evaluación de la teoría: 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Examen final</a:t>
            </a:r>
          </a:p>
          <a:p>
            <a:pPr marL="1081088" lvl="2" indent="-166688" eaLnBrk="1" hangingPunct="1">
              <a:lnSpc>
                <a:spcPct val="80000"/>
              </a:lnSpc>
            </a:pPr>
            <a:r>
              <a:rPr lang="es-ES" sz="1700" dirty="0"/>
              <a:t> Prueba objetiva sobre el temario.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Supondrá un 50% de la nota final. 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Mínimo de 4 para promediar.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s-ES" sz="2600" b="1" dirty="0" smtClean="0"/>
              <a:t>Evaluación </a:t>
            </a:r>
            <a:r>
              <a:rPr lang="es-ES" sz="2600" b="1" dirty="0"/>
              <a:t>de la parte práctica: 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Se realizará en base a los entregables de los trabajos y a las exposiciones de los mismos. 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La evaluación supondrá un 50 % de la nota final. 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Máximo </a:t>
            </a:r>
            <a:r>
              <a:rPr lang="es-ES" sz="1900" dirty="0"/>
              <a:t>3 faltas de asistencia.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Trabajo en grupos de 2 alumnos.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Evaluación</a:t>
            </a:r>
          </a:p>
        </p:txBody>
      </p:sp>
      <p:sp>
        <p:nvSpPr>
          <p:cNvPr id="29700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6C81E8-501D-AC45-B450-8A6466CF6A52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43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285</Words>
  <Application>Microsoft Macintosh PowerPoint</Application>
  <PresentationFormat>Presentación en pantalla (4:3)</PresentationFormat>
  <Paragraphs>56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ＭＳ Ｐゴシック</vt:lpstr>
      <vt:lpstr>Arial</vt:lpstr>
      <vt:lpstr>Office Theme</vt:lpstr>
      <vt:lpstr>Sistemas y Tecnologías de Información Teoría</vt:lpstr>
      <vt:lpstr>Presentación de la Asignatura</vt:lpstr>
      <vt:lpstr>¿En qué consiste? </vt:lpstr>
      <vt:lpstr>Programa Asignatura 1er Bloque: Genérico</vt:lpstr>
      <vt:lpstr>Programa Asignatura 2º bloque: Procesos empresariales</vt:lpstr>
      <vt:lpstr>Programa Asignatura 3er Bloque: Empresa y Tecnología</vt:lpstr>
      <vt:lpstr>Evaluación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</dc:title>
  <dc:creator>MANUEL MARCO SUCH</dc:creator>
  <cp:lastModifiedBy>Usuario de Microsoft Office</cp:lastModifiedBy>
  <cp:revision>33</cp:revision>
  <dcterms:created xsi:type="dcterms:W3CDTF">2015-09-28T13:52:21Z</dcterms:created>
  <dcterms:modified xsi:type="dcterms:W3CDTF">2019-09-07T18:57:49Z</dcterms:modified>
</cp:coreProperties>
</file>