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4049" r:id="rId2"/>
  </p:sldMasterIdLst>
  <p:notesMasterIdLst>
    <p:notesMasterId r:id="rId59"/>
  </p:notesMasterIdLst>
  <p:handoutMasterIdLst>
    <p:handoutMasterId r:id="rId60"/>
  </p:handoutMasterIdLst>
  <p:sldIdLst>
    <p:sldId id="331" r:id="rId3"/>
    <p:sldId id="276" r:id="rId4"/>
    <p:sldId id="278" r:id="rId5"/>
    <p:sldId id="279" r:id="rId6"/>
    <p:sldId id="349" r:id="rId7"/>
    <p:sldId id="280" r:id="rId8"/>
    <p:sldId id="283" r:id="rId9"/>
    <p:sldId id="286" r:id="rId10"/>
    <p:sldId id="288" r:id="rId11"/>
    <p:sldId id="289" r:id="rId12"/>
    <p:sldId id="290" r:id="rId13"/>
    <p:sldId id="295" r:id="rId14"/>
    <p:sldId id="293" r:id="rId15"/>
    <p:sldId id="294" r:id="rId16"/>
    <p:sldId id="291" r:id="rId17"/>
    <p:sldId id="292" r:id="rId18"/>
    <p:sldId id="296" r:id="rId19"/>
    <p:sldId id="297" r:id="rId20"/>
    <p:sldId id="298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6" r:id="rId34"/>
    <p:sldId id="347" r:id="rId35"/>
    <p:sldId id="348" r:id="rId36"/>
    <p:sldId id="299" r:id="rId37"/>
    <p:sldId id="300" r:id="rId38"/>
    <p:sldId id="350" r:id="rId39"/>
    <p:sldId id="301" r:id="rId40"/>
    <p:sldId id="304" r:id="rId41"/>
    <p:sldId id="307" r:id="rId42"/>
    <p:sldId id="313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51" r:id="rId5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0C0C0"/>
    <a:srgbClr val="FFBD5B"/>
    <a:srgbClr val="FF9900"/>
    <a:srgbClr val="808080"/>
    <a:srgbClr val="333333"/>
    <a:srgbClr val="5F5F5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2845"/>
  </p:normalViewPr>
  <p:slideViewPr>
    <p:cSldViewPr>
      <p:cViewPr varScale="1">
        <p:scale>
          <a:sx n="67" d="100"/>
          <a:sy n="67" d="100"/>
        </p:scale>
        <p:origin x="13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38708-B02A-4632-95A0-DE7EBB12AEB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406C443-B6EE-4738-826F-2C7402C2043D}">
      <dgm:prSet phldrT="[Texto]"/>
      <dgm:spPr/>
      <dgm:t>
        <a:bodyPr/>
        <a:lstStyle/>
        <a:p>
          <a:r>
            <a:rPr lang="es-ES"/>
            <a:t>SI para directivos</a:t>
          </a:r>
        </a:p>
      </dgm:t>
    </dgm:pt>
    <dgm:pt modelId="{76172072-21E3-4DFC-BC2C-25F1B4557C3C}" type="parTrans" cxnId="{CE7846BB-B71B-4586-9519-9BBB13DD4F82}">
      <dgm:prSet/>
      <dgm:spPr/>
      <dgm:t>
        <a:bodyPr/>
        <a:lstStyle/>
        <a:p>
          <a:endParaRPr lang="es-ES"/>
        </a:p>
      </dgm:t>
    </dgm:pt>
    <dgm:pt modelId="{3B242A29-82A0-46A0-925D-B94089BBE698}" type="sibTrans" cxnId="{CE7846BB-B71B-4586-9519-9BBB13DD4F82}">
      <dgm:prSet/>
      <dgm:spPr/>
      <dgm:t>
        <a:bodyPr/>
        <a:lstStyle/>
        <a:p>
          <a:endParaRPr lang="es-ES"/>
        </a:p>
      </dgm:t>
    </dgm:pt>
    <dgm:pt modelId="{EBEB11CE-A1BF-4277-997D-60F59173AEC1}">
      <dgm:prSet phldrT="[Texto]"/>
      <dgm:spPr/>
      <dgm:t>
        <a:bodyPr/>
        <a:lstStyle/>
        <a:p>
          <a:endParaRPr lang="es-ES"/>
        </a:p>
      </dgm:t>
    </dgm:pt>
    <dgm:pt modelId="{25E086C8-792B-42FE-B892-4E6ADC9CB57F}" type="parTrans" cxnId="{D568F61D-C3AB-4655-9156-E2B2A1C9F192}">
      <dgm:prSet/>
      <dgm:spPr/>
      <dgm:t>
        <a:bodyPr/>
        <a:lstStyle/>
        <a:p>
          <a:endParaRPr lang="es-ES"/>
        </a:p>
      </dgm:t>
    </dgm:pt>
    <dgm:pt modelId="{64FB3D82-5B4C-473E-96AE-C936A6B127E7}" type="sibTrans" cxnId="{D568F61D-C3AB-4655-9156-E2B2A1C9F192}">
      <dgm:prSet/>
      <dgm:spPr/>
      <dgm:t>
        <a:bodyPr/>
        <a:lstStyle/>
        <a:p>
          <a:endParaRPr lang="es-ES"/>
        </a:p>
      </dgm:t>
    </dgm:pt>
    <dgm:pt modelId="{FD6F0FC7-B0EA-4913-BA1C-340C7AC57ADE}" type="pres">
      <dgm:prSet presAssocID="{37538708-B02A-4632-95A0-DE7EBB12AEB9}" presName="Name0" presStyleCnt="0">
        <dgm:presLayoutVars>
          <dgm:dir/>
          <dgm:animLvl val="lvl"/>
          <dgm:resizeHandles val="exact"/>
        </dgm:presLayoutVars>
      </dgm:prSet>
      <dgm:spPr/>
    </dgm:pt>
    <dgm:pt modelId="{87CD283D-24A4-4081-8697-680AB7369390}" type="pres">
      <dgm:prSet presAssocID="{9406C443-B6EE-4738-826F-2C7402C2043D}" presName="Name8" presStyleCnt="0"/>
      <dgm:spPr/>
    </dgm:pt>
    <dgm:pt modelId="{D3D183AF-9C04-4F52-AE0A-215180769AC5}" type="pres">
      <dgm:prSet presAssocID="{9406C443-B6EE-4738-826F-2C7402C2043D}" presName="level" presStyleLbl="node1" presStyleIdx="0" presStyleCnt="2">
        <dgm:presLayoutVars>
          <dgm:chMax val="1"/>
          <dgm:bulletEnabled val="1"/>
        </dgm:presLayoutVars>
      </dgm:prSet>
      <dgm:spPr/>
    </dgm:pt>
    <dgm:pt modelId="{30171107-5F5E-40C3-BD90-64721109D593}" type="pres">
      <dgm:prSet presAssocID="{9406C443-B6EE-4738-826F-2C7402C2043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3698A42-3BCA-4998-B89B-9BEF10982385}" type="pres">
      <dgm:prSet presAssocID="{EBEB11CE-A1BF-4277-997D-60F59173AEC1}" presName="Name8" presStyleCnt="0"/>
      <dgm:spPr/>
    </dgm:pt>
    <dgm:pt modelId="{7E855C22-3A7B-4459-AAD5-56CAFFBF8CFE}" type="pres">
      <dgm:prSet presAssocID="{EBEB11CE-A1BF-4277-997D-60F59173AEC1}" presName="level" presStyleLbl="node1" presStyleIdx="1" presStyleCnt="2">
        <dgm:presLayoutVars>
          <dgm:chMax val="1"/>
          <dgm:bulletEnabled val="1"/>
        </dgm:presLayoutVars>
      </dgm:prSet>
      <dgm:spPr/>
    </dgm:pt>
    <dgm:pt modelId="{47FC060C-E5EF-4831-B486-9836E28880D8}" type="pres">
      <dgm:prSet presAssocID="{EBEB11CE-A1BF-4277-997D-60F59173AEC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568F61D-C3AB-4655-9156-E2B2A1C9F192}" srcId="{37538708-B02A-4632-95A0-DE7EBB12AEB9}" destId="{EBEB11CE-A1BF-4277-997D-60F59173AEC1}" srcOrd="1" destOrd="0" parTransId="{25E086C8-792B-42FE-B892-4E6ADC9CB57F}" sibTransId="{64FB3D82-5B4C-473E-96AE-C936A6B127E7}"/>
    <dgm:cxn modelId="{A457597D-C15A-4734-B45F-3D1125E5ED42}" type="presOf" srcId="{EBEB11CE-A1BF-4277-997D-60F59173AEC1}" destId="{47FC060C-E5EF-4831-B486-9836E28880D8}" srcOrd="1" destOrd="0" presId="urn:microsoft.com/office/officeart/2005/8/layout/pyramid1"/>
    <dgm:cxn modelId="{4DA6B591-0565-4CDC-8C66-B108C466A5E8}" type="presOf" srcId="{37538708-B02A-4632-95A0-DE7EBB12AEB9}" destId="{FD6F0FC7-B0EA-4913-BA1C-340C7AC57ADE}" srcOrd="0" destOrd="0" presId="urn:microsoft.com/office/officeart/2005/8/layout/pyramid1"/>
    <dgm:cxn modelId="{19AC8F97-98A2-4A49-9E7D-C9E40F246E9F}" type="presOf" srcId="{9406C443-B6EE-4738-826F-2C7402C2043D}" destId="{D3D183AF-9C04-4F52-AE0A-215180769AC5}" srcOrd="0" destOrd="0" presId="urn:microsoft.com/office/officeart/2005/8/layout/pyramid1"/>
    <dgm:cxn modelId="{A8776DA1-DA9D-4535-80C2-3DCFAD3E4FE4}" type="presOf" srcId="{9406C443-B6EE-4738-826F-2C7402C2043D}" destId="{30171107-5F5E-40C3-BD90-64721109D593}" srcOrd="1" destOrd="0" presId="urn:microsoft.com/office/officeart/2005/8/layout/pyramid1"/>
    <dgm:cxn modelId="{CE7846BB-B71B-4586-9519-9BBB13DD4F82}" srcId="{37538708-B02A-4632-95A0-DE7EBB12AEB9}" destId="{9406C443-B6EE-4738-826F-2C7402C2043D}" srcOrd="0" destOrd="0" parTransId="{76172072-21E3-4DFC-BC2C-25F1B4557C3C}" sibTransId="{3B242A29-82A0-46A0-925D-B94089BBE698}"/>
    <dgm:cxn modelId="{2F4CF8BC-CC9B-4C4D-AF19-C2D2EDF782B8}" type="presOf" srcId="{EBEB11CE-A1BF-4277-997D-60F59173AEC1}" destId="{7E855C22-3A7B-4459-AAD5-56CAFFBF8CFE}" srcOrd="0" destOrd="0" presId="urn:microsoft.com/office/officeart/2005/8/layout/pyramid1"/>
    <dgm:cxn modelId="{9AB0EC07-38A4-4B20-8AA8-87AAD216AB45}" type="presParOf" srcId="{FD6F0FC7-B0EA-4913-BA1C-340C7AC57ADE}" destId="{87CD283D-24A4-4081-8697-680AB7369390}" srcOrd="0" destOrd="0" presId="urn:microsoft.com/office/officeart/2005/8/layout/pyramid1"/>
    <dgm:cxn modelId="{685AE17E-C1B9-467E-8D0A-26893190A072}" type="presParOf" srcId="{87CD283D-24A4-4081-8697-680AB7369390}" destId="{D3D183AF-9C04-4F52-AE0A-215180769AC5}" srcOrd="0" destOrd="0" presId="urn:microsoft.com/office/officeart/2005/8/layout/pyramid1"/>
    <dgm:cxn modelId="{4109FC07-E390-42E6-84F0-DF0B7EA62DF1}" type="presParOf" srcId="{87CD283D-24A4-4081-8697-680AB7369390}" destId="{30171107-5F5E-40C3-BD90-64721109D593}" srcOrd="1" destOrd="0" presId="urn:microsoft.com/office/officeart/2005/8/layout/pyramid1"/>
    <dgm:cxn modelId="{3A724895-769C-46FF-8A33-6DFDE010B23F}" type="presParOf" srcId="{FD6F0FC7-B0EA-4913-BA1C-340C7AC57ADE}" destId="{F3698A42-3BCA-4998-B89B-9BEF10982385}" srcOrd="1" destOrd="0" presId="urn:microsoft.com/office/officeart/2005/8/layout/pyramid1"/>
    <dgm:cxn modelId="{CD22BA7B-E9EE-48DE-B044-87AB956A5FDD}" type="presParOf" srcId="{F3698A42-3BCA-4998-B89B-9BEF10982385}" destId="{7E855C22-3A7B-4459-AAD5-56CAFFBF8CFE}" srcOrd="0" destOrd="0" presId="urn:microsoft.com/office/officeart/2005/8/layout/pyramid1"/>
    <dgm:cxn modelId="{29ADD63F-3E09-4C11-A587-5C2EE7BF71CA}" type="presParOf" srcId="{F3698A42-3BCA-4998-B89B-9BEF10982385}" destId="{47FC060C-E5EF-4831-B486-9836E28880D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83AF-9C04-4F52-AE0A-215180769AC5}">
      <dsp:nvSpPr>
        <dsp:cNvPr id="0" name=""/>
        <dsp:cNvSpPr/>
      </dsp:nvSpPr>
      <dsp:spPr>
        <a:xfrm>
          <a:off x="1350009" y="0"/>
          <a:ext cx="2700019" cy="1575117"/>
        </a:xfrm>
        <a:prstGeom prst="trapezoid">
          <a:avLst>
            <a:gd name="adj" fmla="val 8570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SI para directivos</a:t>
          </a:r>
        </a:p>
      </dsp:txBody>
      <dsp:txXfrm>
        <a:off x="1350009" y="0"/>
        <a:ext cx="2700019" cy="1575117"/>
      </dsp:txXfrm>
    </dsp:sp>
    <dsp:sp modelId="{7E855C22-3A7B-4459-AAD5-56CAFFBF8CFE}">
      <dsp:nvSpPr>
        <dsp:cNvPr id="0" name=""/>
        <dsp:cNvSpPr/>
      </dsp:nvSpPr>
      <dsp:spPr>
        <a:xfrm>
          <a:off x="0" y="1575117"/>
          <a:ext cx="5400039" cy="1575117"/>
        </a:xfrm>
        <a:prstGeom prst="trapezoid">
          <a:avLst>
            <a:gd name="adj" fmla="val 8570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100" kern="1200"/>
        </a:p>
      </dsp:txBody>
      <dsp:txXfrm>
        <a:off x="945006" y="1575117"/>
        <a:ext cx="3510026" cy="1575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 alt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C38D7E-7ACD-AE40-9915-5CCDD5593A3B}" type="datetime1">
              <a:rPr lang="es-ES" altLang="es-ES_tradnl"/>
              <a:pPr/>
              <a:t>09/08/2019</a:t>
            </a:fld>
            <a:endParaRPr lang="es-ES" alt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 alt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8384A7-3948-0841-AF35-5531DFB7E0AE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14531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s-ES_tradnl" altLang="es-ES_tradnl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s-ES_tradnl" altLang="es-ES_trad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_tradnl"/>
              <a:t>Haga clic para modificar el estilo de texto del patrón</a:t>
            </a:r>
          </a:p>
          <a:p>
            <a:pPr lvl="1"/>
            <a:r>
              <a:rPr lang="es-ES" altLang="es-ES_tradnl"/>
              <a:t>Segundo nivel</a:t>
            </a:r>
          </a:p>
          <a:p>
            <a:pPr lvl="2"/>
            <a:r>
              <a:rPr lang="es-ES" altLang="es-ES_tradnl"/>
              <a:t>Tercer nivel</a:t>
            </a:r>
          </a:p>
          <a:p>
            <a:pPr lvl="3"/>
            <a:r>
              <a:rPr lang="es-ES" altLang="es-ES_tradnl"/>
              <a:t>Cuarto nivel</a:t>
            </a:r>
          </a:p>
          <a:p>
            <a:pPr lvl="4"/>
            <a:r>
              <a:rPr lang="es-ES" altLang="es-ES_tradnl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s-ES_tradnl" altLang="es-ES_tradnl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ABF1FAF-7674-6C46-8FE5-D7116D6E760D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52964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004938-26BC-3E4F-BC66-971677495166}" type="slidenum">
              <a:rPr lang="es-ES" altLang="es-ES_tradnl" sz="1300"/>
              <a:pPr eaLnBrk="1" hangingPunct="1"/>
              <a:t>2</a:t>
            </a:fld>
            <a:endParaRPr lang="es-ES" altLang="es-ES_tradnl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38636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BA3AFBDD-FE5D-634F-AABB-45E2DC2FD603}" type="slidenum">
              <a:rPr lang="es-ES" altLang="es-ES_tradnl" sz="1300"/>
              <a:pPr algn="r" eaLnBrk="1" hangingPunct="1"/>
              <a:t>11</a:t>
            </a:fld>
            <a:endParaRPr lang="es-ES" altLang="es-ES_tradnl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067758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1056DDD2-0016-3A49-9643-9E84DFC837B0}" type="slidenum">
              <a:rPr lang="es-ES" altLang="es-ES_tradnl" sz="1300"/>
              <a:pPr algn="r" eaLnBrk="1" hangingPunct="1"/>
              <a:t>12</a:t>
            </a:fld>
            <a:endParaRPr lang="es-ES" altLang="es-ES_tradnl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899388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936B13EE-50E5-E143-B32C-CA818B2E5395}" type="slidenum">
              <a:rPr lang="es-ES" altLang="es-ES_tradnl" sz="1300"/>
              <a:pPr algn="r" eaLnBrk="1" hangingPunct="1"/>
              <a:t>13</a:t>
            </a:fld>
            <a:endParaRPr lang="es-ES" altLang="es-ES_tradnl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26572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EFE2BC8E-FD6D-0841-A449-5413ED1BEB44}" type="slidenum">
              <a:rPr lang="es-ES" altLang="es-ES_tradnl" sz="1300"/>
              <a:pPr algn="r" eaLnBrk="1" hangingPunct="1"/>
              <a:t>14</a:t>
            </a:fld>
            <a:endParaRPr lang="es-ES" altLang="es-ES_tradnl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5386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1126273F-F1ED-484C-821A-69B67A9CDCB0}" type="slidenum">
              <a:rPr lang="es-ES" altLang="es-ES_tradnl" sz="1300"/>
              <a:pPr algn="r" eaLnBrk="1" hangingPunct="1"/>
              <a:t>15</a:t>
            </a:fld>
            <a:endParaRPr lang="es-ES" altLang="es-ES_tradnl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441267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2C2DD7DC-2652-9B4A-B83E-5A6A2EA40494}" type="slidenum">
              <a:rPr lang="es-ES" altLang="es-ES_tradnl" sz="1300"/>
              <a:pPr algn="r" eaLnBrk="1" hangingPunct="1"/>
              <a:t>16</a:t>
            </a:fld>
            <a:endParaRPr lang="es-ES" altLang="es-ES_tradnl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918717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A9D002B7-98FB-7247-8C5C-BF91C742ED1C}" type="slidenum">
              <a:rPr lang="es-ES" altLang="es-ES_tradnl" sz="1300"/>
              <a:pPr algn="r" eaLnBrk="1" hangingPunct="1"/>
              <a:t>17</a:t>
            </a:fld>
            <a:endParaRPr lang="es-ES" altLang="es-ES_tradnl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2037838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F5FE20F1-71D9-1843-AE9A-BAD2407A6766}" type="slidenum">
              <a:rPr lang="es-ES" altLang="es-ES_tradnl" sz="1300"/>
              <a:pPr algn="r" eaLnBrk="1" hangingPunct="1"/>
              <a:t>18</a:t>
            </a:fld>
            <a:endParaRPr lang="es-ES" altLang="es-ES_tradnl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889038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E4A95057-DC1D-C647-AAA6-3B485B9770AC}" type="slidenum">
              <a:rPr lang="es-ES" altLang="es-ES_tradnl" sz="1300"/>
              <a:pPr algn="r" eaLnBrk="1" hangingPunct="1"/>
              <a:t>19</a:t>
            </a:fld>
            <a:endParaRPr lang="es-ES" altLang="es-ES_tradnl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674874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CA83D5E-52B5-0D46-AE6D-A7CDA986F8C0}" type="slidenum">
              <a:rPr lang="es-ES" altLang="es-ES_tradnl" sz="1300"/>
              <a:pPr eaLnBrk="1" hangingPunct="1"/>
              <a:t>35</a:t>
            </a:fld>
            <a:endParaRPr lang="es-ES" altLang="es-ES_tradnl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75153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CB4FB63-F1BF-644F-AD19-691FE6E112B5}" type="slidenum">
              <a:rPr lang="es-ES" altLang="es-ES_tradnl" sz="1300"/>
              <a:pPr eaLnBrk="1" hangingPunct="1"/>
              <a:t>3</a:t>
            </a:fld>
            <a:endParaRPr lang="es-ES" altLang="es-ES_tradnl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505070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7DCF40E-B95D-474C-A416-9180E76867ED}" type="slidenum">
              <a:rPr lang="es-ES" altLang="es-ES_tradnl" sz="1300"/>
              <a:pPr eaLnBrk="1" hangingPunct="1"/>
              <a:t>36</a:t>
            </a:fld>
            <a:endParaRPr lang="es-ES" altLang="es-ES_tradnl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420661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78F00C5-0F67-4349-8BAF-1C57EC39C41C}" type="slidenum">
              <a:rPr lang="es-ES" altLang="es-ES_tradnl" sz="1300"/>
              <a:pPr eaLnBrk="1" hangingPunct="1"/>
              <a:t>38</a:t>
            </a:fld>
            <a:endParaRPr lang="es-ES" altLang="es-ES_tradnl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535042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615D7B7-A572-B64D-9354-99BDC0F9DF9E}" type="slidenum">
              <a:rPr lang="es-ES" altLang="es-ES_tradnl" sz="1300"/>
              <a:pPr eaLnBrk="1" hangingPunct="1"/>
              <a:t>39</a:t>
            </a:fld>
            <a:endParaRPr lang="es-ES" altLang="es-ES_tradnl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94725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65309664-653C-904A-93FC-4835D9BA476E}" type="slidenum">
              <a:rPr lang="es-ES" altLang="es-ES_tradnl" sz="1300"/>
              <a:pPr algn="r" eaLnBrk="1" hangingPunct="1"/>
              <a:t>40</a:t>
            </a:fld>
            <a:endParaRPr lang="es-ES" altLang="es-ES_tradnl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146861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4D8829DD-3CE6-4346-85A3-AD2EEDA5B10A}" type="slidenum">
              <a:rPr lang="es-ES" altLang="es-ES_tradnl" sz="1300"/>
              <a:pPr algn="r" eaLnBrk="1" hangingPunct="1"/>
              <a:t>41</a:t>
            </a:fld>
            <a:endParaRPr lang="es-ES" altLang="es-ES_tradnl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709459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F5C480EE-CE0D-004F-8659-339F3EC9562A}" type="slidenum">
              <a:rPr lang="es-ES" altLang="es-ES_tradnl" sz="1300"/>
              <a:pPr algn="r" eaLnBrk="1" hangingPunct="1"/>
              <a:t>42</a:t>
            </a:fld>
            <a:endParaRPr lang="es-ES" altLang="es-ES_tradnl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051482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792C18E3-5982-8649-B84C-428875E90D56}" type="slidenum">
              <a:rPr lang="es-ES" altLang="es-ES_tradnl" sz="1300"/>
              <a:pPr algn="r" eaLnBrk="1" hangingPunct="1"/>
              <a:t>43</a:t>
            </a:fld>
            <a:endParaRPr lang="es-ES" altLang="es-ES_tradnl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618757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90509B3B-54B4-2E48-B31A-F1E10B2B6CA9}" type="slidenum">
              <a:rPr lang="es-ES" altLang="es-ES_tradnl" sz="1300"/>
              <a:pPr algn="r" eaLnBrk="1" hangingPunct="1"/>
              <a:t>44</a:t>
            </a:fld>
            <a:endParaRPr lang="es-ES" altLang="es-ES_tradnl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336172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2A85B2C-369C-734C-9734-D4A40C9E2B28}" type="slidenum">
              <a:rPr lang="es-ES" altLang="es-ES_tradnl" sz="1300"/>
              <a:pPr eaLnBrk="1" hangingPunct="1"/>
              <a:t>45</a:t>
            </a:fld>
            <a:endParaRPr lang="es-ES" altLang="es-ES_tradnl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818307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1282C4-7E00-8144-8FA3-34C71B41CB07}" type="slidenum">
              <a:rPr lang="es-ES" altLang="es-ES_tradnl" sz="1300"/>
              <a:pPr eaLnBrk="1" hangingPunct="1"/>
              <a:t>46</a:t>
            </a:fld>
            <a:endParaRPr lang="es-ES" altLang="es-ES_tradnl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80919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C1CFB1-2738-3742-8E99-50DEF7703AE1}" type="slidenum">
              <a:rPr lang="es-ES" altLang="es-ES_tradnl" sz="1300"/>
              <a:pPr eaLnBrk="1" hangingPunct="1"/>
              <a:t>4</a:t>
            </a:fld>
            <a:endParaRPr lang="es-ES" altLang="es-ES_tradnl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859041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585FCDD-E66F-0F48-BD5B-6A0C994C85B4}" type="slidenum">
              <a:rPr lang="es-ES" altLang="es-ES_tradnl" sz="1300"/>
              <a:pPr eaLnBrk="1" hangingPunct="1"/>
              <a:t>47</a:t>
            </a:fld>
            <a:endParaRPr lang="es-ES" altLang="es-ES_tradnl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50714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6AD21FB-1AA6-9C4C-BC71-0637996C6CF3}" type="slidenum">
              <a:rPr lang="es-ES" altLang="es-ES_tradnl" sz="1300"/>
              <a:pPr eaLnBrk="1" hangingPunct="1"/>
              <a:t>48</a:t>
            </a:fld>
            <a:endParaRPr lang="es-ES" altLang="es-ES_tradnl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178138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71F07B8-D007-2940-BB17-3E441F614A61}" type="slidenum">
              <a:rPr lang="es-ES" altLang="es-ES_tradnl" sz="1300"/>
              <a:pPr eaLnBrk="1" hangingPunct="1"/>
              <a:t>49</a:t>
            </a:fld>
            <a:endParaRPr lang="es-ES" altLang="es-ES_tradnl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166728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65ED39B-74C2-804D-BB2A-AA31E3BF0308}" type="slidenum">
              <a:rPr lang="es-ES" altLang="es-ES_tradnl" sz="1300"/>
              <a:pPr eaLnBrk="1" hangingPunct="1"/>
              <a:t>50</a:t>
            </a:fld>
            <a:endParaRPr lang="es-ES" altLang="es-ES_tradnl" sz="13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539525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0189E1-8CDD-4444-BB01-1A71056E9DA1}" type="slidenum">
              <a:rPr lang="es-ES" altLang="es-ES_tradnl" sz="1300"/>
              <a:pPr eaLnBrk="1" hangingPunct="1"/>
              <a:t>51</a:t>
            </a:fld>
            <a:endParaRPr lang="es-ES" altLang="es-ES_tradnl" sz="13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130431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56FA74-FD16-2E4E-8835-CADA07BADCBB}" type="slidenum">
              <a:rPr lang="es-ES" altLang="es-ES_tradnl" sz="1300"/>
              <a:pPr eaLnBrk="1" hangingPunct="1"/>
              <a:t>52</a:t>
            </a:fld>
            <a:endParaRPr lang="es-ES" altLang="es-ES_tradnl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379639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F3C866-B222-0046-B127-17C59C2D5083}" type="slidenum">
              <a:rPr lang="es-ES" altLang="es-ES_tradnl" sz="1300"/>
              <a:pPr eaLnBrk="1" hangingPunct="1"/>
              <a:t>53</a:t>
            </a:fld>
            <a:endParaRPr lang="es-ES" altLang="es-ES_tradnl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4233796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874BECC-CF49-D44E-A302-D4D7E112287A}" type="slidenum">
              <a:rPr lang="es-ES" altLang="es-ES_tradnl" sz="1300"/>
              <a:pPr eaLnBrk="1" hangingPunct="1"/>
              <a:t>54</a:t>
            </a:fld>
            <a:endParaRPr lang="es-ES" altLang="es-ES_tradnl" sz="13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129093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B56F0D9-09FD-464D-9B28-0A7EA900D58A}" type="slidenum">
              <a:rPr lang="es-ES" altLang="es-ES_tradnl" sz="1300"/>
              <a:pPr eaLnBrk="1" hangingPunct="1"/>
              <a:t>55</a:t>
            </a:fld>
            <a:endParaRPr lang="es-ES" altLang="es-ES_tradnl" sz="13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512395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B56F0D9-09FD-464D-9B28-0A7EA900D58A}" type="slidenum">
              <a:rPr lang="es-ES" altLang="es-ES_tradnl" sz="1300"/>
              <a:pPr eaLnBrk="1" hangingPunct="1"/>
              <a:t>56</a:t>
            </a:fld>
            <a:endParaRPr lang="es-ES" altLang="es-ES_tradnl" sz="13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350455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C1CFB1-2738-3742-8E99-50DEF7703AE1}" type="slidenum">
              <a:rPr lang="es-ES" altLang="es-ES_tradnl" sz="1300"/>
              <a:pPr eaLnBrk="1" hangingPunct="1"/>
              <a:t>5</a:t>
            </a:fld>
            <a:endParaRPr lang="es-ES" altLang="es-ES_tradnl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6008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8C2F45-8F93-254D-A130-698505C2615D}" type="slidenum">
              <a:rPr lang="es-ES" altLang="es-ES_tradnl" sz="1300"/>
              <a:pPr eaLnBrk="1" hangingPunct="1"/>
              <a:t>6</a:t>
            </a:fld>
            <a:endParaRPr lang="es-ES" altLang="es-ES_tradnl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17047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C06F7636-129F-9B4F-9DBE-9421D54957A1}" type="slidenum">
              <a:rPr lang="es-ES" altLang="es-ES_tradnl" sz="1300"/>
              <a:pPr algn="r" eaLnBrk="1" hangingPunct="1"/>
              <a:t>7</a:t>
            </a:fld>
            <a:endParaRPr lang="es-ES" altLang="es-ES_tradnl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19479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61984733-1586-F840-9B20-5DF28901309A}" type="slidenum">
              <a:rPr lang="es-ES" altLang="es-ES_tradnl" sz="1300"/>
              <a:pPr algn="r" eaLnBrk="1" hangingPunct="1"/>
              <a:t>8</a:t>
            </a:fld>
            <a:endParaRPr lang="es-ES" altLang="es-ES_tradnl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200939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6CAF1428-1BA4-C543-B3F5-342461F02C59}" type="slidenum">
              <a:rPr lang="es-ES" altLang="es-ES_tradnl" sz="1300"/>
              <a:pPr algn="r" eaLnBrk="1" hangingPunct="1"/>
              <a:t>9</a:t>
            </a:fld>
            <a:endParaRPr lang="es-ES" altLang="es-ES_tradnl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64695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861A46EE-AB68-E741-AD42-7D6563279F96}" type="slidenum">
              <a:rPr lang="es-ES" altLang="es-ES_tradnl" sz="1300"/>
              <a:pPr algn="r" eaLnBrk="1" hangingPunct="1"/>
              <a:t>10</a:t>
            </a:fld>
            <a:endParaRPr lang="es-ES" altLang="es-ES_tradnl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72504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lsi.ua.es/2010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ua.es/es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Eras Medium ITC" charset="0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Eras Medium ITC" charset="0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Eras Medium ITC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_tradnl" altLang="es-ES_tradnl" b="1">
                <a:solidFill>
                  <a:srgbClr val="003399"/>
                </a:solidFill>
                <a:latin typeface="Tahoma" charset="0"/>
              </a:rPr>
              <a:t>2010-2011</a:t>
            </a:r>
            <a:endParaRPr lang="es-ES" altLang="es-ES_tradnl" b="1">
              <a:solidFill>
                <a:srgbClr val="003399"/>
              </a:solidFill>
              <a:latin typeface="Tahoma" charset="0"/>
            </a:endParaRPr>
          </a:p>
          <a:p>
            <a:pPr algn="ctr"/>
            <a:r>
              <a:rPr lang="es-ES" altLang="es-ES_tradnl" b="1">
                <a:solidFill>
                  <a:srgbClr val="333333"/>
                </a:solidFill>
                <a:latin typeface="Tahoma" charset="0"/>
              </a:rPr>
              <a:t>Grado en Ingeniería Informática</a:t>
            </a:r>
          </a:p>
          <a:p>
            <a:pPr algn="ctr">
              <a:spcBef>
                <a:spcPct val="50000"/>
              </a:spcBef>
            </a:pPr>
            <a:endParaRPr lang="es-ES" altLang="es-ES_tradnl" sz="2800" i="1">
              <a:latin typeface="Tahoma" charset="0"/>
            </a:endParaRPr>
          </a:p>
        </p:txBody>
      </p:sp>
      <p:sp>
        <p:nvSpPr>
          <p:cNvPr id="8" name="19 Rectángulo"/>
          <p:cNvSpPr/>
          <p:nvPr userDrawn="1"/>
        </p:nvSpPr>
        <p:spPr>
          <a:xfrm>
            <a:off x="5304361" y="2819400"/>
            <a:ext cx="3077639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Profesores: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Andrés Montoyo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Manuel Marco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Sonia Vázquez</a:t>
            </a:r>
          </a:p>
        </p:txBody>
      </p:sp>
      <p:pic>
        <p:nvPicPr>
          <p:cNvPr id="10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Imagen de noticia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24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15" name="26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0FEA334-611F-A84D-ADCA-1ECC48ED1C2C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09565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3B252-04E0-4140-B23F-B9C1359D9996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96496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3994B1-ABA9-2448-AE7D-1E5195868329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17729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8BC4-1A0D-EC40-97C0-273C69174CDF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22859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AEA9-752B-AF42-BE97-86A6EEFA3FB4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311008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992-E737-0546-B82C-3429CC750506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572890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AB27-7A5D-5448-B9DB-F64C40F9C3D9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59880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0A09-C3B8-E247-BB7C-7F7A595BBA6E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90017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8BC4-1A0D-EC40-97C0-273C69174CDF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4245310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45A-DAA0-384B-9588-BEED52440372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3602259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6AAB-7B67-5646-93ED-B39CD1740BA7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69950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2AAEA9-752B-AF42-BE97-86A6EEFA3FB4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207041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98F4-E274-2248-940B-AC6F0394E0B6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25589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B252-04E0-4140-B23F-B9C1359D9996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3960597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94B1-ABA9-2448-AE7D-1E5195868329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370039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F68992-E737-0546-B82C-3429CC750506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62115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3BAB27-7A5D-5448-B9DB-F64C40F9C3D9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61530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8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810A09-C3B8-E247-BB7C-7F7A595BBA6E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3099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4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814F06-34BD-3B4C-91D2-6E37C9A03E58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00783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3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B5E45A-DAA0-384B-9588-BEED52440372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470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9B6AAB-7B67-5646-93ED-B39CD1740BA7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77873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0198F4-E274-2248-940B-AC6F0394E0B6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41571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Eras Medium ITC" charset="0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Eras Medium ITC" charset="0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s-ES_tradnl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_tradnl"/>
              <a:t>Click to edit Master text styles</a:t>
            </a:r>
          </a:p>
          <a:p>
            <a:pPr lvl="1"/>
            <a:r>
              <a:rPr lang="en-US" altLang="es-ES_tradnl"/>
              <a:t>Second level</a:t>
            </a:r>
          </a:p>
          <a:p>
            <a:pPr lvl="2"/>
            <a:r>
              <a:rPr lang="en-US" altLang="es-ES_tradnl"/>
              <a:t>Third level</a:t>
            </a:r>
          </a:p>
          <a:p>
            <a:pPr lvl="3"/>
            <a:r>
              <a:rPr lang="en-US" altLang="es-ES_tradnl"/>
              <a:t>Fourth level</a:t>
            </a:r>
          </a:p>
          <a:p>
            <a:pPr lvl="4"/>
            <a:r>
              <a:rPr lang="en-US" altLang="es-ES_tradnl"/>
              <a:t>Fifth level</a:t>
            </a:r>
          </a:p>
          <a:p>
            <a:pPr lvl="4"/>
            <a:r>
              <a:rPr lang="en-US" altLang="es-ES_tradnl"/>
              <a:t>Sixth level</a:t>
            </a:r>
          </a:p>
          <a:p>
            <a:pPr lvl="4"/>
            <a:r>
              <a:rPr lang="en-US" altLang="es-ES_tradnl"/>
              <a:t>Seventh level</a:t>
            </a:r>
          </a:p>
          <a:p>
            <a:pPr lvl="4"/>
            <a:r>
              <a:rPr lang="en-US" altLang="es-ES_tradnl"/>
              <a:t>Eighth level</a:t>
            </a:r>
          </a:p>
          <a:p>
            <a:pPr lvl="4"/>
            <a:r>
              <a:rPr lang="en-US" altLang="es-ES_tradnl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Arial Narrow" charset="0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Eras Medium ITC" charset="0"/>
              </a:defRPr>
            </a:lvl1pPr>
          </a:lstStyle>
          <a:p>
            <a:endParaRPr lang="es-ES_tradnl" altLang="es-ES_tradnl"/>
          </a:p>
        </p:txBody>
      </p:sp>
      <p:sp>
        <p:nvSpPr>
          <p:cNvPr id="21" name="20 Rectángulo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Eras Medium ITC" charset="0"/>
              </a:defRPr>
            </a:lvl1pPr>
          </a:lstStyle>
          <a:p>
            <a:fld id="{089A8BC4-1A0D-EC40-97C0-273C69174CDF}" type="slidenum">
              <a:rPr lang="es-ES" altLang="es-ES_tradnl"/>
              <a:pPr/>
              <a:t>‹Nº›</a:t>
            </a:fld>
            <a:endParaRPr lang="es-ES" altLang="es-ES_tradnl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400">
          <a:solidFill>
            <a:srgbClr val="333333"/>
          </a:solidFill>
          <a:latin typeface="+mn-lt"/>
          <a:ea typeface="ＭＳ Ｐゴシック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200">
          <a:solidFill>
            <a:srgbClr val="333333"/>
          </a:solidFill>
          <a:latin typeface="+mn-lt"/>
          <a:ea typeface="ＭＳ Ｐゴシック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>
          <a:solidFill>
            <a:srgbClr val="333333"/>
          </a:solidFill>
          <a:latin typeface="+mn-lt"/>
          <a:ea typeface="ＭＳ Ｐゴシック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8BC4-1A0D-EC40-97C0-273C69174CDF}" type="slidenum">
              <a:rPr lang="es-ES" altLang="es-ES_tradnl" smtClean="0"/>
              <a:pPr/>
              <a:t>‹Nº›</a:t>
            </a:fld>
            <a:endParaRPr lang="es-ES" altLang="es-ES_tradnl"/>
          </a:p>
        </p:txBody>
      </p:sp>
      <p:sp>
        <p:nvSpPr>
          <p:cNvPr id="7" name="12 Forma">
            <a:extLst>
              <a:ext uri="{FF2B5EF4-FFF2-40B4-BE49-F238E27FC236}">
                <a16:creationId xmlns:a16="http://schemas.microsoft.com/office/drawing/2014/main" id="{5B4E292E-0A35-443C-B196-33DDFC3F867F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Eras Medium ITC" charset="0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6AE09E5C-BB85-40DB-9A71-90D5834F02C6}"/>
              </a:ext>
            </a:extLst>
          </p:cNvPr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STI</a:t>
            </a:r>
          </a:p>
        </p:txBody>
      </p:sp>
    </p:spTree>
    <p:extLst>
      <p:ext uri="{BB962C8B-B14F-4D97-AF65-F5344CB8AC3E}">
        <p14:creationId xmlns:p14="http://schemas.microsoft.com/office/powerpoint/2010/main" val="406509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ES_tradnl" sz="4300"/>
              <a:t>Tema 2: Sistemas de Información</a:t>
            </a:r>
            <a:endParaRPr lang="es-ES" altLang="es-ES_tradnl" sz="4300"/>
          </a:p>
        </p:txBody>
      </p:sp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2800"/>
              <a:t>Grado en Ingeniería Informática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9144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1289050" y="1557338"/>
            <a:ext cx="7854950" cy="4525962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s-ES" altLang="es-ES_tradnl" sz="2300" dirty="0"/>
              <a:t>Individuos participantes</a:t>
            </a:r>
          </a:p>
          <a:p>
            <a:pPr lvl="1">
              <a:lnSpc>
                <a:spcPct val="80000"/>
              </a:lnSpc>
            </a:pPr>
            <a:r>
              <a:rPr lang="es-ES" altLang="es-ES_tradnl" sz="2000" b="1" dirty="0"/>
              <a:t>Propietarios de sistemas</a:t>
            </a:r>
          </a:p>
          <a:p>
            <a:pPr lvl="2">
              <a:lnSpc>
                <a:spcPct val="11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Personas que patrocinan y promueven los SI</a:t>
            </a:r>
          </a:p>
          <a:p>
            <a:pPr lvl="2">
              <a:lnSpc>
                <a:spcPct val="11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Son los directivos: director general o directores de operaciones</a:t>
            </a:r>
          </a:p>
          <a:p>
            <a:pPr lvl="2">
              <a:lnSpc>
                <a:spcPct val="11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Las funciones son:</a:t>
            </a:r>
          </a:p>
          <a:p>
            <a:pPr lvl="3">
              <a:lnSpc>
                <a:spcPct val="11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Fijar el presupuesto y los plazos para el desarrollo y mantenimiento del SI</a:t>
            </a:r>
          </a:p>
          <a:p>
            <a:pPr lvl="1">
              <a:lnSpc>
                <a:spcPct val="110000"/>
              </a:lnSpc>
            </a:pPr>
            <a:r>
              <a:rPr lang="es-ES" altLang="es-ES_tradnl" sz="2000" dirty="0"/>
              <a:t>Usuarios de sistemas</a:t>
            </a:r>
          </a:p>
          <a:p>
            <a:pPr lvl="1">
              <a:lnSpc>
                <a:spcPct val="110000"/>
              </a:lnSpc>
            </a:pPr>
            <a:r>
              <a:rPr lang="es-ES" altLang="es-ES_tradnl" sz="2000" dirty="0"/>
              <a:t>Gestor Proyecto</a:t>
            </a:r>
          </a:p>
          <a:p>
            <a:pPr lvl="1">
              <a:lnSpc>
                <a:spcPct val="110000"/>
              </a:lnSpc>
            </a:pPr>
            <a:r>
              <a:rPr lang="es-ES" altLang="es-ES_tradnl" sz="2000" dirty="0"/>
              <a:t>Analistas de sistemas</a:t>
            </a:r>
          </a:p>
          <a:p>
            <a:pPr lvl="1">
              <a:lnSpc>
                <a:spcPct val="110000"/>
              </a:lnSpc>
            </a:pPr>
            <a:r>
              <a:rPr lang="es-ES" altLang="es-ES_tradnl" sz="2000" dirty="0"/>
              <a:t>Diseñadores de sistemas</a:t>
            </a:r>
          </a:p>
          <a:p>
            <a:pPr lvl="1">
              <a:lnSpc>
                <a:spcPct val="110000"/>
              </a:lnSpc>
            </a:pPr>
            <a:r>
              <a:rPr lang="es-ES" altLang="es-ES_tradnl" sz="2000" dirty="0"/>
              <a:t>Constructores de sistemas</a:t>
            </a:r>
          </a:p>
          <a:p>
            <a:pPr>
              <a:lnSpc>
                <a:spcPct val="80000"/>
              </a:lnSpc>
            </a:pPr>
            <a:r>
              <a:rPr lang="es-ES" altLang="es-ES_tradnl" sz="2300" dirty="0"/>
              <a:t>Datos e información</a:t>
            </a:r>
          </a:p>
          <a:p>
            <a:pPr>
              <a:lnSpc>
                <a:spcPct val="80000"/>
              </a:lnSpc>
            </a:pPr>
            <a:r>
              <a:rPr lang="es-ES" altLang="es-ES_tradnl" sz="2300" dirty="0"/>
              <a:t>Procesos de negocio</a:t>
            </a:r>
          </a:p>
          <a:p>
            <a:pPr>
              <a:lnSpc>
                <a:spcPct val="80000"/>
              </a:lnSpc>
            </a:pPr>
            <a:r>
              <a:rPr lang="es-ES" altLang="es-ES_tradnl" sz="2300" dirty="0"/>
              <a:t>Tecnología de la información</a:t>
            </a:r>
          </a:p>
          <a:p>
            <a:pPr>
              <a:lnSpc>
                <a:spcPct val="80000"/>
              </a:lnSpc>
            </a:pPr>
            <a:endParaRPr lang="es-ES" altLang="es-ES_tradnl" sz="2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334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984250" y="1557338"/>
            <a:ext cx="7854950" cy="4525962"/>
          </a:xfrm>
          <a:noFill/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s-ES" altLang="es-ES_tradnl" sz="2000" dirty="0"/>
              <a:t>Individuos participantes</a:t>
            </a:r>
          </a:p>
          <a:p>
            <a:pPr lvl="1">
              <a:lnSpc>
                <a:spcPct val="110000"/>
              </a:lnSpc>
            </a:pPr>
            <a:r>
              <a:rPr lang="es-ES" altLang="es-ES_tradnl" sz="1800" dirty="0"/>
              <a:t>Propietarios de sistemas</a:t>
            </a:r>
          </a:p>
          <a:p>
            <a:pPr lvl="1">
              <a:lnSpc>
                <a:spcPct val="110000"/>
              </a:lnSpc>
            </a:pPr>
            <a:r>
              <a:rPr lang="es-ES" altLang="es-ES_tradnl" sz="1800" dirty="0"/>
              <a:t>Usuarios de sistemas</a:t>
            </a:r>
          </a:p>
          <a:p>
            <a:pPr lvl="2">
              <a:lnSpc>
                <a:spcPct val="11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Personas que utilizan los SI de forma regular para capturar, introducir, validar, transformar y almacenar datos e información</a:t>
            </a:r>
          </a:p>
          <a:p>
            <a:pPr lvl="2">
              <a:lnSpc>
                <a:spcPct val="11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Son los mas importantes en el desarrollo de un SI</a:t>
            </a:r>
          </a:p>
          <a:p>
            <a:pPr lvl="2">
              <a:lnSpc>
                <a:spcPct val="11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Internos: Personal administrativo, profesionales y técnicos, gestores y directivos</a:t>
            </a:r>
          </a:p>
          <a:p>
            <a:pPr lvl="2">
              <a:lnSpc>
                <a:spcPct val="11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Externos: Clientes, proveedores, </a:t>
            </a:r>
            <a:r>
              <a:rPr lang="es-ES" altLang="es-ES_tradnl" sz="1800" dirty="0" err="1">
                <a:solidFill>
                  <a:schemeClr val="hlink"/>
                </a:solidFill>
              </a:rPr>
              <a:t>partners</a:t>
            </a:r>
            <a:r>
              <a:rPr lang="es-ES" altLang="es-ES_tradnl" sz="1800" dirty="0">
                <a:solidFill>
                  <a:schemeClr val="hlink"/>
                </a:solidFill>
              </a:rPr>
              <a:t>, trabajadores externos</a:t>
            </a:r>
          </a:p>
          <a:p>
            <a:pPr lvl="1">
              <a:lnSpc>
                <a:spcPct val="110000"/>
              </a:lnSpc>
            </a:pPr>
            <a:r>
              <a:rPr lang="es-ES" altLang="es-ES_tradnl" sz="1800" dirty="0"/>
              <a:t>Gestor Proyecto</a:t>
            </a:r>
          </a:p>
          <a:p>
            <a:pPr lvl="1">
              <a:lnSpc>
                <a:spcPct val="110000"/>
              </a:lnSpc>
            </a:pPr>
            <a:r>
              <a:rPr lang="es-ES" altLang="es-ES_tradnl" sz="1800" dirty="0"/>
              <a:t>Analistas de sistemas</a:t>
            </a:r>
          </a:p>
          <a:p>
            <a:pPr lvl="1">
              <a:lnSpc>
                <a:spcPct val="110000"/>
              </a:lnSpc>
            </a:pPr>
            <a:r>
              <a:rPr lang="es-ES" altLang="es-ES_tradnl" sz="1800" dirty="0"/>
              <a:t>Diseñadores de sistemas</a:t>
            </a:r>
          </a:p>
          <a:p>
            <a:pPr lvl="1">
              <a:lnSpc>
                <a:spcPct val="110000"/>
              </a:lnSpc>
            </a:pPr>
            <a:r>
              <a:rPr lang="es-ES" altLang="es-ES_tradnl" sz="1800" dirty="0"/>
              <a:t>Constructores de sistemas</a:t>
            </a:r>
          </a:p>
          <a:p>
            <a:pPr>
              <a:lnSpc>
                <a:spcPct val="80000"/>
              </a:lnSpc>
            </a:pPr>
            <a:r>
              <a:rPr lang="es-ES" altLang="es-ES_tradnl" sz="2000" dirty="0"/>
              <a:t>Datos e información</a:t>
            </a:r>
          </a:p>
          <a:p>
            <a:pPr>
              <a:lnSpc>
                <a:spcPct val="80000"/>
              </a:lnSpc>
            </a:pPr>
            <a:r>
              <a:rPr lang="es-ES" altLang="es-ES_tradnl" sz="2000" dirty="0"/>
              <a:t>Procesos de negocio</a:t>
            </a:r>
          </a:p>
          <a:p>
            <a:pPr>
              <a:lnSpc>
                <a:spcPct val="80000"/>
              </a:lnSpc>
            </a:pPr>
            <a:r>
              <a:rPr lang="es-ES" altLang="es-ES_tradnl" sz="2000" dirty="0"/>
              <a:t>Tecnología de la información</a:t>
            </a:r>
          </a:p>
          <a:p>
            <a:pPr>
              <a:lnSpc>
                <a:spcPct val="80000"/>
              </a:lnSpc>
            </a:pPr>
            <a:endParaRPr lang="es-ES" altLang="es-ES_tradnl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048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762000" y="1524000"/>
            <a:ext cx="7854950" cy="4525963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" altLang="es-ES_tradnl" sz="2500" dirty="0"/>
              <a:t>Individuos participantes</a:t>
            </a:r>
          </a:p>
          <a:p>
            <a:pPr lvl="1">
              <a:lnSpc>
                <a:spcPct val="90000"/>
              </a:lnSpc>
            </a:pPr>
            <a:r>
              <a:rPr lang="es-ES" altLang="es-ES_tradnl" sz="2000" dirty="0"/>
              <a:t>Propietarios de sistemas</a:t>
            </a:r>
          </a:p>
          <a:p>
            <a:pPr lvl="1">
              <a:lnSpc>
                <a:spcPct val="90000"/>
              </a:lnSpc>
            </a:pPr>
            <a:r>
              <a:rPr lang="es-ES" altLang="es-ES_tradnl" sz="2000" dirty="0"/>
              <a:t>Usuarios de sistemas</a:t>
            </a:r>
          </a:p>
          <a:p>
            <a:pPr lvl="1">
              <a:lnSpc>
                <a:spcPct val="90000"/>
              </a:lnSpc>
            </a:pPr>
            <a:r>
              <a:rPr lang="es-ES" altLang="es-ES_tradnl" sz="2000" dirty="0"/>
              <a:t>Gestor de Proyecto</a:t>
            </a:r>
          </a:p>
          <a:p>
            <a:pPr lvl="2" algn="just">
              <a:lnSpc>
                <a:spcPct val="11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Profesional experimentado que acepta la responsabilidad de planificar, supervisar y controlar proyectos en lo que concierne al calendario, el presupuesto, la satisfacción del cliente, las normas técnicas y la calidad del sistema</a:t>
            </a:r>
            <a:endParaRPr lang="es-ES" altLang="es-ES_tradnl" sz="2200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es-ES_tradnl" sz="2000" dirty="0"/>
              <a:t>Analistas de sistemas</a:t>
            </a:r>
          </a:p>
          <a:p>
            <a:pPr lvl="1">
              <a:lnSpc>
                <a:spcPct val="90000"/>
              </a:lnSpc>
            </a:pPr>
            <a:r>
              <a:rPr lang="es-ES" altLang="es-ES_tradnl" sz="2000" dirty="0"/>
              <a:t>Diseñadores de sistemas</a:t>
            </a:r>
          </a:p>
          <a:p>
            <a:pPr lvl="1">
              <a:lnSpc>
                <a:spcPct val="90000"/>
              </a:lnSpc>
            </a:pPr>
            <a:r>
              <a:rPr lang="es-ES" altLang="es-ES_tradnl" sz="2000" dirty="0"/>
              <a:t>Constructores de sistemas</a:t>
            </a:r>
            <a:endParaRPr lang="es-ES" altLang="es-ES_tradnl" sz="18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Datos e información</a:t>
            </a:r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Procesos de negocio</a:t>
            </a:r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Tecnología de la información</a:t>
            </a:r>
          </a:p>
          <a:p>
            <a:pPr>
              <a:lnSpc>
                <a:spcPct val="90000"/>
              </a:lnSpc>
            </a:pPr>
            <a:endParaRPr lang="es-ES" altLang="es-ES_tradnl" sz="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31775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762000" y="1557338"/>
            <a:ext cx="7854950" cy="4525962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" altLang="es-ES_tradnl" sz="2000" dirty="0"/>
              <a:t>Individuos participantes</a:t>
            </a:r>
          </a:p>
          <a:p>
            <a:pPr lvl="1">
              <a:lnSpc>
                <a:spcPct val="80000"/>
              </a:lnSpc>
            </a:pPr>
            <a:r>
              <a:rPr lang="es-ES" altLang="es-ES_tradnl" sz="1800" dirty="0"/>
              <a:t>Propietarios de sistemas</a:t>
            </a:r>
          </a:p>
          <a:p>
            <a:pPr lvl="1">
              <a:lnSpc>
                <a:spcPct val="80000"/>
              </a:lnSpc>
            </a:pPr>
            <a:r>
              <a:rPr lang="es-ES" altLang="es-ES_tradnl" sz="1800" dirty="0"/>
              <a:t>Usuarios de sistemas</a:t>
            </a:r>
          </a:p>
          <a:p>
            <a:pPr lvl="1">
              <a:lnSpc>
                <a:spcPct val="80000"/>
              </a:lnSpc>
            </a:pPr>
            <a:r>
              <a:rPr lang="es-ES" altLang="es-ES_tradnl" sz="1800" dirty="0"/>
              <a:t>Gestor de Proyecto</a:t>
            </a:r>
            <a:endParaRPr lang="es-ES" altLang="es-ES_tradnl" sz="2000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altLang="es-ES_tradnl" sz="1800" dirty="0"/>
              <a:t>Analistas de sistemas</a:t>
            </a:r>
          </a:p>
          <a:p>
            <a:pPr lvl="2" algn="just">
              <a:lnSpc>
                <a:spcPct val="100000"/>
              </a:lnSpc>
            </a:pPr>
            <a:r>
              <a:rPr lang="es-ES" altLang="es-ES_tradnl" sz="1600" dirty="0">
                <a:solidFill>
                  <a:schemeClr val="hlink"/>
                </a:solidFill>
              </a:rPr>
              <a:t>Persona que estudia los problemas y las necesidades de una empresa para determinar cómo podrían combinarse los recursos humanos, los procesos, los datos y la tecnología de la información para obtener mejoras en la empresa.</a:t>
            </a:r>
          </a:p>
          <a:p>
            <a:pPr lvl="3" algn="just">
              <a:lnSpc>
                <a:spcPct val="100000"/>
              </a:lnSpc>
            </a:pPr>
            <a:r>
              <a:rPr lang="es-ES" altLang="es-ES_tradnl" sz="1600" dirty="0">
                <a:solidFill>
                  <a:schemeClr val="hlink"/>
                </a:solidFill>
              </a:rPr>
              <a:t>Personas capaces de corregir situaciones poco eficientes, así como, anticiparse a problemas que puedan surgir dentro de la organización.</a:t>
            </a:r>
          </a:p>
          <a:p>
            <a:pPr lvl="1">
              <a:lnSpc>
                <a:spcPct val="80000"/>
              </a:lnSpc>
            </a:pPr>
            <a:r>
              <a:rPr lang="es-ES" altLang="es-ES_tradnl" sz="2000" dirty="0"/>
              <a:t>Diseñadores de sistemas</a:t>
            </a:r>
          </a:p>
          <a:p>
            <a:pPr lvl="1">
              <a:lnSpc>
                <a:spcPct val="80000"/>
              </a:lnSpc>
            </a:pPr>
            <a:r>
              <a:rPr lang="es-ES" altLang="es-ES_tradnl" sz="2000" dirty="0"/>
              <a:t>Constructores de sistemas</a:t>
            </a:r>
            <a:endParaRPr lang="es-ES" altLang="es-ES_tradnl" sz="20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s-ES" altLang="es-ES_tradnl" sz="2000" dirty="0"/>
              <a:t>Datos e información</a:t>
            </a:r>
          </a:p>
          <a:p>
            <a:pPr>
              <a:lnSpc>
                <a:spcPct val="80000"/>
              </a:lnSpc>
            </a:pPr>
            <a:r>
              <a:rPr lang="es-ES" altLang="es-ES_tradnl" sz="2000" dirty="0"/>
              <a:t>Procesos de negocio</a:t>
            </a:r>
          </a:p>
          <a:p>
            <a:pPr>
              <a:lnSpc>
                <a:spcPct val="80000"/>
              </a:lnSpc>
            </a:pPr>
            <a:r>
              <a:rPr lang="es-ES" altLang="es-ES_tradnl" sz="2000" dirty="0"/>
              <a:t>Tecnología de la información</a:t>
            </a:r>
          </a:p>
          <a:p>
            <a:pPr>
              <a:lnSpc>
                <a:spcPct val="80000"/>
              </a:lnSpc>
            </a:pPr>
            <a:endParaRPr lang="es-ES" altLang="es-ES_tradnl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>
          <a:xfrm>
            <a:off x="762000" y="1557338"/>
            <a:ext cx="7854950" cy="4525962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ES_tradnl" sz="2400" dirty="0"/>
              <a:t>Individuos participantes</a:t>
            </a:r>
          </a:p>
          <a:p>
            <a:pPr lvl="1">
              <a:lnSpc>
                <a:spcPct val="80000"/>
              </a:lnSpc>
            </a:pPr>
            <a:r>
              <a:rPr lang="es-ES" altLang="es-ES_tradnl" sz="2000" dirty="0"/>
              <a:t>Propietarios de sistemas</a:t>
            </a:r>
          </a:p>
          <a:p>
            <a:pPr lvl="1">
              <a:lnSpc>
                <a:spcPct val="80000"/>
              </a:lnSpc>
            </a:pPr>
            <a:r>
              <a:rPr lang="es-ES" altLang="es-ES_tradnl" sz="2000" dirty="0"/>
              <a:t>Usuarios de sistemas</a:t>
            </a:r>
          </a:p>
          <a:p>
            <a:pPr lvl="1">
              <a:lnSpc>
                <a:spcPct val="80000"/>
              </a:lnSpc>
            </a:pPr>
            <a:r>
              <a:rPr lang="es-ES" altLang="es-ES_tradnl" sz="2000" dirty="0">
                <a:solidFill>
                  <a:schemeClr val="tx1"/>
                </a:solidFill>
              </a:rPr>
              <a:t>Gestor de Proyectos</a:t>
            </a:r>
            <a:endParaRPr lang="es-ES" altLang="es-ES_tradnl" sz="22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altLang="es-ES_tradnl" sz="2000" dirty="0"/>
              <a:t>Analistas de sistemas</a:t>
            </a:r>
          </a:p>
          <a:p>
            <a:pPr lvl="2">
              <a:lnSpc>
                <a:spcPct val="8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Habilidades</a:t>
            </a:r>
          </a:p>
          <a:p>
            <a:pPr lvl="3">
              <a:lnSpc>
                <a:spcPct val="8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Conocimientos generales de la empresa</a:t>
            </a:r>
          </a:p>
          <a:p>
            <a:pPr lvl="3">
              <a:lnSpc>
                <a:spcPct val="8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Capacidad de resolver problemas</a:t>
            </a:r>
          </a:p>
          <a:p>
            <a:pPr lvl="3">
              <a:lnSpc>
                <a:spcPct val="8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Técnicas de comunicación interpersonal</a:t>
            </a:r>
          </a:p>
          <a:p>
            <a:pPr lvl="3">
              <a:lnSpc>
                <a:spcPct val="8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Flexibilidad y capacidad de adaptación</a:t>
            </a:r>
          </a:p>
          <a:p>
            <a:pPr lvl="3">
              <a:lnSpc>
                <a:spcPct val="8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Carácter y ética</a:t>
            </a:r>
          </a:p>
          <a:p>
            <a:pPr lvl="3">
              <a:lnSpc>
                <a:spcPct val="8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Mejorar los conocimientos en tecnología y sistemas de información</a:t>
            </a:r>
          </a:p>
          <a:p>
            <a:pPr lvl="3">
              <a:lnSpc>
                <a:spcPct val="80000"/>
              </a:lnSpc>
            </a:pPr>
            <a:r>
              <a:rPr lang="es-ES" altLang="es-ES_tradnl" sz="1800" dirty="0">
                <a:solidFill>
                  <a:schemeClr val="hlink"/>
                </a:solidFill>
              </a:rPr>
              <a:t>Experimentación y dominio de la programación informática</a:t>
            </a:r>
          </a:p>
          <a:p>
            <a:pPr lvl="1">
              <a:lnSpc>
                <a:spcPct val="80000"/>
              </a:lnSpc>
            </a:pPr>
            <a:r>
              <a:rPr lang="is-IS" altLang="es-ES_tradnl" sz="2200" dirty="0"/>
              <a:t>…........</a:t>
            </a:r>
            <a:endParaRPr lang="es-ES" altLang="es-ES_tradnl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810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914400" y="1524000"/>
            <a:ext cx="7854950" cy="4525962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s-ES" altLang="es-ES_tradnl" sz="2000" dirty="0"/>
              <a:t>Individuos participantes</a:t>
            </a:r>
          </a:p>
          <a:p>
            <a:pPr lvl="1">
              <a:lnSpc>
                <a:spcPct val="80000"/>
              </a:lnSpc>
            </a:pPr>
            <a:r>
              <a:rPr lang="es-ES" altLang="es-ES_tradnl" sz="1800" dirty="0"/>
              <a:t>Propietarios de sistemas</a:t>
            </a:r>
          </a:p>
          <a:p>
            <a:pPr lvl="1">
              <a:lnSpc>
                <a:spcPct val="80000"/>
              </a:lnSpc>
            </a:pPr>
            <a:r>
              <a:rPr lang="es-ES" altLang="es-ES_tradnl" sz="1800" dirty="0"/>
              <a:t>Usuarios de sistemas</a:t>
            </a:r>
          </a:p>
          <a:p>
            <a:pPr lvl="1"/>
            <a:r>
              <a:rPr lang="es-ES" altLang="es-ES_tradnl" sz="1800" dirty="0"/>
              <a:t>Gestor Proyecto</a:t>
            </a:r>
          </a:p>
          <a:p>
            <a:pPr lvl="1"/>
            <a:r>
              <a:rPr lang="es-ES" altLang="es-ES_tradnl" sz="1800" dirty="0"/>
              <a:t>Analistas de sistemas</a:t>
            </a:r>
          </a:p>
          <a:p>
            <a:pPr lvl="1">
              <a:lnSpc>
                <a:spcPct val="80000"/>
              </a:lnSpc>
            </a:pPr>
            <a:r>
              <a:rPr lang="es-ES" altLang="es-ES_tradnl" sz="1800" dirty="0"/>
              <a:t>Diseñadores de sistemas</a:t>
            </a:r>
          </a:p>
          <a:p>
            <a:pPr lvl="2">
              <a:lnSpc>
                <a:spcPct val="100000"/>
              </a:lnSpc>
            </a:pPr>
            <a:r>
              <a:rPr lang="es-ES" altLang="es-ES_tradnl" sz="1600" dirty="0">
                <a:solidFill>
                  <a:schemeClr val="hlink"/>
                </a:solidFill>
              </a:rPr>
              <a:t>Expertos en tecnología que resuelven las necesidades y las restricciones manifestadas por los usuarios de la empresa mediante recursos tecnológicos.</a:t>
            </a:r>
          </a:p>
          <a:p>
            <a:pPr lvl="2">
              <a:lnSpc>
                <a:spcPct val="100000"/>
              </a:lnSpc>
            </a:pPr>
            <a:r>
              <a:rPr lang="es-ES" altLang="es-ES_tradnl" sz="1600" dirty="0">
                <a:solidFill>
                  <a:schemeClr val="hlink"/>
                </a:solidFill>
              </a:rPr>
              <a:t>Administración de datos (tecnologías de bases de datos)</a:t>
            </a:r>
          </a:p>
          <a:p>
            <a:pPr lvl="2">
              <a:lnSpc>
                <a:spcPct val="100000"/>
              </a:lnSpc>
            </a:pPr>
            <a:r>
              <a:rPr lang="es-ES" altLang="es-ES_tradnl" sz="1600" dirty="0">
                <a:solidFill>
                  <a:schemeClr val="hlink"/>
                </a:solidFill>
              </a:rPr>
              <a:t>Arquitectura de redes (tecnologías de comunicación)</a:t>
            </a:r>
          </a:p>
          <a:p>
            <a:pPr lvl="2">
              <a:lnSpc>
                <a:spcPct val="100000"/>
              </a:lnSpc>
            </a:pPr>
            <a:r>
              <a:rPr lang="es-ES" altLang="es-ES_tradnl" sz="1600" dirty="0">
                <a:solidFill>
                  <a:schemeClr val="hlink"/>
                </a:solidFill>
              </a:rPr>
              <a:t>Diseño web (tecnologías web)</a:t>
            </a:r>
          </a:p>
          <a:p>
            <a:pPr lvl="2">
              <a:lnSpc>
                <a:spcPct val="100000"/>
              </a:lnSpc>
            </a:pPr>
            <a:r>
              <a:rPr lang="es-ES" altLang="es-ES_tradnl" sz="1600" dirty="0">
                <a:solidFill>
                  <a:schemeClr val="hlink"/>
                </a:solidFill>
              </a:rPr>
              <a:t>La seguridad (tecnologías de seguridad y privacidad)</a:t>
            </a:r>
          </a:p>
          <a:p>
            <a:pPr lvl="1">
              <a:lnSpc>
                <a:spcPct val="80000"/>
              </a:lnSpc>
            </a:pPr>
            <a:r>
              <a:rPr lang="es-ES" altLang="es-ES_tradnl" sz="2000" dirty="0"/>
              <a:t>Constructores de sistemas</a:t>
            </a:r>
            <a:endParaRPr lang="es-ES" altLang="es-ES_tradnl" sz="18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s-ES" altLang="es-ES_tradnl" sz="2000" dirty="0"/>
              <a:t>Datos e información</a:t>
            </a:r>
          </a:p>
          <a:p>
            <a:pPr>
              <a:lnSpc>
                <a:spcPct val="80000"/>
              </a:lnSpc>
            </a:pPr>
            <a:r>
              <a:rPr lang="es-ES" altLang="es-ES_tradnl" sz="2000" dirty="0"/>
              <a:t>Procesos de negocio</a:t>
            </a:r>
          </a:p>
          <a:p>
            <a:pPr>
              <a:lnSpc>
                <a:spcPct val="80000"/>
              </a:lnSpc>
            </a:pPr>
            <a:r>
              <a:rPr lang="es-ES" altLang="es-ES_tradnl" sz="2000" dirty="0"/>
              <a:t>Tecnología de la información</a:t>
            </a:r>
          </a:p>
          <a:p>
            <a:pPr>
              <a:lnSpc>
                <a:spcPct val="80000"/>
              </a:lnSpc>
            </a:pPr>
            <a:endParaRPr lang="es-ES" altLang="es-ES_tradnl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762000" y="1557338"/>
            <a:ext cx="7854950" cy="4525962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" altLang="es-ES_tradnl" sz="2000" dirty="0"/>
              <a:t>Individuos participantes</a:t>
            </a:r>
          </a:p>
          <a:p>
            <a:pPr lvl="1">
              <a:lnSpc>
                <a:spcPct val="90000"/>
              </a:lnSpc>
            </a:pPr>
            <a:r>
              <a:rPr lang="es-ES" altLang="es-ES_tradnl" sz="1800" dirty="0"/>
              <a:t>Propietarios de sistemas</a:t>
            </a:r>
          </a:p>
          <a:p>
            <a:pPr lvl="1">
              <a:lnSpc>
                <a:spcPct val="90000"/>
              </a:lnSpc>
            </a:pPr>
            <a:r>
              <a:rPr lang="es-ES" altLang="es-ES_tradnl" sz="1800" dirty="0"/>
              <a:t>Usuarios de sistemas</a:t>
            </a:r>
            <a:endParaRPr lang="es-ES" altLang="es-ES_tradnl" sz="2000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es-ES_tradnl" sz="1800" dirty="0"/>
              <a:t>Gestor Proyecto</a:t>
            </a:r>
          </a:p>
          <a:p>
            <a:pPr lvl="1">
              <a:lnSpc>
                <a:spcPct val="90000"/>
              </a:lnSpc>
            </a:pPr>
            <a:r>
              <a:rPr lang="es-ES" altLang="es-ES_tradnl" sz="1800" dirty="0"/>
              <a:t>Analistas de sistemas</a:t>
            </a:r>
          </a:p>
          <a:p>
            <a:pPr lvl="1">
              <a:lnSpc>
                <a:spcPct val="90000"/>
              </a:lnSpc>
            </a:pPr>
            <a:r>
              <a:rPr lang="es-ES" altLang="es-ES_tradnl" sz="1800" dirty="0"/>
              <a:t>Diseñadores de sistemas</a:t>
            </a:r>
          </a:p>
          <a:p>
            <a:pPr lvl="1">
              <a:lnSpc>
                <a:spcPct val="90000"/>
              </a:lnSpc>
            </a:pPr>
            <a:r>
              <a:rPr lang="es-ES" altLang="es-ES_tradnl" sz="1800" dirty="0"/>
              <a:t>Constructores de sistemas</a:t>
            </a:r>
          </a:p>
          <a:p>
            <a:pPr lvl="2">
              <a:lnSpc>
                <a:spcPct val="110000"/>
              </a:lnSpc>
            </a:pPr>
            <a:r>
              <a:rPr lang="es-ES" altLang="es-ES_tradnl" sz="1600" dirty="0">
                <a:solidFill>
                  <a:schemeClr val="hlink"/>
                </a:solidFill>
              </a:rPr>
              <a:t>Encargados de fabricar sistemas de información basados en las especificaciones de diseño obtenidas de los diseñadores de sistemas</a:t>
            </a:r>
          </a:p>
          <a:p>
            <a:pPr lvl="2">
              <a:lnSpc>
                <a:spcPct val="110000"/>
              </a:lnSpc>
            </a:pPr>
            <a:r>
              <a:rPr lang="es-ES" altLang="es-ES_tradnl" sz="1600" dirty="0">
                <a:solidFill>
                  <a:schemeClr val="hlink"/>
                </a:solidFill>
              </a:rPr>
              <a:t>Programador de aplicaciones informáticas</a:t>
            </a:r>
          </a:p>
          <a:p>
            <a:pPr lvl="2">
              <a:lnSpc>
                <a:spcPct val="110000"/>
              </a:lnSpc>
            </a:pPr>
            <a:r>
              <a:rPr lang="es-ES" altLang="es-ES_tradnl" sz="1600" dirty="0">
                <a:solidFill>
                  <a:schemeClr val="hlink"/>
                </a:solidFill>
              </a:rPr>
              <a:t>Programador de sistemas</a:t>
            </a:r>
          </a:p>
          <a:p>
            <a:pPr lvl="2">
              <a:lnSpc>
                <a:spcPct val="110000"/>
              </a:lnSpc>
            </a:pPr>
            <a:r>
              <a:rPr lang="es-ES" altLang="es-ES_tradnl" sz="1600" dirty="0">
                <a:solidFill>
                  <a:schemeClr val="hlink"/>
                </a:solidFill>
              </a:rPr>
              <a:t>Programador de bases de datos o integrador de software.</a:t>
            </a:r>
          </a:p>
          <a:p>
            <a:pPr>
              <a:lnSpc>
                <a:spcPct val="90000"/>
              </a:lnSpc>
            </a:pPr>
            <a:r>
              <a:rPr lang="es-ES" altLang="es-ES_tradnl" sz="2000" dirty="0"/>
              <a:t>Datos e información</a:t>
            </a:r>
          </a:p>
          <a:p>
            <a:pPr>
              <a:lnSpc>
                <a:spcPct val="90000"/>
              </a:lnSpc>
            </a:pPr>
            <a:r>
              <a:rPr lang="es-ES" altLang="es-ES_tradnl" sz="2000" dirty="0"/>
              <a:t>Procesos de negocio</a:t>
            </a:r>
          </a:p>
          <a:p>
            <a:pPr>
              <a:lnSpc>
                <a:spcPct val="90000"/>
              </a:lnSpc>
            </a:pPr>
            <a:r>
              <a:rPr lang="es-ES" altLang="es-ES_tradnl" sz="2000" dirty="0"/>
              <a:t>Tecnología de la información</a:t>
            </a:r>
          </a:p>
          <a:p>
            <a:pPr>
              <a:lnSpc>
                <a:spcPct val="90000"/>
              </a:lnSpc>
            </a:pPr>
            <a:endParaRPr lang="es-ES" altLang="es-ES_tradnl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1557338"/>
            <a:ext cx="7854950" cy="4525962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altLang="es-ES_tradnl" sz="2500" dirty="0"/>
              <a:t>Individuos participantes</a:t>
            </a:r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Datos e información</a:t>
            </a:r>
          </a:p>
          <a:p>
            <a:pPr lvl="1">
              <a:lnSpc>
                <a:spcPct val="90000"/>
              </a:lnSpc>
            </a:pPr>
            <a:r>
              <a:rPr lang="es-ES" altLang="es-ES_tradnl" sz="2000" dirty="0">
                <a:solidFill>
                  <a:srgbClr val="FF0000"/>
                </a:solidFill>
              </a:rPr>
              <a:t>Diferencia</a:t>
            </a:r>
          </a:p>
          <a:p>
            <a:pPr lvl="2">
              <a:lnSpc>
                <a:spcPct val="90000"/>
              </a:lnSpc>
            </a:pPr>
            <a:r>
              <a:rPr lang="es-ES" altLang="es-ES_tradnl" sz="1800" dirty="0">
                <a:solidFill>
                  <a:srgbClr val="FF0000"/>
                </a:solidFill>
              </a:rPr>
              <a:t>Datos: Hechos y cifras con existencia propia e independiente con poco significado para el usuario</a:t>
            </a:r>
          </a:p>
          <a:p>
            <a:pPr lvl="3">
              <a:lnSpc>
                <a:spcPct val="90000"/>
              </a:lnSpc>
            </a:pPr>
            <a:r>
              <a:rPr lang="es-ES" altLang="es-ES_tradnl" sz="1600" dirty="0">
                <a:solidFill>
                  <a:srgbClr val="FF0000"/>
                </a:solidFill>
              </a:rPr>
              <a:t>Ejemplo: Horas que produce un trabajador, tiempo que tarda, …</a:t>
            </a:r>
          </a:p>
          <a:p>
            <a:pPr lvl="3">
              <a:lnSpc>
                <a:spcPct val="90000"/>
              </a:lnSpc>
            </a:pPr>
            <a:r>
              <a:rPr lang="es-ES" altLang="es-ES_tradnl" sz="1600" dirty="0">
                <a:solidFill>
                  <a:srgbClr val="FF0000"/>
                </a:solidFill>
              </a:rPr>
              <a:t>Se necesita saber en que contexto se utilizan</a:t>
            </a:r>
          </a:p>
          <a:p>
            <a:pPr lvl="3">
              <a:lnSpc>
                <a:spcPct val="90000"/>
              </a:lnSpc>
            </a:pPr>
            <a:r>
              <a:rPr lang="es-ES" altLang="es-ES_tradnl" sz="1600" dirty="0">
                <a:solidFill>
                  <a:srgbClr val="FF0000"/>
                </a:solidFill>
              </a:rPr>
              <a:t>Gracias a las tecnologías de la información, se almacenan y se transforman en información</a:t>
            </a:r>
          </a:p>
          <a:p>
            <a:pPr lvl="2">
              <a:lnSpc>
                <a:spcPct val="90000"/>
              </a:lnSpc>
            </a:pPr>
            <a:r>
              <a:rPr lang="es-ES" altLang="es-ES_tradnl" sz="1800" dirty="0">
                <a:solidFill>
                  <a:srgbClr val="FF0000"/>
                </a:solidFill>
              </a:rPr>
              <a:t>Información: Conjunto de datos procesados con significado, y dotados de relevancia y propósito.</a:t>
            </a:r>
          </a:p>
          <a:p>
            <a:pPr lvl="3">
              <a:lnSpc>
                <a:spcPct val="90000"/>
              </a:lnSpc>
            </a:pPr>
            <a:r>
              <a:rPr lang="es-ES" altLang="es-ES_tradnl" sz="1600" dirty="0">
                <a:solidFill>
                  <a:srgbClr val="FF0000"/>
                </a:solidFill>
              </a:rPr>
              <a:t>Ejemplo: Precio hora por horas trabajadas nos dan información de lo que ganará un empleado</a:t>
            </a:r>
            <a:endParaRPr lang="es-ES" altLang="es-ES_tradnl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Procesos de negocio</a:t>
            </a:r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Tecnología de la información</a:t>
            </a:r>
          </a:p>
          <a:p>
            <a:pPr>
              <a:lnSpc>
                <a:spcPct val="90000"/>
              </a:lnSpc>
            </a:pPr>
            <a:endParaRPr lang="es-ES" altLang="es-ES_tradnl" sz="2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81000" y="20320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914400" y="1557338"/>
            <a:ext cx="7854950" cy="4525962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altLang="es-ES_tradnl" sz="2500" dirty="0"/>
              <a:t>Individuos participantes</a:t>
            </a:r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Datos e información</a:t>
            </a:r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Procesos de negocio</a:t>
            </a:r>
          </a:p>
          <a:p>
            <a:pPr lvl="1">
              <a:lnSpc>
                <a:spcPct val="90000"/>
              </a:lnSpc>
            </a:pPr>
            <a:r>
              <a:rPr lang="es-ES" altLang="es-ES_tradnl" sz="2000" dirty="0">
                <a:solidFill>
                  <a:srgbClr val="FF0000"/>
                </a:solidFill>
              </a:rPr>
              <a:t>Los sistemas de información tienen que alcanzar el objetivo de mejorar la eficiencia de los procesos de negocio</a:t>
            </a:r>
          </a:p>
          <a:p>
            <a:pPr lvl="1">
              <a:lnSpc>
                <a:spcPct val="90000"/>
              </a:lnSpc>
            </a:pPr>
            <a:r>
              <a:rPr lang="es-ES" altLang="es-ES_tradnl" sz="2000" dirty="0">
                <a:solidFill>
                  <a:srgbClr val="FF0000"/>
                </a:solidFill>
              </a:rPr>
              <a:t>Deben implicarse los propietarios y los usuarios del sistema</a:t>
            </a:r>
          </a:p>
          <a:p>
            <a:pPr lvl="2">
              <a:lnSpc>
                <a:spcPct val="90000"/>
              </a:lnSpc>
            </a:pPr>
            <a:r>
              <a:rPr lang="es-ES" altLang="es-ES_tradnl" sz="1800" dirty="0">
                <a:solidFill>
                  <a:srgbClr val="FF0000"/>
                </a:solidFill>
              </a:rPr>
              <a:t>Propietarios deben definir y acotar las funciones de negocio (grupo de procesos que interactúan entre ellos: ventas, producción, logística, contabilidad, …)</a:t>
            </a:r>
          </a:p>
          <a:p>
            <a:pPr lvl="2">
              <a:lnSpc>
                <a:spcPct val="90000"/>
              </a:lnSpc>
            </a:pPr>
            <a:r>
              <a:rPr lang="es-ES" altLang="es-ES_tradnl" sz="1800" dirty="0">
                <a:solidFill>
                  <a:srgbClr val="FF0000"/>
                </a:solidFill>
              </a:rPr>
              <a:t>Usuarios deben definir los procesos de negocio (conjunto de tareas que responden a acontecimientos de negocio: pedido, factura, alta cliente, albarán, …)</a:t>
            </a:r>
          </a:p>
          <a:p>
            <a:pPr lvl="1">
              <a:lnSpc>
                <a:spcPct val="90000"/>
              </a:lnSpc>
            </a:pPr>
            <a:r>
              <a:rPr lang="es-ES" altLang="es-ES_tradnl" sz="2000" dirty="0">
                <a:solidFill>
                  <a:srgbClr val="FF0000"/>
                </a:solidFill>
              </a:rPr>
              <a:t>Automatizar estos procesos</a:t>
            </a:r>
            <a:endParaRPr lang="es-ES" altLang="es-ES_tradnl" sz="1800" dirty="0"/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Tecnología de la información</a:t>
            </a:r>
          </a:p>
          <a:p>
            <a:pPr>
              <a:lnSpc>
                <a:spcPct val="90000"/>
              </a:lnSpc>
            </a:pPr>
            <a:endParaRPr lang="es-ES" altLang="es-ES_tradnl" sz="2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810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557338"/>
            <a:ext cx="7854950" cy="4525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ES_tradnl" sz="2500" dirty="0"/>
              <a:t>Individuos participantes</a:t>
            </a:r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Datos e información</a:t>
            </a:r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Procesos de negocio</a:t>
            </a:r>
          </a:p>
          <a:p>
            <a:pPr>
              <a:lnSpc>
                <a:spcPct val="90000"/>
              </a:lnSpc>
            </a:pPr>
            <a:r>
              <a:rPr lang="es-ES" altLang="es-ES_tradnl" sz="2500" dirty="0"/>
              <a:t>Tecnología de la información</a:t>
            </a:r>
          </a:p>
          <a:p>
            <a:pPr lvl="1">
              <a:lnSpc>
                <a:spcPct val="90000"/>
              </a:lnSpc>
            </a:pPr>
            <a:r>
              <a:rPr lang="es-ES" altLang="es-ES_tradnl" sz="2000" dirty="0">
                <a:solidFill>
                  <a:srgbClr val="FF0000"/>
                </a:solidFill>
              </a:rPr>
              <a:t>Combina la tecnología informática (hardware y software) con la tecnología de las telecomunicaciones (redes de datos, imágenes y voz)</a:t>
            </a:r>
          </a:p>
          <a:p>
            <a:pPr lvl="1">
              <a:lnSpc>
                <a:spcPct val="90000"/>
              </a:lnSpc>
            </a:pPr>
            <a:r>
              <a:rPr lang="es-ES" altLang="es-ES_tradnl" sz="2000" dirty="0">
                <a:solidFill>
                  <a:srgbClr val="FF0000"/>
                </a:solidFill>
              </a:rPr>
              <a:t>Permiten la automatización de los sistemas de información</a:t>
            </a:r>
          </a:p>
          <a:p>
            <a:pPr lvl="1">
              <a:lnSpc>
                <a:spcPct val="90000"/>
              </a:lnSpc>
            </a:pPr>
            <a:endParaRPr lang="es-ES" altLang="es-ES_tradnl" sz="2000" dirty="0"/>
          </a:p>
          <a:p>
            <a:pPr>
              <a:lnSpc>
                <a:spcPct val="90000"/>
              </a:lnSpc>
            </a:pPr>
            <a:endParaRPr lang="es-ES" altLang="es-ES_tradnl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altLang="es-ES_tradnl" sz="3600" dirty="0"/>
              <a:t>Índice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Definición de sistemas de información</a:t>
            </a:r>
          </a:p>
          <a:p>
            <a:r>
              <a:rPr lang="es-ES" altLang="es-ES_tradnl" sz="2800"/>
              <a:t>Componentes de un SI</a:t>
            </a:r>
          </a:p>
          <a:p>
            <a:r>
              <a:rPr lang="es-ES" altLang="es-ES_tradnl" sz="2800"/>
              <a:t>SI en la Empresa</a:t>
            </a:r>
          </a:p>
          <a:p>
            <a:r>
              <a:rPr lang="es-ES" altLang="es-ES_tradnl" sz="2800"/>
              <a:t>Clasificación de los SI</a:t>
            </a:r>
          </a:p>
          <a:p>
            <a:r>
              <a:rPr lang="es-ES" altLang="es-ES_tradnl" sz="2800"/>
              <a:t>Principios en el desarrollo de un SI</a:t>
            </a:r>
          </a:p>
          <a:p>
            <a:r>
              <a:rPr lang="es-ES" altLang="es-ES_tradnl" sz="2800"/>
              <a:t>El ciclo de vida de un SI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contenido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r>
              <a:rPr lang="es-ES" altLang="es-ES_tradnl" sz="2800" dirty="0"/>
              <a:t>Sistema de empresa organizado en tres niveles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90750"/>
            <a:ext cx="6019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contenido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s-ES" altLang="es-ES_tradnl" sz="2800" dirty="0"/>
              <a:t>Sistema de empresa (tercer nivel)</a:t>
            </a:r>
          </a:p>
          <a:p>
            <a:endParaRPr lang="es-ES" altLang="es-ES_tradnl" sz="2800" dirty="0"/>
          </a:p>
          <a:p>
            <a:endParaRPr lang="es-ES" altLang="es-ES_tradnl" sz="2800" dirty="0"/>
          </a:p>
          <a:p>
            <a:endParaRPr lang="es-ES" altLang="es-ES_tradnl" sz="2800" dirty="0"/>
          </a:p>
          <a:p>
            <a:endParaRPr lang="es-ES" altLang="es-ES_tradnl" sz="2800" dirty="0"/>
          </a:p>
          <a:p>
            <a:r>
              <a:rPr lang="es-ES" altLang="es-ES_tradnl" sz="2800" dirty="0"/>
              <a:t>Se transforman una serie de materias primas (inputs) en productos (outputs) mediante el trabajo humano y una serie de mecanismos y herramientas.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28875"/>
            <a:ext cx="7239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contenido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s-ES" altLang="es-ES_tradnl" sz="2800" dirty="0"/>
              <a:t>Sistema de empresa (segundo nivel)</a:t>
            </a:r>
          </a:p>
          <a:p>
            <a:endParaRPr lang="es-ES" altLang="es-ES_tradnl" sz="2800" dirty="0"/>
          </a:p>
          <a:p>
            <a:endParaRPr lang="es-ES" altLang="es-ES_tradnl" sz="2800" dirty="0"/>
          </a:p>
          <a:p>
            <a:endParaRPr lang="es-ES" altLang="es-ES_tradnl" sz="2800" dirty="0"/>
          </a:p>
          <a:p>
            <a:endParaRPr lang="es-ES" altLang="es-ES_tradnl" sz="2800" dirty="0"/>
          </a:p>
          <a:p>
            <a:r>
              <a:rPr lang="es-ES" altLang="es-ES_tradnl" sz="2800" dirty="0"/>
              <a:t>Proporciona soporte al sistema de producción, y a la vez extrae datos y conocimiento al mismo.</a:t>
            </a:r>
          </a:p>
          <a:p>
            <a:pPr lvl="1"/>
            <a:r>
              <a:rPr lang="es-ES" altLang="es-ES_tradnl" sz="2300" dirty="0"/>
              <a:t>Incluye las herramientas o infraestructuras tecnológicas (Sistemas informáticos)</a:t>
            </a:r>
          </a:p>
          <a:p>
            <a:pPr lvl="1"/>
            <a:r>
              <a:rPr lang="es-ES" altLang="es-ES_tradnl" sz="2300" dirty="0"/>
              <a:t>Información y tecnología constituyen un binomio</a:t>
            </a:r>
          </a:p>
          <a:p>
            <a:pPr lvl="2"/>
            <a:r>
              <a:rPr lang="es-ES" altLang="es-ES_tradnl" sz="2100" dirty="0"/>
              <a:t>No puede imaginarse la información sin tecnología.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33600"/>
            <a:ext cx="26670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contenido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72000"/>
          </a:xfrm>
        </p:spPr>
        <p:txBody>
          <a:bodyPr/>
          <a:lstStyle/>
          <a:p>
            <a:r>
              <a:rPr lang="es-ES" altLang="es-ES_tradnl" sz="2800" dirty="0"/>
              <a:t>Sistema de empresa (primer nivel)</a:t>
            </a:r>
          </a:p>
          <a:p>
            <a:endParaRPr lang="es-ES" altLang="es-ES_tradnl" sz="2800" dirty="0"/>
          </a:p>
          <a:p>
            <a:endParaRPr lang="es-ES" altLang="es-ES_tradnl" sz="2800" dirty="0"/>
          </a:p>
          <a:p>
            <a:endParaRPr lang="es-ES" altLang="es-ES_tradnl" sz="2800" dirty="0"/>
          </a:p>
          <a:p>
            <a:endParaRPr lang="es-ES" altLang="es-ES_tradnl" sz="2800" dirty="0"/>
          </a:p>
          <a:p>
            <a:r>
              <a:rPr lang="es-ES" altLang="es-ES_tradnl" sz="2800" dirty="0"/>
              <a:t>También llamados Sistemas gerenciales</a:t>
            </a:r>
          </a:p>
          <a:p>
            <a:pPr lvl="1"/>
            <a:r>
              <a:rPr lang="es-ES" altLang="es-ES_tradnl" sz="2300" dirty="0"/>
              <a:t>Información necesaria para que los directivos puedan tomar decisiones.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62200"/>
            <a:ext cx="29718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contenido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r>
              <a:rPr lang="es-ES" altLang="es-ES_tradnl" sz="2800" dirty="0"/>
              <a:t>Representación de cómo las empresas crean y reparten la riqueza.</a:t>
            </a:r>
          </a:p>
          <a:p>
            <a:pPr lvl="1"/>
            <a:r>
              <a:rPr lang="es-ES" altLang="es-ES_tradnl" sz="2300" dirty="0"/>
              <a:t>CADENA DE VALOR (Michael Porter, 1985)</a:t>
            </a:r>
          </a:p>
          <a:p>
            <a:pPr lvl="1"/>
            <a:endParaRPr lang="es-ES" altLang="es-ES_tradnl" sz="2300" dirty="0"/>
          </a:p>
          <a:p>
            <a:pPr lvl="1"/>
            <a:endParaRPr lang="es-ES" altLang="es-ES_tradnl" sz="2300" dirty="0"/>
          </a:p>
          <a:p>
            <a:pPr lvl="1"/>
            <a:endParaRPr lang="es-ES" altLang="es-ES_tradnl" sz="2300" dirty="0"/>
          </a:p>
          <a:p>
            <a:pPr lvl="1">
              <a:buFont typeface="Verdana" charset="0"/>
              <a:buNone/>
            </a:pPr>
            <a:endParaRPr lang="es-ES" altLang="es-ES_tradnl" sz="2300" dirty="0"/>
          </a:p>
          <a:p>
            <a:pPr lvl="1"/>
            <a:endParaRPr lang="es-ES" altLang="es-ES_tradnl" sz="2300" dirty="0"/>
          </a:p>
          <a:p>
            <a:endParaRPr lang="es-ES" altLang="es-ES_tradnl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381000" y="301624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  <p:pic>
        <p:nvPicPr>
          <p:cNvPr id="553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5410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6324600" y="5607050"/>
            <a:ext cx="2590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ES_tradnl" sz="1800" dirty="0">
                <a:solidFill>
                  <a:schemeClr val="accent2"/>
                </a:solidFill>
              </a:rPr>
              <a:t>Conjunto de </a:t>
            </a:r>
            <a:r>
              <a:rPr lang="en-US" altLang="es-ES_tradnl" sz="1800" dirty="0" err="1">
                <a:solidFill>
                  <a:schemeClr val="accent2"/>
                </a:solidFill>
              </a:rPr>
              <a:t>procesos</a:t>
            </a:r>
            <a:r>
              <a:rPr lang="en-US" altLang="es-ES_tradnl" sz="1800" dirty="0">
                <a:solidFill>
                  <a:schemeClr val="accent2"/>
                </a:solidFill>
              </a:rPr>
              <a:t> que dan </a:t>
            </a:r>
            <a:r>
              <a:rPr lang="en-US" altLang="es-ES_tradnl" sz="1800" dirty="0" err="1">
                <a:solidFill>
                  <a:schemeClr val="accent2"/>
                </a:solidFill>
              </a:rPr>
              <a:t>soporte</a:t>
            </a:r>
            <a:r>
              <a:rPr lang="en-US" altLang="es-ES_tradnl" sz="1800" dirty="0">
                <a:solidFill>
                  <a:schemeClr val="accent2"/>
                </a:solidFill>
              </a:rPr>
              <a:t> a los </a:t>
            </a:r>
            <a:r>
              <a:rPr lang="en-US" altLang="es-ES_tradnl" sz="1800" dirty="0" err="1">
                <a:solidFill>
                  <a:schemeClr val="accent2"/>
                </a:solidFill>
              </a:rPr>
              <a:t>básicos</a:t>
            </a:r>
            <a:r>
              <a:rPr lang="en-US" altLang="es-ES_tradnl" sz="1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6324600" y="3124200"/>
            <a:ext cx="2590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ES_tradnl" sz="1800" dirty="0">
                <a:solidFill>
                  <a:schemeClr val="accent2"/>
                </a:solidFill>
              </a:rPr>
              <a:t>Conjunto de </a:t>
            </a:r>
            <a:r>
              <a:rPr lang="en-US" altLang="es-ES_tradnl" sz="1800" dirty="0" err="1">
                <a:solidFill>
                  <a:schemeClr val="accent2"/>
                </a:solidFill>
              </a:rPr>
              <a:t>procesos</a:t>
            </a:r>
            <a:r>
              <a:rPr lang="en-US" altLang="es-ES_tradnl" sz="1800" dirty="0">
                <a:solidFill>
                  <a:schemeClr val="accent2"/>
                </a:solidFill>
              </a:rPr>
              <a:t> </a:t>
            </a:r>
            <a:r>
              <a:rPr lang="en-US" altLang="es-ES_tradnl" sz="1800" dirty="0" err="1">
                <a:solidFill>
                  <a:schemeClr val="accent2"/>
                </a:solidFill>
              </a:rPr>
              <a:t>básicos</a:t>
            </a:r>
            <a:r>
              <a:rPr lang="en-US" altLang="es-ES_tradnl" sz="1800" dirty="0">
                <a:solidFill>
                  <a:schemeClr val="accent2"/>
                </a:solidFill>
              </a:rPr>
              <a:t> (</a:t>
            </a:r>
            <a:r>
              <a:rPr lang="en-US" altLang="es-ES_tradnl" sz="1800" dirty="0" err="1">
                <a:solidFill>
                  <a:schemeClr val="accent2"/>
                </a:solidFill>
              </a:rPr>
              <a:t>cadena</a:t>
            </a:r>
            <a:r>
              <a:rPr lang="en-US" altLang="es-ES_tradnl" sz="1800" dirty="0">
                <a:solidFill>
                  <a:schemeClr val="accent2"/>
                </a:solidFill>
              </a:rPr>
              <a:t> de valor </a:t>
            </a:r>
            <a:r>
              <a:rPr lang="en-US" altLang="es-ES_tradnl" sz="1800" dirty="0" err="1">
                <a:solidFill>
                  <a:schemeClr val="accent2"/>
                </a:solidFill>
              </a:rPr>
              <a:t>primaria</a:t>
            </a:r>
            <a:r>
              <a:rPr lang="en-US" altLang="es-ES_tradnl" sz="1800" dirty="0">
                <a:solidFill>
                  <a:schemeClr val="accent2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contenido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r>
              <a:rPr lang="es-ES" altLang="es-ES_tradnl" sz="2200" dirty="0">
                <a:solidFill>
                  <a:schemeClr val="accent2"/>
                </a:solidFill>
              </a:rPr>
              <a:t>SISTEMA DE INFORMACIÓN</a:t>
            </a:r>
            <a:r>
              <a:rPr lang="es-ES" altLang="es-ES_tradnl" sz="2200" dirty="0"/>
              <a:t> forma parte de la “infraestructura de la empresa” y alimenta y proporciona valor para todos y cada uno de los procesos de la organización.</a:t>
            </a:r>
          </a:p>
          <a:p>
            <a:pPr lvl="1"/>
            <a:endParaRPr lang="es-ES" altLang="es-ES_tradnl" sz="2200" dirty="0"/>
          </a:p>
          <a:p>
            <a:pPr lvl="1"/>
            <a:endParaRPr lang="es-ES" altLang="es-ES_tradnl" sz="2300" dirty="0"/>
          </a:p>
          <a:p>
            <a:pPr lvl="1"/>
            <a:endParaRPr lang="es-ES" altLang="es-ES_tradnl" sz="2300" dirty="0"/>
          </a:p>
          <a:p>
            <a:pPr lvl="1">
              <a:buFont typeface="Verdana" charset="0"/>
              <a:buNone/>
            </a:pPr>
            <a:endParaRPr lang="es-ES" altLang="es-ES_tradnl" sz="2300" dirty="0"/>
          </a:p>
          <a:p>
            <a:pPr lvl="1"/>
            <a:endParaRPr lang="es-ES" altLang="es-ES_tradnl" sz="2300" dirty="0"/>
          </a:p>
          <a:p>
            <a:endParaRPr lang="es-ES" altLang="es-ES_tradnl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  <p:pic>
        <p:nvPicPr>
          <p:cNvPr id="5632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9342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contenido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s-ES" altLang="es-ES_tradnl" sz="2800" dirty="0">
                <a:solidFill>
                  <a:schemeClr val="tx1"/>
                </a:solidFill>
              </a:rPr>
              <a:t>Actualidad</a:t>
            </a:r>
          </a:p>
          <a:p>
            <a:pPr lvl="1"/>
            <a:r>
              <a:rPr lang="es-ES" altLang="es-ES_tradnl" sz="2400" dirty="0"/>
              <a:t>Cadena de valor se ha extendido fuera de los límites de la empresa (CADENA DE VALOR EXTENDIDA)</a:t>
            </a:r>
          </a:p>
          <a:p>
            <a:pPr lvl="2"/>
            <a:r>
              <a:rPr lang="es-ES" altLang="es-ES_tradnl" sz="2200" dirty="0"/>
              <a:t>Empresa forma parte de un sistema más amplio con el que intercambia bienes, servicios e información.</a:t>
            </a:r>
          </a:p>
          <a:p>
            <a:pPr lvl="2"/>
            <a:r>
              <a:rPr lang="es-ES" altLang="es-ES_tradnl" sz="2200" dirty="0"/>
              <a:t>Procesos internos son realizados en cooperación con proveedores, distribuidores, clientes, etc.</a:t>
            </a:r>
          </a:p>
          <a:p>
            <a:pPr lvl="2"/>
            <a:r>
              <a:rPr lang="es-ES" altLang="es-ES_tradnl" sz="2200" dirty="0"/>
              <a:t>La información y las redes de información son el nexo que relaciona a cada agente con los demás</a:t>
            </a:r>
          </a:p>
          <a:p>
            <a:pPr lvl="2"/>
            <a:r>
              <a:rPr lang="es-ES" altLang="es-ES_tradnl" sz="2200" dirty="0"/>
              <a:t>La información y la tecnología se han incorporado a los productos y servicios tradicionales.</a:t>
            </a:r>
          </a:p>
          <a:p>
            <a:pPr lvl="2"/>
            <a:r>
              <a:rPr lang="es-ES" altLang="es-ES_tradnl" sz="2200" dirty="0"/>
              <a:t>Las nuevas tecnologías y las redes públicas han dado negocios de intercambio e intermediación de información (e-</a:t>
            </a:r>
            <a:r>
              <a:rPr lang="es-ES" altLang="es-ES_tradnl" sz="2200" dirty="0" err="1"/>
              <a:t>commerce</a:t>
            </a:r>
            <a:r>
              <a:rPr lang="es-ES" altLang="es-ES_tradnl" sz="2200" dirty="0"/>
              <a:t>, etc.).</a:t>
            </a:r>
            <a:endParaRPr lang="es-ES" altLang="es-ES_tradnl" sz="21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contenido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72000"/>
          </a:xfrm>
        </p:spPr>
        <p:txBody>
          <a:bodyPr/>
          <a:lstStyle/>
          <a:p>
            <a:r>
              <a:rPr lang="es-ES" altLang="es-ES_tradnl" sz="2800" dirty="0">
                <a:solidFill>
                  <a:schemeClr val="tx1"/>
                </a:solidFill>
              </a:rPr>
              <a:t>Negocios están basados en la gestión de la información</a:t>
            </a:r>
          </a:p>
          <a:p>
            <a:pPr lvl="1"/>
            <a:r>
              <a:rPr lang="es-ES" altLang="es-ES_tradnl" sz="2300" dirty="0">
                <a:solidFill>
                  <a:schemeClr val="accent2"/>
                </a:solidFill>
              </a:rPr>
              <a:t>La información se ha convertido en un valor económico</a:t>
            </a:r>
            <a:r>
              <a:rPr lang="es-ES" altLang="es-ES_tradnl" sz="2300" dirty="0"/>
              <a:t> </a:t>
            </a:r>
            <a:r>
              <a:rPr lang="es-ES" altLang="es-ES_tradnl" sz="2300" dirty="0">
                <a:solidFill>
                  <a:schemeClr val="accent2"/>
                </a:solidFill>
              </a:rPr>
              <a:t>en sí misma.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14700"/>
            <a:ext cx="82296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contenido"/>
          <p:cNvSpPr>
            <a:spLocks noGrp="1"/>
          </p:cNvSpPr>
          <p:nvPr>
            <p:ph idx="4294967295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altLang="es-ES_tradnl" sz="2800" dirty="0"/>
              <a:t>Evolución del modelo de información (SI/TI)</a:t>
            </a:r>
          </a:p>
          <a:p>
            <a:pPr lvl="1">
              <a:lnSpc>
                <a:spcPct val="100000"/>
              </a:lnSpc>
            </a:pPr>
            <a:r>
              <a:rPr lang="es-ES" altLang="es-ES_tradnl" sz="2300" dirty="0"/>
              <a:t>Es la representación formal a alto nivel de los componentes básicos del negocio y sus implicaciones en sistemas y tecnologías de la información.</a:t>
            </a:r>
          </a:p>
          <a:p>
            <a:pPr lvl="2">
              <a:lnSpc>
                <a:spcPct val="100000"/>
              </a:lnSpc>
            </a:pPr>
            <a:r>
              <a:rPr lang="es-ES" altLang="es-ES_tradnl" sz="2100" dirty="0"/>
              <a:t>Cada empresa tiene un modelo de información único.</a:t>
            </a:r>
          </a:p>
          <a:p>
            <a:pPr lvl="3">
              <a:lnSpc>
                <a:spcPct val="100000"/>
              </a:lnSpc>
            </a:pPr>
            <a:r>
              <a:rPr lang="es-ES" altLang="es-ES_tradnl" sz="2100" dirty="0"/>
              <a:t>Un mismo sector industrial se producen similitudes</a:t>
            </a:r>
          </a:p>
          <a:p>
            <a:pPr lvl="4">
              <a:lnSpc>
                <a:spcPct val="100000"/>
              </a:lnSpc>
            </a:pPr>
            <a:r>
              <a:rPr lang="es-ES" altLang="es-ES_tradnl" sz="1900" dirty="0"/>
              <a:t>Identificar modelos de información genéricos</a:t>
            </a:r>
          </a:p>
          <a:p>
            <a:pPr lvl="1">
              <a:lnSpc>
                <a:spcPct val="100000"/>
              </a:lnSpc>
            </a:pPr>
            <a:r>
              <a:rPr lang="es-ES" altLang="es-ES_tradnl" sz="2300" dirty="0"/>
              <a:t>La evolución del modelo de información, las tecnologías de hardware, software y comunicaciones han transcurrido con bastante paralelismo.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contenido"/>
          <p:cNvSpPr>
            <a:spLocks noGrp="1"/>
          </p:cNvSpPr>
          <p:nvPr>
            <p:ph idx="4294967295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altLang="es-ES_tradnl" sz="2800" dirty="0"/>
              <a:t>Evolución desde los inicios hasta los 70</a:t>
            </a:r>
          </a:p>
          <a:p>
            <a:pPr lvl="1">
              <a:lnSpc>
                <a:spcPct val="100000"/>
              </a:lnSpc>
            </a:pPr>
            <a:r>
              <a:rPr lang="es-ES" altLang="es-ES_tradnl" sz="2300" dirty="0"/>
              <a:t>Soporte a los departamentos</a:t>
            </a:r>
          </a:p>
          <a:p>
            <a:pPr lvl="2">
              <a:lnSpc>
                <a:spcPct val="100000"/>
              </a:lnSpc>
            </a:pPr>
            <a:r>
              <a:rPr lang="es-ES" altLang="es-ES_tradnl" sz="2100" dirty="0"/>
              <a:t>Funciones en contabilidad o administración del personal</a:t>
            </a:r>
          </a:p>
          <a:p>
            <a:pPr lvl="1">
              <a:lnSpc>
                <a:spcPct val="100000"/>
              </a:lnSpc>
            </a:pPr>
            <a:r>
              <a:rPr lang="es-ES" altLang="es-ES_tradnl" sz="2300" dirty="0"/>
              <a:t>Automatización de procesos</a:t>
            </a:r>
          </a:p>
          <a:p>
            <a:pPr lvl="2">
              <a:lnSpc>
                <a:spcPct val="100000"/>
              </a:lnSpc>
            </a:pPr>
            <a:r>
              <a:rPr lang="es-ES" altLang="es-ES_tradnl" sz="2100" dirty="0"/>
              <a:t>Aplicaciones corporativas de un solo uso</a:t>
            </a:r>
          </a:p>
          <a:p>
            <a:pPr lvl="1">
              <a:lnSpc>
                <a:spcPct val="100000"/>
              </a:lnSpc>
            </a:pPr>
            <a:r>
              <a:rPr lang="es-ES" altLang="es-ES_tradnl" sz="2300" dirty="0"/>
              <a:t>Desarrollo de grandes sistemas hardware (mainframe)</a:t>
            </a:r>
          </a:p>
          <a:p>
            <a:pPr lvl="2">
              <a:lnSpc>
                <a:spcPct val="100000"/>
              </a:lnSpc>
            </a:pPr>
            <a:r>
              <a:rPr lang="es-ES" altLang="es-ES_tradnl" sz="2100" dirty="0"/>
              <a:t>Bases de datos, sistemas operativos y lenguajes de desarrollo propias de esos sistemas (propietarios)</a:t>
            </a:r>
          </a:p>
          <a:p>
            <a:pPr lvl="1">
              <a:lnSpc>
                <a:spcPct val="100000"/>
              </a:lnSpc>
            </a:pPr>
            <a:r>
              <a:rPr lang="es-ES" altLang="es-ES_tradnl" sz="2300" dirty="0"/>
              <a:t>Los Sistemas centrales se conectan con terminales de teleproceso (pantallas tontas).</a:t>
            </a:r>
          </a:p>
          <a:p>
            <a:pPr lvl="1">
              <a:lnSpc>
                <a:spcPct val="100000"/>
              </a:lnSpc>
            </a:pPr>
            <a:r>
              <a:rPr lang="es-ES" altLang="es-ES_tradnl" sz="2300" dirty="0"/>
              <a:t>Informática centralizada, única para toda la organización.</a:t>
            </a:r>
          </a:p>
          <a:p>
            <a:pPr lvl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600" dirty="0"/>
              <a:t>Definición de sistemas de información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altLang="es-ES_tradnl" sz="2800" dirty="0"/>
              <a:t>Sistema</a:t>
            </a:r>
          </a:p>
          <a:p>
            <a:pPr lvl="1">
              <a:lnSpc>
                <a:spcPct val="100000"/>
              </a:lnSpc>
            </a:pPr>
            <a:r>
              <a:rPr lang="es-ES" altLang="es-ES_tradnl" sz="2300" dirty="0"/>
              <a:t>Conjunto de componentes que interaccionan entre sí para lograr un objetivo común.</a:t>
            </a:r>
          </a:p>
          <a:p>
            <a:pPr lvl="2">
              <a:lnSpc>
                <a:spcPct val="100000"/>
              </a:lnSpc>
            </a:pPr>
            <a:r>
              <a:rPr lang="es-ES" altLang="es-ES_tradnl" sz="2100" dirty="0"/>
              <a:t>Pueden representarse a través de un modelo formado por cinco bloques básicos</a:t>
            </a:r>
            <a:endParaRPr lang="es-ES" altLang="es-ES_tradnl" sz="1000" dirty="0"/>
          </a:p>
          <a:p>
            <a:pPr lvl="3">
              <a:lnSpc>
                <a:spcPct val="100000"/>
              </a:lnSpc>
            </a:pPr>
            <a:r>
              <a:rPr lang="es-ES" altLang="es-ES_tradnl" sz="1900" dirty="0"/>
              <a:t>Elementos de entrada</a:t>
            </a:r>
          </a:p>
          <a:p>
            <a:pPr lvl="3">
              <a:lnSpc>
                <a:spcPct val="100000"/>
              </a:lnSpc>
            </a:pPr>
            <a:r>
              <a:rPr lang="es-ES" altLang="es-ES_tradnl" sz="1900" dirty="0"/>
              <a:t>Elementos de salida</a:t>
            </a:r>
          </a:p>
          <a:p>
            <a:pPr lvl="3">
              <a:lnSpc>
                <a:spcPct val="100000"/>
              </a:lnSpc>
            </a:pPr>
            <a:r>
              <a:rPr lang="es-ES" altLang="es-ES_tradnl" sz="1900" dirty="0"/>
              <a:t>Sección de transformación</a:t>
            </a:r>
          </a:p>
          <a:p>
            <a:pPr lvl="3">
              <a:lnSpc>
                <a:spcPct val="100000"/>
              </a:lnSpc>
            </a:pPr>
            <a:r>
              <a:rPr lang="es-ES" altLang="es-ES_tradnl" sz="1900" dirty="0"/>
              <a:t>Mecanismos de control </a:t>
            </a:r>
          </a:p>
          <a:p>
            <a:pPr lvl="3">
              <a:lnSpc>
                <a:spcPct val="100000"/>
              </a:lnSpc>
            </a:pPr>
            <a:r>
              <a:rPr lang="es-ES" altLang="es-ES_tradnl" sz="1900" dirty="0"/>
              <a:t>Objetivos</a:t>
            </a:r>
          </a:p>
        </p:txBody>
      </p:sp>
      <p:grpSp>
        <p:nvGrpSpPr>
          <p:cNvPr id="18436" name="22 Grupo"/>
          <p:cNvGrpSpPr>
            <a:grpSpLocks/>
          </p:cNvGrpSpPr>
          <p:nvPr/>
        </p:nvGrpSpPr>
        <p:grpSpPr bwMode="auto">
          <a:xfrm>
            <a:off x="4267200" y="3810000"/>
            <a:ext cx="4572000" cy="2590800"/>
            <a:chOff x="4419600" y="3581400"/>
            <a:chExt cx="4572000" cy="2590800"/>
          </a:xfrm>
        </p:grpSpPr>
        <p:sp>
          <p:nvSpPr>
            <p:cNvPr id="4" name="3 Rectángulo"/>
            <p:cNvSpPr/>
            <p:nvPr/>
          </p:nvSpPr>
          <p:spPr>
            <a:xfrm>
              <a:off x="6248400" y="3581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s-ES" altLang="es-ES_tradnl" sz="1800" dirty="0">
                  <a:solidFill>
                    <a:srgbClr val="FFFFFF"/>
                  </a:solidFill>
                  <a:latin typeface="Tahoma" charset="0"/>
                </a:rPr>
                <a:t>Objetivos</a:t>
              </a: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5943600" y="4419600"/>
              <a:ext cx="1828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s-ES" altLang="es-ES_tradnl" sz="1800" dirty="0">
                  <a:solidFill>
                    <a:srgbClr val="FFFFFF"/>
                  </a:solidFill>
                  <a:latin typeface="Tahoma" charset="0"/>
                </a:rPr>
                <a:t>Mecanismos de control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4419600" y="5715000"/>
              <a:ext cx="1066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s-ES" altLang="es-ES_tradnl" sz="1800">
                  <a:solidFill>
                    <a:srgbClr val="FFFFFF"/>
                  </a:solidFill>
                  <a:latin typeface="Tahoma" charset="0"/>
                </a:rPr>
                <a:t>Entradas</a:t>
              </a: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867400" y="571500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s-ES" altLang="es-ES_tradnl" sz="1800">
                  <a:solidFill>
                    <a:srgbClr val="FFFFFF"/>
                  </a:solidFill>
                  <a:latin typeface="Tahoma" charset="0"/>
                </a:rPr>
                <a:t>Transformación</a:t>
              </a: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7924800" y="5715000"/>
              <a:ext cx="1066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s-ES" altLang="es-ES_tradnl" sz="1800">
                  <a:solidFill>
                    <a:srgbClr val="FFFFFF"/>
                  </a:solidFill>
                  <a:latin typeface="Tahoma" charset="0"/>
                </a:rPr>
                <a:t>Salidas</a:t>
              </a:r>
            </a:p>
          </p:txBody>
        </p:sp>
        <p:cxnSp>
          <p:nvCxnSpPr>
            <p:cNvPr id="10" name="9 Conector recto de flecha"/>
            <p:cNvCxnSpPr>
              <a:cxnSpLocks/>
              <a:stCxn id="4" idx="2"/>
            </p:cNvCxnSpPr>
            <p:nvPr/>
          </p:nvCxnSpPr>
          <p:spPr>
            <a:xfrm>
              <a:off x="6819900" y="4038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Forma"/>
            <p:cNvCxnSpPr>
              <a:stCxn id="5" idx="1"/>
              <a:endCxn id="6" idx="0"/>
            </p:cNvCxnSpPr>
            <p:nvPr/>
          </p:nvCxnSpPr>
          <p:spPr>
            <a:xfrm rot="10800000" flipV="1">
              <a:off x="4953000" y="4648200"/>
              <a:ext cx="990600" cy="10668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6" idx="3"/>
              <a:endCxn id="7" idx="1"/>
            </p:cNvCxnSpPr>
            <p:nvPr/>
          </p:nvCxnSpPr>
          <p:spPr>
            <a:xfrm>
              <a:off x="5486400" y="594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>
              <a:stCxn id="7" idx="3"/>
              <a:endCxn id="8" idx="1"/>
            </p:cNvCxnSpPr>
            <p:nvPr/>
          </p:nvCxnSpPr>
          <p:spPr>
            <a:xfrm>
              <a:off x="7620000" y="59436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Forma"/>
            <p:cNvCxnSpPr>
              <a:stCxn id="8" idx="0"/>
              <a:endCxn id="5" idx="3"/>
            </p:cNvCxnSpPr>
            <p:nvPr/>
          </p:nvCxnSpPr>
          <p:spPr>
            <a:xfrm rot="16200000" flipV="1">
              <a:off x="7581900" y="4838700"/>
              <a:ext cx="1066800" cy="6858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contenido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altLang="es-ES_tradnl" sz="2800" dirty="0"/>
              <a:t>Evolución durante los 80 y entrados los 90</a:t>
            </a:r>
          </a:p>
          <a:p>
            <a:pPr lvl="1">
              <a:lnSpc>
                <a:spcPct val="100000"/>
              </a:lnSpc>
            </a:pPr>
            <a:r>
              <a:rPr lang="es-ES" altLang="es-ES_tradnl" sz="2200" dirty="0"/>
              <a:t>Negocios independientes</a:t>
            </a:r>
          </a:p>
          <a:p>
            <a:pPr lvl="1">
              <a:lnSpc>
                <a:spcPct val="100000"/>
              </a:lnSpc>
            </a:pPr>
            <a:r>
              <a:rPr lang="es-ES" altLang="es-ES_tradnl" sz="2200" dirty="0"/>
              <a:t>Departamentos grandes disponen de sus propios sistemas</a:t>
            </a:r>
          </a:p>
          <a:p>
            <a:pPr lvl="1">
              <a:lnSpc>
                <a:spcPct val="100000"/>
              </a:lnSpc>
            </a:pPr>
            <a:r>
              <a:rPr lang="es-ES" altLang="es-ES_tradnl" sz="2200" dirty="0"/>
              <a:t>Los usuarios tienen mayor autonomía y capacidad de proceso.</a:t>
            </a:r>
          </a:p>
          <a:p>
            <a:pPr lvl="1">
              <a:lnSpc>
                <a:spcPct val="100000"/>
              </a:lnSpc>
            </a:pPr>
            <a:r>
              <a:rPr lang="es-ES" altLang="es-ES_tradnl" sz="2200" dirty="0"/>
              <a:t>Aparecen sistemas estándar, independientes del proveedor (Unix) y aparece el PC.</a:t>
            </a:r>
          </a:p>
          <a:p>
            <a:pPr lvl="1">
              <a:lnSpc>
                <a:spcPct val="100000"/>
              </a:lnSpc>
            </a:pPr>
            <a:r>
              <a:rPr lang="es-ES" altLang="es-ES_tradnl" sz="2200" dirty="0"/>
              <a:t>Arquitecturas cliente-servidor sobre redes pequeñas (informática distribuida).</a:t>
            </a:r>
          </a:p>
          <a:p>
            <a:pPr lvl="1">
              <a:lnSpc>
                <a:spcPct val="100000"/>
              </a:lnSpc>
            </a:pPr>
            <a:r>
              <a:rPr lang="es-ES" altLang="es-ES_tradnl" sz="2200" dirty="0"/>
              <a:t>Aparecen paquetes integrados (</a:t>
            </a:r>
            <a:r>
              <a:rPr lang="es-ES" altLang="es-ES_tradnl" sz="2200" dirty="0" err="1"/>
              <a:t>ERP´s</a:t>
            </a:r>
            <a:r>
              <a:rPr lang="es-ES" altLang="es-ES_tradnl" sz="2200" dirty="0"/>
              <a:t> (modelos de información genéricos))</a:t>
            </a:r>
          </a:p>
          <a:p>
            <a:pPr lvl="1">
              <a:lnSpc>
                <a:spcPct val="100000"/>
              </a:lnSpc>
            </a:pPr>
            <a:r>
              <a:rPr lang="es-ES" altLang="es-ES_tradnl" sz="2200" dirty="0"/>
              <a:t>Informática descentralizada.</a:t>
            </a:r>
          </a:p>
          <a:p>
            <a:pPr lvl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/>
              <a:t>Los sistemas de información en la empresa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contenido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altLang="es-ES_tradnl" sz="2800" dirty="0"/>
              <a:t>Evolución desde finales de los 90 hasta hoy.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La información se convierte en un objeto central de valor para la empresa y sus relaciones (clientes, proveedores).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Internet modifica la organización interna y externa de la empresa.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Es la época de la integración y conectividad entre aplicaciones, arquitecturas multicapa, los sistemas inteligentes de negocio y de gestión de las relaciones con los clientes.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Abaratamiento de los costes de proceso, comunicación y almacenamiento. Aumento de la velocidad de transmisión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La facilidad de acceso a la información modifica el rol de la informática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Esta época constituye un salto económico, sociológico que ya se conoce como “era de la información y el conocimiento).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contenido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s-ES" altLang="es-ES_tradnl" sz="3200" dirty="0"/>
              <a:t>Estrategia de SI/TI</a:t>
            </a:r>
          </a:p>
          <a:p>
            <a:pPr lvl="1"/>
            <a:r>
              <a:rPr lang="es-ES" altLang="es-ES_tradnl" sz="2700" dirty="0"/>
              <a:t>Hasta hace poco</a:t>
            </a:r>
          </a:p>
          <a:p>
            <a:pPr lvl="2"/>
            <a:r>
              <a:rPr lang="es-ES" altLang="es-ES_tradnl" sz="2200" dirty="0"/>
              <a:t>La visión de los directivos acerca de los SI/TI ha sido la de un recurso usado a discreción</a:t>
            </a:r>
          </a:p>
          <a:p>
            <a:pPr lvl="1"/>
            <a:r>
              <a:rPr lang="es-ES" altLang="es-ES_tradnl" sz="2700" dirty="0"/>
              <a:t>Actualmente</a:t>
            </a:r>
          </a:p>
          <a:p>
            <a:pPr lvl="2"/>
            <a:r>
              <a:rPr lang="es-ES" altLang="es-ES_tradnl" sz="2200" dirty="0"/>
              <a:t>La demanda de aplicaciones ha crecido para los departamentos en contacto con los clientes y con aspectos centrales del negocio</a:t>
            </a:r>
          </a:p>
          <a:p>
            <a:pPr lvl="2"/>
            <a:r>
              <a:rPr lang="es-ES" altLang="es-ES_tradnl" sz="2200" dirty="0"/>
              <a:t>La inversión en informática ha sido mayor</a:t>
            </a:r>
          </a:p>
          <a:p>
            <a:pPr lvl="2"/>
            <a:r>
              <a:rPr lang="es-ES" altLang="es-ES_tradnl" sz="2200" dirty="0"/>
              <a:t>Internet ha abierto nuevas posibilidades de negocio</a:t>
            </a:r>
          </a:p>
          <a:p>
            <a:pPr lvl="2"/>
            <a:r>
              <a:rPr lang="es-ES" altLang="es-ES_tradnl" sz="2200" dirty="0"/>
              <a:t>Los ejecutivos conocen más las posibilidades de la tecnología y están más involucrados en las decisiones de SI/TI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contenido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72000"/>
          </a:xfrm>
        </p:spPr>
        <p:txBody>
          <a:bodyPr/>
          <a:lstStyle/>
          <a:p>
            <a:r>
              <a:rPr lang="es-ES" altLang="es-ES_tradnl" sz="3200" dirty="0"/>
              <a:t>Estrategia de SI/TI en la actualidad</a:t>
            </a:r>
          </a:p>
          <a:p>
            <a:pPr lvl="1"/>
            <a:r>
              <a:rPr lang="es-ES" altLang="es-ES_tradnl" sz="2800" dirty="0"/>
              <a:t>Los directivos ven la necesidad de alinear</a:t>
            </a:r>
          </a:p>
          <a:p>
            <a:pPr lvl="2"/>
            <a:r>
              <a:rPr lang="es-ES" altLang="es-ES_tradnl" sz="2600" dirty="0"/>
              <a:t>Estrategia de negocio</a:t>
            </a:r>
          </a:p>
          <a:p>
            <a:pPr lvl="3"/>
            <a:r>
              <a:rPr lang="es-ES" altLang="es-ES_tradnl" sz="2400" dirty="0"/>
              <a:t>¿A qué clientes servimos?, ¿Con qué productos?</a:t>
            </a:r>
          </a:p>
          <a:p>
            <a:pPr lvl="3"/>
            <a:r>
              <a:rPr lang="es-ES" altLang="es-ES_tradnl" sz="2400" dirty="0"/>
              <a:t>¿A dónde se dirige nuestro negocio?</a:t>
            </a:r>
          </a:p>
          <a:p>
            <a:pPr lvl="2"/>
            <a:r>
              <a:rPr lang="es-ES" altLang="es-ES_tradnl" sz="2600" dirty="0"/>
              <a:t>Estrategia de sistemas de información</a:t>
            </a:r>
          </a:p>
          <a:p>
            <a:pPr lvl="3"/>
            <a:r>
              <a:rPr lang="es-ES" altLang="es-ES_tradnl" sz="2400" dirty="0"/>
              <a:t>¿Qué aplicaciones necesitamos para soportar nuestros procesos y estrategia de negocio?</a:t>
            </a:r>
          </a:p>
          <a:p>
            <a:pPr lvl="3"/>
            <a:r>
              <a:rPr lang="es-ES" altLang="es-ES_tradnl" sz="2400" dirty="0"/>
              <a:t>¿Qué información necesitamos para tomar decisiones?</a:t>
            </a:r>
          </a:p>
          <a:p>
            <a:pPr lvl="2"/>
            <a:r>
              <a:rPr lang="es-ES" altLang="es-ES_tradnl" sz="2600" dirty="0"/>
              <a:t>Estrategia tecnológica</a:t>
            </a:r>
            <a:endParaRPr lang="es-ES" altLang="es-ES_tradnl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304800" y="2514600"/>
            <a:ext cx="762000" cy="1524000"/>
          </a:xfrm>
          <a:prstGeom prst="curvedRigh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/>
          </a:p>
        </p:txBody>
      </p:sp>
      <p:sp>
        <p:nvSpPr>
          <p:cNvPr id="103429" name="AutoShape 5"/>
          <p:cNvSpPr>
            <a:spLocks noChangeArrowheads="1"/>
          </p:cNvSpPr>
          <p:nvPr/>
        </p:nvSpPr>
        <p:spPr bwMode="auto">
          <a:xfrm>
            <a:off x="304800" y="4038600"/>
            <a:ext cx="685800" cy="2133600"/>
          </a:xfrm>
          <a:prstGeom prst="curvedRightArrow">
            <a:avLst>
              <a:gd name="adj1" fmla="val 62222"/>
              <a:gd name="adj2" fmla="val 124444"/>
              <a:gd name="adj3" fmla="val 33333"/>
            </a:avLst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contenido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72000"/>
          </a:xfrm>
        </p:spPr>
        <p:txBody>
          <a:bodyPr/>
          <a:lstStyle/>
          <a:p>
            <a:r>
              <a:rPr lang="es-ES" altLang="es-ES_tradnl" sz="2500"/>
              <a:t>Modelo de alineamiento estratégico (S.Morton, 1990)</a:t>
            </a:r>
          </a:p>
          <a:p>
            <a:pPr lvl="1"/>
            <a:endParaRPr lang="es-ES" altLang="es-ES_tradnl" sz="25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s-ES" altLang="es-ES_tradnl" sz="3200" dirty="0"/>
              <a:t>Los sistemas de información en la empresa</a:t>
            </a:r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/>
              <a:t>Clasificación de sistemas de información</a:t>
            </a: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Propuestas de clasificación</a:t>
            </a:r>
          </a:p>
          <a:p>
            <a:pPr lvl="1"/>
            <a:r>
              <a:rPr lang="es-ES" altLang="es-ES_tradnl" sz="2300"/>
              <a:t>En función de la agrupación de los usuarios en la organización (McLeod, 2000)</a:t>
            </a:r>
          </a:p>
          <a:p>
            <a:pPr lvl="1"/>
            <a:r>
              <a:rPr lang="es-ES" altLang="es-ES_tradnl" sz="2300"/>
              <a:t>En función del servicio ofrecido (Laudon y Laudon, 2004)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Clasificación de sistemas de información</a:t>
            </a: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 dirty="0"/>
              <a:t>Propuestas de clasificación</a:t>
            </a:r>
          </a:p>
          <a:p>
            <a:pPr lvl="1"/>
            <a:r>
              <a:rPr lang="es-ES" altLang="es-ES_tradnl" sz="2300" dirty="0"/>
              <a:t>En función de la agrupación de los usuarios en la organización (McLeod, 2000)</a:t>
            </a:r>
          </a:p>
          <a:p>
            <a:pPr lvl="2"/>
            <a:r>
              <a:rPr lang="es-ES" altLang="es-ES_tradnl" sz="2100" dirty="0">
                <a:solidFill>
                  <a:srgbClr val="FF0000"/>
                </a:solidFill>
              </a:rPr>
              <a:t>Subsistema directivo</a:t>
            </a:r>
          </a:p>
          <a:p>
            <a:pPr lvl="2"/>
            <a:r>
              <a:rPr lang="es-ES" altLang="es-ES_tradnl" sz="2100" dirty="0">
                <a:solidFill>
                  <a:srgbClr val="FF0000"/>
                </a:solidFill>
              </a:rPr>
              <a:t>Subsistemas funcionales: se catalogan en función de las actividades que se realizan en cada una de las áreas funcionales de la empresa</a:t>
            </a:r>
          </a:p>
          <a:p>
            <a:pPr lvl="3"/>
            <a:r>
              <a:rPr lang="es-ES" altLang="es-ES_tradnl" sz="1900" dirty="0">
                <a:solidFill>
                  <a:srgbClr val="FF0000"/>
                </a:solidFill>
              </a:rPr>
              <a:t>Marketing, producción,, recursos humanos y financieros</a:t>
            </a:r>
          </a:p>
          <a:p>
            <a:pPr lvl="4"/>
            <a:r>
              <a:rPr lang="es-ES" altLang="es-ES_tradnl" sz="1700" dirty="0">
                <a:solidFill>
                  <a:srgbClr val="FF0000"/>
                </a:solidFill>
              </a:rPr>
              <a:t>Están formados por una combinación de subsistemas de entrada y salida conectados por bases de datos.</a:t>
            </a:r>
          </a:p>
          <a:p>
            <a:pPr lvl="1"/>
            <a:r>
              <a:rPr lang="es-ES" altLang="es-ES_tradnl" sz="2300" dirty="0"/>
              <a:t>En función del servicio ofrecido (Laudon y Laudon, 2004)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4281C54-2F0C-4B36-ADA5-8F92FFDD1AC0}"/>
              </a:ext>
            </a:extLst>
          </p:cNvPr>
          <p:cNvGraphicFramePr/>
          <p:nvPr/>
        </p:nvGraphicFramePr>
        <p:xfrm>
          <a:off x="1871980" y="1853882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8BAB26B0-591D-49E7-87CA-781FD32C4249}"/>
              </a:ext>
            </a:extLst>
          </p:cNvPr>
          <p:cNvSpPr/>
          <p:nvPr/>
        </p:nvSpPr>
        <p:spPr>
          <a:xfrm>
            <a:off x="2514600" y="4267200"/>
            <a:ext cx="952500" cy="5905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 marketing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A57FC76-9536-4185-87D0-C44E536419C5}"/>
              </a:ext>
            </a:extLst>
          </p:cNvPr>
          <p:cNvSpPr/>
          <p:nvPr/>
        </p:nvSpPr>
        <p:spPr>
          <a:xfrm>
            <a:off x="3543300" y="4267200"/>
            <a:ext cx="952500" cy="5905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 producción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22AF080-3EDE-4DC0-B6C2-CFAD890D3DC1}"/>
              </a:ext>
            </a:extLst>
          </p:cNvPr>
          <p:cNvSpPr/>
          <p:nvPr/>
        </p:nvSpPr>
        <p:spPr>
          <a:xfrm>
            <a:off x="4572000" y="4267200"/>
            <a:ext cx="952500" cy="5905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 RRHH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684A7B4-400E-4AD9-9B48-2E7C4C452E81}"/>
              </a:ext>
            </a:extLst>
          </p:cNvPr>
          <p:cNvSpPr/>
          <p:nvPr/>
        </p:nvSpPr>
        <p:spPr>
          <a:xfrm>
            <a:off x="5638800" y="4267200"/>
            <a:ext cx="962025" cy="6477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 información financiera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88CA70B-51BD-4AB4-AD99-82D7B42B7F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Clasificación de sistemas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100718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/>
              <a:t>Clasificación de sistemas de información</a:t>
            </a: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Sistemas de información de marketing</a:t>
            </a:r>
          </a:p>
          <a:p>
            <a:pPr lvl="1"/>
            <a:r>
              <a:rPr lang="es-ES" altLang="es-ES_tradnl" sz="2300"/>
              <a:t>Kotler, 1996 dice que se necesitan tres tipos de información de marketing</a:t>
            </a:r>
          </a:p>
          <a:p>
            <a:pPr lvl="2"/>
            <a:r>
              <a:rPr lang="es-ES" altLang="es-ES_tradnl" sz="2100"/>
              <a:t>Inteligencia de marketing (Inf. sobre entorno)</a:t>
            </a:r>
          </a:p>
          <a:p>
            <a:pPr lvl="2"/>
            <a:r>
              <a:rPr lang="es-ES" altLang="es-ES_tradnl" sz="2100"/>
              <a:t>Información interna de marketing</a:t>
            </a:r>
          </a:p>
          <a:p>
            <a:pPr lvl="2"/>
            <a:r>
              <a:rPr lang="es-ES" altLang="es-ES_tradnl" sz="2100"/>
              <a:t>Comunicaciones de marketing (Inf. fluye de dentro a entorno)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/>
              <a:t>Clasificación de sistemas de información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Sistemas de información de producción</a:t>
            </a:r>
          </a:p>
          <a:p>
            <a:pPr lvl="1"/>
            <a:r>
              <a:rPr lang="es-ES" altLang="es-ES_tradnl" sz="2300"/>
              <a:t>El objetivo es apoyar al sistema de producción físico y proporcionar información acerca de las operaciones de producción.</a:t>
            </a:r>
          </a:p>
          <a:p>
            <a:pPr lvl="1"/>
            <a:r>
              <a:rPr lang="es-ES" altLang="es-ES_tradnl" sz="2300"/>
              <a:t>Se pueden clasificar</a:t>
            </a:r>
          </a:p>
          <a:p>
            <a:pPr lvl="2"/>
            <a:r>
              <a:rPr lang="es-ES" altLang="es-ES_tradnl" sz="2100"/>
              <a:t>En función del enfoque para controlar el proceso de producción.</a:t>
            </a:r>
          </a:p>
          <a:p>
            <a:pPr lvl="3"/>
            <a:r>
              <a:rPr lang="es-ES" altLang="es-ES_tradnl" sz="1900"/>
              <a:t>Ejemplos</a:t>
            </a:r>
          </a:p>
          <a:p>
            <a:pPr lvl="4"/>
            <a:r>
              <a:rPr lang="es-ES" altLang="es-ES_tradnl" sz="1700"/>
              <a:t>ROP (punto de reorden)</a:t>
            </a:r>
          </a:p>
          <a:p>
            <a:pPr lvl="4"/>
            <a:r>
              <a:rPr lang="es-ES" altLang="es-ES_tradnl" sz="1700"/>
              <a:t>MRP (planificación necesidades de materiales)</a:t>
            </a:r>
          </a:p>
          <a:p>
            <a:pPr lvl="4"/>
            <a:r>
              <a:rPr lang="es-ES" altLang="es-ES_tradnl" sz="1700"/>
              <a:t>MRP II (planificación recursos de producción)</a:t>
            </a:r>
          </a:p>
          <a:p>
            <a:pPr lvl="4"/>
            <a:r>
              <a:rPr lang="es-ES" altLang="es-ES_tradnl" sz="1700"/>
              <a:t>JIT (just in time)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600"/>
              <a:t>Definición de sistemas de información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Sistemas</a:t>
            </a:r>
          </a:p>
          <a:p>
            <a:pPr lvl="1"/>
            <a:r>
              <a:rPr lang="es-ES" altLang="es-ES_tradnl" sz="2300"/>
              <a:t>Ejemplos</a:t>
            </a:r>
          </a:p>
          <a:p>
            <a:pPr lvl="2"/>
            <a:r>
              <a:rPr lang="es-ES" altLang="es-ES_tradnl" sz="2100"/>
              <a:t>Máquina expendedora de bebidas</a:t>
            </a:r>
          </a:p>
          <a:p>
            <a:pPr lvl="2"/>
            <a:r>
              <a:rPr lang="es-ES" altLang="es-ES_tradnl" sz="2100"/>
              <a:t>Fábrica de productos manufacturados</a:t>
            </a:r>
          </a:p>
          <a:p>
            <a:pPr lvl="2"/>
            <a:r>
              <a:rPr lang="es-ES" altLang="es-ES_tradnl" sz="2100"/>
              <a:t>Un automóvil</a:t>
            </a:r>
          </a:p>
          <a:p>
            <a:pPr lvl="2"/>
            <a:r>
              <a:rPr lang="es-ES" altLang="es-ES_tradnl" sz="2100"/>
              <a:t>La columna vertebral de un humano</a:t>
            </a:r>
          </a:p>
          <a:p>
            <a:pPr lvl="2"/>
            <a:r>
              <a:rPr lang="es-ES" altLang="es-ES_tradnl" sz="2100"/>
              <a:t>Una conversación, 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9144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/>
              <a:t>Clasificación de sistemas de información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>
          <a:xfrm>
            <a:off x="8318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3200" dirty="0"/>
              <a:t>Sistemas de información financiera</a:t>
            </a:r>
          </a:p>
          <a:p>
            <a:pPr lvl="1" algn="just"/>
            <a:r>
              <a:rPr lang="es-ES" altLang="es-ES_tradnl" sz="2400" dirty="0"/>
              <a:t>El objetivo es proporcionar a personas y grupos (</a:t>
            </a:r>
            <a:r>
              <a:rPr lang="es-ES" altLang="es-ES_tradnl" sz="2400" dirty="0" err="1"/>
              <a:t>stakeholders</a:t>
            </a:r>
            <a:r>
              <a:rPr lang="es-ES" altLang="es-ES_tradnl" sz="2400" dirty="0"/>
              <a:t>) tanto de dentro como de fuera de la organización información relacionada con los asuntos financieros de la compañía.</a:t>
            </a:r>
          </a:p>
          <a:p>
            <a:pPr lvl="1" algn="just"/>
            <a:endParaRPr lang="es-ES" altLang="es-ES_tradnl" dirty="0"/>
          </a:p>
          <a:p>
            <a:r>
              <a:rPr lang="es-ES" altLang="es-ES_tradnl" sz="3200" dirty="0"/>
              <a:t>S. de información Recursos Humanos</a:t>
            </a:r>
          </a:p>
          <a:p>
            <a:pPr lvl="1" algn="just"/>
            <a:r>
              <a:rPr lang="es-ES" altLang="es-ES_tradnl" dirty="0"/>
              <a:t>Permite recopilar y almacenar información relacionada con los recursos humanos, para transformarla y luego distribuirla a los usuarios de la empresa.</a:t>
            </a:r>
          </a:p>
          <a:p>
            <a:pPr lvl="1" algn="just"/>
            <a:endParaRPr lang="es-ES" altLang="es-ES_tradnl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334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Clasificación de sistemas de información</a:t>
            </a: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447800"/>
            <a:ext cx="7245350" cy="4525962"/>
          </a:xfrm>
          <a:noFill/>
        </p:spPr>
        <p:txBody>
          <a:bodyPr/>
          <a:lstStyle/>
          <a:p>
            <a:r>
              <a:rPr lang="es-ES" altLang="es-ES_tradnl" sz="3200" dirty="0"/>
              <a:t>S. de información para directivos</a:t>
            </a:r>
          </a:p>
          <a:p>
            <a:pPr lvl="1"/>
            <a:r>
              <a:rPr lang="es-ES" altLang="es-ES_tradnl" sz="2400" dirty="0"/>
              <a:t>Generan información difícil de estudiar y asimilar por los directivos de una compañía</a:t>
            </a:r>
          </a:p>
          <a:p>
            <a:pPr lvl="1"/>
            <a:r>
              <a:rPr lang="es-ES" altLang="es-ES_tradnl" sz="2400" dirty="0"/>
              <a:t>La gran cantidad de información se convierte en una barrera para tomar decisiones</a:t>
            </a:r>
          </a:p>
          <a:p>
            <a:pPr lvl="2"/>
            <a:r>
              <a:rPr lang="es-ES" altLang="es-ES_tradnl" sz="2200" dirty="0"/>
              <a:t>Obliga a los directivos a perder tiempo en encontrar, filtrar y sintetizar toda la información</a:t>
            </a:r>
          </a:p>
          <a:p>
            <a:pPr lvl="1"/>
            <a:r>
              <a:rPr lang="es-ES" altLang="es-ES_tradnl" sz="2400" dirty="0"/>
              <a:t>Proporciona información sobre el desempeño global de la empresa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46037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Clasificación en función del servicio ofrecido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908050" y="1143000"/>
            <a:ext cx="7245350" cy="4525963"/>
          </a:xfrm>
          <a:noFill/>
        </p:spPr>
        <p:txBody>
          <a:bodyPr/>
          <a:lstStyle/>
          <a:p>
            <a:r>
              <a:rPr lang="es-ES" altLang="es-ES_tradnl" sz="2800" dirty="0"/>
              <a:t>Una organización tiene varias y diversas necesidades de información</a:t>
            </a:r>
          </a:p>
          <a:p>
            <a:pPr lvl="1"/>
            <a:r>
              <a:rPr lang="es-ES" altLang="es-ES_tradnl" sz="2400" dirty="0"/>
              <a:t>Debido a los distintos niveles jerárquicos  con intereses y responsabilidades muy diferentes</a:t>
            </a:r>
          </a:p>
          <a:p>
            <a:pPr lvl="1"/>
            <a:r>
              <a:rPr lang="es-ES" altLang="es-ES_tradnl" sz="2400" dirty="0"/>
              <a:t>Laudon y Laudon (2004) proponen 4 niveles organizativos</a:t>
            </a:r>
          </a:p>
          <a:p>
            <a:pPr lvl="2"/>
            <a:r>
              <a:rPr lang="es-ES" altLang="es-ES_tradnl" sz="2200" dirty="0"/>
              <a:t>Nivel estratégico</a:t>
            </a:r>
          </a:p>
          <a:p>
            <a:pPr lvl="2"/>
            <a:r>
              <a:rPr lang="es-ES" altLang="es-ES_tradnl" sz="2200" dirty="0"/>
              <a:t>Nivel administrativo</a:t>
            </a:r>
          </a:p>
          <a:p>
            <a:pPr lvl="2"/>
            <a:r>
              <a:rPr lang="es-ES" altLang="es-ES_tradnl" sz="2200" dirty="0"/>
              <a:t>Nivel del conocimiento</a:t>
            </a:r>
          </a:p>
          <a:p>
            <a:pPr lvl="2"/>
            <a:r>
              <a:rPr lang="es-ES" altLang="es-ES_tradnl" sz="2200" dirty="0"/>
              <a:t>Nivel operativo</a:t>
            </a:r>
          </a:p>
          <a:p>
            <a:pPr lvl="1"/>
            <a:r>
              <a:rPr lang="es-ES" altLang="es-ES_tradnl" sz="2400" dirty="0"/>
              <a:t>Para cubrir las necesidades de estos niveles existen distintos SI.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Clasificación en función del servicio ofrecido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1441450" y="1557338"/>
            <a:ext cx="7702550" cy="4525962"/>
          </a:xfrm>
          <a:noFill/>
        </p:spPr>
        <p:txBody>
          <a:bodyPr/>
          <a:lstStyle/>
          <a:p>
            <a:r>
              <a:rPr lang="es-ES" altLang="es-ES_tradnl" sz="2400" b="1" dirty="0"/>
              <a:t>ESS</a:t>
            </a:r>
            <a:r>
              <a:rPr lang="es-ES" altLang="es-ES_tradnl" sz="2400" dirty="0"/>
              <a:t> Sistemas de apoyo a ejecutivos (</a:t>
            </a:r>
            <a:r>
              <a:rPr lang="es-ES" altLang="es-ES_tradnl" sz="2400" dirty="0" err="1"/>
              <a:t>Executive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Support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Systems</a:t>
            </a:r>
            <a:r>
              <a:rPr lang="es-ES" altLang="es-ES_tradnl" sz="2400" dirty="0"/>
              <a:t>)</a:t>
            </a:r>
          </a:p>
          <a:p>
            <a:r>
              <a:rPr lang="es-ES" altLang="es-ES_tradnl" sz="2400" b="1" dirty="0"/>
              <a:t>DSS</a:t>
            </a:r>
            <a:r>
              <a:rPr lang="es-ES" altLang="es-ES_tradnl" sz="2400" dirty="0"/>
              <a:t> Sistemas de apoyo a toma de decisiones (</a:t>
            </a:r>
            <a:r>
              <a:rPr lang="es-ES" altLang="es-ES_tradnl" sz="2400" dirty="0" err="1"/>
              <a:t>Decision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Support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Systems</a:t>
            </a:r>
            <a:r>
              <a:rPr lang="es-ES" altLang="es-ES_tradnl" sz="2400" dirty="0"/>
              <a:t>)</a:t>
            </a:r>
            <a:r>
              <a:rPr lang="es-ES" altLang="es-ES_tradnl" sz="2400" b="1" dirty="0"/>
              <a:t> </a:t>
            </a:r>
          </a:p>
          <a:p>
            <a:r>
              <a:rPr lang="es-ES" altLang="es-ES_tradnl" sz="2400" b="1" dirty="0"/>
              <a:t>MIS</a:t>
            </a:r>
            <a:r>
              <a:rPr lang="es-ES" altLang="es-ES_tradnl" sz="2400" dirty="0"/>
              <a:t> Sistema de información gerencial (Management </a:t>
            </a:r>
            <a:r>
              <a:rPr lang="es-ES" altLang="es-ES_tradnl" sz="2400" dirty="0" err="1"/>
              <a:t>Information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Systems</a:t>
            </a:r>
            <a:r>
              <a:rPr lang="es-ES" altLang="es-ES_tradnl" sz="2400" dirty="0"/>
              <a:t>)</a:t>
            </a:r>
          </a:p>
          <a:p>
            <a:r>
              <a:rPr lang="es-ES" altLang="es-ES_tradnl" sz="2400" b="1" dirty="0"/>
              <a:t>KWS</a:t>
            </a:r>
            <a:r>
              <a:rPr lang="es-ES" altLang="es-ES_tradnl" sz="2400" dirty="0"/>
              <a:t> Sistemas de trabajo del conocimiento           (</a:t>
            </a:r>
            <a:r>
              <a:rPr lang="es-ES" altLang="es-ES_tradnl" sz="2400" dirty="0" err="1"/>
              <a:t>Knowledge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Working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Systems</a:t>
            </a:r>
            <a:r>
              <a:rPr lang="es-ES" altLang="es-ES_tradnl" sz="2400" dirty="0"/>
              <a:t>)</a:t>
            </a:r>
          </a:p>
          <a:p>
            <a:r>
              <a:rPr lang="es-ES" altLang="es-ES_tradnl" sz="2400" b="1" dirty="0"/>
              <a:t>TPS</a:t>
            </a:r>
            <a:r>
              <a:rPr lang="es-ES" altLang="es-ES_tradnl" sz="2400" dirty="0"/>
              <a:t> Sistemas de procesamiento de transacciones (</a:t>
            </a:r>
            <a:r>
              <a:rPr lang="es-ES" altLang="es-ES_tradnl" sz="2400" dirty="0" err="1"/>
              <a:t>Transactional</a:t>
            </a:r>
            <a:r>
              <a:rPr lang="es-ES" altLang="es-ES_tradnl" sz="2400" dirty="0"/>
              <a:t> Processing </a:t>
            </a:r>
            <a:r>
              <a:rPr lang="es-ES" altLang="es-ES_tradnl" sz="2400" dirty="0" err="1"/>
              <a:t>Systems</a:t>
            </a:r>
            <a:r>
              <a:rPr lang="es-ES" altLang="es-ES_tradnl" sz="2400" dirty="0"/>
              <a:t>)</a:t>
            </a:r>
          </a:p>
          <a:p>
            <a:r>
              <a:rPr lang="es-ES" altLang="es-ES_tradnl" sz="2400" dirty="0"/>
              <a:t>Sistemas de oficina</a:t>
            </a:r>
          </a:p>
          <a:p>
            <a:endParaRPr lang="es-ES" altLang="es-ES_tradnl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39700" y="190500"/>
          <a:ext cx="8851900" cy="6591300"/>
        </p:xfrm>
        <a:graphic>
          <a:graphicData uri="http://schemas.openxmlformats.org/drawingml/2006/table">
            <a:tbl>
              <a:tblPr/>
              <a:tblGrid>
                <a:gridCol w="177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9625">
                <a:tc rowSpan="2"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Perspectiva del servicio ofrecido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Perspectiva área funcional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2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Marketing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Producción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Financiera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Recursos Humanos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800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Pronóstico de tendencias de ventas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Ubicación de nuevas instalaciones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Planificación de utilidades a largo plazo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Planificación de recursos humanos a largo plazo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Análisis de fijación de precios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Planificación de la producción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Análisis de costes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Análisis de costes de contratos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9625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Control de ventas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Control de inventarios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Elaboración de presupuestos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Análisis de reubicación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000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KWS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Análisis de mercado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Diseño asistido por ordenadores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Análisis de cartera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Diseñar trayectorias profesionales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9625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Procedimiento de pedidos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Control de máquinas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Cuentas por cobrar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75000"/>
                        <a:buFont typeface="Wingdings 3" charset="2"/>
                        <a:defRPr sz="27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Verdana" charset="0"/>
                        <a:defRPr sz="22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333333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Entrenamiento y desarrollo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Principios en el desarrollo de un SI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Principios a seguir</a:t>
            </a:r>
            <a:r>
              <a:rPr lang="es-ES" altLang="es-ES_tradnl" sz="2300"/>
              <a:t> (Whitten et al., 2004)</a:t>
            </a:r>
          </a:p>
          <a:p>
            <a:pPr lvl="1"/>
            <a:r>
              <a:rPr lang="es-ES" altLang="es-ES_tradnl" sz="2000"/>
              <a:t>Implicar a los usuarios del sistema.</a:t>
            </a:r>
          </a:p>
          <a:p>
            <a:pPr lvl="1"/>
            <a:r>
              <a:rPr lang="es-ES" altLang="es-ES_tradnl" sz="2000"/>
              <a:t>Utilizar una estrategia de resolución de problemas.</a:t>
            </a:r>
          </a:p>
          <a:p>
            <a:pPr lvl="1"/>
            <a:r>
              <a:rPr lang="es-ES" altLang="es-ES_tradnl" sz="2000"/>
              <a:t>Establecer fases y actividades.</a:t>
            </a:r>
          </a:p>
          <a:p>
            <a:pPr lvl="1"/>
            <a:r>
              <a:rPr lang="es-ES" altLang="es-ES_tradnl" sz="2000"/>
              <a:t>Documentar durante desarrollo del sistema.</a:t>
            </a:r>
          </a:p>
          <a:p>
            <a:pPr lvl="1"/>
            <a:r>
              <a:rPr lang="es-ES" altLang="es-ES_tradnl" sz="2000"/>
              <a:t>Establecer estándares.</a:t>
            </a:r>
          </a:p>
          <a:p>
            <a:pPr lvl="1"/>
            <a:r>
              <a:rPr lang="es-ES" altLang="es-ES_tradnl" sz="2000"/>
              <a:t>Gestionar los procesos y el proceso.</a:t>
            </a:r>
          </a:p>
          <a:p>
            <a:pPr lvl="1"/>
            <a:r>
              <a:rPr lang="es-ES" altLang="es-ES_tradnl" sz="2000"/>
              <a:t>Justificar el sistema como una inversión de capital.</a:t>
            </a:r>
          </a:p>
          <a:p>
            <a:pPr lvl="1"/>
            <a:r>
              <a:rPr lang="es-ES" altLang="es-ES_tradnl" sz="2000"/>
              <a:t>No tener miedo de revisar o cancelar algún objetivo.</a:t>
            </a:r>
          </a:p>
          <a:p>
            <a:pPr lvl="1"/>
            <a:r>
              <a:rPr lang="es-ES" altLang="es-ES_tradnl" sz="2000"/>
              <a:t>Dividir los problemas, y resolverlos uno a uno.</a:t>
            </a:r>
          </a:p>
          <a:p>
            <a:pPr lvl="1"/>
            <a:r>
              <a:rPr lang="es-ES" altLang="es-ES_tradnl" sz="2000"/>
              <a:t>Diseñar sistemas con previsión de crecimiento y cambio.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Principios en el desarrollo de un SI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Implicar a los usuarios del sistema.</a:t>
            </a:r>
          </a:p>
          <a:p>
            <a:pPr lvl="1"/>
            <a:r>
              <a:rPr lang="es-ES" altLang="es-ES_tradnl" sz="2300"/>
              <a:t>El fracaso de un SI durante su desarrollo es la falta de implicación de los usuarios</a:t>
            </a:r>
          </a:p>
          <a:p>
            <a:pPr lvl="1"/>
            <a:r>
              <a:rPr lang="es-ES" altLang="es-ES_tradnl" sz="2300"/>
              <a:t>El usuario es el máximo factor de éxito.</a:t>
            </a:r>
          </a:p>
          <a:p>
            <a:pPr lvl="1"/>
            <a:r>
              <a:rPr lang="es-ES" altLang="es-ES_tradnl" sz="2300"/>
              <a:t>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Principios en el desarrollo de un SI</a:t>
            </a: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Utilizar una estrategia de resolución de problemas.</a:t>
            </a:r>
          </a:p>
          <a:p>
            <a:pPr lvl="1"/>
            <a:r>
              <a:rPr lang="es-ES" altLang="es-ES_tradnl" sz="2300"/>
              <a:t>Estudiar y comprender el problema, contexto y su impacto</a:t>
            </a:r>
          </a:p>
          <a:p>
            <a:pPr lvl="1"/>
            <a:r>
              <a:rPr lang="es-ES" altLang="es-ES_tradnl" sz="2300"/>
              <a:t>Definir las necesidades mínimas para adoptar cualquier solución</a:t>
            </a:r>
          </a:p>
          <a:p>
            <a:pPr lvl="1"/>
            <a:r>
              <a:rPr lang="es-ES" altLang="es-ES_tradnl" sz="2300"/>
              <a:t>Identificar soluciones potenciales y escoger la mejor</a:t>
            </a:r>
          </a:p>
          <a:p>
            <a:pPr lvl="1"/>
            <a:r>
              <a:rPr lang="es-ES" altLang="es-ES_tradnl" sz="2300"/>
              <a:t>Diseñar e implementar la solución escogida.</a:t>
            </a:r>
          </a:p>
          <a:p>
            <a:pPr lvl="1"/>
            <a:r>
              <a:rPr lang="es-ES" altLang="es-ES_tradnl" sz="2300"/>
              <a:t>Observar y evaluar el impacto de la solución y refinarla</a:t>
            </a:r>
          </a:p>
          <a:p>
            <a:pPr lvl="1"/>
            <a:endParaRPr lang="es-ES" altLang="es-ES_tradnl" sz="23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Principios en el desarrollo de un SI</a:t>
            </a: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Establecer fases y actividades</a:t>
            </a:r>
          </a:p>
          <a:p>
            <a:pPr lvl="1"/>
            <a:r>
              <a:rPr lang="es-ES" altLang="es-ES_tradnl" sz="2300"/>
              <a:t>Hay muchas metodologías distintas</a:t>
            </a:r>
          </a:p>
          <a:p>
            <a:pPr lvl="2"/>
            <a:r>
              <a:rPr lang="es-ES" altLang="es-ES_tradnl" sz="2100"/>
              <a:t>Cada autor propone un número distinto de fases</a:t>
            </a:r>
          </a:p>
          <a:p>
            <a:pPr lvl="2"/>
            <a:r>
              <a:rPr lang="es-ES" altLang="es-ES_tradnl" sz="2100"/>
              <a:t>Todos coinciden en cuatro fases:</a:t>
            </a:r>
          </a:p>
          <a:p>
            <a:pPr lvl="3"/>
            <a:r>
              <a:rPr lang="es-ES" altLang="es-ES_tradnl" sz="1900"/>
              <a:t>Análisis</a:t>
            </a:r>
          </a:p>
          <a:p>
            <a:pPr lvl="3"/>
            <a:r>
              <a:rPr lang="es-ES" altLang="es-ES_tradnl" sz="1900"/>
              <a:t>Diseño</a:t>
            </a:r>
          </a:p>
          <a:p>
            <a:pPr lvl="3"/>
            <a:r>
              <a:rPr lang="es-ES" altLang="es-ES_tradnl" sz="1900"/>
              <a:t>Implementación</a:t>
            </a:r>
          </a:p>
          <a:p>
            <a:pPr lvl="3"/>
            <a:r>
              <a:rPr lang="es-ES" altLang="es-ES_tradnl" sz="1900"/>
              <a:t>Mantenimiento</a:t>
            </a:r>
          </a:p>
          <a:p>
            <a:pPr lvl="2"/>
            <a:r>
              <a:rPr lang="es-ES" altLang="es-ES_tradnl" sz="2100"/>
              <a:t>Cada fase está dividida en actividades</a:t>
            </a:r>
          </a:p>
          <a:p>
            <a:pPr lvl="2"/>
            <a:r>
              <a:rPr lang="es-ES" altLang="es-ES_tradnl" sz="2100"/>
              <a:t>Cada actividad está dividida en tareas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Principios en el desarrollo de un SI</a:t>
            </a:r>
          </a:p>
        </p:txBody>
      </p:sp>
      <p:sp>
        <p:nvSpPr>
          <p:cNvPr id="95235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Documentar durante el desarrollo</a:t>
            </a:r>
          </a:p>
          <a:p>
            <a:pPr lvl="1"/>
            <a:r>
              <a:rPr lang="es-ES" altLang="es-ES_tradnl" sz="2300"/>
              <a:t>Debe ser un producto del trabajo diario</a:t>
            </a:r>
          </a:p>
          <a:p>
            <a:pPr lvl="1"/>
            <a:r>
              <a:rPr lang="es-ES" altLang="es-ES_tradnl" sz="2300"/>
              <a:t>…</a:t>
            </a:r>
          </a:p>
          <a:p>
            <a:pPr lvl="1"/>
            <a:endParaRPr lang="es-ES" altLang="es-ES_tradnl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600"/>
              <a:t>Definición de sistemas de información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688975" y="1471612"/>
            <a:ext cx="7016750" cy="4525962"/>
          </a:xfrm>
          <a:noFill/>
        </p:spPr>
        <p:txBody>
          <a:bodyPr/>
          <a:lstStyle/>
          <a:p>
            <a:r>
              <a:rPr lang="es-ES" altLang="es-ES_tradnl" sz="2800" dirty="0"/>
              <a:t>Sistemas</a:t>
            </a:r>
          </a:p>
          <a:p>
            <a:pPr lvl="1"/>
            <a:r>
              <a:rPr lang="es-ES" altLang="es-ES_tradnl" sz="2300" dirty="0"/>
              <a:t>Ejemplos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72896BB-72A5-487D-A972-E573402F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88051"/>
              </p:ext>
            </p:extLst>
          </p:nvPr>
        </p:nvGraphicFramePr>
        <p:xfrm>
          <a:off x="381000" y="2362200"/>
          <a:ext cx="8383588" cy="427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874">
                  <a:extLst>
                    <a:ext uri="{9D8B030D-6E8A-4147-A177-3AD203B41FA5}">
                      <a16:colId xmlns:a16="http://schemas.microsoft.com/office/drawing/2014/main" val="1376139713"/>
                    </a:ext>
                  </a:extLst>
                </a:gridCol>
                <a:gridCol w="1935450">
                  <a:extLst>
                    <a:ext uri="{9D8B030D-6E8A-4147-A177-3AD203B41FA5}">
                      <a16:colId xmlns:a16="http://schemas.microsoft.com/office/drawing/2014/main" val="2632639535"/>
                    </a:ext>
                  </a:extLst>
                </a:gridCol>
                <a:gridCol w="1774162">
                  <a:extLst>
                    <a:ext uri="{9D8B030D-6E8A-4147-A177-3AD203B41FA5}">
                      <a16:colId xmlns:a16="http://schemas.microsoft.com/office/drawing/2014/main" val="167614987"/>
                    </a:ext>
                  </a:extLst>
                </a:gridCol>
                <a:gridCol w="1384384">
                  <a:extLst>
                    <a:ext uri="{9D8B030D-6E8A-4147-A177-3AD203B41FA5}">
                      <a16:colId xmlns:a16="http://schemas.microsoft.com/office/drawing/2014/main" val="2458919264"/>
                    </a:ext>
                  </a:extLst>
                </a:gridCol>
                <a:gridCol w="1676718">
                  <a:extLst>
                    <a:ext uri="{9D8B030D-6E8A-4147-A177-3AD203B41FA5}">
                      <a16:colId xmlns:a16="http://schemas.microsoft.com/office/drawing/2014/main" val="255833389"/>
                    </a:ext>
                  </a:extLst>
                </a:gridCol>
              </a:tblGrid>
              <a:tr h="4353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Procesamiento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Salidas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Objetivos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31265"/>
                  </a:ext>
                </a:extLst>
              </a:tr>
              <a:tr h="751398">
                <a:tc>
                  <a:txBody>
                    <a:bodyPr/>
                    <a:lstStyle/>
                    <a:p>
                      <a:r>
                        <a:rPr lang="es-ES" dirty="0"/>
                        <a:t>Restaurante comida rápida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Carne, tomate, patatas, bebidas, trabajadores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Freír, asar,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Hamburguesas, patatas, postres, bebidas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Preparación comida de bajo coste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73963"/>
                  </a:ext>
                </a:extLst>
              </a:tr>
              <a:tr h="435334">
                <a:tc>
                  <a:txBody>
                    <a:bodyPr/>
                    <a:lstStyle/>
                    <a:p>
                      <a:r>
                        <a:rPr lang="es-ES" dirty="0"/>
                        <a:t>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Estudiantes, profesores, administradores, libros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Enseñanza, investigación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Estudiantes formados, investigaciones, servicios a la comunidad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Adquisición de conocimientos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40443"/>
                  </a:ext>
                </a:extLst>
              </a:tr>
              <a:tr h="435334">
                <a:tc>
                  <a:txBody>
                    <a:bodyPr/>
                    <a:lstStyle/>
                    <a:p>
                      <a:r>
                        <a:rPr lang="es-ES" dirty="0"/>
                        <a:t>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Actores, director, personal, escenarios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Filmar, editar, efectos especiales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Proyección de películas en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Películas, premios, ganancias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4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881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Principios en el desarrollo de un SI</a:t>
            </a:r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Establecer estándares</a:t>
            </a:r>
          </a:p>
          <a:p>
            <a:pPr lvl="1"/>
            <a:r>
              <a:rPr lang="es-ES" altLang="es-ES_tradnl" sz="2300"/>
              <a:t>La necesidad de compartir la información almacenada entre las distintas áreas funcionales (marketing, producción, etc) es la mayor preocupación de los directivos.</a:t>
            </a:r>
          </a:p>
          <a:p>
            <a:pPr lvl="1"/>
            <a:r>
              <a:rPr lang="es-ES" altLang="es-ES_tradnl" sz="2300"/>
              <a:t>Solución</a:t>
            </a:r>
          </a:p>
          <a:p>
            <a:pPr lvl="2"/>
            <a:r>
              <a:rPr lang="es-ES" altLang="es-ES_tradnl" sz="2100"/>
              <a:t>Los directores deben definir estándares para la arquitectura de la tecnología de la empresa</a:t>
            </a:r>
          </a:p>
          <a:p>
            <a:pPr lvl="3"/>
            <a:r>
              <a:rPr lang="es-ES" altLang="es-ES_tradnl" sz="1900"/>
              <a:t>Todos los nuevos SI que se desarrollen se podrán integrar en el funcionamiento general de la organización.</a:t>
            </a:r>
          </a:p>
          <a:p>
            <a:pPr lvl="3"/>
            <a:r>
              <a:rPr lang="es-ES" altLang="es-ES_tradnl" sz="2100"/>
              <a:t>Estándares para las bases de datos, tecnologías software, interfaces, etc.</a:t>
            </a:r>
          </a:p>
          <a:p>
            <a:pPr lvl="2"/>
            <a:endParaRPr lang="es-ES" altLang="es-ES_tradnl" sz="21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Principios en el desarrollo de un SI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Gestionar el proyecto y los procesos</a:t>
            </a:r>
          </a:p>
          <a:p>
            <a:pPr lvl="1"/>
            <a:r>
              <a:rPr lang="es-ES" altLang="es-ES_tradnl" sz="2300"/>
              <a:t>Todo sistema de información es un proyecto que debe seguir una metodología</a:t>
            </a:r>
          </a:p>
          <a:p>
            <a:pPr lvl="2"/>
            <a:r>
              <a:rPr lang="es-ES" altLang="es-ES_tradnl" sz="2100"/>
              <a:t>Y toda metodología debe gestionarse para que se ajuste a la planificación detallada.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Principios en el desarrollo de un SI</a:t>
            </a:r>
          </a:p>
        </p:txBody>
      </p:sp>
      <p:sp>
        <p:nvSpPr>
          <p:cNvPr id="101379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Justificar el sistema como una inversión de capital</a:t>
            </a:r>
            <a:endParaRPr lang="es-ES" altLang="es-ES_tradnl" sz="1600"/>
          </a:p>
          <a:p>
            <a:pPr lvl="1"/>
            <a:r>
              <a:rPr lang="es-ES" altLang="es-ES_tradnl" sz="2300"/>
              <a:t>Un SI necesita muchos recursos</a:t>
            </a:r>
          </a:p>
          <a:p>
            <a:pPr lvl="1"/>
            <a:r>
              <a:rPr lang="es-ES" altLang="es-ES_tradnl" sz="2300"/>
              <a:t>Se plantean para resolver problemas</a:t>
            </a:r>
          </a:p>
          <a:p>
            <a:pPr lvl="1"/>
            <a:r>
              <a:rPr lang="es-ES" altLang="es-ES_tradnl" sz="2300"/>
              <a:t>Los analistas deben defender y plantear proyectos desde el punto de vista de los directivos</a:t>
            </a:r>
          </a:p>
          <a:p>
            <a:pPr lvl="1"/>
            <a:r>
              <a:rPr lang="es-ES" altLang="es-ES_tradnl" sz="2300"/>
              <a:t>Si el sistema soluciona los problemas y mejora a la empresa entonces habrá valido la pena dicha inversión.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Principios en el desarrollo de un SI</a:t>
            </a: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Capacidad para cancelar o revisar proyectos</a:t>
            </a:r>
            <a:endParaRPr lang="es-ES" altLang="es-ES_tradnl" sz="1800"/>
          </a:p>
          <a:p>
            <a:pPr lvl="1"/>
            <a:r>
              <a:rPr lang="es-ES" altLang="es-ES_tradnl" sz="2300"/>
              <a:t>Proyecto se divide en fases y actividades</a:t>
            </a:r>
          </a:p>
          <a:p>
            <a:pPr lvl="2"/>
            <a:r>
              <a:rPr lang="es-ES" altLang="es-ES_tradnl" sz="2100"/>
              <a:t>La planificación ofrece puntos clave para poder evaluar el avance del proyecto</a:t>
            </a:r>
          </a:p>
          <a:p>
            <a:pPr lvl="2"/>
            <a:r>
              <a:rPr lang="es-ES" altLang="es-ES_tradnl" sz="2100"/>
              <a:t>Se podrá re-evaluar los beneficios y los costes del proyecto</a:t>
            </a:r>
          </a:p>
          <a:p>
            <a:pPr lvl="2"/>
            <a:r>
              <a:rPr lang="es-ES" altLang="es-ES_tradnl" sz="2100"/>
              <a:t>Los responsables deben decidir en función del coste-beneficio si el proyecto sigue, se cancela o se redefine (en calendario o en actuación)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Principios en el desarrollo de un SI</a:t>
            </a:r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/>
              <a:t>Dividir los problemas y resolverlos uno a uno</a:t>
            </a:r>
            <a:endParaRPr lang="es-ES" altLang="es-ES_tradnl" sz="1300"/>
          </a:p>
          <a:p>
            <a:pPr lvl="1"/>
            <a:r>
              <a:rPr lang="es-ES" altLang="es-ES_tradnl" sz="2300"/>
              <a:t>Debido al tamaño y complejidad del proyecto</a:t>
            </a:r>
          </a:p>
          <a:p>
            <a:pPr lvl="2"/>
            <a:r>
              <a:rPr lang="es-ES" altLang="es-ES_tradnl" sz="2100"/>
              <a:t>Se recomienda dividir el sistema en subsistemas</a:t>
            </a:r>
          </a:p>
          <a:p>
            <a:pPr lvl="2"/>
            <a:r>
              <a:rPr lang="es-ES" altLang="es-ES_tradnl" sz="2100"/>
              <a:t>Esto permite abordar los aspectos de un sistema de forma más sencilla.</a:t>
            </a:r>
          </a:p>
          <a:p>
            <a:pPr lvl="1"/>
            <a:r>
              <a:rPr lang="es-ES" altLang="es-ES_tradnl" sz="2300"/>
              <a:t>Después los subsistemas se unirían para formar el proyecto completo.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Ciclo de vida de los SI</a:t>
            </a: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755650" y="1112838"/>
            <a:ext cx="7854950" cy="4525962"/>
          </a:xfrm>
          <a:noFill/>
        </p:spPr>
        <p:txBody>
          <a:bodyPr/>
          <a:lstStyle/>
          <a:p>
            <a:r>
              <a:rPr lang="es-ES" altLang="es-ES_tradnl" sz="2800"/>
              <a:t>Representa los dos estados por los que un sistema puede pasar:</a:t>
            </a:r>
            <a:endParaRPr lang="es-ES" altLang="es-ES_tradnl" sz="800"/>
          </a:p>
          <a:p>
            <a:pPr lvl="1"/>
            <a:r>
              <a:rPr lang="es-ES" altLang="es-ES_tradnl" sz="2300"/>
              <a:t>Proceso de desarrollo de un SI (consta de 4 etapas)</a:t>
            </a:r>
          </a:p>
          <a:p>
            <a:pPr lvl="1"/>
            <a:r>
              <a:rPr lang="es-ES" altLang="es-ES_tradnl" sz="2300"/>
              <a:t>El uso y mantenimiento del SI</a:t>
            </a:r>
          </a:p>
          <a:p>
            <a:r>
              <a:rPr lang="es-ES" altLang="es-ES_tradnl" sz="2800"/>
              <a:t>Fases en el proceso de desarrollo de SI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E314069-C8C6-4C53-A5C9-4AF6911EE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44830"/>
              </p:ext>
            </p:extLst>
          </p:nvPr>
        </p:nvGraphicFramePr>
        <p:xfrm>
          <a:off x="2057400" y="3429000"/>
          <a:ext cx="3276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3474965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Fases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3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Planificación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3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Análisis del sistema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6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Análisis de requerimientos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4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Diseño lógico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50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Diseño físico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Implementación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Instalación y pruebas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452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 dirty="0"/>
              <a:t>Actividades</a:t>
            </a: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755650" y="1112838"/>
            <a:ext cx="7854950" cy="4525962"/>
          </a:xfrm>
          <a:noFill/>
        </p:spPr>
        <p:txBody>
          <a:bodyPr/>
          <a:lstStyle/>
          <a:p>
            <a:endParaRPr lang="es-ES" dirty="0"/>
          </a:p>
          <a:p>
            <a:r>
              <a:rPr lang="es-ES" dirty="0"/>
              <a:t>Pensar ventajas y desventajas de un SI para una organización. </a:t>
            </a:r>
          </a:p>
          <a:p>
            <a:r>
              <a:rPr lang="es-ES" altLang="es-ES_tradnl" sz="2800" dirty="0"/>
              <a:t>¿Qué se entiende por el análisis de requisitos? Pon un ejemplo.</a:t>
            </a:r>
          </a:p>
        </p:txBody>
      </p:sp>
    </p:spTree>
    <p:extLst>
      <p:ext uri="{BB962C8B-B14F-4D97-AF65-F5344CB8AC3E}">
        <p14:creationId xmlns:p14="http://schemas.microsoft.com/office/powerpoint/2010/main" val="35150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4572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600" dirty="0"/>
              <a:t>Definición de sistemas de información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r>
              <a:rPr lang="es-ES" altLang="es-ES_tradnl" sz="2800" b="1"/>
              <a:t>Primera aproximación </a:t>
            </a:r>
            <a:r>
              <a:rPr lang="es-ES" altLang="es-ES_tradnl" sz="2800"/>
              <a:t>de Sistema de información</a:t>
            </a:r>
          </a:p>
          <a:p>
            <a:pPr lvl="1"/>
            <a:r>
              <a:rPr lang="es-ES" altLang="es-ES_tradnl" sz="2300"/>
              <a:t>Conjunto de componentes que interaccionan entre si para lograr un objetivo común: </a:t>
            </a:r>
            <a:r>
              <a:rPr lang="es-ES" altLang="es-ES_tradnl" sz="2300">
                <a:solidFill>
                  <a:srgbClr val="FF0000"/>
                </a:solidFill>
              </a:rPr>
              <a:t>satisfacer las necesidades de información de una organización</a:t>
            </a:r>
            <a:r>
              <a:rPr lang="es-ES" altLang="es-ES_tradnl" sz="2300"/>
              <a:t>.</a:t>
            </a:r>
          </a:p>
          <a:p>
            <a:r>
              <a:rPr lang="es-ES" altLang="es-ES_tradnl" sz="2800"/>
              <a:t>Otras definiciones</a:t>
            </a:r>
          </a:p>
          <a:p>
            <a:pPr lvl="1"/>
            <a:r>
              <a:rPr lang="es-ES" altLang="es-ES_tradnl" sz="2300"/>
              <a:t>Definición general</a:t>
            </a:r>
          </a:p>
          <a:p>
            <a:pPr lvl="1"/>
            <a:r>
              <a:rPr lang="es-ES" altLang="es-ES_tradnl" sz="2300"/>
              <a:t>Basada en la tecnología de la información</a:t>
            </a:r>
          </a:p>
          <a:p>
            <a:pPr lvl="1"/>
            <a:r>
              <a:rPr lang="es-ES" altLang="es-ES_tradnl" sz="2300"/>
              <a:t>Desde una perspectiva estratégica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600" dirty="0"/>
              <a:t>Definición de sistemas de información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762000" y="1524000"/>
            <a:ext cx="7854950" cy="4525962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altLang="es-ES_tradnl" sz="2400" dirty="0"/>
              <a:t>Definición basada en tecnología de la información (</a:t>
            </a:r>
            <a:r>
              <a:rPr lang="es-ES" altLang="es-ES_tradnl" sz="2400" dirty="0" err="1"/>
              <a:t>Whitten</a:t>
            </a:r>
            <a:r>
              <a:rPr lang="es-ES" altLang="es-ES_tradnl" sz="2400" dirty="0"/>
              <a:t>, Bentley y </a:t>
            </a:r>
            <a:r>
              <a:rPr lang="es-ES" altLang="es-ES_tradnl" sz="2400" dirty="0" err="1"/>
              <a:t>Dittman</a:t>
            </a:r>
            <a:r>
              <a:rPr lang="es-ES" altLang="es-ES_tradnl" sz="2400" dirty="0"/>
              <a:t>, 2004)</a:t>
            </a:r>
          </a:p>
          <a:p>
            <a:pPr lvl="1">
              <a:lnSpc>
                <a:spcPct val="100000"/>
              </a:lnSpc>
            </a:pPr>
            <a:r>
              <a:rPr lang="es-ES" altLang="es-ES_tradnl" sz="2200" dirty="0"/>
              <a:t>Conjunto de personas, datos, procesos y tecnología de la información que interactúan para recoger, procesar, almacenar y proveer la información necesaria para el correcto funcionamiento de la organización.</a:t>
            </a:r>
          </a:p>
          <a:p>
            <a:pPr lvl="2">
              <a:lnSpc>
                <a:spcPct val="100000"/>
              </a:lnSpc>
            </a:pPr>
            <a:r>
              <a:rPr lang="es-ES" altLang="es-ES_tradnl" sz="1800" dirty="0"/>
              <a:t>Personas: Directivos, usuarios, analistas, diseñadores, …</a:t>
            </a:r>
          </a:p>
          <a:p>
            <a:pPr lvl="2">
              <a:lnSpc>
                <a:spcPct val="100000"/>
              </a:lnSpc>
            </a:pPr>
            <a:r>
              <a:rPr lang="es-ES" altLang="es-ES_tradnl" sz="1800" dirty="0"/>
              <a:t>Datos: materia prima para crear información útil</a:t>
            </a:r>
          </a:p>
          <a:p>
            <a:pPr lvl="2">
              <a:lnSpc>
                <a:spcPct val="100000"/>
              </a:lnSpc>
            </a:pPr>
            <a:r>
              <a:rPr lang="es-ES" altLang="es-ES_tradnl" sz="1800" dirty="0"/>
              <a:t>Procesos: actividades de empresa que generan información</a:t>
            </a:r>
          </a:p>
          <a:p>
            <a:pPr lvl="2">
              <a:lnSpc>
                <a:spcPct val="100000"/>
              </a:lnSpc>
            </a:pPr>
            <a:r>
              <a:rPr lang="es-ES" altLang="es-ES_tradnl" sz="1800" dirty="0"/>
              <a:t>Tecnologías de información: hardware y software que sostienen a los anteriores tres componentes</a:t>
            </a:r>
          </a:p>
          <a:p>
            <a:pPr lvl="2">
              <a:lnSpc>
                <a:spcPct val="80000"/>
              </a:lnSpc>
            </a:pPr>
            <a:endParaRPr lang="es-ES" altLang="es-ES_tradnl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>
          <a:xfrm>
            <a:off x="1289050" y="1557338"/>
            <a:ext cx="7854950" cy="4525962"/>
          </a:xfrm>
          <a:noFill/>
        </p:spPr>
        <p:txBody>
          <a:bodyPr/>
          <a:lstStyle/>
          <a:p>
            <a:r>
              <a:rPr lang="es-ES" altLang="es-ES_tradnl" sz="2700" dirty="0"/>
              <a:t>Individuos participantes</a:t>
            </a:r>
          </a:p>
          <a:p>
            <a:pPr lvl="1"/>
            <a:r>
              <a:rPr lang="es-ES" altLang="es-ES_tradnl" sz="2200" dirty="0"/>
              <a:t>Propietarios de sistemas</a:t>
            </a:r>
          </a:p>
          <a:p>
            <a:pPr lvl="1"/>
            <a:r>
              <a:rPr lang="es-ES" altLang="es-ES_tradnl" sz="2200" dirty="0"/>
              <a:t>Usuarios de sistemas</a:t>
            </a:r>
          </a:p>
          <a:p>
            <a:pPr lvl="1"/>
            <a:r>
              <a:rPr lang="es-ES" altLang="es-ES_tradnl" sz="2200" dirty="0"/>
              <a:t>Gestor Proyecto</a:t>
            </a:r>
          </a:p>
          <a:p>
            <a:pPr lvl="1"/>
            <a:r>
              <a:rPr lang="es-ES" altLang="es-ES_tradnl" sz="2200" dirty="0"/>
              <a:t>Analistas de sistemas</a:t>
            </a:r>
          </a:p>
          <a:p>
            <a:pPr lvl="1"/>
            <a:r>
              <a:rPr lang="es-ES" altLang="es-ES_tradnl" sz="2200" dirty="0"/>
              <a:t>Diseñadores de sistemas</a:t>
            </a:r>
          </a:p>
          <a:p>
            <a:pPr lvl="1"/>
            <a:r>
              <a:rPr lang="es-ES" altLang="es-ES_tradnl" sz="2200" dirty="0"/>
              <a:t>Constructores de sistemas</a:t>
            </a:r>
          </a:p>
          <a:p>
            <a:r>
              <a:rPr lang="es-ES" altLang="es-ES_tradnl" sz="2700" dirty="0"/>
              <a:t>Datos e información</a:t>
            </a:r>
          </a:p>
          <a:p>
            <a:r>
              <a:rPr lang="es-ES" altLang="es-ES_tradnl" sz="2700" dirty="0"/>
              <a:t>Procesos de negocio</a:t>
            </a:r>
          </a:p>
          <a:p>
            <a:r>
              <a:rPr lang="es-ES" altLang="es-ES_tradnl" sz="2700" dirty="0"/>
              <a:t>Tecnología de la información</a:t>
            </a:r>
          </a:p>
          <a:p>
            <a:endParaRPr lang="es-ES" altLang="es-ES_tradnl" sz="2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04800" y="26035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ES_tradnl" sz="3200" dirty="0"/>
              <a:t>Componentes de un sistema de información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557338"/>
            <a:ext cx="7854950" cy="4525962"/>
          </a:xfrm>
          <a:noFill/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s-ES" altLang="es-ES_tradnl" sz="2300" b="1" dirty="0"/>
              <a:t>Individuos participantes</a:t>
            </a:r>
            <a:r>
              <a:rPr lang="es-ES" altLang="es-ES_tradnl" sz="2300" dirty="0"/>
              <a:t>: </a:t>
            </a:r>
            <a:r>
              <a:rPr lang="es-ES" altLang="es-ES_tradnl" sz="2300" dirty="0">
                <a:solidFill>
                  <a:schemeClr val="hlink"/>
                </a:solidFill>
              </a:rPr>
              <a:t>Son todas aquellas personas cuyo trabajo tiene que ver con la creación, la recolección, la distribución y el uso de la información.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Propietarios de sistemas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Usuarios de sistemas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Gestor Proyecto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Analistas de sistemas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Diseñadores de sistemas</a:t>
            </a:r>
          </a:p>
          <a:p>
            <a:pPr lvl="1">
              <a:lnSpc>
                <a:spcPct val="100000"/>
              </a:lnSpc>
            </a:pPr>
            <a:r>
              <a:rPr lang="es-ES" altLang="es-ES_tradnl" sz="2000" dirty="0"/>
              <a:t>Constructores de sistemas</a:t>
            </a:r>
          </a:p>
          <a:p>
            <a:pPr>
              <a:lnSpc>
                <a:spcPct val="100000"/>
              </a:lnSpc>
            </a:pPr>
            <a:r>
              <a:rPr lang="es-ES" altLang="es-ES_tradnl" sz="2300" dirty="0"/>
              <a:t>Datos e información</a:t>
            </a:r>
          </a:p>
          <a:p>
            <a:pPr>
              <a:lnSpc>
                <a:spcPct val="100000"/>
              </a:lnSpc>
            </a:pPr>
            <a:r>
              <a:rPr lang="es-ES" altLang="es-ES_tradnl" sz="2300" dirty="0"/>
              <a:t>Procesos de negocio</a:t>
            </a:r>
          </a:p>
          <a:p>
            <a:pPr>
              <a:lnSpc>
                <a:spcPct val="100000"/>
              </a:lnSpc>
            </a:pPr>
            <a:r>
              <a:rPr lang="es-ES" altLang="es-ES_tradnl" sz="2300" dirty="0"/>
              <a:t>Tecnología de la información</a:t>
            </a:r>
          </a:p>
          <a:p>
            <a:endParaRPr lang="es-ES" altLang="es-ES_tradnl" sz="23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3440</Words>
  <Application>Microsoft Office PowerPoint</Application>
  <PresentationFormat>Presentación en pantalla (4:3)</PresentationFormat>
  <Paragraphs>545</Paragraphs>
  <Slides>56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56</vt:i4>
      </vt:variant>
    </vt:vector>
  </HeadingPairs>
  <TitlesOfParts>
    <vt:vector size="67" baseType="lpstr">
      <vt:lpstr>Arial</vt:lpstr>
      <vt:lpstr>Arial Narrow</vt:lpstr>
      <vt:lpstr>Calibri</vt:lpstr>
      <vt:lpstr>Calibri Light</vt:lpstr>
      <vt:lpstr>Eras Medium ITC</vt:lpstr>
      <vt:lpstr>Tahoma</vt:lpstr>
      <vt:lpstr>Verdana</vt:lpstr>
      <vt:lpstr>Wingdings 2</vt:lpstr>
      <vt:lpstr>Wingdings 3</vt:lpstr>
      <vt:lpstr>11_Concurrencia</vt:lpstr>
      <vt:lpstr>Office Theme</vt:lpstr>
      <vt:lpstr>Tema 2: Sistemas de Información</vt:lpstr>
      <vt:lpstr>Índice</vt:lpstr>
      <vt:lpstr>Definición de sistemas de información</vt:lpstr>
      <vt:lpstr>Definición de sistemas de información</vt:lpstr>
      <vt:lpstr>Definición de sistemas de información</vt:lpstr>
      <vt:lpstr>Definición de sistemas de información</vt:lpstr>
      <vt:lpstr>Definición de sistemas de información</vt:lpstr>
      <vt:lpstr>Componentes de un sistema de información</vt:lpstr>
      <vt:lpstr>Componentes de un sistema de información</vt:lpstr>
      <vt:lpstr>Componentes de un sistema de información</vt:lpstr>
      <vt:lpstr>Componentes de un sistema de información</vt:lpstr>
      <vt:lpstr>Componentes de un sistema de información</vt:lpstr>
      <vt:lpstr>Componentes de un sistema de información</vt:lpstr>
      <vt:lpstr>Componentes de un sistema de información</vt:lpstr>
      <vt:lpstr>Componentes de un sistema de información</vt:lpstr>
      <vt:lpstr>Componentes de un sistema de información</vt:lpstr>
      <vt:lpstr>Componentes de un sistema de información</vt:lpstr>
      <vt:lpstr>Componentes de un sistema de información</vt:lpstr>
      <vt:lpstr>Componentes de un sistema de información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Los sistemas de información en la empresa</vt:lpstr>
      <vt:lpstr>Clasificación de sistemas de información</vt:lpstr>
      <vt:lpstr>Clasificación de sistemas de información</vt:lpstr>
      <vt:lpstr>Clasificación de sistemas de información</vt:lpstr>
      <vt:lpstr>Clasificación de sistemas de información</vt:lpstr>
      <vt:lpstr>Clasificación de sistemas de información</vt:lpstr>
      <vt:lpstr>Clasificación de sistemas de información</vt:lpstr>
      <vt:lpstr>Clasificación de sistemas de información</vt:lpstr>
      <vt:lpstr>Clasificación en función del servicio ofrecido</vt:lpstr>
      <vt:lpstr>Clasificación en función del servicio ofrecido</vt:lpstr>
      <vt:lpstr>Presentación de PowerPoint</vt:lpstr>
      <vt:lpstr>Principios en el desarrollo de un SI</vt:lpstr>
      <vt:lpstr>Principios en el desarrollo de un SI</vt:lpstr>
      <vt:lpstr>Principios en el desarrollo de un SI</vt:lpstr>
      <vt:lpstr>Principios en el desarrollo de un SI</vt:lpstr>
      <vt:lpstr>Principios en el desarrollo de un SI</vt:lpstr>
      <vt:lpstr>Principios en el desarrollo de un SI</vt:lpstr>
      <vt:lpstr>Principios en el desarrollo de un SI</vt:lpstr>
      <vt:lpstr>Principios en el desarrollo de un SI</vt:lpstr>
      <vt:lpstr>Principios en el desarrollo de un SI</vt:lpstr>
      <vt:lpstr>Principios en el desarrollo de un SI</vt:lpstr>
      <vt:lpstr>Ciclo de vida de los SI</vt:lpstr>
      <vt:lpstr>Actividades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2: Sistemas de Información</dc:title>
  <dc:creator>MANUEL MARCO SUCH</dc:creator>
  <cp:lastModifiedBy>gustavo</cp:lastModifiedBy>
  <cp:revision>14</cp:revision>
  <cp:lastPrinted>1601-01-01T00:00:00Z</cp:lastPrinted>
  <dcterms:created xsi:type="dcterms:W3CDTF">2015-09-28T13:40:05Z</dcterms:created>
  <dcterms:modified xsi:type="dcterms:W3CDTF">2019-08-09T17:37:29Z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