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73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0" r:id="rId17"/>
    <p:sldId id="271" r:id="rId18"/>
    <p:sldId id="272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6473" autoAdjust="0"/>
  </p:normalViewPr>
  <p:slideViewPr>
    <p:cSldViewPr>
      <p:cViewPr varScale="1">
        <p:scale>
          <a:sx n="99" d="100"/>
          <a:sy n="99" d="100"/>
        </p:scale>
        <p:origin x="20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2CB26-08B5-4AF7-B34B-004015658C7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5" name="Group 55"/>
          <p:cNvGrpSpPr>
            <a:grpSpLocks noChangeAspect="1"/>
          </p:cNvGrpSpPr>
          <p:nvPr userDrawn="1"/>
        </p:nvGrpSpPr>
        <p:grpSpPr bwMode="auto">
          <a:xfrm>
            <a:off x="7812088" y="5876925"/>
            <a:ext cx="881062" cy="779463"/>
            <a:chOff x="377" y="151"/>
            <a:chExt cx="1108" cy="980"/>
          </a:xfrm>
        </p:grpSpPr>
        <p:sp>
          <p:nvSpPr>
            <p:cNvPr id="5148" name="Freeform 28"/>
            <p:cNvSpPr>
              <a:spLocks noChangeAspect="1"/>
            </p:cNvSpPr>
            <p:nvPr userDrawn="1"/>
          </p:nvSpPr>
          <p:spPr bwMode="auto">
            <a:xfrm>
              <a:off x="377" y="794"/>
              <a:ext cx="456" cy="241"/>
            </a:xfrm>
            <a:custGeom>
              <a:avLst/>
              <a:gdLst/>
              <a:ahLst/>
              <a:cxnLst>
                <a:cxn ang="0">
                  <a:pos x="417" y="151"/>
                </a:cxn>
                <a:cxn ang="0">
                  <a:pos x="267" y="128"/>
                </a:cxn>
                <a:cxn ang="0">
                  <a:pos x="69" y="14"/>
                </a:cxn>
                <a:cxn ang="0">
                  <a:pos x="3" y="44"/>
                </a:cxn>
                <a:cxn ang="0">
                  <a:pos x="87" y="122"/>
                </a:cxn>
                <a:cxn ang="0">
                  <a:pos x="237" y="212"/>
                </a:cxn>
                <a:cxn ang="0">
                  <a:pos x="456" y="241"/>
                </a:cxn>
              </a:cxnLst>
              <a:rect l="0" t="0" r="r" b="b"/>
              <a:pathLst>
                <a:path w="456" h="241">
                  <a:moveTo>
                    <a:pt x="417" y="151"/>
                  </a:moveTo>
                  <a:cubicBezTo>
                    <a:pt x="391" y="148"/>
                    <a:pt x="325" y="151"/>
                    <a:pt x="267" y="128"/>
                  </a:cubicBezTo>
                  <a:cubicBezTo>
                    <a:pt x="209" y="105"/>
                    <a:pt x="113" y="28"/>
                    <a:pt x="69" y="14"/>
                  </a:cubicBezTo>
                  <a:cubicBezTo>
                    <a:pt x="25" y="0"/>
                    <a:pt x="0" y="26"/>
                    <a:pt x="3" y="44"/>
                  </a:cubicBezTo>
                  <a:cubicBezTo>
                    <a:pt x="6" y="62"/>
                    <a:pt x="48" y="94"/>
                    <a:pt x="87" y="122"/>
                  </a:cubicBezTo>
                  <a:cubicBezTo>
                    <a:pt x="126" y="150"/>
                    <a:pt x="176" y="192"/>
                    <a:pt x="237" y="212"/>
                  </a:cubicBezTo>
                  <a:cubicBezTo>
                    <a:pt x="298" y="232"/>
                    <a:pt x="411" y="235"/>
                    <a:pt x="456" y="241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5" name="Freeform 45"/>
            <p:cNvSpPr>
              <a:spLocks noChangeAspect="1"/>
            </p:cNvSpPr>
            <p:nvPr userDrawn="1"/>
          </p:nvSpPr>
          <p:spPr bwMode="auto">
            <a:xfrm flipH="1">
              <a:off x="752" y="151"/>
              <a:ext cx="647" cy="937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47" y="128"/>
                </a:cxn>
                <a:cxn ang="0">
                  <a:pos x="11" y="240"/>
                </a:cxn>
                <a:cxn ang="0">
                  <a:pos x="7" y="329"/>
                </a:cxn>
                <a:cxn ang="0">
                  <a:pos x="55" y="394"/>
                </a:cxn>
                <a:cxn ang="0">
                  <a:pos x="66" y="483"/>
                </a:cxn>
                <a:cxn ang="0">
                  <a:pos x="29" y="669"/>
                </a:cxn>
                <a:cxn ang="0">
                  <a:pos x="11" y="783"/>
                </a:cxn>
                <a:cxn ang="0">
                  <a:pos x="66" y="875"/>
                </a:cxn>
                <a:cxn ang="0">
                  <a:pos x="269" y="931"/>
                </a:cxn>
                <a:cxn ang="0">
                  <a:pos x="490" y="913"/>
                </a:cxn>
                <a:cxn ang="0">
                  <a:pos x="600" y="838"/>
                </a:cxn>
                <a:cxn ang="0">
                  <a:pos x="637" y="669"/>
                </a:cxn>
                <a:cxn ang="0">
                  <a:pos x="545" y="446"/>
                </a:cxn>
                <a:cxn ang="0">
                  <a:pos x="435" y="166"/>
                </a:cxn>
                <a:cxn ang="0">
                  <a:pos x="409" y="95"/>
                </a:cxn>
                <a:cxn ang="0">
                  <a:pos x="403" y="11"/>
                </a:cxn>
                <a:cxn ang="0">
                  <a:pos x="349" y="29"/>
                </a:cxn>
                <a:cxn ang="0">
                  <a:pos x="306" y="72"/>
                </a:cxn>
                <a:cxn ang="0">
                  <a:pos x="250" y="90"/>
                </a:cxn>
                <a:cxn ang="0">
                  <a:pos x="169" y="89"/>
                </a:cxn>
                <a:cxn ang="0">
                  <a:pos x="103" y="41"/>
                </a:cxn>
                <a:cxn ang="0">
                  <a:pos x="31" y="23"/>
                </a:cxn>
              </a:cxnLst>
              <a:rect l="0" t="0" r="r" b="b"/>
              <a:pathLst>
                <a:path w="647" h="937">
                  <a:moveTo>
                    <a:pt x="31" y="23"/>
                  </a:moveTo>
                  <a:cubicBezTo>
                    <a:pt x="22" y="37"/>
                    <a:pt x="50" y="92"/>
                    <a:pt x="47" y="128"/>
                  </a:cubicBezTo>
                  <a:cubicBezTo>
                    <a:pt x="44" y="164"/>
                    <a:pt x="18" y="207"/>
                    <a:pt x="11" y="240"/>
                  </a:cubicBezTo>
                  <a:cubicBezTo>
                    <a:pt x="4" y="273"/>
                    <a:pt x="0" y="303"/>
                    <a:pt x="7" y="329"/>
                  </a:cubicBezTo>
                  <a:cubicBezTo>
                    <a:pt x="14" y="355"/>
                    <a:pt x="45" y="368"/>
                    <a:pt x="55" y="394"/>
                  </a:cubicBezTo>
                  <a:cubicBezTo>
                    <a:pt x="65" y="420"/>
                    <a:pt x="70" y="437"/>
                    <a:pt x="66" y="483"/>
                  </a:cubicBezTo>
                  <a:cubicBezTo>
                    <a:pt x="62" y="529"/>
                    <a:pt x="39" y="620"/>
                    <a:pt x="29" y="669"/>
                  </a:cubicBezTo>
                  <a:cubicBezTo>
                    <a:pt x="19" y="719"/>
                    <a:pt x="5" y="748"/>
                    <a:pt x="11" y="783"/>
                  </a:cubicBezTo>
                  <a:cubicBezTo>
                    <a:pt x="17" y="817"/>
                    <a:pt x="23" y="851"/>
                    <a:pt x="66" y="875"/>
                  </a:cubicBezTo>
                  <a:cubicBezTo>
                    <a:pt x="109" y="899"/>
                    <a:pt x="198" y="925"/>
                    <a:pt x="269" y="931"/>
                  </a:cubicBezTo>
                  <a:cubicBezTo>
                    <a:pt x="340" y="937"/>
                    <a:pt x="435" y="928"/>
                    <a:pt x="490" y="913"/>
                  </a:cubicBezTo>
                  <a:cubicBezTo>
                    <a:pt x="545" y="897"/>
                    <a:pt x="575" y="879"/>
                    <a:pt x="600" y="838"/>
                  </a:cubicBezTo>
                  <a:cubicBezTo>
                    <a:pt x="625" y="798"/>
                    <a:pt x="647" y="735"/>
                    <a:pt x="637" y="669"/>
                  </a:cubicBezTo>
                  <a:cubicBezTo>
                    <a:pt x="628" y="604"/>
                    <a:pt x="579" y="530"/>
                    <a:pt x="545" y="446"/>
                  </a:cubicBezTo>
                  <a:cubicBezTo>
                    <a:pt x="511" y="362"/>
                    <a:pt x="458" y="224"/>
                    <a:pt x="435" y="166"/>
                  </a:cubicBezTo>
                  <a:cubicBezTo>
                    <a:pt x="412" y="108"/>
                    <a:pt x="414" y="121"/>
                    <a:pt x="409" y="95"/>
                  </a:cubicBezTo>
                  <a:cubicBezTo>
                    <a:pt x="404" y="69"/>
                    <a:pt x="413" y="22"/>
                    <a:pt x="403" y="11"/>
                  </a:cubicBezTo>
                  <a:cubicBezTo>
                    <a:pt x="393" y="0"/>
                    <a:pt x="365" y="19"/>
                    <a:pt x="349" y="29"/>
                  </a:cubicBezTo>
                  <a:cubicBezTo>
                    <a:pt x="333" y="39"/>
                    <a:pt x="323" y="62"/>
                    <a:pt x="306" y="72"/>
                  </a:cubicBezTo>
                  <a:cubicBezTo>
                    <a:pt x="289" y="82"/>
                    <a:pt x="273" y="87"/>
                    <a:pt x="250" y="90"/>
                  </a:cubicBezTo>
                  <a:cubicBezTo>
                    <a:pt x="227" y="93"/>
                    <a:pt x="193" y="97"/>
                    <a:pt x="169" y="89"/>
                  </a:cubicBezTo>
                  <a:cubicBezTo>
                    <a:pt x="145" y="81"/>
                    <a:pt x="126" y="52"/>
                    <a:pt x="103" y="41"/>
                  </a:cubicBezTo>
                  <a:cubicBezTo>
                    <a:pt x="80" y="30"/>
                    <a:pt x="40" y="9"/>
                    <a:pt x="31" y="23"/>
                  </a:cubicBez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6" name="Freeform 36"/>
            <p:cNvSpPr>
              <a:spLocks noChangeAspect="1"/>
            </p:cNvSpPr>
            <p:nvPr userDrawn="1"/>
          </p:nvSpPr>
          <p:spPr bwMode="auto">
            <a:xfrm flipH="1">
              <a:off x="1116" y="495"/>
              <a:ext cx="210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9"/>
                </a:cxn>
                <a:cxn ang="0">
                  <a:pos x="66" y="45"/>
                </a:cxn>
                <a:cxn ang="0">
                  <a:pos x="102" y="15"/>
                </a:cxn>
                <a:cxn ang="0">
                  <a:pos x="156" y="48"/>
                </a:cxn>
                <a:cxn ang="0">
                  <a:pos x="210" y="24"/>
                </a:cxn>
              </a:cxnLst>
              <a:rect l="0" t="0" r="r" b="b"/>
              <a:pathLst>
                <a:path w="210" h="50">
                  <a:moveTo>
                    <a:pt x="0" y="0"/>
                  </a:moveTo>
                  <a:cubicBezTo>
                    <a:pt x="5" y="6"/>
                    <a:pt x="19" y="32"/>
                    <a:pt x="30" y="39"/>
                  </a:cubicBezTo>
                  <a:cubicBezTo>
                    <a:pt x="41" y="46"/>
                    <a:pt x="54" y="49"/>
                    <a:pt x="66" y="45"/>
                  </a:cubicBezTo>
                  <a:cubicBezTo>
                    <a:pt x="78" y="41"/>
                    <a:pt x="87" y="14"/>
                    <a:pt x="102" y="15"/>
                  </a:cubicBezTo>
                  <a:cubicBezTo>
                    <a:pt x="117" y="16"/>
                    <a:pt x="138" y="46"/>
                    <a:pt x="156" y="48"/>
                  </a:cubicBezTo>
                  <a:cubicBezTo>
                    <a:pt x="174" y="50"/>
                    <a:pt x="191" y="36"/>
                    <a:pt x="210" y="24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7" name="Oval 37"/>
            <p:cNvSpPr>
              <a:spLocks noChangeAspect="1" noChangeArrowheads="1"/>
            </p:cNvSpPr>
            <p:nvPr userDrawn="1"/>
          </p:nvSpPr>
          <p:spPr bwMode="auto">
            <a:xfrm flipH="1">
              <a:off x="1080" y="351"/>
              <a:ext cx="27" cy="2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58" name="Oval 38"/>
            <p:cNvSpPr>
              <a:spLocks noChangeAspect="1" noChangeArrowheads="1"/>
            </p:cNvSpPr>
            <p:nvPr userDrawn="1"/>
          </p:nvSpPr>
          <p:spPr bwMode="auto">
            <a:xfrm flipH="1">
              <a:off x="1323" y="354"/>
              <a:ext cx="27" cy="2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6" name="Freeform 46"/>
            <p:cNvSpPr>
              <a:spLocks noChangeAspect="1"/>
            </p:cNvSpPr>
            <p:nvPr userDrawn="1"/>
          </p:nvSpPr>
          <p:spPr bwMode="auto">
            <a:xfrm flipH="1">
              <a:off x="1242" y="954"/>
              <a:ext cx="84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6"/>
                </a:cxn>
                <a:cxn ang="0">
                  <a:pos x="54" y="132"/>
                </a:cxn>
                <a:cxn ang="0">
                  <a:pos x="72" y="78"/>
                </a:cxn>
                <a:cxn ang="0">
                  <a:pos x="84" y="12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8" name="Freeform 48"/>
            <p:cNvSpPr>
              <a:spLocks noChangeAspect="1"/>
            </p:cNvSpPr>
            <p:nvPr userDrawn="1"/>
          </p:nvSpPr>
          <p:spPr bwMode="auto">
            <a:xfrm flipH="1">
              <a:off x="1038" y="983"/>
              <a:ext cx="84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6"/>
                </a:cxn>
                <a:cxn ang="0">
                  <a:pos x="54" y="132"/>
                </a:cxn>
                <a:cxn ang="0">
                  <a:pos x="72" y="78"/>
                </a:cxn>
                <a:cxn ang="0">
                  <a:pos x="84" y="12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0" name="Freeform 50"/>
            <p:cNvSpPr>
              <a:spLocks noChangeAspect="1"/>
            </p:cNvSpPr>
            <p:nvPr userDrawn="1"/>
          </p:nvSpPr>
          <p:spPr bwMode="auto">
            <a:xfrm flipH="1">
              <a:off x="939" y="507"/>
              <a:ext cx="11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4"/>
                </a:cxn>
                <a:cxn ang="0">
                  <a:pos x="114" y="48"/>
                </a:cxn>
              </a:cxnLst>
              <a:rect l="0" t="0" r="r" b="b"/>
              <a:pathLst>
                <a:path w="114" h="48">
                  <a:moveTo>
                    <a:pt x="0" y="0"/>
                  </a:moveTo>
                  <a:cubicBezTo>
                    <a:pt x="29" y="8"/>
                    <a:pt x="59" y="16"/>
                    <a:pt x="78" y="24"/>
                  </a:cubicBezTo>
                  <a:cubicBezTo>
                    <a:pt x="97" y="32"/>
                    <a:pt x="105" y="40"/>
                    <a:pt x="114" y="48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1" name="Freeform 51"/>
            <p:cNvSpPr>
              <a:spLocks noChangeAspect="1"/>
            </p:cNvSpPr>
            <p:nvPr userDrawn="1"/>
          </p:nvSpPr>
          <p:spPr bwMode="auto">
            <a:xfrm rot="1106097" flipH="1">
              <a:off x="924" y="462"/>
              <a:ext cx="12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4"/>
                </a:cxn>
                <a:cxn ang="0">
                  <a:pos x="120" y="42"/>
                </a:cxn>
              </a:cxnLst>
              <a:rect l="0" t="0" r="r" b="b"/>
              <a:pathLst>
                <a:path w="120" h="42">
                  <a:moveTo>
                    <a:pt x="0" y="0"/>
                  </a:moveTo>
                  <a:cubicBezTo>
                    <a:pt x="32" y="8"/>
                    <a:pt x="64" y="17"/>
                    <a:pt x="84" y="24"/>
                  </a:cubicBezTo>
                  <a:cubicBezTo>
                    <a:pt x="104" y="31"/>
                    <a:pt x="112" y="36"/>
                    <a:pt x="120" y="42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3" name="Freeform 53"/>
            <p:cNvSpPr>
              <a:spLocks noChangeAspect="1"/>
            </p:cNvSpPr>
            <p:nvPr userDrawn="1"/>
          </p:nvSpPr>
          <p:spPr bwMode="auto">
            <a:xfrm>
              <a:off x="1371" y="507"/>
              <a:ext cx="11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4"/>
                </a:cxn>
                <a:cxn ang="0">
                  <a:pos x="114" y="48"/>
                </a:cxn>
              </a:cxnLst>
              <a:rect l="0" t="0" r="r" b="b"/>
              <a:pathLst>
                <a:path w="114" h="48">
                  <a:moveTo>
                    <a:pt x="0" y="0"/>
                  </a:moveTo>
                  <a:cubicBezTo>
                    <a:pt x="29" y="8"/>
                    <a:pt x="59" y="16"/>
                    <a:pt x="78" y="24"/>
                  </a:cubicBezTo>
                  <a:cubicBezTo>
                    <a:pt x="97" y="32"/>
                    <a:pt x="105" y="40"/>
                    <a:pt x="114" y="48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74" name="Freeform 54"/>
            <p:cNvSpPr>
              <a:spLocks noChangeAspect="1"/>
            </p:cNvSpPr>
            <p:nvPr userDrawn="1"/>
          </p:nvSpPr>
          <p:spPr bwMode="auto">
            <a:xfrm rot="-1106097">
              <a:off x="1356" y="462"/>
              <a:ext cx="12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4"/>
                </a:cxn>
                <a:cxn ang="0">
                  <a:pos x="120" y="42"/>
                </a:cxn>
              </a:cxnLst>
              <a:rect l="0" t="0" r="r" b="b"/>
              <a:pathLst>
                <a:path w="120" h="42">
                  <a:moveTo>
                    <a:pt x="0" y="0"/>
                  </a:moveTo>
                  <a:cubicBezTo>
                    <a:pt x="32" y="8"/>
                    <a:pt x="64" y="17"/>
                    <a:pt x="84" y="24"/>
                  </a:cubicBezTo>
                  <a:cubicBezTo>
                    <a:pt x="104" y="31"/>
                    <a:pt x="112" y="36"/>
                    <a:pt x="120" y="42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>
            <a:lvl1pPr marL="0" indent="0" algn="r">
              <a:buFont typeface="あくあフォント" pitchFamily="1" charset="-128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7A9C19F3-FD47-444F-9F3D-D7575E4EDF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140" name="Freeform 20"/>
          <p:cNvSpPr>
            <a:spLocks/>
          </p:cNvSpPr>
          <p:nvPr userDrawn="1"/>
        </p:nvSpPr>
        <p:spPr bwMode="auto">
          <a:xfrm>
            <a:off x="144463" y="2684463"/>
            <a:ext cx="1068387" cy="815975"/>
          </a:xfrm>
          <a:custGeom>
            <a:avLst/>
            <a:gdLst/>
            <a:ahLst/>
            <a:cxnLst>
              <a:cxn ang="0">
                <a:pos x="219" y="295"/>
              </a:cxn>
              <a:cxn ang="0">
                <a:pos x="355" y="249"/>
              </a:cxn>
              <a:cxn ang="0">
                <a:pos x="446" y="431"/>
              </a:cxn>
              <a:cxn ang="0">
                <a:pos x="174" y="476"/>
              </a:cxn>
              <a:cxn ang="0">
                <a:pos x="15" y="205"/>
              </a:cxn>
              <a:cxn ang="0">
                <a:pos x="265" y="23"/>
              </a:cxn>
              <a:cxn ang="0">
                <a:pos x="491" y="68"/>
              </a:cxn>
              <a:cxn ang="0">
                <a:pos x="673" y="340"/>
              </a:cxn>
            </a:cxnLst>
            <a:rect l="0" t="0" r="r" b="b"/>
            <a:pathLst>
              <a:path w="673" h="514">
                <a:moveTo>
                  <a:pt x="219" y="295"/>
                </a:moveTo>
                <a:cubicBezTo>
                  <a:pt x="268" y="260"/>
                  <a:pt x="317" y="226"/>
                  <a:pt x="355" y="249"/>
                </a:cubicBezTo>
                <a:cubicBezTo>
                  <a:pt x="393" y="272"/>
                  <a:pt x="476" y="393"/>
                  <a:pt x="446" y="431"/>
                </a:cubicBezTo>
                <a:cubicBezTo>
                  <a:pt x="416" y="469"/>
                  <a:pt x="246" y="514"/>
                  <a:pt x="174" y="476"/>
                </a:cubicBezTo>
                <a:cubicBezTo>
                  <a:pt x="102" y="438"/>
                  <a:pt x="0" y="280"/>
                  <a:pt x="15" y="205"/>
                </a:cubicBezTo>
                <a:cubicBezTo>
                  <a:pt x="30" y="130"/>
                  <a:pt x="186" y="46"/>
                  <a:pt x="265" y="23"/>
                </a:cubicBezTo>
                <a:cubicBezTo>
                  <a:pt x="344" y="0"/>
                  <a:pt x="423" y="15"/>
                  <a:pt x="491" y="68"/>
                </a:cubicBezTo>
                <a:cubicBezTo>
                  <a:pt x="559" y="121"/>
                  <a:pt x="616" y="230"/>
                  <a:pt x="673" y="34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43" name="Freeform 23"/>
          <p:cNvSpPr>
            <a:spLocks/>
          </p:cNvSpPr>
          <p:nvPr userDrawn="1"/>
        </p:nvSpPr>
        <p:spPr bwMode="auto">
          <a:xfrm>
            <a:off x="611188" y="2133600"/>
            <a:ext cx="215900" cy="4318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45" y="136"/>
              </a:cxn>
              <a:cxn ang="0">
                <a:pos x="136" y="0"/>
              </a:cxn>
            </a:cxnLst>
            <a:rect l="0" t="0" r="r" b="b"/>
            <a:pathLst>
              <a:path w="136" h="272">
                <a:moveTo>
                  <a:pt x="0" y="272"/>
                </a:moveTo>
                <a:cubicBezTo>
                  <a:pt x="11" y="226"/>
                  <a:pt x="22" y="181"/>
                  <a:pt x="45" y="136"/>
                </a:cubicBezTo>
                <a:cubicBezTo>
                  <a:pt x="68" y="91"/>
                  <a:pt x="102" y="45"/>
                  <a:pt x="136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44" name="Freeform 24"/>
          <p:cNvSpPr>
            <a:spLocks/>
          </p:cNvSpPr>
          <p:nvPr userDrawn="1"/>
        </p:nvSpPr>
        <p:spPr bwMode="auto">
          <a:xfrm>
            <a:off x="900113" y="2276475"/>
            <a:ext cx="287337" cy="2889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90" y="46"/>
              </a:cxn>
              <a:cxn ang="0">
                <a:pos x="181" y="0"/>
              </a:cxn>
            </a:cxnLst>
            <a:rect l="0" t="0" r="r" b="b"/>
            <a:pathLst>
              <a:path w="181" h="182">
                <a:moveTo>
                  <a:pt x="0" y="182"/>
                </a:moveTo>
                <a:cubicBezTo>
                  <a:pt x="30" y="129"/>
                  <a:pt x="60" y="76"/>
                  <a:pt x="90" y="46"/>
                </a:cubicBezTo>
                <a:cubicBezTo>
                  <a:pt x="120" y="16"/>
                  <a:pt x="150" y="8"/>
                  <a:pt x="181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45" name="Freeform 25"/>
          <p:cNvSpPr>
            <a:spLocks/>
          </p:cNvSpPr>
          <p:nvPr userDrawn="1"/>
        </p:nvSpPr>
        <p:spPr bwMode="auto">
          <a:xfrm>
            <a:off x="1116013" y="2565400"/>
            <a:ext cx="287337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90" y="45"/>
              </a:cxn>
              <a:cxn ang="0">
                <a:pos x="181" y="0"/>
              </a:cxn>
            </a:cxnLst>
            <a:rect l="0" t="0" r="r" b="b"/>
            <a:pathLst>
              <a:path w="181" h="136">
                <a:moveTo>
                  <a:pt x="0" y="136"/>
                </a:moveTo>
                <a:cubicBezTo>
                  <a:pt x="30" y="102"/>
                  <a:pt x="60" y="68"/>
                  <a:pt x="90" y="45"/>
                </a:cubicBezTo>
                <a:cubicBezTo>
                  <a:pt x="120" y="22"/>
                  <a:pt x="150" y="11"/>
                  <a:pt x="181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46" name="Freeform 26"/>
          <p:cNvSpPr>
            <a:spLocks/>
          </p:cNvSpPr>
          <p:nvPr userDrawn="1"/>
        </p:nvSpPr>
        <p:spPr bwMode="auto">
          <a:xfrm>
            <a:off x="1476375" y="3535363"/>
            <a:ext cx="6911975" cy="180975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781" y="0"/>
              </a:cxn>
              <a:cxn ang="0">
                <a:pos x="1360" y="65"/>
              </a:cxn>
              <a:cxn ang="0">
                <a:pos x="1782" y="67"/>
              </a:cxn>
              <a:cxn ang="0">
                <a:pos x="2177" y="111"/>
              </a:cxn>
              <a:cxn ang="0">
                <a:pos x="2794" y="84"/>
              </a:cxn>
              <a:cxn ang="0">
                <a:pos x="3275" y="22"/>
              </a:cxn>
              <a:cxn ang="0">
                <a:pos x="3900" y="20"/>
              </a:cxn>
              <a:cxn ang="0">
                <a:pos x="4354" y="65"/>
              </a:cxn>
            </a:cxnLst>
            <a:rect l="0" t="0" r="r" b="b"/>
            <a:pathLst>
              <a:path w="4354" h="114">
                <a:moveTo>
                  <a:pt x="0" y="65"/>
                </a:moveTo>
                <a:cubicBezTo>
                  <a:pt x="130" y="54"/>
                  <a:pt x="554" y="0"/>
                  <a:pt x="781" y="0"/>
                </a:cubicBezTo>
                <a:cubicBezTo>
                  <a:pt x="1008" y="0"/>
                  <a:pt x="1193" y="54"/>
                  <a:pt x="1360" y="65"/>
                </a:cubicBezTo>
                <a:cubicBezTo>
                  <a:pt x="1527" y="76"/>
                  <a:pt x="1646" y="59"/>
                  <a:pt x="1782" y="67"/>
                </a:cubicBezTo>
                <a:cubicBezTo>
                  <a:pt x="1918" y="75"/>
                  <a:pt x="2008" y="108"/>
                  <a:pt x="2177" y="111"/>
                </a:cubicBezTo>
                <a:cubicBezTo>
                  <a:pt x="2346" y="114"/>
                  <a:pt x="2611" y="99"/>
                  <a:pt x="2794" y="84"/>
                </a:cubicBezTo>
                <a:cubicBezTo>
                  <a:pt x="2977" y="69"/>
                  <a:pt x="3091" y="33"/>
                  <a:pt x="3275" y="22"/>
                </a:cubicBezTo>
                <a:cubicBezTo>
                  <a:pt x="3459" y="11"/>
                  <a:pt x="3720" y="13"/>
                  <a:pt x="3900" y="20"/>
                </a:cubicBezTo>
                <a:cubicBezTo>
                  <a:pt x="4080" y="27"/>
                  <a:pt x="4251" y="38"/>
                  <a:pt x="4354" y="65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130425"/>
            <a:ext cx="7126287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19282-1FD2-428E-A0C4-D9861585DD23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90525"/>
            <a:ext cx="1943100" cy="5705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90525"/>
            <a:ext cx="5676900" cy="5705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D04D-30F0-439C-946A-7B46E3D418A2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390525"/>
            <a:ext cx="7772400" cy="57054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2450" y="6248400"/>
            <a:ext cx="501650" cy="457200"/>
          </a:xfrm>
        </p:spPr>
        <p:txBody>
          <a:bodyPr/>
          <a:lstStyle>
            <a:lvl1pPr>
              <a:defRPr/>
            </a:lvl1pPr>
          </a:lstStyle>
          <a:p>
            <a:fld id="{1BF05C27-ADC6-4729-B51A-6DD36D5BA18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F9036-167E-461D-B63C-D2FA6E4CE48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93D86-D73C-4A7A-B9D7-3D882BB00D7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553D0-9BC9-4027-ACD0-5F09C734AB9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5F375-4448-4AB7-9EB0-D27475B0B952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5AB49-11DF-41FB-86F6-7CC00D5348A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3784-AF97-4057-BB93-4F6E8EC456A0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11FCA-2017-4700-B669-901C2577808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A15F0-E3D5-40A4-87DF-5A062F4FA86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 noChangeAspect="1"/>
          </p:cNvGrpSpPr>
          <p:nvPr/>
        </p:nvGrpSpPr>
        <p:grpSpPr bwMode="auto">
          <a:xfrm>
            <a:off x="7812088" y="5876925"/>
            <a:ext cx="881062" cy="779463"/>
            <a:chOff x="377" y="151"/>
            <a:chExt cx="1108" cy="980"/>
          </a:xfrm>
        </p:grpSpPr>
        <p:sp>
          <p:nvSpPr>
            <p:cNvPr id="1040" name="Freeform 16"/>
            <p:cNvSpPr>
              <a:spLocks noChangeAspect="1"/>
            </p:cNvSpPr>
            <p:nvPr userDrawn="1"/>
          </p:nvSpPr>
          <p:spPr bwMode="auto">
            <a:xfrm>
              <a:off x="377" y="794"/>
              <a:ext cx="456" cy="241"/>
            </a:xfrm>
            <a:custGeom>
              <a:avLst/>
              <a:gdLst/>
              <a:ahLst/>
              <a:cxnLst>
                <a:cxn ang="0">
                  <a:pos x="417" y="151"/>
                </a:cxn>
                <a:cxn ang="0">
                  <a:pos x="267" y="128"/>
                </a:cxn>
                <a:cxn ang="0">
                  <a:pos x="69" y="14"/>
                </a:cxn>
                <a:cxn ang="0">
                  <a:pos x="3" y="44"/>
                </a:cxn>
                <a:cxn ang="0">
                  <a:pos x="87" y="122"/>
                </a:cxn>
                <a:cxn ang="0">
                  <a:pos x="237" y="212"/>
                </a:cxn>
                <a:cxn ang="0">
                  <a:pos x="456" y="241"/>
                </a:cxn>
              </a:cxnLst>
              <a:rect l="0" t="0" r="r" b="b"/>
              <a:pathLst>
                <a:path w="456" h="241">
                  <a:moveTo>
                    <a:pt x="417" y="151"/>
                  </a:moveTo>
                  <a:cubicBezTo>
                    <a:pt x="391" y="148"/>
                    <a:pt x="325" y="151"/>
                    <a:pt x="267" y="128"/>
                  </a:cubicBezTo>
                  <a:cubicBezTo>
                    <a:pt x="209" y="105"/>
                    <a:pt x="113" y="28"/>
                    <a:pt x="69" y="14"/>
                  </a:cubicBezTo>
                  <a:cubicBezTo>
                    <a:pt x="25" y="0"/>
                    <a:pt x="0" y="26"/>
                    <a:pt x="3" y="44"/>
                  </a:cubicBezTo>
                  <a:cubicBezTo>
                    <a:pt x="6" y="62"/>
                    <a:pt x="48" y="94"/>
                    <a:pt x="87" y="122"/>
                  </a:cubicBezTo>
                  <a:cubicBezTo>
                    <a:pt x="126" y="150"/>
                    <a:pt x="176" y="192"/>
                    <a:pt x="237" y="212"/>
                  </a:cubicBezTo>
                  <a:cubicBezTo>
                    <a:pt x="298" y="232"/>
                    <a:pt x="411" y="235"/>
                    <a:pt x="456" y="241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 noChangeAspect="1"/>
            </p:cNvSpPr>
            <p:nvPr userDrawn="1"/>
          </p:nvSpPr>
          <p:spPr bwMode="auto">
            <a:xfrm flipH="1">
              <a:off x="752" y="151"/>
              <a:ext cx="647" cy="937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47" y="128"/>
                </a:cxn>
                <a:cxn ang="0">
                  <a:pos x="11" y="240"/>
                </a:cxn>
                <a:cxn ang="0">
                  <a:pos x="7" y="329"/>
                </a:cxn>
                <a:cxn ang="0">
                  <a:pos x="55" y="394"/>
                </a:cxn>
                <a:cxn ang="0">
                  <a:pos x="66" y="483"/>
                </a:cxn>
                <a:cxn ang="0">
                  <a:pos x="29" y="669"/>
                </a:cxn>
                <a:cxn ang="0">
                  <a:pos x="11" y="783"/>
                </a:cxn>
                <a:cxn ang="0">
                  <a:pos x="66" y="875"/>
                </a:cxn>
                <a:cxn ang="0">
                  <a:pos x="269" y="931"/>
                </a:cxn>
                <a:cxn ang="0">
                  <a:pos x="490" y="913"/>
                </a:cxn>
                <a:cxn ang="0">
                  <a:pos x="600" y="838"/>
                </a:cxn>
                <a:cxn ang="0">
                  <a:pos x="637" y="669"/>
                </a:cxn>
                <a:cxn ang="0">
                  <a:pos x="545" y="446"/>
                </a:cxn>
                <a:cxn ang="0">
                  <a:pos x="435" y="166"/>
                </a:cxn>
                <a:cxn ang="0">
                  <a:pos x="409" y="95"/>
                </a:cxn>
                <a:cxn ang="0">
                  <a:pos x="403" y="11"/>
                </a:cxn>
                <a:cxn ang="0">
                  <a:pos x="349" y="29"/>
                </a:cxn>
                <a:cxn ang="0">
                  <a:pos x="306" y="72"/>
                </a:cxn>
                <a:cxn ang="0">
                  <a:pos x="250" y="90"/>
                </a:cxn>
                <a:cxn ang="0">
                  <a:pos x="169" y="89"/>
                </a:cxn>
                <a:cxn ang="0">
                  <a:pos x="103" y="41"/>
                </a:cxn>
                <a:cxn ang="0">
                  <a:pos x="31" y="23"/>
                </a:cxn>
              </a:cxnLst>
              <a:rect l="0" t="0" r="r" b="b"/>
              <a:pathLst>
                <a:path w="647" h="937">
                  <a:moveTo>
                    <a:pt x="31" y="23"/>
                  </a:moveTo>
                  <a:cubicBezTo>
                    <a:pt x="22" y="37"/>
                    <a:pt x="50" y="92"/>
                    <a:pt x="47" y="128"/>
                  </a:cubicBezTo>
                  <a:cubicBezTo>
                    <a:pt x="44" y="164"/>
                    <a:pt x="18" y="207"/>
                    <a:pt x="11" y="240"/>
                  </a:cubicBezTo>
                  <a:cubicBezTo>
                    <a:pt x="4" y="273"/>
                    <a:pt x="0" y="303"/>
                    <a:pt x="7" y="329"/>
                  </a:cubicBezTo>
                  <a:cubicBezTo>
                    <a:pt x="14" y="355"/>
                    <a:pt x="45" y="368"/>
                    <a:pt x="55" y="394"/>
                  </a:cubicBezTo>
                  <a:cubicBezTo>
                    <a:pt x="65" y="420"/>
                    <a:pt x="70" y="437"/>
                    <a:pt x="66" y="483"/>
                  </a:cubicBezTo>
                  <a:cubicBezTo>
                    <a:pt x="62" y="529"/>
                    <a:pt x="39" y="620"/>
                    <a:pt x="29" y="669"/>
                  </a:cubicBezTo>
                  <a:cubicBezTo>
                    <a:pt x="19" y="719"/>
                    <a:pt x="5" y="748"/>
                    <a:pt x="11" y="783"/>
                  </a:cubicBezTo>
                  <a:cubicBezTo>
                    <a:pt x="17" y="817"/>
                    <a:pt x="23" y="851"/>
                    <a:pt x="66" y="875"/>
                  </a:cubicBezTo>
                  <a:cubicBezTo>
                    <a:pt x="109" y="899"/>
                    <a:pt x="198" y="925"/>
                    <a:pt x="269" y="931"/>
                  </a:cubicBezTo>
                  <a:cubicBezTo>
                    <a:pt x="340" y="937"/>
                    <a:pt x="435" y="928"/>
                    <a:pt x="490" y="913"/>
                  </a:cubicBezTo>
                  <a:cubicBezTo>
                    <a:pt x="545" y="897"/>
                    <a:pt x="575" y="879"/>
                    <a:pt x="600" y="838"/>
                  </a:cubicBezTo>
                  <a:cubicBezTo>
                    <a:pt x="625" y="798"/>
                    <a:pt x="647" y="735"/>
                    <a:pt x="637" y="669"/>
                  </a:cubicBezTo>
                  <a:cubicBezTo>
                    <a:pt x="628" y="604"/>
                    <a:pt x="579" y="530"/>
                    <a:pt x="545" y="446"/>
                  </a:cubicBezTo>
                  <a:cubicBezTo>
                    <a:pt x="511" y="362"/>
                    <a:pt x="458" y="224"/>
                    <a:pt x="435" y="166"/>
                  </a:cubicBezTo>
                  <a:cubicBezTo>
                    <a:pt x="412" y="108"/>
                    <a:pt x="414" y="121"/>
                    <a:pt x="409" y="95"/>
                  </a:cubicBezTo>
                  <a:cubicBezTo>
                    <a:pt x="404" y="69"/>
                    <a:pt x="413" y="22"/>
                    <a:pt x="403" y="11"/>
                  </a:cubicBezTo>
                  <a:cubicBezTo>
                    <a:pt x="393" y="0"/>
                    <a:pt x="365" y="19"/>
                    <a:pt x="349" y="29"/>
                  </a:cubicBezTo>
                  <a:cubicBezTo>
                    <a:pt x="333" y="39"/>
                    <a:pt x="323" y="62"/>
                    <a:pt x="306" y="72"/>
                  </a:cubicBezTo>
                  <a:cubicBezTo>
                    <a:pt x="289" y="82"/>
                    <a:pt x="273" y="87"/>
                    <a:pt x="250" y="90"/>
                  </a:cubicBezTo>
                  <a:cubicBezTo>
                    <a:pt x="227" y="93"/>
                    <a:pt x="193" y="97"/>
                    <a:pt x="169" y="89"/>
                  </a:cubicBezTo>
                  <a:cubicBezTo>
                    <a:pt x="145" y="81"/>
                    <a:pt x="126" y="52"/>
                    <a:pt x="103" y="41"/>
                  </a:cubicBezTo>
                  <a:cubicBezTo>
                    <a:pt x="80" y="30"/>
                    <a:pt x="40" y="9"/>
                    <a:pt x="31" y="23"/>
                  </a:cubicBez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 noChangeAspect="1"/>
            </p:cNvSpPr>
            <p:nvPr userDrawn="1"/>
          </p:nvSpPr>
          <p:spPr bwMode="auto">
            <a:xfrm flipH="1">
              <a:off x="1116" y="495"/>
              <a:ext cx="210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9"/>
                </a:cxn>
                <a:cxn ang="0">
                  <a:pos x="66" y="45"/>
                </a:cxn>
                <a:cxn ang="0">
                  <a:pos x="102" y="15"/>
                </a:cxn>
                <a:cxn ang="0">
                  <a:pos x="156" y="48"/>
                </a:cxn>
                <a:cxn ang="0">
                  <a:pos x="210" y="24"/>
                </a:cxn>
              </a:cxnLst>
              <a:rect l="0" t="0" r="r" b="b"/>
              <a:pathLst>
                <a:path w="210" h="50">
                  <a:moveTo>
                    <a:pt x="0" y="0"/>
                  </a:moveTo>
                  <a:cubicBezTo>
                    <a:pt x="5" y="6"/>
                    <a:pt x="19" y="32"/>
                    <a:pt x="30" y="39"/>
                  </a:cubicBezTo>
                  <a:cubicBezTo>
                    <a:pt x="41" y="46"/>
                    <a:pt x="54" y="49"/>
                    <a:pt x="66" y="45"/>
                  </a:cubicBezTo>
                  <a:cubicBezTo>
                    <a:pt x="78" y="41"/>
                    <a:pt x="87" y="14"/>
                    <a:pt x="102" y="15"/>
                  </a:cubicBezTo>
                  <a:cubicBezTo>
                    <a:pt x="117" y="16"/>
                    <a:pt x="138" y="46"/>
                    <a:pt x="156" y="48"/>
                  </a:cubicBezTo>
                  <a:cubicBezTo>
                    <a:pt x="174" y="50"/>
                    <a:pt x="191" y="36"/>
                    <a:pt x="210" y="24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Oval 19"/>
            <p:cNvSpPr>
              <a:spLocks noChangeAspect="1" noChangeArrowheads="1"/>
            </p:cNvSpPr>
            <p:nvPr userDrawn="1"/>
          </p:nvSpPr>
          <p:spPr bwMode="auto">
            <a:xfrm flipH="1">
              <a:off x="1080" y="351"/>
              <a:ext cx="27" cy="2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4" name="Oval 20"/>
            <p:cNvSpPr>
              <a:spLocks noChangeAspect="1" noChangeArrowheads="1"/>
            </p:cNvSpPr>
            <p:nvPr userDrawn="1"/>
          </p:nvSpPr>
          <p:spPr bwMode="auto">
            <a:xfrm flipH="1">
              <a:off x="1323" y="354"/>
              <a:ext cx="27" cy="2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 noChangeAspect="1"/>
            </p:cNvSpPr>
            <p:nvPr userDrawn="1"/>
          </p:nvSpPr>
          <p:spPr bwMode="auto">
            <a:xfrm flipH="1">
              <a:off x="1242" y="954"/>
              <a:ext cx="84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6"/>
                </a:cxn>
                <a:cxn ang="0">
                  <a:pos x="54" y="132"/>
                </a:cxn>
                <a:cxn ang="0">
                  <a:pos x="72" y="78"/>
                </a:cxn>
                <a:cxn ang="0">
                  <a:pos x="84" y="12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 noChangeAspect="1"/>
            </p:cNvSpPr>
            <p:nvPr userDrawn="1"/>
          </p:nvSpPr>
          <p:spPr bwMode="auto">
            <a:xfrm flipH="1">
              <a:off x="1038" y="983"/>
              <a:ext cx="84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6"/>
                </a:cxn>
                <a:cxn ang="0">
                  <a:pos x="54" y="132"/>
                </a:cxn>
                <a:cxn ang="0">
                  <a:pos x="72" y="78"/>
                </a:cxn>
                <a:cxn ang="0">
                  <a:pos x="84" y="12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 noChangeAspect="1"/>
            </p:cNvSpPr>
            <p:nvPr userDrawn="1"/>
          </p:nvSpPr>
          <p:spPr bwMode="auto">
            <a:xfrm flipH="1">
              <a:off x="939" y="507"/>
              <a:ext cx="11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4"/>
                </a:cxn>
                <a:cxn ang="0">
                  <a:pos x="114" y="48"/>
                </a:cxn>
              </a:cxnLst>
              <a:rect l="0" t="0" r="r" b="b"/>
              <a:pathLst>
                <a:path w="114" h="48">
                  <a:moveTo>
                    <a:pt x="0" y="0"/>
                  </a:moveTo>
                  <a:cubicBezTo>
                    <a:pt x="29" y="8"/>
                    <a:pt x="59" y="16"/>
                    <a:pt x="78" y="24"/>
                  </a:cubicBezTo>
                  <a:cubicBezTo>
                    <a:pt x="97" y="32"/>
                    <a:pt x="105" y="40"/>
                    <a:pt x="114" y="48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24"/>
            <p:cNvSpPr>
              <a:spLocks noChangeAspect="1"/>
            </p:cNvSpPr>
            <p:nvPr userDrawn="1"/>
          </p:nvSpPr>
          <p:spPr bwMode="auto">
            <a:xfrm rot="1106097" flipH="1">
              <a:off x="924" y="462"/>
              <a:ext cx="12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4"/>
                </a:cxn>
                <a:cxn ang="0">
                  <a:pos x="120" y="42"/>
                </a:cxn>
              </a:cxnLst>
              <a:rect l="0" t="0" r="r" b="b"/>
              <a:pathLst>
                <a:path w="120" h="42">
                  <a:moveTo>
                    <a:pt x="0" y="0"/>
                  </a:moveTo>
                  <a:cubicBezTo>
                    <a:pt x="32" y="8"/>
                    <a:pt x="64" y="17"/>
                    <a:pt x="84" y="24"/>
                  </a:cubicBezTo>
                  <a:cubicBezTo>
                    <a:pt x="104" y="31"/>
                    <a:pt x="112" y="36"/>
                    <a:pt x="120" y="42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25"/>
            <p:cNvSpPr>
              <a:spLocks noChangeAspect="1"/>
            </p:cNvSpPr>
            <p:nvPr userDrawn="1"/>
          </p:nvSpPr>
          <p:spPr bwMode="auto">
            <a:xfrm>
              <a:off x="1371" y="507"/>
              <a:ext cx="11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4"/>
                </a:cxn>
                <a:cxn ang="0">
                  <a:pos x="114" y="48"/>
                </a:cxn>
              </a:cxnLst>
              <a:rect l="0" t="0" r="r" b="b"/>
              <a:pathLst>
                <a:path w="114" h="48">
                  <a:moveTo>
                    <a:pt x="0" y="0"/>
                  </a:moveTo>
                  <a:cubicBezTo>
                    <a:pt x="29" y="8"/>
                    <a:pt x="59" y="16"/>
                    <a:pt x="78" y="24"/>
                  </a:cubicBezTo>
                  <a:cubicBezTo>
                    <a:pt x="97" y="32"/>
                    <a:pt x="105" y="40"/>
                    <a:pt x="114" y="48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26"/>
            <p:cNvSpPr>
              <a:spLocks noChangeAspect="1"/>
            </p:cNvSpPr>
            <p:nvPr userDrawn="1"/>
          </p:nvSpPr>
          <p:spPr bwMode="auto">
            <a:xfrm rot="-1106097">
              <a:off x="1356" y="462"/>
              <a:ext cx="12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4"/>
                </a:cxn>
                <a:cxn ang="0">
                  <a:pos x="120" y="42"/>
                </a:cxn>
              </a:cxnLst>
              <a:rect l="0" t="0" r="r" b="b"/>
              <a:pathLst>
                <a:path w="120" h="42">
                  <a:moveTo>
                    <a:pt x="0" y="0"/>
                  </a:moveTo>
                  <a:cubicBezTo>
                    <a:pt x="32" y="8"/>
                    <a:pt x="64" y="17"/>
                    <a:pt x="84" y="24"/>
                  </a:cubicBezTo>
                  <a:cubicBezTo>
                    <a:pt x="104" y="31"/>
                    <a:pt x="112" y="36"/>
                    <a:pt x="120" y="42"/>
                  </a:cubicBezTo>
                </a:path>
              </a:pathLst>
            </a:custGeom>
            <a:noFill/>
            <a:ln w="28575" cmpd="sng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9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+mn-ea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+mn-ea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+mn-ea"/>
              </a:defRPr>
            </a:lvl1pPr>
          </a:lstStyle>
          <a:p>
            <a:fld id="{2DEF5950-45AD-4326-B476-C0424DB0168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>
            <a:off x="144463" y="666750"/>
            <a:ext cx="1068387" cy="815975"/>
          </a:xfrm>
          <a:custGeom>
            <a:avLst/>
            <a:gdLst/>
            <a:ahLst/>
            <a:cxnLst>
              <a:cxn ang="0">
                <a:pos x="219" y="295"/>
              </a:cxn>
              <a:cxn ang="0">
                <a:pos x="355" y="249"/>
              </a:cxn>
              <a:cxn ang="0">
                <a:pos x="446" y="431"/>
              </a:cxn>
              <a:cxn ang="0">
                <a:pos x="174" y="476"/>
              </a:cxn>
              <a:cxn ang="0">
                <a:pos x="15" y="205"/>
              </a:cxn>
              <a:cxn ang="0">
                <a:pos x="265" y="23"/>
              </a:cxn>
              <a:cxn ang="0">
                <a:pos x="491" y="68"/>
              </a:cxn>
              <a:cxn ang="0">
                <a:pos x="673" y="340"/>
              </a:cxn>
            </a:cxnLst>
            <a:rect l="0" t="0" r="r" b="b"/>
            <a:pathLst>
              <a:path w="673" h="514">
                <a:moveTo>
                  <a:pt x="219" y="295"/>
                </a:moveTo>
                <a:cubicBezTo>
                  <a:pt x="268" y="260"/>
                  <a:pt x="317" y="226"/>
                  <a:pt x="355" y="249"/>
                </a:cubicBezTo>
                <a:cubicBezTo>
                  <a:pt x="393" y="272"/>
                  <a:pt x="476" y="393"/>
                  <a:pt x="446" y="431"/>
                </a:cubicBezTo>
                <a:cubicBezTo>
                  <a:pt x="416" y="469"/>
                  <a:pt x="246" y="514"/>
                  <a:pt x="174" y="476"/>
                </a:cubicBezTo>
                <a:cubicBezTo>
                  <a:pt x="102" y="438"/>
                  <a:pt x="0" y="280"/>
                  <a:pt x="15" y="205"/>
                </a:cubicBezTo>
                <a:cubicBezTo>
                  <a:pt x="30" y="130"/>
                  <a:pt x="186" y="46"/>
                  <a:pt x="265" y="23"/>
                </a:cubicBezTo>
                <a:cubicBezTo>
                  <a:pt x="344" y="0"/>
                  <a:pt x="423" y="15"/>
                  <a:pt x="491" y="68"/>
                </a:cubicBezTo>
                <a:cubicBezTo>
                  <a:pt x="559" y="121"/>
                  <a:pt x="616" y="230"/>
                  <a:pt x="673" y="34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611188" y="115888"/>
            <a:ext cx="215900" cy="4318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45" y="136"/>
              </a:cxn>
              <a:cxn ang="0">
                <a:pos x="136" y="0"/>
              </a:cxn>
            </a:cxnLst>
            <a:rect l="0" t="0" r="r" b="b"/>
            <a:pathLst>
              <a:path w="136" h="272">
                <a:moveTo>
                  <a:pt x="0" y="272"/>
                </a:moveTo>
                <a:cubicBezTo>
                  <a:pt x="11" y="226"/>
                  <a:pt x="22" y="181"/>
                  <a:pt x="45" y="136"/>
                </a:cubicBezTo>
                <a:cubicBezTo>
                  <a:pt x="68" y="91"/>
                  <a:pt x="102" y="45"/>
                  <a:pt x="136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900113" y="258763"/>
            <a:ext cx="287337" cy="2889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90" y="46"/>
              </a:cxn>
              <a:cxn ang="0">
                <a:pos x="181" y="0"/>
              </a:cxn>
            </a:cxnLst>
            <a:rect l="0" t="0" r="r" b="b"/>
            <a:pathLst>
              <a:path w="181" h="182">
                <a:moveTo>
                  <a:pt x="0" y="182"/>
                </a:moveTo>
                <a:cubicBezTo>
                  <a:pt x="30" y="129"/>
                  <a:pt x="60" y="76"/>
                  <a:pt x="90" y="46"/>
                </a:cubicBezTo>
                <a:cubicBezTo>
                  <a:pt x="120" y="16"/>
                  <a:pt x="150" y="8"/>
                  <a:pt x="181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auto">
          <a:xfrm>
            <a:off x="1116013" y="547688"/>
            <a:ext cx="287337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90" y="45"/>
              </a:cxn>
              <a:cxn ang="0">
                <a:pos x="181" y="0"/>
              </a:cxn>
            </a:cxnLst>
            <a:rect l="0" t="0" r="r" b="b"/>
            <a:pathLst>
              <a:path w="181" h="136">
                <a:moveTo>
                  <a:pt x="0" y="136"/>
                </a:moveTo>
                <a:cubicBezTo>
                  <a:pt x="30" y="102"/>
                  <a:pt x="60" y="68"/>
                  <a:pt x="90" y="45"/>
                </a:cubicBezTo>
                <a:cubicBezTo>
                  <a:pt x="120" y="22"/>
                  <a:pt x="150" y="11"/>
                  <a:pt x="181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auto">
          <a:xfrm>
            <a:off x="1476375" y="1449388"/>
            <a:ext cx="6911975" cy="180975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781" y="0"/>
              </a:cxn>
              <a:cxn ang="0">
                <a:pos x="1360" y="65"/>
              </a:cxn>
              <a:cxn ang="0">
                <a:pos x="1782" y="67"/>
              </a:cxn>
              <a:cxn ang="0">
                <a:pos x="2177" y="111"/>
              </a:cxn>
              <a:cxn ang="0">
                <a:pos x="2794" y="84"/>
              </a:cxn>
              <a:cxn ang="0">
                <a:pos x="3275" y="22"/>
              </a:cxn>
              <a:cxn ang="0">
                <a:pos x="3900" y="20"/>
              </a:cxn>
              <a:cxn ang="0">
                <a:pos x="4354" y="65"/>
              </a:cxn>
            </a:cxnLst>
            <a:rect l="0" t="0" r="r" b="b"/>
            <a:pathLst>
              <a:path w="4354" h="114">
                <a:moveTo>
                  <a:pt x="0" y="65"/>
                </a:moveTo>
                <a:cubicBezTo>
                  <a:pt x="130" y="54"/>
                  <a:pt x="554" y="0"/>
                  <a:pt x="781" y="0"/>
                </a:cubicBezTo>
                <a:cubicBezTo>
                  <a:pt x="1008" y="0"/>
                  <a:pt x="1193" y="54"/>
                  <a:pt x="1360" y="65"/>
                </a:cubicBezTo>
                <a:cubicBezTo>
                  <a:pt x="1527" y="76"/>
                  <a:pt x="1646" y="59"/>
                  <a:pt x="1782" y="67"/>
                </a:cubicBezTo>
                <a:cubicBezTo>
                  <a:pt x="1918" y="75"/>
                  <a:pt x="2008" y="108"/>
                  <a:pt x="2177" y="111"/>
                </a:cubicBezTo>
                <a:cubicBezTo>
                  <a:pt x="2346" y="114"/>
                  <a:pt x="2611" y="99"/>
                  <a:pt x="2794" y="84"/>
                </a:cubicBezTo>
                <a:cubicBezTo>
                  <a:pt x="2977" y="69"/>
                  <a:pt x="3091" y="33"/>
                  <a:pt x="3275" y="22"/>
                </a:cubicBezTo>
                <a:cubicBezTo>
                  <a:pt x="3459" y="11"/>
                  <a:pt x="3720" y="13"/>
                  <a:pt x="3900" y="20"/>
                </a:cubicBezTo>
                <a:cubicBezTo>
                  <a:pt x="4080" y="27"/>
                  <a:pt x="4251" y="38"/>
                  <a:pt x="4354" y="65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390525"/>
            <a:ext cx="71262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》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×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›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○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☆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☆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☆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☆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☆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tarrywinter@hotmail.com" TargetMode="External"/><Relationship Id="rId2" Type="http://schemas.openxmlformats.org/officeDocument/2006/relationships/hyperlink" Target="https://ceiba.ntu.edu.tw/1001spcs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omas770320@hotmail.com" TargetMode="External"/><Relationship Id="rId4" Type="http://schemas.openxmlformats.org/officeDocument/2006/relationships/hyperlink" Target="mailto:cyc520427429@yahoo.com.t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ertex_(graph_theory)" TargetMode="External"/><Relationship Id="rId2" Type="http://schemas.openxmlformats.org/officeDocument/2006/relationships/hyperlink" Target="http://en.wikipedia.org/wiki/Path_(graph_theo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lossary_of_graph_theory#Weighted_graphs_and_networks" TargetMode="External"/><Relationship Id="rId4" Type="http://schemas.openxmlformats.org/officeDocument/2006/relationships/hyperlink" Target="http://en.wikipedia.org/wiki/Graph_(mathematics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%E5%BC%97%E6%B4%9B%E4%BC%8A%E5%BE%B7%E7%AE%97%E6%B3%9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vartcn.com/sucai/UploadFiles_8407/200902/2009021909365073.jpg"/>
          <p:cNvPicPr>
            <a:picLocks noChangeAspect="1" noChangeArrowheads="1"/>
          </p:cNvPicPr>
          <p:nvPr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2267744" y="1808415"/>
            <a:ext cx="6876256" cy="5076969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941168"/>
            <a:ext cx="8604448" cy="1470025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System Program HW2</a:t>
            </a:r>
            <a:endParaRPr lang="zh-TW" altLang="en-US" sz="6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48064" y="623731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曾奕翔 鍾政達 陳上祺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Define:</a:t>
            </a:r>
          </a:p>
          <a:p>
            <a:pPr lvl="1"/>
            <a:r>
              <a:rPr lang="en-US" altLang="zh-TW" dirty="0" smtClean="0"/>
              <a:t>Directory &amp; file: node</a:t>
            </a:r>
          </a:p>
          <a:p>
            <a:pPr lvl="1"/>
            <a:r>
              <a:rPr lang="en-US" altLang="zh-TW" dirty="0" smtClean="0"/>
              <a:t>Symbolic link &amp; Hard link : edge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Problem : </a:t>
            </a:r>
          </a:p>
          <a:p>
            <a:pPr lvl="1"/>
            <a:r>
              <a:rPr lang="en-US" altLang="zh-TW" dirty="0" smtClean="0"/>
              <a:t>Calculate sum of </a:t>
            </a:r>
            <a:r>
              <a:rPr lang="en-US" altLang="zh-TW" b="1" dirty="0" smtClean="0"/>
              <a:t>all</a:t>
            </a:r>
            <a:r>
              <a:rPr lang="en-US" altLang="zh-TW" dirty="0" smtClean="0"/>
              <a:t> the shortest path between all nodes.</a:t>
            </a:r>
          </a:p>
          <a:p>
            <a:pPr lvl="1"/>
            <a:r>
              <a:rPr lang="en-US" altLang="zh-TW" dirty="0" smtClean="0"/>
              <a:t>We guarantee all document  will connect.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Two types of constrain</a:t>
            </a:r>
          </a:p>
          <a:p>
            <a:pPr lvl="1"/>
            <a:r>
              <a:rPr lang="en-US" altLang="zh-TW" dirty="0" smtClean="0"/>
              <a:t>size  [–s 100]</a:t>
            </a:r>
          </a:p>
          <a:p>
            <a:pPr lvl="2"/>
            <a:r>
              <a:rPr lang="en-US" altLang="zh-TW" dirty="0" smtClean="0"/>
              <a:t>Every files(including start and end) on the shortest path cant excess the given size.</a:t>
            </a:r>
          </a:p>
          <a:p>
            <a:pPr lvl="1"/>
            <a:r>
              <a:rPr lang="en-US" altLang="zh-TW" dirty="0" err="1" smtClean="0"/>
              <a:t>ctime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 [-t]</a:t>
            </a:r>
          </a:p>
          <a:p>
            <a:pPr lvl="2"/>
            <a:r>
              <a:rPr lang="en-US" altLang="zh-TW" dirty="0" smtClean="0"/>
              <a:t>Every files on the shortest path must obey one rule : 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ctime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Note: </a:t>
            </a:r>
          </a:p>
          <a:p>
            <a:pPr lvl="1"/>
            <a:r>
              <a:rPr lang="en-US" altLang="zh-TW" dirty="0" smtClean="0"/>
              <a:t>If there is no any shortest path between two files,  we define distance between two files is </a:t>
            </a:r>
            <a:r>
              <a:rPr lang="en-US" altLang="zh-TW" b="1" dirty="0" smtClean="0"/>
              <a:t>-1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20482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53239" r="6832" b="18166"/>
          <a:stretch>
            <a:fillRect/>
          </a:stretch>
        </p:blipFill>
        <p:spPr bwMode="auto">
          <a:xfrm>
            <a:off x="395536" y="3356992"/>
            <a:ext cx="1080120" cy="1512168"/>
          </a:xfrm>
          <a:prstGeom prst="rect">
            <a:avLst/>
          </a:prstGeom>
          <a:noFill/>
        </p:spPr>
      </p:pic>
      <p:pic>
        <p:nvPicPr>
          <p:cNvPr id="5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2843808" y="5517232"/>
            <a:ext cx="936104" cy="1092121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611560" y="47971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2843808" y="4437112"/>
            <a:ext cx="936104" cy="1092121"/>
          </a:xfrm>
          <a:prstGeom prst="rect">
            <a:avLst/>
          </a:prstGeom>
          <a:noFill/>
        </p:spPr>
      </p:pic>
      <p:pic>
        <p:nvPicPr>
          <p:cNvPr id="12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2843808" y="3284984"/>
            <a:ext cx="936104" cy="1092121"/>
          </a:xfrm>
          <a:prstGeom prst="rect">
            <a:avLst/>
          </a:prstGeom>
          <a:noFill/>
        </p:spPr>
      </p:pic>
      <p:pic>
        <p:nvPicPr>
          <p:cNvPr id="13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2843808" y="2132856"/>
            <a:ext cx="936104" cy="1092121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2843808" y="30596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771800" y="42117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./ME/..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53732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./ME/Amy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71800" y="648866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./ME/Bob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4" name="Picture 4" descr="http://files.softicons.com/download/system-icons/human-o2-grunge-icons-by-aleksandra-wolska/png/128x128/emblems/emblem-symbolic-li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5849888"/>
            <a:ext cx="864095" cy="1008112"/>
          </a:xfrm>
          <a:prstGeom prst="rect">
            <a:avLst/>
          </a:prstGeom>
          <a:noFill/>
        </p:spPr>
      </p:pic>
      <p:pic>
        <p:nvPicPr>
          <p:cNvPr id="21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5076056" y="4553744"/>
            <a:ext cx="936104" cy="1092121"/>
          </a:xfrm>
          <a:prstGeom prst="rect">
            <a:avLst/>
          </a:prstGeom>
          <a:noFill/>
        </p:spPr>
      </p:pic>
      <p:pic>
        <p:nvPicPr>
          <p:cNvPr id="22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5076056" y="3401616"/>
            <a:ext cx="936104" cy="1092121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5652120" y="412169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./ME/Amy/.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52120" y="526453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./ME/Amy/..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52120" y="638132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./ME/Amy/Bob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接點 28"/>
          <p:cNvCxnSpPr>
            <a:stCxn id="13" idx="1"/>
            <a:endCxn id="20482" idx="3"/>
          </p:cNvCxnSpPr>
          <p:nvPr/>
        </p:nvCxnSpPr>
        <p:spPr>
          <a:xfrm flipH="1">
            <a:off x="1475656" y="2678917"/>
            <a:ext cx="1368152" cy="1434159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2" idx="1"/>
            <a:endCxn id="20482" idx="3"/>
          </p:cNvCxnSpPr>
          <p:nvPr/>
        </p:nvCxnSpPr>
        <p:spPr>
          <a:xfrm flipH="1">
            <a:off x="1475656" y="3831045"/>
            <a:ext cx="1368152" cy="282031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1" idx="1"/>
            <a:endCxn id="20482" idx="3"/>
          </p:cNvCxnSpPr>
          <p:nvPr/>
        </p:nvCxnSpPr>
        <p:spPr>
          <a:xfrm flipH="1" flipV="1">
            <a:off x="1475656" y="4113076"/>
            <a:ext cx="1368152" cy="870097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5" idx="1"/>
            <a:endCxn id="20482" idx="3"/>
          </p:cNvCxnSpPr>
          <p:nvPr/>
        </p:nvCxnSpPr>
        <p:spPr>
          <a:xfrm flipH="1" flipV="1">
            <a:off x="1475656" y="4113076"/>
            <a:ext cx="1368152" cy="1950217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1" idx="3"/>
            <a:endCxn id="22" idx="1"/>
          </p:cNvCxnSpPr>
          <p:nvPr/>
        </p:nvCxnSpPr>
        <p:spPr>
          <a:xfrm flipV="1">
            <a:off x="3779912" y="3947677"/>
            <a:ext cx="1296144" cy="1035496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1" idx="3"/>
            <a:endCxn id="21" idx="1"/>
          </p:cNvCxnSpPr>
          <p:nvPr/>
        </p:nvCxnSpPr>
        <p:spPr>
          <a:xfrm>
            <a:off x="3779912" y="4983173"/>
            <a:ext cx="1296144" cy="116632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3"/>
            <a:endCxn id="20484" idx="1"/>
          </p:cNvCxnSpPr>
          <p:nvPr/>
        </p:nvCxnSpPr>
        <p:spPr>
          <a:xfrm>
            <a:off x="3779912" y="4983173"/>
            <a:ext cx="1296144" cy="1370771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http://res2.windows.microsoft.com/resbox/zh-Hant/Windows%207/main/ee3a574d-d719-470f-982c-8e9a138c8de0_0.jpg"/>
          <p:cNvPicPr>
            <a:picLocks noChangeAspect="1" noChangeArrowheads="1"/>
          </p:cNvPicPr>
          <p:nvPr/>
        </p:nvPicPr>
        <p:blipFill>
          <a:blip r:embed="rId2" cstate="print"/>
          <a:srcRect l="2662" r="49423" b="18166"/>
          <a:stretch>
            <a:fillRect/>
          </a:stretch>
        </p:blipFill>
        <p:spPr bwMode="auto">
          <a:xfrm>
            <a:off x="7081992" y="1172750"/>
            <a:ext cx="514343" cy="600066"/>
          </a:xfrm>
          <a:prstGeom prst="rect">
            <a:avLst/>
          </a:prstGeom>
          <a:noFill/>
        </p:spPr>
      </p:pic>
      <p:pic>
        <p:nvPicPr>
          <p:cNvPr id="28" name="Picture 4" descr="http://files.softicons.com/download/system-icons/human-o2-grunge-icons-by-aleksandra-wolska/png/128x128/emblems/emblem-symbolic-li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1992" y="1844824"/>
            <a:ext cx="514343" cy="600068"/>
          </a:xfrm>
          <a:prstGeom prst="rect">
            <a:avLst/>
          </a:prstGeom>
          <a:noFill/>
        </p:spPr>
      </p:pic>
      <p:cxnSp>
        <p:nvCxnSpPr>
          <p:cNvPr id="33" name="直線接點 32"/>
          <p:cNvCxnSpPr/>
          <p:nvPr/>
        </p:nvCxnSpPr>
        <p:spPr>
          <a:xfrm>
            <a:off x="7164288" y="2564904"/>
            <a:ext cx="360040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740352" y="1340768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Directory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740352" y="1916832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Soft link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740352" y="2348880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Hard link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8" grpId="1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55776" y="4365104"/>
            <a:ext cx="129614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4139952" y="2348880"/>
            <a:ext cx="1296144" cy="1152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Amy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5652120" y="4365104"/>
            <a:ext cx="129614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Bob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3662104" y="3332283"/>
            <a:ext cx="667664" cy="12120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6"/>
            <a:endCxn id="6" idx="2"/>
          </p:cNvCxnSpPr>
          <p:nvPr/>
        </p:nvCxnSpPr>
        <p:spPr>
          <a:xfrm>
            <a:off x="3851920" y="4977172"/>
            <a:ext cx="18002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1"/>
            <a:endCxn id="5" idx="5"/>
          </p:cNvCxnSpPr>
          <p:nvPr/>
        </p:nvCxnSpPr>
        <p:spPr>
          <a:xfrm flipH="1" flipV="1">
            <a:off x="5246280" y="3332283"/>
            <a:ext cx="595656" cy="12120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259632" y="59492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NOTE: edge is no direction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59632" y="639633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NOTE: you need not trace ./ and ../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83568" y="2060849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no constrain</a:t>
            </a:r>
          </a:p>
          <a:p>
            <a:r>
              <a:rPr lang="en-US" altLang="zh-TW" dirty="0" smtClean="0"/>
              <a:t>Ans. = 1+1+1=3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699792" y="4437112"/>
            <a:ext cx="1296144" cy="1152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3779912" y="1988840"/>
            <a:ext cx="1872208" cy="1656184"/>
          </a:xfrm>
          <a:prstGeom prst="ellipse">
            <a:avLst/>
          </a:prstGeom>
          <a:solidFill>
            <a:srgbClr val="FF5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Amy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5436096" y="4437112"/>
            <a:ext cx="1296144" cy="1152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Bob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3806120" y="3402482"/>
            <a:ext cx="247971" cy="12033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6"/>
            <a:endCxn id="6" idx="2"/>
          </p:cNvCxnSpPr>
          <p:nvPr/>
        </p:nvCxnSpPr>
        <p:spPr>
          <a:xfrm>
            <a:off x="3995936" y="5013176"/>
            <a:ext cx="14401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1"/>
            <a:endCxn id="5" idx="5"/>
          </p:cNvCxnSpPr>
          <p:nvPr/>
        </p:nvCxnSpPr>
        <p:spPr>
          <a:xfrm flipH="1" flipV="1">
            <a:off x="5377941" y="3402482"/>
            <a:ext cx="247971" cy="12033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259632" y="59492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NOTE: edge is no direction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59632" y="639633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NOTE: you need not track ./ and ../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79512" y="1988840"/>
            <a:ext cx="377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 Amy excess the given size</a:t>
            </a:r>
          </a:p>
          <a:p>
            <a:r>
              <a:rPr lang="en-US" altLang="zh-TW" dirty="0" smtClean="0"/>
              <a:t>Ans. = 1-1-1= -1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If one file with two different name?</a:t>
            </a:r>
          </a:p>
          <a:p>
            <a:pPr lvl="1"/>
            <a:r>
              <a:rPr lang="en-US" altLang="zh-TW" sz="2400" dirty="0" smtClean="0"/>
              <a:t>It is still one file.</a:t>
            </a:r>
          </a:p>
          <a:p>
            <a:r>
              <a:rPr lang="en-US" altLang="zh-TW" sz="2800" dirty="0" smtClean="0"/>
              <a:t>Is there any limitation on number of files?</a:t>
            </a:r>
          </a:p>
          <a:p>
            <a:pPr lvl="1"/>
            <a:r>
              <a:rPr lang="en-US" altLang="zh-TW" sz="2400" dirty="0" smtClean="0"/>
              <a:t>Yes, the number of directories and files is less then 1000.(</a:t>
            </a:r>
            <a:r>
              <a:rPr lang="zh-TW" altLang="en-US" sz="2400" dirty="0" smtClean="0"/>
              <a:t>不包括</a:t>
            </a:r>
            <a:r>
              <a:rPr lang="en-US" altLang="zh-TW" sz="2400" dirty="0" smtClean="0"/>
              <a:t>symbolic link)</a:t>
            </a:r>
          </a:p>
          <a:p>
            <a:r>
              <a:rPr lang="en-US" altLang="zh-TW" sz="2800" dirty="0" smtClean="0"/>
              <a:t>If there any loop?</a:t>
            </a:r>
          </a:p>
          <a:p>
            <a:pPr lvl="1"/>
            <a:r>
              <a:rPr lang="en-US" altLang="zh-TW" sz="2400" dirty="0" smtClean="0"/>
              <a:t>Yes, you need to prevent it.</a:t>
            </a:r>
          </a:p>
          <a:p>
            <a:pPr lvl="1"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Name your executable file as hw2.</a:t>
            </a:r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en-US" altLang="zh-TW" dirty="0" smtClean="0"/>
              <a:t>Executable file + option + path</a:t>
            </a:r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en-US" altLang="zh-TW" dirty="0" smtClean="0"/>
              <a:t>A number</a:t>
            </a:r>
          </a:p>
          <a:p>
            <a:r>
              <a:rPr lang="en-US" altLang="zh-TW" dirty="0" smtClean="0"/>
              <a:t>Sample input: </a:t>
            </a:r>
          </a:p>
          <a:p>
            <a:pPr lvl="1"/>
            <a:r>
              <a:rPr lang="en-US" altLang="zh-TW" sz="2000" dirty="0" smtClean="0"/>
              <a:t>./hw2 ./me</a:t>
            </a:r>
          </a:p>
          <a:p>
            <a:pPr lvl="1"/>
            <a:r>
              <a:rPr lang="en-US" altLang="zh-TW" sz="2000" dirty="0" smtClean="0"/>
              <a:t>./hw2  -s 5000 ./me </a:t>
            </a:r>
          </a:p>
          <a:p>
            <a:pPr lvl="1"/>
            <a:r>
              <a:rPr lang="en-US" altLang="zh-TW" sz="2000" dirty="0" smtClean="0"/>
              <a:t>./hw2 –t ./me</a:t>
            </a:r>
            <a:endParaRPr lang="en-US" altLang="zh-TW" sz="1600" dirty="0" smtClean="0"/>
          </a:p>
          <a:p>
            <a:pPr lvl="1">
              <a:buNone/>
            </a:pP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64088" y="530120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./hw2 -s 5000 –t ./me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5508104" y="5157192"/>
            <a:ext cx="2520280" cy="7920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436096" y="5157192"/>
            <a:ext cx="2664296" cy="7920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ln</a:t>
            </a:r>
            <a:r>
              <a:rPr lang="en-US" altLang="zh-TW" dirty="0" smtClean="0"/>
              <a:t> filename1 filename2</a:t>
            </a:r>
          </a:p>
          <a:p>
            <a:pPr lvl="1"/>
            <a:r>
              <a:rPr lang="en-US" altLang="zh-TW" dirty="0" smtClean="0"/>
              <a:t>Create hard link</a:t>
            </a:r>
          </a:p>
          <a:p>
            <a:r>
              <a:rPr lang="en-US" altLang="zh-TW" dirty="0" err="1" smtClean="0"/>
              <a:t>ln</a:t>
            </a:r>
            <a:r>
              <a:rPr lang="en-US" altLang="zh-TW" dirty="0" smtClean="0"/>
              <a:t> –s filename2 </a:t>
            </a:r>
            <a:r>
              <a:rPr lang="en-US" altLang="zh-TW" dirty="0" err="1" smtClean="0"/>
              <a:t>filename2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symbolic link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Website</a:t>
            </a:r>
          </a:p>
          <a:p>
            <a:pPr lvl="1"/>
            <a:r>
              <a:rPr lang="en-US" altLang="zh-TW" dirty="0" smtClean="0">
                <a:hlinkClick r:id="rId2"/>
              </a:rPr>
              <a:t>https://ceiba.ntu.edu.tw/1001spcsie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Source code &amp;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  a directory named your student id. Then </a:t>
            </a:r>
            <a:r>
              <a:rPr lang="zh-TW" altLang="en-US" dirty="0" smtClean="0"/>
              <a:t>壓縮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Due : 11/2(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</a:p>
          <a:p>
            <a:r>
              <a:rPr lang="en-US" altLang="zh-TW" dirty="0" smtClean="0"/>
              <a:t>Grade</a:t>
            </a:r>
          </a:p>
          <a:p>
            <a:pPr lvl="1"/>
            <a:r>
              <a:rPr lang="en-US" altLang="zh-TW" dirty="0" smtClean="0"/>
              <a:t>Deduct 5% per day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If you have any question</a:t>
            </a:r>
          </a:p>
          <a:p>
            <a:pPr lvl="1"/>
            <a:r>
              <a:rPr lang="en-US" altLang="zh-TW" dirty="0" smtClean="0"/>
              <a:t>ptt2: </a:t>
            </a:r>
            <a:r>
              <a:rPr lang="en-US" altLang="zh-TW" dirty="0" err="1" smtClean="0"/>
              <a:t>SysProgram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mail to TA with title [SP_HW2]:</a:t>
            </a:r>
          </a:p>
          <a:p>
            <a:pPr lvl="2"/>
            <a:r>
              <a:rPr lang="en-US" altLang="zh-TW" dirty="0" smtClean="0">
                <a:hlinkClick r:id="rId3"/>
              </a:rPr>
              <a:t>starrywinter@hotmail.com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4"/>
              </a:rPr>
              <a:t>cyc520427429@yahoo.com.tw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5"/>
              </a:rPr>
              <a:t>thomas770320@hotmail.com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 hour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Fri =&gt;10:00~12:00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Fri =&gt;3:30~4:30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Mon =&gt;10:00~12:00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@R302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754" y="332656"/>
            <a:ext cx="6930267" cy="11430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700808"/>
            <a:ext cx="7558608" cy="4177059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Preknowledge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Social network</a:t>
            </a:r>
          </a:p>
          <a:p>
            <a:pPr lvl="1"/>
            <a:r>
              <a:rPr lang="en-US" altLang="zh-TW" dirty="0" smtClean="0"/>
              <a:t>Shortest path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Homework requirement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Submission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2696" y="2708920"/>
            <a:ext cx="9201200" cy="2016224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Thank you~</a:t>
            </a:r>
            <a:endParaRPr lang="zh-TW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2696" y="2708920"/>
            <a:ext cx="9201200" cy="2016224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Preknowledge</a:t>
            </a:r>
            <a:endParaRPr lang="zh-TW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7" name="Picture 13" descr="http://farm3.static.flickr.com/2106/2200897428_b5ce1038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572" y="2924944"/>
            <a:ext cx="3771900" cy="28860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3" name="Picture 9" descr="http://semthinking.com/wp-content/uploads/2010/05/Twitt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3495675" cy="3495675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Social Network</a:t>
            </a:r>
            <a:endParaRPr lang="zh-TW" altLang="en-US" dirty="0"/>
          </a:p>
        </p:txBody>
      </p:sp>
      <p:pic>
        <p:nvPicPr>
          <p:cNvPr id="21509" name="Picture 5" descr="http://synergytek.com.tw/blog/wp-content/uploads/2010/04/facebook.jpg"/>
          <p:cNvPicPr>
            <a:picLocks noChangeAspect="1" noChangeArrowheads="1"/>
          </p:cNvPicPr>
          <p:nvPr/>
        </p:nvPicPr>
        <p:blipFill>
          <a:blip r:embed="rId4" cstate="print"/>
          <a:srcRect l="5614" t="4990" r="6437" b="2694"/>
          <a:stretch>
            <a:fillRect/>
          </a:stretch>
        </p:blipFill>
        <p:spPr bwMode="auto">
          <a:xfrm>
            <a:off x="2555776" y="4193704"/>
            <a:ext cx="3384376" cy="2664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Social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Node(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Edge(</a:t>
            </a:r>
            <a:r>
              <a:rPr lang="zh-TW" altLang="en-US" dirty="0" smtClean="0"/>
              <a:t>關係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5128" name="Picture 8" descr="http://down.the51.com/download/vector_cartoon-pic/20071101243658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212976"/>
            <a:ext cx="1143000" cy="1504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32" name="Picture 12" descr="http://pic4.nipic.com/20091115/3305376_131627049057_2.jpg"/>
          <p:cNvPicPr>
            <a:picLocks noChangeAspect="1" noChangeArrowheads="1"/>
          </p:cNvPicPr>
          <p:nvPr/>
        </p:nvPicPr>
        <p:blipFill>
          <a:blip r:embed="rId3" cstate="print"/>
          <a:srcRect b="3406"/>
          <a:stretch>
            <a:fillRect/>
          </a:stretch>
        </p:blipFill>
        <p:spPr bwMode="auto">
          <a:xfrm>
            <a:off x="2051720" y="4051404"/>
            <a:ext cx="1584176" cy="20418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34" name="Picture 14" descr="http://t3.gstatic.com/images?q=tbn:ANd9GcTa9qN7iP8aaB7ryID8vBSR2GA9ktj3zLvsTP21MBwFrhsfAnyhB3gVA2-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9265" y="4293096"/>
            <a:ext cx="924735" cy="14333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30" name="Picture 10" descr="http://down.9server.com/img/15d055/a5cfef363cf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797152"/>
            <a:ext cx="1796827" cy="17968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40" name="Picture 20" descr="http://pic1a.nipic.com/2008-08-19/200881915351386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1988840"/>
            <a:ext cx="1907368" cy="24448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36" name="Picture 16" descr="http://t3.gstatic.com/images?q=tbn:ANd9GcQzCj1oLnG-jYXlRYUk1OHaUr7krEjA-VDm_pb-xbJEk1-B7Weyj90rSTIwq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5389218"/>
            <a:ext cx="1008112" cy="1568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6" name="直線接點 15"/>
          <p:cNvCxnSpPr>
            <a:stCxn id="5132" idx="6"/>
            <a:endCxn id="5128" idx="3"/>
          </p:cNvCxnSpPr>
          <p:nvPr/>
        </p:nvCxnSpPr>
        <p:spPr>
          <a:xfrm flipV="1">
            <a:off x="3635896" y="4497532"/>
            <a:ext cx="239397" cy="574818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130" idx="1"/>
            <a:endCxn id="5128" idx="4"/>
          </p:cNvCxnSpPr>
          <p:nvPr/>
        </p:nvCxnSpPr>
        <p:spPr>
          <a:xfrm flipH="1" flipV="1">
            <a:off x="4279404" y="4717927"/>
            <a:ext cx="195695" cy="342364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130" idx="2"/>
            <a:endCxn id="5132" idx="5"/>
          </p:cNvCxnSpPr>
          <p:nvPr/>
        </p:nvCxnSpPr>
        <p:spPr>
          <a:xfrm flipH="1">
            <a:off x="3403899" y="5695566"/>
            <a:ext cx="808061" cy="98702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134" idx="3"/>
            <a:endCxn id="5136" idx="7"/>
          </p:cNvCxnSpPr>
          <p:nvPr/>
        </p:nvCxnSpPr>
        <p:spPr>
          <a:xfrm flipH="1">
            <a:off x="8096773" y="5516528"/>
            <a:ext cx="257916" cy="102344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140" idx="3"/>
            <a:endCxn id="5128" idx="7"/>
          </p:cNvCxnSpPr>
          <p:nvPr/>
        </p:nvCxnSpPr>
        <p:spPr>
          <a:xfrm flipH="1" flipV="1">
            <a:off x="4683515" y="3433371"/>
            <a:ext cx="1391949" cy="642321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5140" idx="4"/>
            <a:endCxn id="5136" idx="1"/>
          </p:cNvCxnSpPr>
          <p:nvPr/>
        </p:nvCxnSpPr>
        <p:spPr>
          <a:xfrm>
            <a:off x="6749820" y="4433739"/>
            <a:ext cx="634111" cy="1185133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5140" idx="5"/>
            <a:endCxn id="5134" idx="0"/>
          </p:cNvCxnSpPr>
          <p:nvPr/>
        </p:nvCxnSpPr>
        <p:spPr>
          <a:xfrm>
            <a:off x="7424176" y="4075692"/>
            <a:ext cx="1257457" cy="217404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What</a:t>
            </a:r>
            <a:r>
              <a:rPr lang="en-US" altLang="zh-TW" dirty="0" smtClean="0"/>
              <a:t> is shortest path:</a:t>
            </a:r>
          </a:p>
          <a:p>
            <a:pPr lvl="1"/>
            <a:r>
              <a:rPr lang="en-US" altLang="zh-TW" sz="2400" dirty="0" smtClean="0"/>
              <a:t>a </a:t>
            </a:r>
            <a:r>
              <a:rPr lang="en-US" altLang="zh-TW" sz="2400" dirty="0" smtClean="0">
                <a:hlinkClick r:id="rId2" action="ppaction://hlinkfile" tooltip="Path (graph theory)"/>
              </a:rPr>
              <a:t>path</a:t>
            </a:r>
            <a:r>
              <a:rPr lang="en-US" altLang="zh-TW" sz="2400" dirty="0" smtClean="0"/>
              <a:t> between two </a:t>
            </a:r>
            <a:r>
              <a:rPr lang="en-US" altLang="zh-TW" sz="2400" dirty="0" smtClean="0">
                <a:hlinkClick r:id="rId3" action="ppaction://hlinkfile" tooltip="Vertex (graph theory)"/>
              </a:rPr>
              <a:t>vertices</a:t>
            </a:r>
            <a:r>
              <a:rPr lang="en-US" altLang="zh-TW" sz="2400" dirty="0" smtClean="0"/>
              <a:t> (or nodes) in a </a:t>
            </a:r>
            <a:r>
              <a:rPr lang="en-US" altLang="zh-TW" sz="2400" dirty="0" smtClean="0">
                <a:hlinkClick r:id="rId4" action="ppaction://hlinkfile" tooltip="Graph (mathematics)"/>
              </a:rPr>
              <a:t>graph</a:t>
            </a:r>
            <a:r>
              <a:rPr lang="en-US" altLang="zh-TW" sz="2400" dirty="0" smtClean="0"/>
              <a:t> such that the sum of the </a:t>
            </a:r>
            <a:r>
              <a:rPr lang="en-US" altLang="zh-TW" sz="2400" dirty="0" smtClean="0">
                <a:hlinkClick r:id="rId5" action="ppaction://hlinkfile" tooltip="Glossary of graph theory"/>
              </a:rPr>
              <a:t>weights</a:t>
            </a:r>
            <a:r>
              <a:rPr lang="en-US" altLang="zh-TW" sz="2400" dirty="0" smtClean="0"/>
              <a:t> of its constituent edges is minimized.</a:t>
            </a:r>
          </a:p>
          <a:p>
            <a:r>
              <a:rPr lang="en-US" altLang="zh-TW" b="1" dirty="0" smtClean="0"/>
              <a:t>How</a:t>
            </a:r>
            <a:r>
              <a:rPr lang="en-US" altLang="zh-TW" dirty="0" smtClean="0"/>
              <a:t> to find shortest path:</a:t>
            </a:r>
          </a:p>
          <a:p>
            <a:pPr lvl="1"/>
            <a:r>
              <a:rPr lang="en-US" altLang="zh-TW" dirty="0" smtClean="0"/>
              <a:t>BFS (one to all)</a:t>
            </a:r>
          </a:p>
          <a:p>
            <a:pPr lvl="1"/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r>
              <a:rPr lang="en-US" altLang="zh-TW" dirty="0" smtClean="0"/>
              <a:t> (all to all)</a:t>
            </a:r>
          </a:p>
          <a:p>
            <a:pPr lvl="1"/>
            <a:r>
              <a:rPr lang="en-US" altLang="zh-TW" dirty="0" smtClean="0"/>
              <a:t>Many other algorithm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</a:t>
            </a:r>
            <a:endParaRPr lang="zh-TW" altLang="en-US" dirty="0"/>
          </a:p>
        </p:txBody>
      </p:sp>
      <p:pic>
        <p:nvPicPr>
          <p:cNvPr id="4098" name="Picture 2" descr="http://upload.wikimedia.org/wikipedia/commons/4/46/Animated_BF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60848"/>
            <a:ext cx="4176464" cy="3908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 smtClean="0">
                <a:hlinkClick r:id="rId2"/>
              </a:rPr>
              <a:t>http://zh.wikipedia.org/wiki/%E5%BC%97%E6%B4%9B%E4%BC%8A%E5%BE%B7%E7%AE%97%E6%B3%95</a:t>
            </a:r>
            <a:endParaRPr kumimoji="1" lang="zh-TW" altLang="en-US" sz="2400" dirty="0"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2348879"/>
          <a:ext cx="5832648" cy="172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5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3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D(1,2)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D(1,3)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3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D(2,1)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D(2,3)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3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D(3,1)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D(3,2)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63080" y="4379620"/>
            <a:ext cx="82809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for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(k = 0; k&lt; n ; k++)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     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for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en-US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en-US" altLang="zh-TW" sz="2400" dirty="0" err="1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i</a:t>
            </a:r>
            <a:r>
              <a:rPr kumimoji="1" lang="en-US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= 0; </a:t>
            </a:r>
            <a:r>
              <a:rPr kumimoji="1" lang="en-US" altLang="zh-TW" sz="2400" dirty="0" err="1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i</a:t>
            </a:r>
            <a:r>
              <a:rPr kumimoji="1" lang="en-US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 n ; </a:t>
            </a:r>
            <a:r>
              <a:rPr kumimoji="1" lang="en-US" altLang="zh-TW" sz="2400" dirty="0" err="1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i</a:t>
            </a:r>
            <a:r>
              <a:rPr kumimoji="1" lang="en-US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++)</a:t>
            </a:r>
            <a:r>
              <a:rPr kumimoji="1" lang="zh-TW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           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for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en-US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(j = 0; j&lt; n ; j++)</a:t>
            </a:r>
            <a:r>
              <a:rPr kumimoji="1" lang="zh-TW" altLang="zh-TW" sz="2400" dirty="0" smtClean="0"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	        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path[i][j] = min ( path[i][j], path[i][k]+path[k][j] );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2696" y="2708920"/>
            <a:ext cx="9201200" cy="2016224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Homework Requirement</a:t>
            </a:r>
            <a:endParaRPr lang="zh-TW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anplate006-red-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nyanplate006-red-</Template>
  <TotalTime>250</TotalTime>
  <Words>530</Words>
  <Application>Microsoft Office PowerPoint</Application>
  <PresentationFormat>如螢幕大小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 Unicode MS</vt:lpstr>
      <vt:lpstr>微軟正黑體</vt:lpstr>
      <vt:lpstr>ＭＳ Ｐゴシック</vt:lpstr>
      <vt:lpstr>ＭＳ Ｐ明朝</vt:lpstr>
      <vt:lpstr>新細明體</vt:lpstr>
      <vt:lpstr>あくあフォント</vt:lpstr>
      <vt:lpstr>Courier New</vt:lpstr>
      <vt:lpstr>Times New Roman</vt:lpstr>
      <vt:lpstr>nyanplate006-red-</vt:lpstr>
      <vt:lpstr>System Program HW2</vt:lpstr>
      <vt:lpstr>Outline</vt:lpstr>
      <vt:lpstr>Preknowledge</vt:lpstr>
      <vt:lpstr>Social Network</vt:lpstr>
      <vt:lpstr>Social Network</vt:lpstr>
      <vt:lpstr>Shortest Path</vt:lpstr>
      <vt:lpstr>BFS</vt:lpstr>
      <vt:lpstr>Floyd-Warshall</vt:lpstr>
      <vt:lpstr>Homework Requirement</vt:lpstr>
      <vt:lpstr>Homework(1)</vt:lpstr>
      <vt:lpstr>Homework(2)</vt:lpstr>
      <vt:lpstr>Example</vt:lpstr>
      <vt:lpstr>PowerPoint 簡報</vt:lpstr>
      <vt:lpstr>PowerPoint 簡報</vt:lpstr>
      <vt:lpstr>Q&amp;A</vt:lpstr>
      <vt:lpstr>Format</vt:lpstr>
      <vt:lpstr>Test Data</vt:lpstr>
      <vt:lpstr>Submission</vt:lpstr>
      <vt:lpstr>TA hour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 HW2</dc:title>
  <dc:creator>user</dc:creator>
  <cp:lastModifiedBy>王柏軒</cp:lastModifiedBy>
  <cp:revision>27</cp:revision>
  <dcterms:created xsi:type="dcterms:W3CDTF">2011-10-18T16:35:19Z</dcterms:created>
  <dcterms:modified xsi:type="dcterms:W3CDTF">2016-06-06T15:08:11Z</dcterms:modified>
</cp:coreProperties>
</file>