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6" r:id="rId2"/>
    <p:sldId id="266" r:id="rId3"/>
    <p:sldId id="264" r:id="rId4"/>
    <p:sldId id="256" r:id="rId5"/>
    <p:sldId id="262" r:id="rId6"/>
    <p:sldId id="271" r:id="rId7"/>
    <p:sldId id="265" r:id="rId8"/>
    <p:sldId id="272" r:id="rId9"/>
    <p:sldId id="259" r:id="rId10"/>
    <p:sldId id="273" r:id="rId11"/>
    <p:sldId id="261" r:id="rId12"/>
    <p:sldId id="284" r:id="rId13"/>
    <p:sldId id="285" r:id="rId14"/>
    <p:sldId id="286" r:id="rId15"/>
    <p:sldId id="283" r:id="rId16"/>
    <p:sldId id="260" r:id="rId17"/>
    <p:sldId id="281" r:id="rId18"/>
  </p:sldIdLst>
  <p:sldSz cx="9144000" cy="5143500" type="screen16x9"/>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0"/>
    <p:restoredTop sz="94715"/>
  </p:normalViewPr>
  <p:slideViewPr>
    <p:cSldViewPr>
      <p:cViewPr varScale="1">
        <p:scale>
          <a:sx n="110" d="100"/>
          <a:sy n="110" d="100"/>
        </p:scale>
        <p:origin x="662"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E63DF-DE17-42E2-89CB-908738A0D67E}" type="datetimeFigureOut">
              <a:rPr lang="zh-CN" altLang="en-US" smtClean="0"/>
              <a:t>2018/12/26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6CE29-DF48-4D02-B21C-8FC3B940C65B}" type="slidenum">
              <a:rPr lang="zh-CN" altLang="en-US" smtClean="0"/>
              <a:t>‹#›</a:t>
            </a:fld>
            <a:endParaRPr lang="zh-CN" altLang="en-US"/>
          </a:p>
        </p:txBody>
      </p:sp>
    </p:spTree>
    <p:extLst>
      <p:ext uri="{BB962C8B-B14F-4D97-AF65-F5344CB8AC3E}">
        <p14:creationId xmlns:p14="http://schemas.microsoft.com/office/powerpoint/2010/main" val="1643085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592F71B4-2B7C-4C97-A9BD-2C819316D36A}" type="datetimeFigureOut">
              <a:rPr lang="zh-CN" altLang="en-US"/>
              <a:pPr>
                <a:defRPr/>
              </a:pPr>
              <a:t>2018/12/26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730855D-9E2A-4A42-BEB6-1C2A129AECC8}" type="slidenum">
              <a:rPr lang="zh-CN" altLang="en-US"/>
              <a:pPr/>
              <a:t>‹#›</a:t>
            </a:fld>
            <a:endParaRPr lang="zh-CN" altLang="en-US"/>
          </a:p>
        </p:txBody>
      </p:sp>
    </p:spTree>
    <p:extLst>
      <p:ext uri="{BB962C8B-B14F-4D97-AF65-F5344CB8AC3E}">
        <p14:creationId xmlns:p14="http://schemas.microsoft.com/office/powerpoint/2010/main" val="1040586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85EDC443-C1A4-41BC-8E67-73DFE575B549}" type="datetimeFigureOut">
              <a:rPr lang="zh-CN" altLang="en-US"/>
              <a:pPr>
                <a:defRPr/>
              </a:pPr>
              <a:t>2018/12/26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86794770-0B25-447E-A6B5-DF90269C735B}" type="slidenum">
              <a:rPr lang="zh-CN" altLang="en-US"/>
              <a:pPr/>
              <a:t>‹#›</a:t>
            </a:fld>
            <a:endParaRPr lang="zh-CN" altLang="en-US"/>
          </a:p>
        </p:txBody>
      </p:sp>
    </p:spTree>
    <p:extLst>
      <p:ext uri="{BB962C8B-B14F-4D97-AF65-F5344CB8AC3E}">
        <p14:creationId xmlns:p14="http://schemas.microsoft.com/office/powerpoint/2010/main" val="1984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F1ECC515-168A-4152-8AC8-C882405A4710}" type="datetimeFigureOut">
              <a:rPr lang="zh-CN" altLang="en-US"/>
              <a:pPr>
                <a:defRPr/>
              </a:pPr>
              <a:t>2018/12/26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4332EF4-EDDD-4616-AA15-A32CBAD54A56}" type="slidenum">
              <a:rPr lang="zh-CN" altLang="en-US"/>
              <a:pPr/>
              <a:t>‹#›</a:t>
            </a:fld>
            <a:endParaRPr lang="zh-CN" altLang="en-US"/>
          </a:p>
        </p:txBody>
      </p:sp>
    </p:spTree>
    <p:extLst>
      <p:ext uri="{BB962C8B-B14F-4D97-AF65-F5344CB8AC3E}">
        <p14:creationId xmlns:p14="http://schemas.microsoft.com/office/powerpoint/2010/main" val="295613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87CCD9C6-F84D-4738-A213-F53EF0B220A3}" type="datetimeFigureOut">
              <a:rPr lang="zh-CN" altLang="en-US"/>
              <a:pPr>
                <a:defRPr/>
              </a:pPr>
              <a:t>2018/12/26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9965C853-1293-4D13-9DE7-A2865CC9EA3E}" type="slidenum">
              <a:rPr lang="zh-CN" altLang="en-US"/>
              <a:pPr/>
              <a:t>‹#›</a:t>
            </a:fld>
            <a:endParaRPr lang="zh-CN" altLang="en-US"/>
          </a:p>
        </p:txBody>
      </p:sp>
    </p:spTree>
    <p:extLst>
      <p:ext uri="{BB962C8B-B14F-4D97-AF65-F5344CB8AC3E}">
        <p14:creationId xmlns:p14="http://schemas.microsoft.com/office/powerpoint/2010/main" val="260604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F2158BC-278F-422D-ADFF-5DDFD93A6D2A}" type="datetimeFigureOut">
              <a:rPr lang="zh-CN" altLang="en-US"/>
              <a:pPr>
                <a:defRPr/>
              </a:pPr>
              <a:t>2018/12/26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E766DF5-9714-4F6B-9AFB-94BCAECDACFC}" type="slidenum">
              <a:rPr lang="zh-CN" altLang="en-US"/>
              <a:pPr/>
              <a:t>‹#›</a:t>
            </a:fld>
            <a:endParaRPr lang="zh-CN" altLang="en-US"/>
          </a:p>
        </p:txBody>
      </p:sp>
    </p:spTree>
    <p:extLst>
      <p:ext uri="{BB962C8B-B14F-4D97-AF65-F5344CB8AC3E}">
        <p14:creationId xmlns:p14="http://schemas.microsoft.com/office/powerpoint/2010/main" val="104513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4CBCE6F3-870F-46AA-B630-9F3F286B8538}" type="datetimeFigureOut">
              <a:rPr lang="zh-CN" altLang="en-US"/>
              <a:pPr>
                <a:defRPr/>
              </a:pPr>
              <a:t>2018/12/26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D1903FC-690C-4B6E-91D5-F67656A4FDFE}" type="slidenum">
              <a:rPr lang="zh-CN" altLang="en-US"/>
              <a:pPr/>
              <a:t>‹#›</a:t>
            </a:fld>
            <a:endParaRPr lang="zh-CN" altLang="en-US"/>
          </a:p>
        </p:txBody>
      </p:sp>
    </p:spTree>
    <p:extLst>
      <p:ext uri="{BB962C8B-B14F-4D97-AF65-F5344CB8AC3E}">
        <p14:creationId xmlns:p14="http://schemas.microsoft.com/office/powerpoint/2010/main" val="511848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97C43443-890E-4B8A-8D44-369F915B2725}" type="datetimeFigureOut">
              <a:rPr lang="zh-CN" altLang="en-US"/>
              <a:pPr>
                <a:defRPr/>
              </a:pPr>
              <a:t>2018/12/26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6E12B62-D136-48E1-9BCC-8B74BBB9FD17}" type="slidenum">
              <a:rPr lang="zh-CN" altLang="en-US"/>
              <a:pPr/>
              <a:t>‹#›</a:t>
            </a:fld>
            <a:endParaRPr lang="zh-CN" altLang="en-US"/>
          </a:p>
        </p:txBody>
      </p:sp>
    </p:spTree>
    <p:extLst>
      <p:ext uri="{BB962C8B-B14F-4D97-AF65-F5344CB8AC3E}">
        <p14:creationId xmlns:p14="http://schemas.microsoft.com/office/powerpoint/2010/main" val="374212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B56DFC4C-DBCA-4131-9F47-E1CBA42A142A}" type="datetimeFigureOut">
              <a:rPr lang="zh-CN" altLang="en-US"/>
              <a:pPr>
                <a:defRPr/>
              </a:pPr>
              <a:t>2018/12/26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53593CEF-5214-44DF-89AC-D0FEC51A9923}" type="slidenum">
              <a:rPr lang="zh-CN" altLang="en-US"/>
              <a:pPr/>
              <a:t>‹#›</a:t>
            </a:fld>
            <a:endParaRPr lang="zh-CN" altLang="en-US"/>
          </a:p>
        </p:txBody>
      </p:sp>
    </p:spTree>
    <p:extLst>
      <p:ext uri="{BB962C8B-B14F-4D97-AF65-F5344CB8AC3E}">
        <p14:creationId xmlns:p14="http://schemas.microsoft.com/office/powerpoint/2010/main" val="293742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FCCEC48B-1523-4AC9-8F83-52072E31A6A9}" type="datetimeFigureOut">
              <a:rPr lang="zh-CN" altLang="en-US"/>
              <a:pPr>
                <a:defRPr/>
              </a:pPr>
              <a:t>2018/12/26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8B292688-52C4-4CEC-92B7-D45015977518}" type="slidenum">
              <a:rPr lang="zh-CN" altLang="en-US"/>
              <a:pPr/>
              <a:t>‹#›</a:t>
            </a:fld>
            <a:endParaRPr lang="zh-CN" altLang="en-US"/>
          </a:p>
        </p:txBody>
      </p:sp>
    </p:spTree>
    <p:extLst>
      <p:ext uri="{BB962C8B-B14F-4D97-AF65-F5344CB8AC3E}">
        <p14:creationId xmlns:p14="http://schemas.microsoft.com/office/powerpoint/2010/main" val="129519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D9D85BE-0EF1-4EB4-9F87-434EA188635E}" type="datetimeFigureOut">
              <a:rPr lang="zh-CN" altLang="en-US"/>
              <a:pPr>
                <a:defRPr/>
              </a:pPr>
              <a:t>2018/12/26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EED1CE8-2A10-4A46-BE35-097DA95180C8}" type="slidenum">
              <a:rPr lang="zh-CN" altLang="en-US"/>
              <a:pPr/>
              <a:t>‹#›</a:t>
            </a:fld>
            <a:endParaRPr lang="zh-CN" altLang="en-US"/>
          </a:p>
        </p:txBody>
      </p:sp>
    </p:spTree>
    <p:extLst>
      <p:ext uri="{BB962C8B-B14F-4D97-AF65-F5344CB8AC3E}">
        <p14:creationId xmlns:p14="http://schemas.microsoft.com/office/powerpoint/2010/main" val="342363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9BD0B3C-1F01-4DF6-8E2E-BFA73E6BFE1A}" type="datetimeFigureOut">
              <a:rPr lang="zh-CN" altLang="en-US"/>
              <a:pPr>
                <a:defRPr/>
              </a:pPr>
              <a:t>2018/12/26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B279255E-4DCD-46D0-B5BF-9D513B24752C}" type="slidenum">
              <a:rPr lang="zh-CN" altLang="en-US"/>
              <a:pPr/>
              <a:t>‹#›</a:t>
            </a:fld>
            <a:endParaRPr lang="zh-CN" altLang="en-US"/>
          </a:p>
        </p:txBody>
      </p:sp>
    </p:spTree>
    <p:extLst>
      <p:ext uri="{BB962C8B-B14F-4D97-AF65-F5344CB8AC3E}">
        <p14:creationId xmlns:p14="http://schemas.microsoft.com/office/powerpoint/2010/main" val="360980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日期占位符 3"/>
          <p:cNvSpPr>
            <a:spLocks noGrp="1" noChangeArrowheads="1"/>
          </p:cNvSpPr>
          <p:nvPr>
            <p:ph type="dt" sz="half" idx="2"/>
          </p:nvPr>
        </p:nvSpPr>
        <p:spPr bwMode="auto">
          <a:xfrm>
            <a:off x="457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mn-lt"/>
              </a:defRPr>
            </a:lvl1pPr>
          </a:lstStyle>
          <a:p>
            <a:pPr>
              <a:defRPr/>
            </a:pPr>
            <a:fld id="{8E41EDD7-F2BE-4AC3-91EC-4041C01E5D0F}" type="datetimeFigureOut">
              <a:rPr lang="zh-CN" altLang="en-US"/>
              <a:pPr>
                <a:defRPr/>
              </a:pPr>
              <a:t>2018/12/26</a:t>
            </a:fld>
            <a:endParaRPr lang="zh-CN" altLang="en-US"/>
          </a:p>
        </p:txBody>
      </p:sp>
      <p:sp>
        <p:nvSpPr>
          <p:cNvPr id="1029" name="页脚占位符 4"/>
          <p:cNvSpPr>
            <a:spLocks noGrp="1" noChangeArrowheads="1"/>
          </p:cNvSpPr>
          <p:nvPr>
            <p:ph type="ftr" sz="quarter" idx="3"/>
          </p:nvPr>
        </p:nvSpPr>
        <p:spPr bwMode="auto">
          <a:xfrm>
            <a:off x="3124200" y="4767263"/>
            <a:ext cx="2895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mn-lt"/>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553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0C1E8FCC-7621-4162-B47B-45C623DA238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2.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9.png"/><Relationship Id="rId2" Type="http://schemas.openxmlformats.org/officeDocument/2006/relationships/image" Target="../media/image36.jpe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1.jpe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050" name="组合 33"/>
          <p:cNvGrpSpPr>
            <a:grpSpLocks/>
          </p:cNvGrpSpPr>
          <p:nvPr/>
        </p:nvGrpSpPr>
        <p:grpSpPr bwMode="auto">
          <a:xfrm>
            <a:off x="1547664" y="928688"/>
            <a:ext cx="6099001" cy="3214687"/>
            <a:chOff x="-90795" y="0"/>
            <a:chExt cx="5804692" cy="2643206"/>
          </a:xfrm>
        </p:grpSpPr>
        <p:grpSp>
          <p:nvGrpSpPr>
            <p:cNvPr id="2051" name="组合 30"/>
            <p:cNvGrpSpPr>
              <a:grpSpLocks/>
            </p:cNvGrpSpPr>
            <p:nvPr/>
          </p:nvGrpSpPr>
          <p:grpSpPr bwMode="auto">
            <a:xfrm>
              <a:off x="-90795" y="0"/>
              <a:ext cx="5804692" cy="2500330"/>
              <a:chOff x="-90795" y="0"/>
              <a:chExt cx="5804692" cy="2500330"/>
            </a:xfrm>
          </p:grpSpPr>
          <p:pic>
            <p:nvPicPr>
              <p:cNvPr id="2053" name="图片 5" descr="未标题-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95" y="642942"/>
                <a:ext cx="214314" cy="20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图片 7" descr="未标题-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0833" y="71438"/>
                <a:ext cx="367710" cy="35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图片 8" descr="未标题-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3115" y="1997870"/>
                <a:ext cx="513814" cy="50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56" name="直接连接符 10"/>
              <p:cNvCxnSpPr>
                <a:cxnSpLocks noChangeShapeType="1"/>
              </p:cNvCxnSpPr>
              <p:nvPr/>
            </p:nvCxnSpPr>
            <p:spPr bwMode="auto">
              <a:xfrm flipV="1">
                <a:off x="921646" y="251920"/>
                <a:ext cx="3429731" cy="49600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2057" name="直接连接符 15"/>
              <p:cNvCxnSpPr>
                <a:cxnSpLocks noChangeShapeType="1"/>
              </p:cNvCxnSpPr>
              <p:nvPr/>
            </p:nvCxnSpPr>
            <p:spPr bwMode="auto">
              <a:xfrm rot="5400000">
                <a:off x="2957285" y="748136"/>
                <a:ext cx="2001006" cy="10712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2058" name="直接连接符 18"/>
              <p:cNvCxnSpPr>
                <a:cxnSpLocks noChangeShapeType="1"/>
              </p:cNvCxnSpPr>
              <p:nvPr/>
            </p:nvCxnSpPr>
            <p:spPr bwMode="auto">
              <a:xfrm>
                <a:off x="850633" y="785783"/>
                <a:ext cx="2428008" cy="142928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pic>
            <p:nvPicPr>
              <p:cNvPr id="2059" name="图片 24" descr="1245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9395" y="0"/>
                <a:ext cx="468244" cy="46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矩形 25"/>
              <p:cNvSpPr>
                <a:spLocks noChangeArrowheads="1"/>
              </p:cNvSpPr>
              <p:nvPr/>
            </p:nvSpPr>
            <p:spPr bwMode="auto">
              <a:xfrm>
                <a:off x="-90795" y="735981"/>
                <a:ext cx="5804692" cy="91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600" b="1" dirty="0" smtClean="0">
                    <a:latin typeface="Calibri" panose="020F0502020204030204" pitchFamily="34" charset="0"/>
                  </a:rPr>
                  <a:t>Python</a:t>
                </a:r>
                <a:r>
                  <a:rPr lang="zh-TW" altLang="en-US" sz="6600" b="1" dirty="0" smtClean="0">
                    <a:latin typeface="Calibri" panose="020F0502020204030204" pitchFamily="34" charset="0"/>
                  </a:rPr>
                  <a:t>期末報告</a:t>
                </a:r>
                <a:endParaRPr lang="zh-CN" altLang="en-US" sz="6600" b="1" dirty="0">
                  <a:latin typeface="Calibri" panose="020F0502020204030204" pitchFamily="34" charset="0"/>
                </a:endParaRPr>
              </a:p>
            </p:txBody>
          </p:sp>
        </p:grpSp>
        <p:pic>
          <p:nvPicPr>
            <p:cNvPr id="2052" name="图片 32" descr="568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511" y="1928826"/>
              <a:ext cx="714380"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8434" name="矩形 1"/>
          <p:cNvSpPr>
            <a:spLocks noChangeArrowheads="1"/>
          </p:cNvSpPr>
          <p:nvPr/>
        </p:nvSpPr>
        <p:spPr bwMode="auto">
          <a:xfrm>
            <a:off x="1714500" y="2071688"/>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8435" name="矩形 129"/>
          <p:cNvSpPr>
            <a:spLocks noChangeArrowheads="1"/>
          </p:cNvSpPr>
          <p:nvPr/>
        </p:nvSpPr>
        <p:spPr bwMode="auto">
          <a:xfrm>
            <a:off x="3357563" y="2214563"/>
            <a:ext cx="328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rPr>
              <a:t>產出</a:t>
            </a:r>
          </a:p>
        </p:txBody>
      </p:sp>
      <p:sp>
        <p:nvSpPr>
          <p:cNvPr id="18436"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a:latin typeface="Calibri" panose="020F0502020204030204" pitchFamily="34" charset="0"/>
              </a:rPr>
              <a:t>04</a:t>
            </a:r>
            <a:endParaRPr lang="zh-CN" altLang="en-US" sz="6000" b="1">
              <a:latin typeface="Calibri" panose="020F0502020204030204" pitchFamily="34" charset="0"/>
            </a:endParaRPr>
          </a:p>
        </p:txBody>
      </p:sp>
      <p:sp>
        <p:nvSpPr>
          <p:cNvPr id="18437" name="矩形 5"/>
          <p:cNvSpPr>
            <a:spLocks noChangeArrowheads="1"/>
          </p:cNvSpPr>
          <p:nvPr/>
        </p:nvSpPr>
        <p:spPr bwMode="auto">
          <a:xfrm>
            <a:off x="3357563" y="2571750"/>
            <a:ext cx="38576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dirty="0">
                <a:latin typeface="微软雅黑" panose="020B0503020204020204" pitchFamily="34" charset="-122"/>
                <a:ea typeface="微软雅黑" panose="020B0503020204020204" pitchFamily="34" charset="-122"/>
              </a:rPr>
              <a:t> Outcomes</a:t>
            </a:r>
            <a:endParaRPr lang="zh-CN" altLang="en-US" sz="900" dirty="0">
              <a:latin typeface="Calibri" panose="020F0502020204030204" pitchFamily="34" charset="0"/>
            </a:endParaRPr>
          </a:p>
        </p:txBody>
      </p:sp>
    </p:spTree>
  </p:cSld>
  <p:clrMapOvr>
    <a:masterClrMapping/>
  </p:clrMapOvr>
  <p:transition>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266" name="图片 28" descr="未标题-1f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 y="2568674"/>
            <a:ext cx="4357688"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图片 27" descr="未标题-1f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771550"/>
            <a:ext cx="4357687"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8" name="组合 23"/>
          <p:cNvGrpSpPr>
            <a:grpSpLocks/>
          </p:cNvGrpSpPr>
          <p:nvPr/>
        </p:nvGrpSpPr>
        <p:grpSpPr bwMode="auto">
          <a:xfrm>
            <a:off x="746323" y="1491630"/>
            <a:ext cx="7570261" cy="2448277"/>
            <a:chOff x="121196" y="54451"/>
            <a:chExt cx="6421600" cy="2120098"/>
          </a:xfrm>
        </p:grpSpPr>
        <p:sp>
          <p:nvSpPr>
            <p:cNvPr id="11271" name="TextBox 3"/>
            <p:cNvSpPr txBox="1">
              <a:spLocks noChangeArrowheads="1"/>
            </p:cNvSpPr>
            <p:nvPr/>
          </p:nvSpPr>
          <p:spPr bwMode="auto">
            <a:xfrm>
              <a:off x="2745005" y="54451"/>
              <a:ext cx="647407" cy="31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TW" b="1" dirty="0">
                  <a:latin typeface="Calibri" panose="020F0502020204030204" pitchFamily="34" charset="0"/>
                </a:rPr>
                <a:t>40.3</a:t>
              </a:r>
              <a:r>
                <a:rPr lang="en-US" altLang="zh-CN" b="1" dirty="0">
                  <a:latin typeface="Calibri" panose="020F0502020204030204" pitchFamily="34" charset="0"/>
                </a:rPr>
                <a:t>%</a:t>
              </a:r>
              <a:endParaRPr lang="zh-CN" altLang="en-US" b="1" dirty="0">
                <a:latin typeface="Calibri" panose="020F0502020204030204" pitchFamily="34" charset="0"/>
              </a:endParaRPr>
            </a:p>
          </p:txBody>
        </p:sp>
        <p:sp>
          <p:nvSpPr>
            <p:cNvPr id="11272" name="矩形 2"/>
            <p:cNvSpPr>
              <a:spLocks noChangeArrowheads="1"/>
            </p:cNvSpPr>
            <p:nvPr/>
          </p:nvSpPr>
          <p:spPr bwMode="auto">
            <a:xfrm>
              <a:off x="3610718" y="54451"/>
              <a:ext cx="2811904" cy="399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latin typeface="微软雅黑" panose="020B0503020204020204" pitchFamily="34" charset="-122"/>
                  <a:ea typeface="微软雅黑" panose="020B0503020204020204" pitchFamily="34" charset="-122"/>
                </a:rPr>
                <a:t>總同意比率</a:t>
              </a:r>
              <a:endParaRPr lang="en-US" sz="2400" b="1" dirty="0">
                <a:latin typeface="微软雅黑" panose="020B0503020204020204" pitchFamily="34" charset="-122"/>
                <a:ea typeface="微软雅黑" panose="020B0503020204020204" pitchFamily="34" charset="-122"/>
              </a:endParaRPr>
            </a:p>
          </p:txBody>
        </p:sp>
        <p:grpSp>
          <p:nvGrpSpPr>
            <p:cNvPr id="11273" name="组合 15"/>
            <p:cNvGrpSpPr>
              <a:grpSpLocks/>
            </p:cNvGrpSpPr>
            <p:nvPr/>
          </p:nvGrpSpPr>
          <p:grpSpPr bwMode="auto">
            <a:xfrm>
              <a:off x="121196" y="55099"/>
              <a:ext cx="2623223" cy="274941"/>
              <a:chOff x="-1" y="-194046"/>
              <a:chExt cx="2449269" cy="284425"/>
            </a:xfrm>
          </p:grpSpPr>
          <p:sp>
            <p:nvSpPr>
              <p:cNvPr id="11281" name="矩形 13"/>
              <p:cNvSpPr>
                <a:spLocks noChangeArrowheads="1"/>
              </p:cNvSpPr>
              <p:nvPr/>
            </p:nvSpPr>
            <p:spPr bwMode="auto">
              <a:xfrm>
                <a:off x="-1" y="-194046"/>
                <a:ext cx="2449269" cy="2844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1282" name="矩形 5"/>
              <p:cNvSpPr>
                <a:spLocks noChangeArrowheads="1"/>
              </p:cNvSpPr>
              <p:nvPr/>
            </p:nvSpPr>
            <p:spPr bwMode="auto">
              <a:xfrm>
                <a:off x="-1" y="-194045"/>
                <a:ext cx="1116229" cy="28442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11274" name="矩形 6"/>
            <p:cNvSpPr>
              <a:spLocks noChangeArrowheads="1"/>
            </p:cNvSpPr>
            <p:nvPr/>
          </p:nvSpPr>
          <p:spPr bwMode="auto">
            <a:xfrm>
              <a:off x="190127" y="1774767"/>
              <a:ext cx="2809746" cy="399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latin typeface="微软雅黑" panose="020B0503020204020204" pitchFamily="34" charset="-122"/>
                  <a:ea typeface="微软雅黑" panose="020B0503020204020204" pitchFamily="34" charset="-122"/>
                </a:rPr>
                <a:t>總不同意比率</a:t>
              </a:r>
              <a:endParaRPr lang="en-US" sz="2400" b="1" dirty="0">
                <a:latin typeface="微软雅黑" panose="020B0503020204020204" pitchFamily="34" charset="-122"/>
                <a:ea typeface="微软雅黑" panose="020B0503020204020204" pitchFamily="34" charset="-122"/>
              </a:endParaRPr>
            </a:p>
          </p:txBody>
        </p:sp>
        <p:sp>
          <p:nvSpPr>
            <p:cNvPr id="11275" name="TextBox 9"/>
            <p:cNvSpPr txBox="1">
              <a:spLocks noChangeArrowheads="1"/>
            </p:cNvSpPr>
            <p:nvPr/>
          </p:nvSpPr>
          <p:spPr bwMode="auto">
            <a:xfrm>
              <a:off x="3305309" y="1854720"/>
              <a:ext cx="647407" cy="31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TW" b="1" dirty="0">
                  <a:latin typeface="Calibri" panose="020F0502020204030204" pitchFamily="34" charset="0"/>
                </a:rPr>
                <a:t>59.7</a:t>
              </a:r>
              <a:r>
                <a:rPr lang="en-US" altLang="zh-CN" b="1" dirty="0">
                  <a:latin typeface="Calibri" panose="020F0502020204030204" pitchFamily="34" charset="0"/>
                </a:rPr>
                <a:t>%</a:t>
              </a:r>
              <a:endParaRPr lang="zh-CN" altLang="en-US" b="1" dirty="0">
                <a:latin typeface="Calibri" panose="020F0502020204030204" pitchFamily="34" charset="0"/>
              </a:endParaRPr>
            </a:p>
          </p:txBody>
        </p:sp>
        <p:grpSp>
          <p:nvGrpSpPr>
            <p:cNvPr id="11276" name="组合 15"/>
            <p:cNvGrpSpPr>
              <a:grpSpLocks/>
            </p:cNvGrpSpPr>
            <p:nvPr/>
          </p:nvGrpSpPr>
          <p:grpSpPr bwMode="auto">
            <a:xfrm>
              <a:off x="3916880" y="1885575"/>
              <a:ext cx="2625916" cy="274945"/>
              <a:chOff x="-114785" y="320079"/>
              <a:chExt cx="2451783" cy="284429"/>
            </a:xfrm>
          </p:grpSpPr>
          <p:sp>
            <p:nvSpPr>
              <p:cNvPr id="11279" name="矩形 13"/>
              <p:cNvSpPr>
                <a:spLocks noChangeArrowheads="1"/>
              </p:cNvSpPr>
              <p:nvPr/>
            </p:nvSpPr>
            <p:spPr bwMode="auto">
              <a:xfrm>
                <a:off x="-114785" y="320079"/>
                <a:ext cx="2451783" cy="284424"/>
              </a:xfrm>
              <a:prstGeom prst="rect">
                <a:avLst/>
              </a:prstGeom>
              <a:noFill/>
              <a:ln w="25400">
                <a:solidFill>
                  <a:srgbClr val="17375E"/>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1280" name="矩形 10"/>
              <p:cNvSpPr>
                <a:spLocks noChangeArrowheads="1"/>
              </p:cNvSpPr>
              <p:nvPr/>
            </p:nvSpPr>
            <p:spPr bwMode="auto">
              <a:xfrm>
                <a:off x="-114785" y="320084"/>
                <a:ext cx="1392585" cy="28442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grpSp>
      <p:pic>
        <p:nvPicPr>
          <p:cNvPr id="11269" name="图片 25" descr="未tf awe标题-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矩形 26"/>
          <p:cNvSpPr>
            <a:spLocks noChangeArrowheads="1"/>
          </p:cNvSpPr>
          <p:nvPr/>
        </p:nvSpPr>
        <p:spPr bwMode="auto">
          <a:xfrm>
            <a:off x="714375" y="285750"/>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產出</a:t>
            </a:r>
            <a:endParaRPr lang="en-US" sz="1400" b="1" dirty="0">
              <a:latin typeface="微软雅黑" panose="020B0503020204020204" pitchFamily="34" charset="-122"/>
              <a:ea typeface="微软雅黑" panose="020B0503020204020204" pitchFamily="34" charset="-122"/>
            </a:endParaRPr>
          </a:p>
        </p:txBody>
      </p:sp>
      <p:sp>
        <p:nvSpPr>
          <p:cNvPr id="19" name="矩形 6">
            <a:extLst>
              <a:ext uri="{FF2B5EF4-FFF2-40B4-BE49-F238E27FC236}">
                <a16:creationId xmlns:a16="http://schemas.microsoft.com/office/drawing/2014/main" id="{E4B82BB5-16AB-BD4A-8E41-8834F4FD5648}"/>
              </a:ext>
            </a:extLst>
          </p:cNvPr>
          <p:cNvSpPr>
            <a:spLocks noChangeArrowheads="1"/>
          </p:cNvSpPr>
          <p:nvPr/>
        </p:nvSpPr>
        <p:spPr bwMode="auto">
          <a:xfrm>
            <a:off x="2771800" y="4380145"/>
            <a:ext cx="3312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latin typeface="微软雅黑" panose="020B0503020204020204" pitchFamily="34" charset="-122"/>
                <a:ea typeface="微软雅黑" panose="020B0503020204020204" pitchFamily="34" charset="-122"/>
              </a:rPr>
              <a:t>公投結果：通過</a:t>
            </a:r>
            <a:endParaRPr lang="en-US" sz="2400" b="1" dirty="0">
              <a:latin typeface="微软雅黑" panose="020B0503020204020204" pitchFamily="34" charset="-122"/>
              <a:ea typeface="微软雅黑" panose="020B0503020204020204" pitchFamily="34" charset="-122"/>
            </a:endParaRP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图片 26" descr="未tf awe标题-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矩形 27"/>
          <p:cNvSpPr>
            <a:spLocks noChangeArrowheads="1"/>
          </p:cNvSpPr>
          <p:nvPr/>
        </p:nvSpPr>
        <p:spPr bwMode="auto">
          <a:xfrm>
            <a:off x="714375" y="285750"/>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產出</a:t>
            </a:r>
            <a:endParaRPr lang="en-US" sz="1400" b="1" dirty="0">
              <a:latin typeface="微软雅黑" panose="020B0503020204020204" pitchFamily="34" charset="-122"/>
              <a:ea typeface="微软雅黑" panose="020B0503020204020204" pitchFamily="34" charset="-122"/>
            </a:endParaRPr>
          </a:p>
        </p:txBody>
      </p:sp>
      <p:pic>
        <p:nvPicPr>
          <p:cNvPr id="26" name="圖片 25">
            <a:extLst>
              <a:ext uri="{FF2B5EF4-FFF2-40B4-BE49-F238E27FC236}">
                <a16:creationId xmlns:a16="http://schemas.microsoft.com/office/drawing/2014/main" id="{1BD40CB5-4D4C-264A-B461-993401C34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483518"/>
            <a:ext cx="5643059" cy="4282479"/>
          </a:xfrm>
          <a:prstGeom prst="rect">
            <a:avLst/>
          </a:prstGeom>
        </p:spPr>
      </p:pic>
    </p:spTree>
    <p:extLst>
      <p:ext uri="{BB962C8B-B14F-4D97-AF65-F5344CB8AC3E}">
        <p14:creationId xmlns:p14="http://schemas.microsoft.com/office/powerpoint/2010/main" val="2465627869"/>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图片 26" descr="未tf awe标题-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矩形 27"/>
          <p:cNvSpPr>
            <a:spLocks noChangeArrowheads="1"/>
          </p:cNvSpPr>
          <p:nvPr/>
        </p:nvSpPr>
        <p:spPr bwMode="auto">
          <a:xfrm>
            <a:off x="714375" y="285750"/>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產出</a:t>
            </a:r>
            <a:endParaRPr lang="en-US" sz="1400" b="1" dirty="0">
              <a:latin typeface="微软雅黑" panose="020B0503020204020204" pitchFamily="34" charset="-122"/>
              <a:ea typeface="微软雅黑" panose="020B0503020204020204" pitchFamily="34" charset="-122"/>
            </a:endParaRPr>
          </a:p>
        </p:txBody>
      </p:sp>
      <p:pic>
        <p:nvPicPr>
          <p:cNvPr id="3" name="圖片 2">
            <a:extLst>
              <a:ext uri="{FF2B5EF4-FFF2-40B4-BE49-F238E27FC236}">
                <a16:creationId xmlns:a16="http://schemas.microsoft.com/office/drawing/2014/main" id="{C3B775FA-29FD-C24E-A1F0-511408151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905" y="593527"/>
            <a:ext cx="6840760" cy="4346279"/>
          </a:xfrm>
          <a:prstGeom prst="rect">
            <a:avLst/>
          </a:prstGeom>
        </p:spPr>
      </p:pic>
    </p:spTree>
    <p:extLst>
      <p:ext uri="{BB962C8B-B14F-4D97-AF65-F5344CB8AC3E}">
        <p14:creationId xmlns:p14="http://schemas.microsoft.com/office/powerpoint/2010/main" val="2375300963"/>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图片 26" descr="未tf awe标题-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矩形 27"/>
          <p:cNvSpPr>
            <a:spLocks noChangeArrowheads="1"/>
          </p:cNvSpPr>
          <p:nvPr/>
        </p:nvSpPr>
        <p:spPr bwMode="auto">
          <a:xfrm>
            <a:off x="714375" y="285750"/>
            <a:ext cx="198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產出（以鄉鎮市來看）</a:t>
            </a:r>
            <a:endParaRPr lang="en-US" sz="1400" b="1" dirty="0">
              <a:latin typeface="微软雅黑" panose="020B0503020204020204" pitchFamily="34" charset="-122"/>
              <a:ea typeface="微软雅黑" panose="020B0503020204020204" pitchFamily="34" charset="-122"/>
            </a:endParaRPr>
          </a:p>
        </p:txBody>
      </p:sp>
      <p:pic>
        <p:nvPicPr>
          <p:cNvPr id="4" name="圖片 3">
            <a:extLst>
              <a:ext uri="{FF2B5EF4-FFF2-40B4-BE49-F238E27FC236}">
                <a16:creationId xmlns:a16="http://schemas.microsoft.com/office/drawing/2014/main" id="{06476664-E209-B849-8920-40F5AAA8F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736402"/>
            <a:ext cx="6805959" cy="4255081"/>
          </a:xfrm>
          <a:prstGeom prst="rect">
            <a:avLst/>
          </a:prstGeom>
        </p:spPr>
      </p:pic>
    </p:spTree>
    <p:extLst>
      <p:ext uri="{BB962C8B-B14F-4D97-AF65-F5344CB8AC3E}">
        <p14:creationId xmlns:p14="http://schemas.microsoft.com/office/powerpoint/2010/main" val="2069939057"/>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8434" name="矩形 1"/>
          <p:cNvSpPr>
            <a:spLocks noChangeArrowheads="1"/>
          </p:cNvSpPr>
          <p:nvPr/>
        </p:nvSpPr>
        <p:spPr bwMode="auto">
          <a:xfrm>
            <a:off x="1714500" y="2071688"/>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8435" name="矩形 129"/>
          <p:cNvSpPr>
            <a:spLocks noChangeArrowheads="1"/>
          </p:cNvSpPr>
          <p:nvPr/>
        </p:nvSpPr>
        <p:spPr bwMode="auto">
          <a:xfrm>
            <a:off x="3357563" y="2214563"/>
            <a:ext cx="328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rPr>
              <a:t>解讀</a:t>
            </a:r>
          </a:p>
        </p:txBody>
      </p:sp>
      <p:sp>
        <p:nvSpPr>
          <p:cNvPr id="18436"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dirty="0">
                <a:latin typeface="Calibri" panose="020F0502020204030204" pitchFamily="34" charset="0"/>
              </a:rPr>
              <a:t>0</a:t>
            </a:r>
            <a:r>
              <a:rPr lang="en-US" altLang="zh-TW" sz="6000" b="1" dirty="0">
                <a:latin typeface="Calibri" panose="020F0502020204030204" pitchFamily="34" charset="0"/>
              </a:rPr>
              <a:t>5</a:t>
            </a:r>
            <a:endParaRPr lang="zh-CN" altLang="en-US" sz="6000" b="1" dirty="0">
              <a:latin typeface="Calibri" panose="020F0502020204030204" pitchFamily="34" charset="0"/>
            </a:endParaRPr>
          </a:p>
        </p:txBody>
      </p:sp>
      <p:sp>
        <p:nvSpPr>
          <p:cNvPr id="18437" name="矩形 5"/>
          <p:cNvSpPr>
            <a:spLocks noChangeArrowheads="1"/>
          </p:cNvSpPr>
          <p:nvPr/>
        </p:nvSpPr>
        <p:spPr bwMode="auto">
          <a:xfrm>
            <a:off x="3357563" y="2571750"/>
            <a:ext cx="38576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dirty="0">
                <a:latin typeface="微软雅黑" panose="020B0503020204020204" pitchFamily="34" charset="-122"/>
                <a:ea typeface="微软雅黑" panose="020B0503020204020204" pitchFamily="34" charset="-122"/>
              </a:rPr>
              <a:t> </a:t>
            </a:r>
            <a:r>
              <a:rPr lang="en" altLang="zh-TW" sz="900" dirty="0"/>
              <a:t>Interpretation</a:t>
            </a:r>
            <a:endParaRPr lang="zh-CN" altLang="en-US" sz="900" dirty="0">
              <a:latin typeface="Calibri" panose="020F0502020204030204" pitchFamily="34" charset="0"/>
            </a:endParaRPr>
          </a:p>
        </p:txBody>
      </p:sp>
    </p:spTree>
    <p:extLst>
      <p:ext uri="{BB962C8B-B14F-4D97-AF65-F5344CB8AC3E}">
        <p14:creationId xmlns:p14="http://schemas.microsoft.com/office/powerpoint/2010/main" val="1295506757"/>
      </p:ext>
    </p:extLst>
  </p:cSld>
  <p:clrMapOvr>
    <a:masterClrMapping/>
  </p:clrMapOvr>
  <p:transition>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54" descr="未标题-g sa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598" y="681268"/>
            <a:ext cx="1945818" cy="522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58" name="组合 52"/>
          <p:cNvGrpSpPr>
            <a:grpSpLocks/>
          </p:cNvGrpSpPr>
          <p:nvPr/>
        </p:nvGrpSpPr>
        <p:grpSpPr bwMode="auto">
          <a:xfrm>
            <a:off x="857250" y="1072896"/>
            <a:ext cx="7402513" cy="3444240"/>
            <a:chOff x="0" y="-9100"/>
            <a:chExt cx="10358437" cy="4745786"/>
          </a:xfrm>
        </p:grpSpPr>
        <p:grpSp>
          <p:nvGrpSpPr>
            <p:cNvPr id="19477" name="组合 31"/>
            <p:cNvGrpSpPr>
              <a:grpSpLocks/>
            </p:cNvGrpSpPr>
            <p:nvPr/>
          </p:nvGrpSpPr>
          <p:grpSpPr bwMode="auto">
            <a:xfrm>
              <a:off x="0" y="-9100"/>
              <a:ext cx="10358437" cy="4745786"/>
              <a:chOff x="0" y="-5943"/>
              <a:chExt cx="6703935" cy="3099498"/>
            </a:xfrm>
          </p:grpSpPr>
          <p:grpSp>
            <p:nvGrpSpPr>
              <p:cNvPr id="19480" name="六边形 17"/>
              <p:cNvGrpSpPr>
                <a:grpSpLocks/>
              </p:cNvGrpSpPr>
              <p:nvPr/>
            </p:nvGrpSpPr>
            <p:grpSpPr bwMode="auto">
              <a:xfrm>
                <a:off x="2237961" y="-5943"/>
                <a:ext cx="960605" cy="1108139"/>
                <a:chOff x="0" y="0"/>
                <a:chExt cx="1060704" cy="1231392"/>
              </a:xfrm>
            </p:grpSpPr>
            <p:pic>
              <p:nvPicPr>
                <p:cNvPr id="19500" name="六边形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60704" cy="123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01" name="Text Box 6"/>
                <p:cNvSpPr txBox="1">
                  <a:spLocks noChangeArrowheads="1"/>
                </p:cNvSpPr>
                <p:nvPr/>
              </p:nvSpPr>
              <p:spPr bwMode="auto">
                <a:xfrm rot="-5400000">
                  <a:off x="112410" y="254424"/>
                  <a:ext cx="841078" cy="72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19481" name="六边形 18"/>
              <p:cNvSpPr>
                <a:spLocks noChangeArrowheads="1"/>
              </p:cNvSpPr>
              <p:nvPr/>
            </p:nvSpPr>
            <p:spPr bwMode="auto">
              <a:xfrm rot="16200000">
                <a:off x="3298666" y="74146"/>
                <a:ext cx="1097168" cy="948873"/>
              </a:xfrm>
              <a:prstGeom prst="hexagon">
                <a:avLst>
                  <a:gd name="adj" fmla="val 24999"/>
                  <a:gd name="vf" fmla="val 115470"/>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482" name="六边形 19"/>
              <p:cNvSpPr>
                <a:spLocks noChangeArrowheads="1"/>
              </p:cNvSpPr>
              <p:nvPr/>
            </p:nvSpPr>
            <p:spPr bwMode="auto">
              <a:xfrm rot="-5400000">
                <a:off x="1602196" y="1061258"/>
                <a:ext cx="1097168" cy="966126"/>
              </a:xfrm>
              <a:prstGeom prst="hexagon">
                <a:avLst>
                  <a:gd name="adj" fmla="val 25000"/>
                  <a:gd name="vf" fmla="val 11547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483" name="六边形 20"/>
              <p:cNvSpPr>
                <a:spLocks noChangeArrowheads="1"/>
              </p:cNvSpPr>
              <p:nvPr/>
            </p:nvSpPr>
            <p:spPr bwMode="auto">
              <a:xfrm rot="-5400000">
                <a:off x="3871585" y="1069165"/>
                <a:ext cx="1097168" cy="950312"/>
              </a:xfrm>
              <a:prstGeom prst="hexagon">
                <a:avLst>
                  <a:gd name="adj" fmla="val 24999"/>
                  <a:gd name="vf" fmla="val 11547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484" name="六边形 21"/>
              <p:cNvSpPr>
                <a:spLocks noChangeArrowheads="1"/>
              </p:cNvSpPr>
              <p:nvPr/>
            </p:nvSpPr>
            <p:spPr bwMode="auto">
              <a:xfrm rot="-5400000">
                <a:off x="2110422" y="2064906"/>
                <a:ext cx="1098596" cy="948873"/>
              </a:xfrm>
              <a:prstGeom prst="hexagon">
                <a:avLst>
                  <a:gd name="adj" fmla="val 25000"/>
                  <a:gd name="vf" fmla="val 115470"/>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nvGrpSpPr>
              <p:cNvPr id="19485" name="六边形 22"/>
              <p:cNvGrpSpPr>
                <a:grpSpLocks/>
              </p:cNvGrpSpPr>
              <p:nvPr/>
            </p:nvGrpSpPr>
            <p:grpSpPr bwMode="auto">
              <a:xfrm>
                <a:off x="3331063" y="1985416"/>
                <a:ext cx="960605" cy="1108139"/>
                <a:chOff x="0" y="0"/>
                <a:chExt cx="1060704" cy="1231392"/>
              </a:xfrm>
            </p:grpSpPr>
            <p:pic>
              <p:nvPicPr>
                <p:cNvPr id="19498" name="六边形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060704" cy="123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99" name="Text Box 13"/>
                <p:cNvSpPr txBox="1">
                  <a:spLocks noChangeArrowheads="1"/>
                </p:cNvSpPr>
                <p:nvPr/>
              </p:nvSpPr>
              <p:spPr bwMode="auto">
                <a:xfrm rot="-5400000">
                  <a:off x="110880" y="254157"/>
                  <a:ext cx="842038" cy="723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cxnSp>
            <p:nvCxnSpPr>
              <p:cNvPr id="19486" name="直接连接符 23"/>
              <p:cNvCxnSpPr>
                <a:cxnSpLocks noChangeShapeType="1"/>
                <a:stCxn id="19481" idx="2"/>
              </p:cNvCxnSpPr>
              <p:nvPr/>
            </p:nvCxnSpPr>
            <p:spPr bwMode="auto">
              <a:xfrm flipV="1">
                <a:off x="3847250" y="614300"/>
                <a:ext cx="960375" cy="4828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9487" name="直接连接符 24"/>
              <p:cNvCxnSpPr>
                <a:cxnSpLocks noChangeShapeType="1"/>
              </p:cNvCxnSpPr>
              <p:nvPr/>
            </p:nvCxnSpPr>
            <p:spPr bwMode="auto">
              <a:xfrm>
                <a:off x="4807625" y="614300"/>
                <a:ext cx="183448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9488" name="直接连接符 25"/>
              <p:cNvCxnSpPr>
                <a:cxnSpLocks noChangeShapeType="1"/>
              </p:cNvCxnSpPr>
              <p:nvPr/>
            </p:nvCxnSpPr>
            <p:spPr bwMode="auto">
              <a:xfrm flipH="1" flipV="1">
                <a:off x="1870431" y="678587"/>
                <a:ext cx="849673" cy="4185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9489" name="直接连接符 26"/>
              <p:cNvCxnSpPr>
                <a:cxnSpLocks noChangeShapeType="1"/>
              </p:cNvCxnSpPr>
              <p:nvPr/>
            </p:nvCxnSpPr>
            <p:spPr bwMode="auto">
              <a:xfrm flipH="1">
                <a:off x="0" y="678587"/>
                <a:ext cx="18704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9490" name="直接连接符 27"/>
              <p:cNvCxnSpPr>
                <a:cxnSpLocks noChangeShapeType="1"/>
              </p:cNvCxnSpPr>
              <p:nvPr/>
            </p:nvCxnSpPr>
            <p:spPr bwMode="auto">
              <a:xfrm>
                <a:off x="3812746" y="1990045"/>
                <a:ext cx="933059" cy="50715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9491" name="直接连接符 28"/>
              <p:cNvCxnSpPr>
                <a:cxnSpLocks noChangeShapeType="1"/>
              </p:cNvCxnSpPr>
              <p:nvPr/>
            </p:nvCxnSpPr>
            <p:spPr bwMode="auto">
              <a:xfrm>
                <a:off x="4745805" y="2497199"/>
                <a:ext cx="19581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9492" name="直接连接符 29"/>
              <p:cNvCxnSpPr>
                <a:cxnSpLocks noChangeShapeType="1"/>
                <a:stCxn id="19484" idx="2"/>
              </p:cNvCxnSpPr>
              <p:nvPr/>
            </p:nvCxnSpPr>
            <p:spPr bwMode="auto">
              <a:xfrm rot="-5400000" flipH="1" flipV="1">
                <a:off x="1938145" y="1765623"/>
                <a:ext cx="497154" cy="9459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9493" name="直接连接符 30"/>
              <p:cNvCxnSpPr>
                <a:cxnSpLocks noChangeShapeType="1"/>
              </p:cNvCxnSpPr>
              <p:nvPr/>
            </p:nvCxnSpPr>
            <p:spPr bwMode="auto">
              <a:xfrm flipH="1">
                <a:off x="0" y="2497199"/>
                <a:ext cx="173385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9494" name="矩形 32"/>
              <p:cNvSpPr>
                <a:spLocks noChangeArrowheads="1"/>
              </p:cNvSpPr>
              <p:nvPr/>
            </p:nvSpPr>
            <p:spPr bwMode="auto">
              <a:xfrm>
                <a:off x="3423115" y="271026"/>
                <a:ext cx="864068" cy="63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latin typeface="微软雅黑" panose="020B0503020204020204" pitchFamily="34" charset="-122"/>
                    <a:ea typeface="微软雅黑" panose="020B0503020204020204" pitchFamily="34" charset="-122"/>
                  </a:rPr>
                  <a:t>高污染</a:t>
                </a:r>
                <a:endParaRPr lang="en-US" altLang="zh-CN" sz="2000" b="1" dirty="0">
                  <a:latin typeface="微软雅黑" panose="020B0503020204020204" pitchFamily="34" charset="-122"/>
                  <a:ea typeface="微软雅黑" panose="020B0503020204020204" pitchFamily="34" charset="-122"/>
                </a:endParaRPr>
              </a:p>
              <a:p>
                <a:pPr eaLnBrk="1" hangingPunct="1"/>
                <a:r>
                  <a:rPr lang="zh-CN" altLang="en-US" sz="2000" b="1" dirty="0">
                    <a:latin typeface="微软雅黑" panose="020B0503020204020204" pitchFamily="34" charset="-122"/>
                    <a:ea typeface="微软雅黑" panose="020B0503020204020204" pitchFamily="34" charset="-122"/>
                  </a:rPr>
                  <a:t>高支持</a:t>
                </a:r>
                <a:endParaRPr lang="zh-CN" altLang="en-US" sz="2000" dirty="0">
                  <a:latin typeface="Calibri" panose="020F0502020204030204" pitchFamily="34" charset="0"/>
                </a:endParaRPr>
              </a:p>
            </p:txBody>
          </p:sp>
          <p:sp>
            <p:nvSpPr>
              <p:cNvPr id="19495" name="矩形 33"/>
              <p:cNvSpPr>
                <a:spLocks noChangeArrowheads="1"/>
              </p:cNvSpPr>
              <p:nvPr/>
            </p:nvSpPr>
            <p:spPr bwMode="auto">
              <a:xfrm>
                <a:off x="2202479" y="2280697"/>
                <a:ext cx="864068" cy="63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latin typeface="微软雅黑" panose="020B0503020204020204" pitchFamily="34" charset="-122"/>
                    <a:ea typeface="微软雅黑" panose="020B0503020204020204" pitchFamily="34" charset="-122"/>
                  </a:rPr>
                  <a:t>低污染</a:t>
                </a:r>
                <a:endParaRPr lang="en-US" altLang="zh-CN" sz="2000" b="1" dirty="0">
                  <a:latin typeface="微软雅黑" panose="020B0503020204020204" pitchFamily="34" charset="-122"/>
                  <a:ea typeface="微软雅黑" panose="020B0503020204020204" pitchFamily="34" charset="-122"/>
                </a:endParaRPr>
              </a:p>
              <a:p>
                <a:pPr eaLnBrk="1" hangingPunct="1"/>
                <a:r>
                  <a:rPr lang="zh-CN" altLang="en-US" sz="2000" b="1" dirty="0">
                    <a:latin typeface="微软雅黑" panose="020B0503020204020204" pitchFamily="34" charset="-122"/>
                    <a:ea typeface="微软雅黑" panose="020B0503020204020204" pitchFamily="34" charset="-122"/>
                  </a:rPr>
                  <a:t>低支持</a:t>
                </a:r>
                <a:endParaRPr lang="zh-CN" altLang="en-US" sz="2000" dirty="0">
                  <a:latin typeface="Calibri" panose="020F0502020204030204" pitchFamily="34" charset="0"/>
                </a:endParaRPr>
              </a:p>
            </p:txBody>
          </p:sp>
          <p:sp>
            <p:nvSpPr>
              <p:cNvPr id="19496" name="矩形 34"/>
              <p:cNvSpPr>
                <a:spLocks noChangeArrowheads="1"/>
              </p:cNvSpPr>
              <p:nvPr/>
            </p:nvSpPr>
            <p:spPr bwMode="auto">
              <a:xfrm>
                <a:off x="3392141" y="2281498"/>
                <a:ext cx="864068" cy="63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chemeClr val="bg1"/>
                    </a:solidFill>
                    <a:latin typeface="微软雅黑" panose="020B0503020204020204" pitchFamily="34" charset="-122"/>
                    <a:ea typeface="微软雅黑" panose="020B0503020204020204" pitchFamily="34" charset="-122"/>
                  </a:rPr>
                  <a:t>高污染</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1" hangingPunct="1"/>
                <a:r>
                  <a:rPr lang="zh-CN" altLang="en-US" sz="2000" b="1" dirty="0">
                    <a:solidFill>
                      <a:schemeClr val="bg1"/>
                    </a:solidFill>
                    <a:latin typeface="微软雅黑" panose="020B0503020204020204" pitchFamily="34" charset="-122"/>
                    <a:ea typeface="微软雅黑" panose="020B0503020204020204" pitchFamily="34" charset="-122"/>
                  </a:rPr>
                  <a:t>低支持</a:t>
                </a:r>
                <a:endParaRPr lang="zh-CN" altLang="en-US" sz="2000" dirty="0">
                  <a:solidFill>
                    <a:schemeClr val="bg1"/>
                  </a:solidFill>
                  <a:latin typeface="Calibri" panose="020F0502020204030204" pitchFamily="34" charset="0"/>
                </a:endParaRPr>
              </a:p>
            </p:txBody>
          </p:sp>
          <p:sp>
            <p:nvSpPr>
              <p:cNvPr id="19497" name="矩形 35"/>
              <p:cNvSpPr>
                <a:spLocks noChangeArrowheads="1"/>
              </p:cNvSpPr>
              <p:nvPr/>
            </p:nvSpPr>
            <p:spPr bwMode="auto">
              <a:xfrm>
                <a:off x="2280172" y="250845"/>
                <a:ext cx="864068" cy="63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chemeClr val="bg1"/>
                    </a:solidFill>
                    <a:latin typeface="微软雅黑" panose="020B0503020204020204" pitchFamily="34" charset="-122"/>
                    <a:ea typeface="微软雅黑" panose="020B0503020204020204" pitchFamily="34" charset="-122"/>
                  </a:rPr>
                  <a:t>低污染</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1" hangingPunct="1"/>
                <a:r>
                  <a:rPr lang="zh-CN" altLang="en-US" sz="2000" b="1" dirty="0">
                    <a:solidFill>
                      <a:schemeClr val="bg1"/>
                    </a:solidFill>
                    <a:latin typeface="微软雅黑" panose="020B0503020204020204" pitchFamily="34" charset="-122"/>
                    <a:ea typeface="微软雅黑" panose="020B0503020204020204" pitchFamily="34" charset="-122"/>
                  </a:rPr>
                  <a:t>高支持</a:t>
                </a:r>
                <a:endParaRPr lang="zh-CN" altLang="en-US" sz="2000" dirty="0">
                  <a:solidFill>
                    <a:schemeClr val="bg1"/>
                  </a:solidFill>
                  <a:latin typeface="Calibri" panose="020F0502020204030204" pitchFamily="34" charset="0"/>
                </a:endParaRPr>
              </a:p>
            </p:txBody>
          </p:sp>
        </p:grpSp>
        <p:pic>
          <p:nvPicPr>
            <p:cNvPr id="19478" name="图片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8774" y="1941512"/>
              <a:ext cx="8477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9" name="图片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1262" y="1776412"/>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59" name="组合 53"/>
          <p:cNvGrpSpPr>
            <a:grpSpLocks/>
          </p:cNvGrpSpPr>
          <p:nvPr/>
        </p:nvGrpSpPr>
        <p:grpSpPr bwMode="auto">
          <a:xfrm>
            <a:off x="1047750" y="753276"/>
            <a:ext cx="1945818" cy="522330"/>
            <a:chOff x="0" y="-22341"/>
            <a:chExt cx="2201379" cy="632918"/>
          </a:xfrm>
        </p:grpSpPr>
        <p:pic>
          <p:nvPicPr>
            <p:cNvPr id="19475" name="图片 54" descr="未标题-g sa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341"/>
              <a:ext cx="2201379" cy="63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6" name="矩形 55"/>
            <p:cNvSpPr>
              <a:spLocks noChangeArrowheads="1"/>
            </p:cNvSpPr>
            <p:nvPr/>
          </p:nvSpPr>
          <p:spPr bwMode="auto">
            <a:xfrm>
              <a:off x="214312" y="71944"/>
              <a:ext cx="1506941" cy="38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400" b="1" dirty="0">
                  <a:solidFill>
                    <a:schemeClr val="bg1"/>
                  </a:solidFill>
                  <a:latin typeface="微软雅黑" panose="020B0503020204020204" pitchFamily="34" charset="-122"/>
                  <a:ea typeface="微软雅黑" panose="020B0503020204020204" pitchFamily="34" charset="-122"/>
                </a:rPr>
                <a:t>新竹、台北等    </a:t>
              </a:r>
              <a:endParaRPr lang="en-US" sz="1400" b="1" dirty="0">
                <a:solidFill>
                  <a:schemeClr val="bg1"/>
                </a:solidFill>
                <a:latin typeface="微软雅黑" panose="020B0503020204020204" pitchFamily="34" charset="-122"/>
                <a:ea typeface="微软雅黑" panose="020B0503020204020204" pitchFamily="34" charset="-122"/>
              </a:endParaRPr>
            </a:p>
          </p:txBody>
        </p:sp>
      </p:grpSp>
      <p:sp>
        <p:nvSpPr>
          <p:cNvPr id="19460" name="矩形 16"/>
          <p:cNvSpPr>
            <a:spLocks noChangeArrowheads="1"/>
          </p:cNvSpPr>
          <p:nvPr/>
        </p:nvSpPr>
        <p:spPr bwMode="auto">
          <a:xfrm>
            <a:off x="619125" y="1285875"/>
            <a:ext cx="25003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latin typeface="微软雅黑" panose="020B0503020204020204" pitchFamily="34" charset="-122"/>
                <a:ea typeface="微软雅黑" panose="020B0503020204020204" pitchFamily="34" charset="-122"/>
              </a:rPr>
              <a:t>空氣品質較好，也支持公投案，因為生活品質意識較高。</a:t>
            </a:r>
            <a:endParaRPr lang="en-US" sz="1200" dirty="0">
              <a:latin typeface="微软雅黑" panose="020B0503020204020204" pitchFamily="34" charset="-122"/>
              <a:ea typeface="微软雅黑" panose="020B0503020204020204" pitchFamily="34" charset="-122"/>
            </a:endParaRPr>
          </a:p>
          <a:p>
            <a:pPr eaLnBrk="1" hangingPunct="1"/>
            <a:endParaRPr lang="en-US" sz="1200" dirty="0">
              <a:latin typeface="微软雅黑" panose="020B0503020204020204" pitchFamily="34" charset="-122"/>
              <a:ea typeface="微软雅黑" panose="020B0503020204020204" pitchFamily="34" charset="-122"/>
            </a:endParaRPr>
          </a:p>
        </p:txBody>
      </p:sp>
      <p:sp>
        <p:nvSpPr>
          <p:cNvPr id="19474" name="矩形 59"/>
          <p:cNvSpPr>
            <a:spLocks noChangeArrowheads="1"/>
          </p:cNvSpPr>
          <p:nvPr/>
        </p:nvSpPr>
        <p:spPr bwMode="auto">
          <a:xfrm>
            <a:off x="6663864" y="771714"/>
            <a:ext cx="11484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400" b="1" dirty="0">
                <a:solidFill>
                  <a:schemeClr val="bg1"/>
                </a:solidFill>
                <a:latin typeface="微软雅黑" panose="020B0503020204020204" pitchFamily="34" charset="-122"/>
                <a:ea typeface="微软雅黑" panose="020B0503020204020204" pitchFamily="34" charset="-122"/>
              </a:rPr>
              <a:t>南投、高雄    </a:t>
            </a:r>
            <a:endParaRPr lang="en-US" sz="1400" b="1" dirty="0">
              <a:solidFill>
                <a:schemeClr val="bg1"/>
              </a:solidFill>
              <a:latin typeface="微软雅黑" panose="020B0503020204020204" pitchFamily="34" charset="-122"/>
              <a:ea typeface="微软雅黑" panose="020B0503020204020204" pitchFamily="34" charset="-122"/>
            </a:endParaRPr>
          </a:p>
        </p:txBody>
      </p:sp>
      <p:sp>
        <p:nvSpPr>
          <p:cNvPr id="19462" name="矩形 16"/>
          <p:cNvSpPr>
            <a:spLocks noChangeArrowheads="1"/>
          </p:cNvSpPr>
          <p:nvPr/>
        </p:nvSpPr>
        <p:spPr bwMode="auto">
          <a:xfrm>
            <a:off x="5964123" y="1123274"/>
            <a:ext cx="25003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latin typeface="微软雅黑" panose="020B0503020204020204" pitchFamily="34" charset="-122"/>
                <a:ea typeface="微软雅黑" panose="020B0503020204020204" pitchFamily="34" charset="-122"/>
              </a:rPr>
              <a:t>南投與高雄因為重工業發達，空氣品質較差，因此對於此公投案表達高度支持。</a:t>
            </a:r>
            <a:endParaRPr lang="en-US" sz="1200" dirty="0">
              <a:latin typeface="微软雅黑" panose="020B0503020204020204" pitchFamily="34" charset="-122"/>
              <a:ea typeface="微软雅黑" panose="020B0503020204020204" pitchFamily="34" charset="-122"/>
            </a:endParaRPr>
          </a:p>
          <a:p>
            <a:pPr eaLnBrk="1" hangingPunct="1"/>
            <a:endParaRPr lang="en-US" sz="1200" dirty="0">
              <a:latin typeface="微软雅黑" panose="020B0503020204020204" pitchFamily="34" charset="-122"/>
              <a:ea typeface="微软雅黑" panose="020B0503020204020204" pitchFamily="34" charset="-122"/>
            </a:endParaRPr>
          </a:p>
        </p:txBody>
      </p:sp>
      <p:grpSp>
        <p:nvGrpSpPr>
          <p:cNvPr id="19463" name="组合 61"/>
          <p:cNvGrpSpPr>
            <a:grpSpLocks/>
          </p:cNvGrpSpPr>
          <p:nvPr/>
        </p:nvGrpSpPr>
        <p:grpSpPr bwMode="auto">
          <a:xfrm>
            <a:off x="976313" y="3867894"/>
            <a:ext cx="1833561" cy="500062"/>
            <a:chOff x="0" y="-84121"/>
            <a:chExt cx="2166951" cy="623019"/>
          </a:xfrm>
        </p:grpSpPr>
        <p:pic>
          <p:nvPicPr>
            <p:cNvPr id="19471" name="图片 62" descr="未标题-g sa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121"/>
              <a:ext cx="2166951" cy="62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2" name="矩形 63"/>
            <p:cNvSpPr>
              <a:spLocks noChangeArrowheads="1"/>
            </p:cNvSpPr>
            <p:nvPr/>
          </p:nvSpPr>
          <p:spPr bwMode="auto">
            <a:xfrm>
              <a:off x="214314" y="5593"/>
              <a:ext cx="1482136" cy="38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400" b="1" dirty="0">
                  <a:solidFill>
                    <a:schemeClr val="bg1"/>
                  </a:solidFill>
                  <a:latin typeface="微软雅黑" panose="020B0503020204020204" pitchFamily="34" charset="-122"/>
                  <a:ea typeface="微软雅黑" panose="020B0503020204020204" pitchFamily="34" charset="-122"/>
                </a:rPr>
                <a:t>基隆、桃園等    </a:t>
              </a:r>
              <a:endParaRPr lang="en-US" sz="1400" b="1" dirty="0">
                <a:solidFill>
                  <a:schemeClr val="bg1"/>
                </a:solidFill>
                <a:latin typeface="微软雅黑" panose="020B0503020204020204" pitchFamily="34" charset="-122"/>
                <a:ea typeface="微软雅黑" panose="020B0503020204020204" pitchFamily="34" charset="-122"/>
              </a:endParaRPr>
            </a:p>
          </p:txBody>
        </p:sp>
      </p:grpSp>
      <p:sp>
        <p:nvSpPr>
          <p:cNvPr id="19464" name="矩形 16"/>
          <p:cNvSpPr>
            <a:spLocks noChangeArrowheads="1"/>
          </p:cNvSpPr>
          <p:nvPr/>
        </p:nvSpPr>
        <p:spPr bwMode="auto">
          <a:xfrm>
            <a:off x="547688" y="4373691"/>
            <a:ext cx="25003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latin typeface="微软雅黑" panose="020B0503020204020204" pitchFamily="34" charset="-122"/>
                <a:ea typeface="微软雅黑" panose="020B0503020204020204" pitchFamily="34" charset="-122"/>
              </a:rPr>
              <a:t>基隆空氣污染程度低，因為多雨且以服務業為主，桃園亦是。</a:t>
            </a:r>
            <a:endParaRPr lang="en-US" sz="1200" dirty="0">
              <a:latin typeface="微软雅黑" panose="020B0503020204020204" pitchFamily="34" charset="-122"/>
              <a:ea typeface="微软雅黑" panose="020B0503020204020204" pitchFamily="34" charset="-122"/>
            </a:endParaRPr>
          </a:p>
          <a:p>
            <a:pPr eaLnBrk="1" hangingPunct="1"/>
            <a:endParaRPr lang="en-US" sz="1200" dirty="0">
              <a:latin typeface="微软雅黑" panose="020B0503020204020204" pitchFamily="34" charset="-122"/>
              <a:ea typeface="微软雅黑" panose="020B0503020204020204" pitchFamily="34" charset="-122"/>
            </a:endParaRPr>
          </a:p>
        </p:txBody>
      </p:sp>
      <p:grpSp>
        <p:nvGrpSpPr>
          <p:cNvPr id="19465" name="组合 69"/>
          <p:cNvGrpSpPr>
            <a:grpSpLocks/>
          </p:cNvGrpSpPr>
          <p:nvPr/>
        </p:nvGrpSpPr>
        <p:grpSpPr bwMode="auto">
          <a:xfrm>
            <a:off x="6464405" y="3867894"/>
            <a:ext cx="1852011" cy="508545"/>
            <a:chOff x="-88284" y="4714"/>
            <a:chExt cx="1945672" cy="534017"/>
          </a:xfrm>
        </p:grpSpPr>
        <p:pic>
          <p:nvPicPr>
            <p:cNvPr id="19469" name="图片 70" descr="未标题-g sa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14"/>
              <a:ext cx="1857388" cy="53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矩形 71"/>
            <p:cNvSpPr>
              <a:spLocks noChangeArrowheads="1"/>
            </p:cNvSpPr>
            <p:nvPr/>
          </p:nvSpPr>
          <p:spPr bwMode="auto">
            <a:xfrm>
              <a:off x="-88284" y="74947"/>
              <a:ext cx="1643074" cy="38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400" b="1" dirty="0">
                  <a:solidFill>
                    <a:schemeClr val="bg1"/>
                  </a:solidFill>
                  <a:latin typeface="微软雅黑" panose="020B0503020204020204" pitchFamily="34" charset="-122"/>
                  <a:ea typeface="微软雅黑" panose="020B0503020204020204" pitchFamily="34" charset="-122"/>
                </a:rPr>
                <a:t>台南、嘉義等    </a:t>
              </a:r>
              <a:endParaRPr lang="en-US" sz="1400" b="1" dirty="0">
                <a:solidFill>
                  <a:schemeClr val="bg1"/>
                </a:solidFill>
                <a:latin typeface="微软雅黑" panose="020B0503020204020204" pitchFamily="34" charset="-122"/>
                <a:ea typeface="微软雅黑" panose="020B0503020204020204" pitchFamily="34" charset="-122"/>
              </a:endParaRPr>
            </a:p>
          </p:txBody>
        </p:sp>
      </p:grpSp>
      <p:sp>
        <p:nvSpPr>
          <p:cNvPr id="19466" name="矩形 16"/>
          <p:cNvSpPr>
            <a:spLocks noChangeArrowheads="1"/>
          </p:cNvSpPr>
          <p:nvPr/>
        </p:nvSpPr>
        <p:spPr bwMode="auto">
          <a:xfrm>
            <a:off x="6119813" y="4299942"/>
            <a:ext cx="25003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latin typeface="微软雅黑" panose="020B0503020204020204" pitchFamily="34" charset="-122"/>
                <a:ea typeface="微软雅黑" panose="020B0503020204020204" pitchFamily="34" charset="-122"/>
              </a:rPr>
              <a:t>多從事農業，但容易因為風向的關係，受到南方污染物的影響，所以其空氣品質差，但不易察覺，因此支持率低。</a:t>
            </a:r>
            <a:endParaRPr lang="en-US" sz="1200" dirty="0">
              <a:latin typeface="微软雅黑" panose="020B0503020204020204" pitchFamily="34" charset="-122"/>
              <a:ea typeface="微软雅黑" panose="020B0503020204020204" pitchFamily="34" charset="-122"/>
            </a:endParaRPr>
          </a:p>
          <a:p>
            <a:pPr eaLnBrk="1" hangingPunct="1"/>
            <a:endParaRPr lang="en-US" sz="1200" dirty="0">
              <a:latin typeface="微软雅黑" panose="020B0503020204020204" pitchFamily="34" charset="-122"/>
              <a:ea typeface="微软雅黑" panose="020B0503020204020204" pitchFamily="34" charset="-122"/>
            </a:endParaRPr>
          </a:p>
        </p:txBody>
      </p:sp>
      <p:pic>
        <p:nvPicPr>
          <p:cNvPr id="19467" name="图片 73" descr="未tf awe标题-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矩形 74"/>
          <p:cNvSpPr>
            <a:spLocks noChangeArrowheads="1"/>
          </p:cNvSpPr>
          <p:nvPr/>
        </p:nvSpPr>
        <p:spPr bwMode="auto">
          <a:xfrm>
            <a:off x="714375" y="285750"/>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解讀</a:t>
            </a:r>
            <a:endParaRPr lang="en-US" sz="1400" b="1" dirty="0">
              <a:latin typeface="微软雅黑" panose="020B0503020204020204" pitchFamily="34" charset="-122"/>
              <a:ea typeface="微软雅黑" panose="020B0503020204020204" pitchFamily="34" charset="-122"/>
            </a:endParaRP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3554" name="组合 30"/>
          <p:cNvGrpSpPr>
            <a:grpSpLocks/>
          </p:cNvGrpSpPr>
          <p:nvPr/>
        </p:nvGrpSpPr>
        <p:grpSpPr bwMode="auto">
          <a:xfrm>
            <a:off x="2214563" y="1214438"/>
            <a:ext cx="4040116" cy="2500312"/>
            <a:chOff x="571504" y="0"/>
            <a:chExt cx="4040144" cy="2500330"/>
          </a:xfrm>
        </p:grpSpPr>
        <p:pic>
          <p:nvPicPr>
            <p:cNvPr id="23557" name="图片 5" descr="未标题-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4" y="642942"/>
              <a:ext cx="214314" cy="20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图片 7" descr="未标题-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42" y="71438"/>
              <a:ext cx="367710" cy="35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图片 8" descr="未标题-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7124" y="1997870"/>
              <a:ext cx="513814" cy="50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560" name="直接连接符 10"/>
            <p:cNvCxnSpPr>
              <a:cxnSpLocks noChangeShapeType="1"/>
            </p:cNvCxnSpPr>
            <p:nvPr/>
          </p:nvCxnSpPr>
          <p:spPr bwMode="auto">
            <a:xfrm flipV="1">
              <a:off x="785817" y="250827"/>
              <a:ext cx="3429024" cy="49689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23561" name="直接连接符 15"/>
            <p:cNvCxnSpPr>
              <a:cxnSpLocks noChangeShapeType="1"/>
            </p:cNvCxnSpPr>
            <p:nvPr/>
          </p:nvCxnSpPr>
          <p:spPr bwMode="auto">
            <a:xfrm rot="5400000">
              <a:off x="2821800" y="746923"/>
              <a:ext cx="2000264" cy="107156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23562" name="直接连接符 18"/>
            <p:cNvCxnSpPr>
              <a:cxnSpLocks noChangeShapeType="1"/>
            </p:cNvCxnSpPr>
            <p:nvPr/>
          </p:nvCxnSpPr>
          <p:spPr bwMode="auto">
            <a:xfrm>
              <a:off x="714380" y="785818"/>
              <a:ext cx="2428892" cy="142876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pic>
          <p:nvPicPr>
            <p:cNvPr id="23563" name="图片 24" descr="1245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404" y="0"/>
              <a:ext cx="468244" cy="46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555" name="图片 32" descr="568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3143250"/>
            <a:ext cx="714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矩形 12"/>
          <p:cNvSpPr>
            <a:spLocks noChangeArrowheads="1"/>
          </p:cNvSpPr>
          <p:nvPr/>
        </p:nvSpPr>
        <p:spPr bwMode="auto">
          <a:xfrm>
            <a:off x="1857375" y="1857375"/>
            <a:ext cx="50720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b="1" dirty="0">
                <a:latin typeface="Calibri" panose="020F0502020204030204" pitchFamily="34" charset="0"/>
              </a:rPr>
              <a:t>TH</a:t>
            </a:r>
            <a:r>
              <a:rPr lang="en-US" altLang="zh-CN" sz="7200" b="1" dirty="0">
                <a:solidFill>
                  <a:srgbClr val="7F7F7F"/>
                </a:solidFill>
                <a:latin typeface="Calibri" panose="020F0502020204030204" pitchFamily="34" charset="0"/>
              </a:rPr>
              <a:t>ANK</a:t>
            </a:r>
            <a:r>
              <a:rPr lang="en-US" altLang="zh-CN" sz="7200" b="1" dirty="0">
                <a:latin typeface="Calibri" panose="020F0502020204030204" pitchFamily="34" charset="0"/>
              </a:rPr>
              <a:t>  </a:t>
            </a:r>
            <a:r>
              <a:rPr lang="en-US" altLang="zh-CN" sz="7200" b="1" dirty="0">
                <a:solidFill>
                  <a:srgbClr val="7F7F7F"/>
                </a:solidFill>
                <a:latin typeface="Calibri" panose="020F0502020204030204" pitchFamily="34" charset="0"/>
              </a:rPr>
              <a:t>YO</a:t>
            </a:r>
            <a:r>
              <a:rPr lang="en-US" altLang="zh-CN" sz="7200" b="1" dirty="0">
                <a:latin typeface="Calibri" panose="020F0502020204030204" pitchFamily="34" charset="0"/>
              </a:rPr>
              <a:t>U</a:t>
            </a:r>
            <a:endParaRPr lang="zh-CN" altLang="en-US" sz="7200" b="1" dirty="0">
              <a:latin typeface="Calibri" panose="020F0502020204030204" pitchFamily="34" charset="0"/>
            </a:endParaRP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图片 21" descr="未a fa标题-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593" y="1416249"/>
            <a:ext cx="1601785" cy="150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图片 5" descr="ffpic13051631131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167" y="1913696"/>
            <a:ext cx="517130" cy="5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群組 1">
            <a:extLst>
              <a:ext uri="{FF2B5EF4-FFF2-40B4-BE49-F238E27FC236}">
                <a16:creationId xmlns:a16="http://schemas.microsoft.com/office/drawing/2014/main" id="{1DB3D20D-284B-1E4A-9A0A-C2200C33B64B}"/>
              </a:ext>
            </a:extLst>
          </p:cNvPr>
          <p:cNvGrpSpPr/>
          <p:nvPr/>
        </p:nvGrpSpPr>
        <p:grpSpPr>
          <a:xfrm>
            <a:off x="473645" y="3045938"/>
            <a:ext cx="1857375" cy="276999"/>
            <a:chOff x="571500" y="2786063"/>
            <a:chExt cx="1857375" cy="276999"/>
          </a:xfrm>
        </p:grpSpPr>
        <p:sp>
          <p:nvSpPr>
            <p:cNvPr id="17419" name="直角三角形 10"/>
            <p:cNvSpPr>
              <a:spLocks noChangeArrowheads="1"/>
            </p:cNvSpPr>
            <p:nvPr/>
          </p:nvSpPr>
          <p:spPr bwMode="auto">
            <a:xfrm rot="-5400000">
              <a:off x="557212" y="2865438"/>
              <a:ext cx="149225" cy="120650"/>
            </a:xfrm>
            <a:prstGeom prst="rtTriangle">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dirty="0">
                <a:solidFill>
                  <a:srgbClr val="FFFFFF"/>
                </a:solidFill>
                <a:latin typeface="Calibri" panose="020F0502020204030204" pitchFamily="34" charset="0"/>
              </a:endParaRPr>
            </a:p>
          </p:txBody>
        </p:sp>
        <p:sp>
          <p:nvSpPr>
            <p:cNvPr id="17420" name="文本框 10"/>
            <p:cNvSpPr txBox="1">
              <a:spLocks noChangeArrowheads="1"/>
            </p:cNvSpPr>
            <p:nvPr/>
          </p:nvSpPr>
          <p:spPr bwMode="auto">
            <a:xfrm>
              <a:off x="622300" y="2786063"/>
              <a:ext cx="18065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latin typeface="微软雅黑" panose="020B0503020204020204" pitchFamily="34" charset="-122"/>
                  <a:ea typeface="微软雅黑" panose="020B0503020204020204" pitchFamily="34" charset="-122"/>
                </a:rPr>
                <a:t>林旭</a:t>
              </a:r>
            </a:p>
          </p:txBody>
        </p:sp>
      </p:grpSp>
      <p:grpSp>
        <p:nvGrpSpPr>
          <p:cNvPr id="3" name="群組 2">
            <a:extLst>
              <a:ext uri="{FF2B5EF4-FFF2-40B4-BE49-F238E27FC236}">
                <a16:creationId xmlns:a16="http://schemas.microsoft.com/office/drawing/2014/main" id="{03B0D79E-D58E-6C43-BAE8-C02BC9EC9BFD}"/>
              </a:ext>
            </a:extLst>
          </p:cNvPr>
          <p:cNvGrpSpPr/>
          <p:nvPr/>
        </p:nvGrpSpPr>
        <p:grpSpPr>
          <a:xfrm>
            <a:off x="2106346" y="3032831"/>
            <a:ext cx="1857375" cy="276999"/>
            <a:chOff x="2714625" y="2786063"/>
            <a:chExt cx="1857375" cy="276999"/>
          </a:xfrm>
        </p:grpSpPr>
        <p:sp>
          <p:nvSpPr>
            <p:cNvPr id="17422" name="直角三角形 13"/>
            <p:cNvSpPr>
              <a:spLocks noChangeArrowheads="1"/>
            </p:cNvSpPr>
            <p:nvPr/>
          </p:nvSpPr>
          <p:spPr bwMode="auto">
            <a:xfrm rot="-5400000">
              <a:off x="2700337" y="2865438"/>
              <a:ext cx="149225" cy="120650"/>
            </a:xfrm>
            <a:prstGeom prst="rtTriangle">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rgbClr val="FFFFFF"/>
                </a:solidFill>
                <a:latin typeface="Calibri" panose="020F0502020204030204" pitchFamily="34" charset="0"/>
              </a:endParaRPr>
            </a:p>
          </p:txBody>
        </p:sp>
        <p:sp>
          <p:nvSpPr>
            <p:cNvPr id="17423" name="文本框 10"/>
            <p:cNvSpPr txBox="1">
              <a:spLocks noChangeArrowheads="1"/>
            </p:cNvSpPr>
            <p:nvPr/>
          </p:nvSpPr>
          <p:spPr bwMode="auto">
            <a:xfrm>
              <a:off x="2765425" y="2786063"/>
              <a:ext cx="18065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latin typeface="微软雅黑" panose="020B0503020204020204" pitchFamily="34" charset="-122"/>
                  <a:ea typeface="微软雅黑" panose="020B0503020204020204" pitchFamily="34" charset="-122"/>
                </a:rPr>
                <a:t>李斯立</a:t>
              </a:r>
            </a:p>
          </p:txBody>
        </p:sp>
      </p:grpSp>
      <p:grpSp>
        <p:nvGrpSpPr>
          <p:cNvPr id="4" name="群組 3">
            <a:extLst>
              <a:ext uri="{FF2B5EF4-FFF2-40B4-BE49-F238E27FC236}">
                <a16:creationId xmlns:a16="http://schemas.microsoft.com/office/drawing/2014/main" id="{CDE856CC-6D35-0443-AD09-BAA48168017E}"/>
              </a:ext>
            </a:extLst>
          </p:cNvPr>
          <p:cNvGrpSpPr/>
          <p:nvPr/>
        </p:nvGrpSpPr>
        <p:grpSpPr>
          <a:xfrm>
            <a:off x="3893238" y="3032830"/>
            <a:ext cx="1857375" cy="276999"/>
            <a:chOff x="4786313" y="2786063"/>
            <a:chExt cx="1857375" cy="276999"/>
          </a:xfrm>
        </p:grpSpPr>
        <p:sp>
          <p:nvSpPr>
            <p:cNvPr id="17425" name="直角三角形 16"/>
            <p:cNvSpPr>
              <a:spLocks noChangeArrowheads="1"/>
            </p:cNvSpPr>
            <p:nvPr/>
          </p:nvSpPr>
          <p:spPr bwMode="auto">
            <a:xfrm rot="-5400000">
              <a:off x="4772025" y="2865438"/>
              <a:ext cx="149225" cy="120650"/>
            </a:xfrm>
            <a:prstGeom prst="rtTriangle">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rgbClr val="FFFFFF"/>
                </a:solidFill>
                <a:latin typeface="Calibri" panose="020F0502020204030204" pitchFamily="34" charset="0"/>
              </a:endParaRPr>
            </a:p>
          </p:txBody>
        </p:sp>
        <p:sp>
          <p:nvSpPr>
            <p:cNvPr id="17426" name="文本框 10"/>
            <p:cNvSpPr txBox="1">
              <a:spLocks noChangeArrowheads="1"/>
            </p:cNvSpPr>
            <p:nvPr/>
          </p:nvSpPr>
          <p:spPr bwMode="auto">
            <a:xfrm>
              <a:off x="4837113" y="2786063"/>
              <a:ext cx="18065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latin typeface="微软雅黑" panose="020B0503020204020204" pitchFamily="34" charset="-122"/>
                  <a:ea typeface="微软雅黑" panose="020B0503020204020204" pitchFamily="34" charset="-122"/>
                </a:rPr>
                <a:t>鄭雅之</a:t>
              </a:r>
            </a:p>
          </p:txBody>
        </p:sp>
      </p:grpSp>
      <p:grpSp>
        <p:nvGrpSpPr>
          <p:cNvPr id="5" name="群組 4">
            <a:extLst>
              <a:ext uri="{FF2B5EF4-FFF2-40B4-BE49-F238E27FC236}">
                <a16:creationId xmlns:a16="http://schemas.microsoft.com/office/drawing/2014/main" id="{61E97D2A-F853-1740-9BCC-CC7A14E58EFE}"/>
              </a:ext>
            </a:extLst>
          </p:cNvPr>
          <p:cNvGrpSpPr/>
          <p:nvPr/>
        </p:nvGrpSpPr>
        <p:grpSpPr>
          <a:xfrm>
            <a:off x="5548447" y="3039591"/>
            <a:ext cx="1857375" cy="276999"/>
            <a:chOff x="6858000" y="2786063"/>
            <a:chExt cx="1857375" cy="276999"/>
          </a:xfrm>
        </p:grpSpPr>
        <p:sp>
          <p:nvSpPr>
            <p:cNvPr id="17428" name="直角三角形 19"/>
            <p:cNvSpPr>
              <a:spLocks noChangeArrowheads="1"/>
            </p:cNvSpPr>
            <p:nvPr/>
          </p:nvSpPr>
          <p:spPr bwMode="auto">
            <a:xfrm rot="-5400000">
              <a:off x="6843712" y="2865438"/>
              <a:ext cx="149225" cy="120650"/>
            </a:xfrm>
            <a:prstGeom prst="rtTriangle">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rgbClr val="FFFFFF"/>
                </a:solidFill>
                <a:latin typeface="Calibri" panose="020F0502020204030204" pitchFamily="34" charset="0"/>
              </a:endParaRPr>
            </a:p>
          </p:txBody>
        </p:sp>
        <p:sp>
          <p:nvSpPr>
            <p:cNvPr id="17429" name="文本框 10"/>
            <p:cNvSpPr txBox="1">
              <a:spLocks noChangeArrowheads="1"/>
            </p:cNvSpPr>
            <p:nvPr/>
          </p:nvSpPr>
          <p:spPr bwMode="auto">
            <a:xfrm>
              <a:off x="6908800" y="2786063"/>
              <a:ext cx="18065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latin typeface="微软雅黑" panose="020B0503020204020204" pitchFamily="34" charset="-122"/>
                  <a:ea typeface="微软雅黑" panose="020B0503020204020204" pitchFamily="34" charset="-122"/>
                </a:rPr>
                <a:t>許鳳蘭</a:t>
              </a:r>
            </a:p>
          </p:txBody>
        </p:sp>
      </p:grpSp>
      <p:pic>
        <p:nvPicPr>
          <p:cNvPr id="17430" name="图片 45" descr="未tf awe标题-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1" name="矩形 46"/>
          <p:cNvSpPr>
            <a:spLocks noChangeArrowheads="1"/>
          </p:cNvSpPr>
          <p:nvPr/>
        </p:nvSpPr>
        <p:spPr bwMode="auto">
          <a:xfrm>
            <a:off x="714375" y="285750"/>
            <a:ext cx="11144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小組名單    </a:t>
            </a:r>
            <a:endParaRPr lang="en-US" sz="1400" b="1" dirty="0">
              <a:latin typeface="微软雅黑" panose="020B0503020204020204" pitchFamily="34" charset="-122"/>
              <a:ea typeface="微软雅黑" panose="020B0503020204020204" pitchFamily="34" charset="-122"/>
            </a:endParaRPr>
          </a:p>
        </p:txBody>
      </p:sp>
      <p:pic>
        <p:nvPicPr>
          <p:cNvPr id="24" name="图片 21" descr="未a fa标题-1.jpg">
            <a:extLst>
              <a:ext uri="{FF2B5EF4-FFF2-40B4-BE49-F238E27FC236}">
                <a16:creationId xmlns:a16="http://schemas.microsoft.com/office/drawing/2014/main" id="{ECA6F09C-7FB7-944F-92F6-DB54C178C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071" y="1385961"/>
            <a:ext cx="1601785" cy="150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1" descr="未a fa标题-1.jpg">
            <a:extLst>
              <a:ext uri="{FF2B5EF4-FFF2-40B4-BE49-F238E27FC236}">
                <a16:creationId xmlns:a16="http://schemas.microsoft.com/office/drawing/2014/main" id="{16AA22B3-8B17-234C-B01C-0E8B2FF6E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40" y="1416249"/>
            <a:ext cx="1601785" cy="150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21" descr="未a fa标题-1.jpg">
            <a:extLst>
              <a:ext uri="{FF2B5EF4-FFF2-40B4-BE49-F238E27FC236}">
                <a16:creationId xmlns:a16="http://schemas.microsoft.com/office/drawing/2014/main" id="{86A7DADB-10B6-5542-8496-E1C5A3C84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6114" y="1416249"/>
            <a:ext cx="1601785" cy="150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21" descr="未a fa标题-1.jpg">
            <a:extLst>
              <a:ext uri="{FF2B5EF4-FFF2-40B4-BE49-F238E27FC236}">
                <a16:creationId xmlns:a16="http://schemas.microsoft.com/office/drawing/2014/main" id="{9FE75808-3E39-8E4C-9914-20AEB3732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1641" y="1385442"/>
            <a:ext cx="1601785" cy="150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群組 31">
            <a:extLst>
              <a:ext uri="{FF2B5EF4-FFF2-40B4-BE49-F238E27FC236}">
                <a16:creationId xmlns:a16="http://schemas.microsoft.com/office/drawing/2014/main" id="{1EF3E851-1F4F-054F-B92A-D58DA0073E52}"/>
              </a:ext>
            </a:extLst>
          </p:cNvPr>
          <p:cNvGrpSpPr/>
          <p:nvPr/>
        </p:nvGrpSpPr>
        <p:grpSpPr>
          <a:xfrm>
            <a:off x="7178317" y="3047138"/>
            <a:ext cx="1857375" cy="276999"/>
            <a:chOff x="6858000" y="2786063"/>
            <a:chExt cx="1857375" cy="276999"/>
          </a:xfrm>
        </p:grpSpPr>
        <p:sp>
          <p:nvSpPr>
            <p:cNvPr id="33" name="直角三角形 19">
              <a:extLst>
                <a:ext uri="{FF2B5EF4-FFF2-40B4-BE49-F238E27FC236}">
                  <a16:creationId xmlns:a16="http://schemas.microsoft.com/office/drawing/2014/main" id="{8D278C23-15AA-1F45-946A-27EF8E76A866}"/>
                </a:ext>
              </a:extLst>
            </p:cNvPr>
            <p:cNvSpPr>
              <a:spLocks noChangeArrowheads="1"/>
            </p:cNvSpPr>
            <p:nvPr/>
          </p:nvSpPr>
          <p:spPr bwMode="auto">
            <a:xfrm rot="-5400000">
              <a:off x="6843712" y="2865438"/>
              <a:ext cx="149225" cy="120650"/>
            </a:xfrm>
            <a:prstGeom prst="rtTriangle">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rgbClr val="FFFFFF"/>
                </a:solidFill>
                <a:latin typeface="Calibri" panose="020F0502020204030204" pitchFamily="34" charset="0"/>
              </a:endParaRPr>
            </a:p>
          </p:txBody>
        </p:sp>
        <p:sp>
          <p:nvSpPr>
            <p:cNvPr id="34" name="文本框 10">
              <a:extLst>
                <a:ext uri="{FF2B5EF4-FFF2-40B4-BE49-F238E27FC236}">
                  <a16:creationId xmlns:a16="http://schemas.microsoft.com/office/drawing/2014/main" id="{1587FB1A-69A8-1F4D-91CE-E6126F03D208}"/>
                </a:ext>
              </a:extLst>
            </p:cNvPr>
            <p:cNvSpPr txBox="1">
              <a:spLocks noChangeArrowheads="1"/>
            </p:cNvSpPr>
            <p:nvPr/>
          </p:nvSpPr>
          <p:spPr bwMode="auto">
            <a:xfrm>
              <a:off x="6908800" y="2786063"/>
              <a:ext cx="18065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latin typeface="微软雅黑" panose="020B0503020204020204" pitchFamily="34" charset="-122"/>
                  <a:ea typeface="微软雅黑" panose="020B0503020204020204" pitchFamily="34" charset="-122"/>
                </a:rPr>
                <a:t>陳宥竹</a:t>
              </a:r>
            </a:p>
          </p:txBody>
        </p:sp>
      </p:grpSp>
      <p:pic>
        <p:nvPicPr>
          <p:cNvPr id="17415" name="图片 6" descr="ffpic1305163145401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0952" y="1856782"/>
            <a:ext cx="575360" cy="566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图片 7" descr="ffpic130516311311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2994" y="1894585"/>
            <a:ext cx="549937" cy="54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图片 8" descr="ffpic130516311311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4960" y="1856782"/>
            <a:ext cx="555145" cy="5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图片 33" descr="ffpic13051631454012.png">
            <a:extLst>
              <a:ext uri="{FF2B5EF4-FFF2-40B4-BE49-F238E27FC236}">
                <a16:creationId xmlns:a16="http://schemas.microsoft.com/office/drawing/2014/main" id="{DA3EAA71-A521-8043-B12D-020DD8990A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4266" y="1907777"/>
            <a:ext cx="565479" cy="56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39" descr="未tf awe标题-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938" y="2357438"/>
            <a:ext cx="863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38" descr="未tf awe标题-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5" y="2357438"/>
            <a:ext cx="863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图片 37" descr="未tf awe标题-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1938" y="2357438"/>
            <a:ext cx="863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图片 36" descr="未tf awe标题-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357438"/>
            <a:ext cx="863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图片 35" descr="未tf awe标题-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88" y="2357438"/>
            <a:ext cx="863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图片 3" descr="ffpic130516314540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213" y="2587625"/>
            <a:ext cx="3222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图片 6" descr="ffpic130516314540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2643188"/>
            <a:ext cx="3206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图片 9" descr="ffpic13051631131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9650" y="2587625"/>
            <a:ext cx="3222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图片 12" descr="ffpic130516314540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3713" y="2587625"/>
            <a:ext cx="3222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1" name="矩形 14"/>
          <p:cNvSpPr>
            <a:spLocks noChangeArrowheads="1"/>
          </p:cNvSpPr>
          <p:nvPr/>
        </p:nvSpPr>
        <p:spPr bwMode="auto">
          <a:xfrm>
            <a:off x="3949740" y="3285452"/>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latin typeface="微软雅黑" panose="020B0503020204020204" pitchFamily="34" charset="-122"/>
                <a:ea typeface="微软雅黑" panose="020B0503020204020204" pitchFamily="34" charset="-122"/>
              </a:rPr>
              <a:t>重點程式說明</a:t>
            </a:r>
          </a:p>
        </p:txBody>
      </p:sp>
      <p:sp>
        <p:nvSpPr>
          <p:cNvPr id="5149" name="矩形 17"/>
          <p:cNvSpPr>
            <a:spLocks noChangeArrowheads="1"/>
          </p:cNvSpPr>
          <p:nvPr/>
        </p:nvSpPr>
        <p:spPr bwMode="auto">
          <a:xfrm>
            <a:off x="2317690" y="202447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latin typeface="微软雅黑" panose="020B0503020204020204" pitchFamily="34" charset="-122"/>
                <a:ea typeface="微软雅黑" panose="020B0503020204020204" pitchFamily="34" charset="-122"/>
              </a:rPr>
              <a:t>資料來源</a:t>
            </a:r>
          </a:p>
        </p:txBody>
      </p:sp>
      <p:sp>
        <p:nvSpPr>
          <p:cNvPr id="5147" name="矩形 20"/>
          <p:cNvSpPr>
            <a:spLocks noChangeArrowheads="1"/>
          </p:cNvSpPr>
          <p:nvPr/>
        </p:nvSpPr>
        <p:spPr bwMode="auto">
          <a:xfrm>
            <a:off x="6043453" y="2018617"/>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latin typeface="微软雅黑" panose="020B0503020204020204" pitchFamily="34" charset="-122"/>
                <a:ea typeface="微软雅黑" panose="020B0503020204020204" pitchFamily="34" charset="-122"/>
              </a:rPr>
              <a:t>產出</a:t>
            </a:r>
          </a:p>
        </p:txBody>
      </p:sp>
      <p:sp>
        <p:nvSpPr>
          <p:cNvPr id="5145" name="矩形 23"/>
          <p:cNvSpPr>
            <a:spLocks noChangeArrowheads="1"/>
          </p:cNvSpPr>
          <p:nvPr/>
        </p:nvSpPr>
        <p:spPr bwMode="auto">
          <a:xfrm>
            <a:off x="32544" y="3223375"/>
            <a:ext cx="2071688" cy="27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latin typeface="微软雅黑" panose="020B0503020204020204" pitchFamily="34" charset="-122"/>
                <a:ea typeface="微软雅黑" panose="020B0503020204020204" pitchFamily="34" charset="-122"/>
              </a:rPr>
              <a:t>背景動機</a:t>
            </a:r>
          </a:p>
        </p:txBody>
      </p:sp>
      <p:pic>
        <p:nvPicPr>
          <p:cNvPr id="5135" name="图片 27" descr="ffpic130516311311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5250" y="2571750"/>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36" name="直接连接符 28"/>
          <p:cNvCxnSpPr>
            <a:cxnSpLocks noChangeShapeType="1"/>
          </p:cNvCxnSpPr>
          <p:nvPr/>
        </p:nvCxnSpPr>
        <p:spPr bwMode="auto">
          <a:xfrm>
            <a:off x="1428750" y="2746375"/>
            <a:ext cx="100012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37" name="直接连接符 29"/>
          <p:cNvCxnSpPr>
            <a:cxnSpLocks noChangeShapeType="1"/>
          </p:cNvCxnSpPr>
          <p:nvPr/>
        </p:nvCxnSpPr>
        <p:spPr bwMode="auto">
          <a:xfrm>
            <a:off x="3071813" y="2746375"/>
            <a:ext cx="1071562"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38" name="直接连接符 30"/>
          <p:cNvCxnSpPr>
            <a:cxnSpLocks noChangeShapeType="1"/>
          </p:cNvCxnSpPr>
          <p:nvPr/>
        </p:nvCxnSpPr>
        <p:spPr bwMode="auto">
          <a:xfrm>
            <a:off x="4786313" y="2746375"/>
            <a:ext cx="11430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39" name="直接连接符 31"/>
          <p:cNvCxnSpPr>
            <a:cxnSpLocks noChangeShapeType="1"/>
          </p:cNvCxnSpPr>
          <p:nvPr/>
        </p:nvCxnSpPr>
        <p:spPr bwMode="auto">
          <a:xfrm>
            <a:off x="6572250" y="2746375"/>
            <a:ext cx="100012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43" name="矩形 33"/>
          <p:cNvSpPr>
            <a:spLocks noChangeArrowheads="1"/>
          </p:cNvSpPr>
          <p:nvPr/>
        </p:nvSpPr>
        <p:spPr bwMode="auto">
          <a:xfrm>
            <a:off x="7686516" y="3223375"/>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latin typeface="微软雅黑" panose="020B0503020204020204" pitchFamily="34" charset="-122"/>
                <a:ea typeface="微软雅黑" panose="020B0503020204020204" pitchFamily="34" charset="-122"/>
              </a:rPr>
              <a:t>解讀</a:t>
            </a:r>
          </a:p>
        </p:txBody>
      </p:sp>
      <p:pic>
        <p:nvPicPr>
          <p:cNvPr id="5141" name="图片 40" descr="未tf awe标题-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2" name="矩形 41"/>
          <p:cNvSpPr>
            <a:spLocks noChangeArrowheads="1"/>
          </p:cNvSpPr>
          <p:nvPr/>
        </p:nvSpPr>
        <p:spPr bwMode="auto">
          <a:xfrm>
            <a:off x="714375" y="285750"/>
            <a:ext cx="7553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目錄    </a:t>
            </a:r>
            <a:endParaRPr lang="en-US" sz="1400" b="1" dirty="0">
              <a:latin typeface="微软雅黑" panose="020B0503020204020204" pitchFamily="34" charset="-122"/>
              <a:ea typeface="微软雅黑" panose="020B0503020204020204" pitchFamily="34" charset="-122"/>
            </a:endParaRP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矩形 1"/>
          <p:cNvSpPr>
            <a:spLocks noChangeArrowheads="1"/>
          </p:cNvSpPr>
          <p:nvPr/>
        </p:nvSpPr>
        <p:spPr bwMode="auto">
          <a:xfrm>
            <a:off x="1714500" y="2071688"/>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99" name="矩形 129"/>
          <p:cNvSpPr>
            <a:spLocks noChangeArrowheads="1"/>
          </p:cNvSpPr>
          <p:nvPr/>
        </p:nvSpPr>
        <p:spPr bwMode="auto">
          <a:xfrm>
            <a:off x="3357563" y="2214563"/>
            <a:ext cx="328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rPr>
              <a:t>背景動機</a:t>
            </a:r>
          </a:p>
        </p:txBody>
      </p:sp>
      <p:sp>
        <p:nvSpPr>
          <p:cNvPr id="4100"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a:latin typeface="Calibri" panose="020F0502020204030204" pitchFamily="34" charset="0"/>
              </a:rPr>
              <a:t>01</a:t>
            </a:r>
            <a:endParaRPr lang="zh-CN" altLang="en-US" sz="6000" b="1">
              <a:latin typeface="Calibri" panose="020F0502020204030204" pitchFamily="34" charset="0"/>
            </a:endParaRPr>
          </a:p>
        </p:txBody>
      </p:sp>
      <p:sp>
        <p:nvSpPr>
          <p:cNvPr id="4101" name="矩形 5"/>
          <p:cNvSpPr>
            <a:spLocks noChangeArrowheads="1"/>
          </p:cNvSpPr>
          <p:nvPr/>
        </p:nvSpPr>
        <p:spPr bwMode="auto">
          <a:xfrm>
            <a:off x="3357563" y="2571750"/>
            <a:ext cx="38576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dirty="0">
                <a:latin typeface="微软雅黑" panose="020B0503020204020204" pitchFamily="34" charset="-122"/>
                <a:ea typeface="微软雅黑" panose="020B0503020204020204" pitchFamily="34" charset="-122"/>
              </a:rPr>
              <a:t>Background</a:t>
            </a:r>
            <a:endParaRPr lang="zh-CN" altLang="en-US" sz="900" dirty="0">
              <a:latin typeface="Calibri" panose="020F0502020204030204" pitchFamily="34" charset="0"/>
            </a:endParaRPr>
          </a:p>
        </p:txBody>
      </p:sp>
    </p:spTree>
  </p:cSld>
  <p:clrMapOvr>
    <a:masterClrMapping/>
  </p:clrMapOvr>
  <p:transition>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29" descr="未标题-1f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688" y="1071563"/>
            <a:ext cx="36433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流程图: 联系 34"/>
          <p:cNvSpPr>
            <a:spLocks noChangeArrowheads="1"/>
          </p:cNvSpPr>
          <p:nvPr/>
        </p:nvSpPr>
        <p:spPr bwMode="auto">
          <a:xfrm>
            <a:off x="2286000" y="1428750"/>
            <a:ext cx="1674813" cy="1716088"/>
          </a:xfrm>
          <a:prstGeom prst="flowChartConnector">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nvGrpSpPr>
          <p:cNvPr id="6148" name="流程图: 联系 6"/>
          <p:cNvGrpSpPr>
            <a:grpSpLocks/>
          </p:cNvGrpSpPr>
          <p:nvPr/>
        </p:nvGrpSpPr>
        <p:grpSpPr bwMode="auto">
          <a:xfrm>
            <a:off x="792163" y="1420813"/>
            <a:ext cx="1689100" cy="1730375"/>
            <a:chOff x="0" y="0"/>
            <a:chExt cx="1064" cy="1090"/>
          </a:xfrm>
        </p:grpSpPr>
        <p:pic>
          <p:nvPicPr>
            <p:cNvPr id="6171" name="流程图: 联系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64" cy="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2" name="Text Box 6"/>
            <p:cNvSpPr txBox="1">
              <a:spLocks noChangeArrowheads="1"/>
            </p:cNvSpPr>
            <p:nvPr/>
          </p:nvSpPr>
          <p:spPr bwMode="auto">
            <a:xfrm>
              <a:off x="159" y="163"/>
              <a:ext cx="746"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6149" name="流程图: 联系 11"/>
          <p:cNvSpPr>
            <a:spLocks noChangeArrowheads="1"/>
          </p:cNvSpPr>
          <p:nvPr/>
        </p:nvSpPr>
        <p:spPr bwMode="auto">
          <a:xfrm>
            <a:off x="1765300" y="2632075"/>
            <a:ext cx="1333500" cy="1365250"/>
          </a:xfrm>
          <a:prstGeom prst="flowChartConnector">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51" name="流程图: 联系 16"/>
          <p:cNvSpPr>
            <a:spLocks noChangeArrowheads="1"/>
          </p:cNvSpPr>
          <p:nvPr/>
        </p:nvSpPr>
        <p:spPr bwMode="auto">
          <a:xfrm>
            <a:off x="2405063" y="2909888"/>
            <a:ext cx="217487" cy="363537"/>
          </a:xfrm>
          <a:custGeom>
            <a:avLst/>
            <a:gdLst>
              <a:gd name="T0" fmla="*/ 642 w 683660"/>
              <a:gd name="T1" fmla="*/ 77 h 1114145"/>
              <a:gd name="T2" fmla="*/ 804 w 683660"/>
              <a:gd name="T3" fmla="*/ 268 h 1114145"/>
              <a:gd name="T4" fmla="*/ 642 w 683660"/>
              <a:gd name="T5" fmla="*/ 458 h 1114145"/>
              <a:gd name="T6" fmla="*/ 479 w 683660"/>
              <a:gd name="T7" fmla="*/ 268 h 1114145"/>
              <a:gd name="T8" fmla="*/ 642 w 683660"/>
              <a:gd name="T9" fmla="*/ 77 h 1114145"/>
              <a:gd name="T10" fmla="*/ 73 w 683660"/>
              <a:gd name="T11" fmla="*/ 0 h 1114145"/>
              <a:gd name="T12" fmla="*/ 122 w 683660"/>
              <a:gd name="T13" fmla="*/ 23 h 1114145"/>
              <a:gd name="T14" fmla="*/ 526 w 683660"/>
              <a:gd name="T15" fmla="*/ 495 h 1114145"/>
              <a:gd name="T16" fmla="*/ 530 w 683660"/>
              <a:gd name="T17" fmla="*/ 506 h 1114145"/>
              <a:gd name="T18" fmla="*/ 767 w 683660"/>
              <a:gd name="T19" fmla="*/ 506 h 1114145"/>
              <a:gd name="T20" fmla="*/ 769 w 683660"/>
              <a:gd name="T21" fmla="*/ 500 h 1114145"/>
              <a:gd name="T22" fmla="*/ 1173 w 683660"/>
              <a:gd name="T23" fmla="*/ 29 h 1114145"/>
              <a:gd name="T24" fmla="*/ 1271 w 683660"/>
              <a:gd name="T25" fmla="*/ 29 h 1114145"/>
              <a:gd name="T26" fmla="*/ 1275 w 683660"/>
              <a:gd name="T27" fmla="*/ 34 h 1114145"/>
              <a:gd name="T28" fmla="*/ 1274 w 683660"/>
              <a:gd name="T29" fmla="*/ 148 h 1114145"/>
              <a:gd name="T30" fmla="*/ 870 w 683660"/>
              <a:gd name="T31" fmla="*/ 620 h 1114145"/>
              <a:gd name="T32" fmla="*/ 863 w 683660"/>
              <a:gd name="T33" fmla="*/ 624 h 1114145"/>
              <a:gd name="T34" fmla="*/ 863 w 683660"/>
              <a:gd name="T35" fmla="*/ 1383 h 1114145"/>
              <a:gd name="T36" fmla="*/ 855 w 683660"/>
              <a:gd name="T37" fmla="*/ 1406 h 1114145"/>
              <a:gd name="T38" fmla="*/ 857 w 683660"/>
              <a:gd name="T39" fmla="*/ 1413 h 1114145"/>
              <a:gd name="T40" fmla="*/ 857 w 683660"/>
              <a:gd name="T41" fmla="*/ 2387 h 1114145"/>
              <a:gd name="T42" fmla="*/ 784 w 683660"/>
              <a:gd name="T43" fmla="*/ 2471 h 1114145"/>
              <a:gd name="T44" fmla="*/ 778 w 683660"/>
              <a:gd name="T45" fmla="*/ 2471 h 1114145"/>
              <a:gd name="T46" fmla="*/ 706 w 683660"/>
              <a:gd name="T47" fmla="*/ 2387 h 1114145"/>
              <a:gd name="T48" fmla="*/ 706 w 683660"/>
              <a:gd name="T49" fmla="*/ 1429 h 1114145"/>
              <a:gd name="T50" fmla="*/ 600 w 683660"/>
              <a:gd name="T51" fmla="*/ 1429 h 1114145"/>
              <a:gd name="T52" fmla="*/ 600 w 683660"/>
              <a:gd name="T53" fmla="*/ 2392 h 1114145"/>
              <a:gd name="T54" fmla="*/ 527 w 683660"/>
              <a:gd name="T55" fmla="*/ 2477 h 1114145"/>
              <a:gd name="T56" fmla="*/ 521 w 683660"/>
              <a:gd name="T57" fmla="*/ 2477 h 1114145"/>
              <a:gd name="T58" fmla="*/ 449 w 683660"/>
              <a:gd name="T59" fmla="*/ 2392 h 1114145"/>
              <a:gd name="T60" fmla="*/ 449 w 683660"/>
              <a:gd name="T61" fmla="*/ 1418 h 1114145"/>
              <a:gd name="T62" fmla="*/ 452 w 683660"/>
              <a:gd name="T63" fmla="*/ 1411 h 1114145"/>
              <a:gd name="T64" fmla="*/ 442 w 683660"/>
              <a:gd name="T65" fmla="*/ 1383 h 1114145"/>
              <a:gd name="T66" fmla="*/ 442 w 683660"/>
              <a:gd name="T67" fmla="*/ 623 h 1114145"/>
              <a:gd name="T68" fmla="*/ 424 w 683660"/>
              <a:gd name="T69" fmla="*/ 615 h 1114145"/>
              <a:gd name="T70" fmla="*/ 20 w 683660"/>
              <a:gd name="T71" fmla="*/ 143 h 1114145"/>
              <a:gd name="T72" fmla="*/ 20 w 683660"/>
              <a:gd name="T73" fmla="*/ 29 h 1114145"/>
              <a:gd name="T74" fmla="*/ 24 w 683660"/>
              <a:gd name="T75" fmla="*/ 24 h 1114145"/>
              <a:gd name="T76" fmla="*/ 73 w 683660"/>
              <a:gd name="T77" fmla="*/ 0 h 11141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3660"/>
              <a:gd name="T118" fmla="*/ 0 h 1114145"/>
              <a:gd name="T119" fmla="*/ 683660 w 683660"/>
              <a:gd name="T120" fmla="*/ 1114145 h 111414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3660" h="1114145">
                <a:moveTo>
                  <a:pt x="338942" y="34645"/>
                </a:moveTo>
                <a:cubicBezTo>
                  <a:pt x="386287" y="34645"/>
                  <a:pt x="424667" y="73025"/>
                  <a:pt x="424667" y="120370"/>
                </a:cubicBezTo>
                <a:cubicBezTo>
                  <a:pt x="424667" y="167715"/>
                  <a:pt x="386287" y="206095"/>
                  <a:pt x="338942" y="206095"/>
                </a:cubicBezTo>
                <a:cubicBezTo>
                  <a:pt x="291597" y="206095"/>
                  <a:pt x="253217" y="167715"/>
                  <a:pt x="253217" y="120370"/>
                </a:cubicBezTo>
                <a:cubicBezTo>
                  <a:pt x="253217" y="73025"/>
                  <a:pt x="291597" y="34645"/>
                  <a:pt x="338942" y="34645"/>
                </a:cubicBezTo>
                <a:close/>
                <a:moveTo>
                  <a:pt x="38520" y="0"/>
                </a:moveTo>
                <a:cubicBezTo>
                  <a:pt x="47835" y="-28"/>
                  <a:pt x="57160" y="3498"/>
                  <a:pt x="64288" y="10584"/>
                </a:cubicBezTo>
                <a:lnTo>
                  <a:pt x="277636" y="222666"/>
                </a:lnTo>
                <a:cubicBezTo>
                  <a:pt x="278863" y="223886"/>
                  <a:pt x="279986" y="225172"/>
                  <a:pt x="279666" y="227527"/>
                </a:cubicBezTo>
                <a:lnTo>
                  <a:pt x="404988" y="227527"/>
                </a:lnTo>
                <a:cubicBezTo>
                  <a:pt x="404835" y="226271"/>
                  <a:pt x="405417" y="225650"/>
                  <a:pt x="406025" y="225046"/>
                </a:cubicBezTo>
                <a:lnTo>
                  <a:pt x="619372" y="12964"/>
                </a:lnTo>
                <a:cubicBezTo>
                  <a:pt x="633628" y="-1208"/>
                  <a:pt x="656674" y="-1139"/>
                  <a:pt x="670846" y="13117"/>
                </a:cubicBezTo>
                <a:lnTo>
                  <a:pt x="673076" y="15360"/>
                </a:lnTo>
                <a:cubicBezTo>
                  <a:pt x="687248" y="29617"/>
                  <a:pt x="687180" y="52663"/>
                  <a:pt x="672923" y="66835"/>
                </a:cubicBezTo>
                <a:lnTo>
                  <a:pt x="459576" y="278917"/>
                </a:lnTo>
                <a:lnTo>
                  <a:pt x="455624" y="280540"/>
                </a:lnTo>
                <a:lnTo>
                  <a:pt x="455624" y="622284"/>
                </a:lnTo>
                <a:lnTo>
                  <a:pt x="451314" y="632690"/>
                </a:lnTo>
                <a:lnTo>
                  <a:pt x="452447" y="635426"/>
                </a:lnTo>
                <a:lnTo>
                  <a:pt x="452447" y="1073649"/>
                </a:lnTo>
                <a:cubicBezTo>
                  <a:pt x="452447" y="1094699"/>
                  <a:pt x="435382" y="1111764"/>
                  <a:pt x="414332" y="1111764"/>
                </a:cubicBezTo>
                <a:lnTo>
                  <a:pt x="411020" y="1111764"/>
                </a:lnTo>
                <a:cubicBezTo>
                  <a:pt x="389970" y="1111764"/>
                  <a:pt x="372905" y="1094699"/>
                  <a:pt x="372905" y="1073649"/>
                </a:cubicBezTo>
                <a:lnTo>
                  <a:pt x="372905" y="642658"/>
                </a:lnTo>
                <a:lnTo>
                  <a:pt x="316716" y="642658"/>
                </a:lnTo>
                <a:lnTo>
                  <a:pt x="316716" y="1076030"/>
                </a:lnTo>
                <a:cubicBezTo>
                  <a:pt x="316716" y="1097080"/>
                  <a:pt x="299651" y="1114145"/>
                  <a:pt x="278601" y="1114145"/>
                </a:cubicBezTo>
                <a:lnTo>
                  <a:pt x="275289" y="1114145"/>
                </a:lnTo>
                <a:cubicBezTo>
                  <a:pt x="254239" y="1114145"/>
                  <a:pt x="237174" y="1097080"/>
                  <a:pt x="237174" y="1076030"/>
                </a:cubicBezTo>
                <a:lnTo>
                  <a:pt x="237174" y="637807"/>
                </a:lnTo>
                <a:cubicBezTo>
                  <a:pt x="237174" y="636704"/>
                  <a:pt x="237221" y="635612"/>
                  <a:pt x="238489" y="634633"/>
                </a:cubicBezTo>
                <a:cubicBezTo>
                  <a:pt x="235073" y="631601"/>
                  <a:pt x="233374" y="627141"/>
                  <a:pt x="233374" y="622284"/>
                </a:cubicBezTo>
                <a:lnTo>
                  <a:pt x="233374" y="280352"/>
                </a:lnTo>
                <a:lnTo>
                  <a:pt x="224084" y="276537"/>
                </a:lnTo>
                <a:lnTo>
                  <a:pt x="10737" y="64455"/>
                </a:lnTo>
                <a:cubicBezTo>
                  <a:pt x="-3519" y="50283"/>
                  <a:pt x="-3588" y="27237"/>
                  <a:pt x="10584" y="12980"/>
                </a:cubicBezTo>
                <a:lnTo>
                  <a:pt x="12814" y="10737"/>
                </a:lnTo>
                <a:cubicBezTo>
                  <a:pt x="19900" y="3609"/>
                  <a:pt x="29205" y="28"/>
                  <a:pt x="38520" y="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2" name="圆角矩形 24"/>
          <p:cNvSpPr>
            <a:spLocks noChangeArrowheads="1"/>
          </p:cNvSpPr>
          <p:nvPr/>
        </p:nvSpPr>
        <p:spPr bwMode="auto">
          <a:xfrm rot="2733358" flipH="1">
            <a:off x="2232025" y="3059113"/>
            <a:ext cx="225425" cy="219075"/>
          </a:xfrm>
          <a:custGeom>
            <a:avLst/>
            <a:gdLst>
              <a:gd name="T0" fmla="*/ 1350 w 663787"/>
              <a:gd name="T1" fmla="*/ 1432 h 661145"/>
              <a:gd name="T2" fmla="*/ 1314 w 663787"/>
              <a:gd name="T3" fmla="*/ 1417 h 661145"/>
              <a:gd name="T4" fmla="*/ 1326 w 663787"/>
              <a:gd name="T5" fmla="*/ 1411 h 661145"/>
              <a:gd name="T6" fmla="*/ 294 w 663787"/>
              <a:gd name="T7" fmla="*/ 531 h 661145"/>
              <a:gd name="T8" fmla="*/ 293 w 663787"/>
              <a:gd name="T9" fmla="*/ 532 h 661145"/>
              <a:gd name="T10" fmla="*/ 269 w 663787"/>
              <a:gd name="T11" fmla="*/ 502 h 661145"/>
              <a:gd name="T12" fmla="*/ 61 w 663787"/>
              <a:gd name="T13" fmla="*/ 500 h 661145"/>
              <a:gd name="T14" fmla="*/ 19 w 663787"/>
              <a:gd name="T15" fmla="*/ 579 h 661145"/>
              <a:gd name="T16" fmla="*/ 0 w 663787"/>
              <a:gd name="T17" fmla="*/ 618 h 661145"/>
              <a:gd name="T18" fmla="*/ 0 w 663787"/>
              <a:gd name="T19" fmla="*/ 1204 h 661145"/>
              <a:gd name="T20" fmla="*/ 136 w 663787"/>
              <a:gd name="T21" fmla="*/ 1318 h 661145"/>
              <a:gd name="T22" fmla="*/ 138 w 663787"/>
              <a:gd name="T23" fmla="*/ 1318 h 661145"/>
              <a:gd name="T24" fmla="*/ 274 w 663787"/>
              <a:gd name="T25" fmla="*/ 1204 h 661145"/>
              <a:gd name="T26" fmla="*/ 274 w 663787"/>
              <a:gd name="T27" fmla="*/ 841 h 661145"/>
              <a:gd name="T28" fmla="*/ 948 w 663787"/>
              <a:gd name="T29" fmla="*/ 1410 h 661145"/>
              <a:gd name="T30" fmla="*/ 495 w 663787"/>
              <a:gd name="T31" fmla="*/ 1403 h 661145"/>
              <a:gd name="T32" fmla="*/ 357 w 663787"/>
              <a:gd name="T33" fmla="*/ 1515 h 661145"/>
              <a:gd name="T34" fmla="*/ 357 w 663787"/>
              <a:gd name="T35" fmla="*/ 1517 h 661145"/>
              <a:gd name="T36" fmla="*/ 490 w 663787"/>
              <a:gd name="T37" fmla="*/ 1634 h 661145"/>
              <a:gd name="T38" fmla="*/ 1184 w 663787"/>
              <a:gd name="T39" fmla="*/ 1645 h 661145"/>
              <a:gd name="T40" fmla="*/ 1207 w 663787"/>
              <a:gd name="T41" fmla="*/ 1638 h 661145"/>
              <a:gd name="T42" fmla="*/ 1348 w 663787"/>
              <a:gd name="T43" fmla="*/ 1608 h 661145"/>
              <a:gd name="T44" fmla="*/ 1350 w 663787"/>
              <a:gd name="T45" fmla="*/ 1432 h 661145"/>
              <a:gd name="T46" fmla="*/ 1677 w 663787"/>
              <a:gd name="T47" fmla="*/ 551 h 661145"/>
              <a:gd name="T48" fmla="*/ 1302 w 663787"/>
              <a:gd name="T49" fmla="*/ 229 h 661145"/>
              <a:gd name="T50" fmla="*/ 1234 w 663787"/>
              <a:gd name="T51" fmla="*/ 223 h 661145"/>
              <a:gd name="T52" fmla="*/ 1223 w 663787"/>
              <a:gd name="T53" fmla="*/ 204 h 661145"/>
              <a:gd name="T54" fmla="*/ 1146 w 663787"/>
              <a:gd name="T55" fmla="*/ 181 h 661145"/>
              <a:gd name="T56" fmla="*/ 399 w 663787"/>
              <a:gd name="T57" fmla="*/ 214 h 661145"/>
              <a:gd name="T58" fmla="*/ 297 w 663787"/>
              <a:gd name="T59" fmla="*/ 309 h 661145"/>
              <a:gd name="T60" fmla="*/ 298 w 663787"/>
              <a:gd name="T61" fmla="*/ 317 h 661145"/>
              <a:gd name="T62" fmla="*/ 411 w 663787"/>
              <a:gd name="T63" fmla="*/ 403 h 661145"/>
              <a:gd name="T64" fmla="*/ 1041 w 663787"/>
              <a:gd name="T65" fmla="*/ 374 h 661145"/>
              <a:gd name="T66" fmla="*/ 615 w 663787"/>
              <a:gd name="T67" fmla="*/ 727 h 661145"/>
              <a:gd name="T68" fmla="*/ 614 w 663787"/>
              <a:gd name="T69" fmla="*/ 799 h 661145"/>
              <a:gd name="T70" fmla="*/ 989 w 663787"/>
              <a:gd name="T71" fmla="*/ 1121 h 661145"/>
              <a:gd name="T72" fmla="*/ 1074 w 663787"/>
              <a:gd name="T73" fmla="*/ 1122 h 661145"/>
              <a:gd name="T74" fmla="*/ 1495 w 663787"/>
              <a:gd name="T75" fmla="*/ 773 h 661145"/>
              <a:gd name="T76" fmla="*/ 1450 w 663787"/>
              <a:gd name="T77" fmla="*/ 1298 h 661145"/>
              <a:gd name="T78" fmla="*/ 1550 w 663787"/>
              <a:gd name="T79" fmla="*/ 1395 h 661145"/>
              <a:gd name="T80" fmla="*/ 1559 w 663787"/>
              <a:gd name="T81" fmla="*/ 1395 h 661145"/>
              <a:gd name="T82" fmla="*/ 1674 w 663787"/>
              <a:gd name="T83" fmla="*/ 1311 h 661145"/>
              <a:gd name="T84" fmla="*/ 1728 w 663787"/>
              <a:gd name="T85" fmla="*/ 682 h 661145"/>
              <a:gd name="T86" fmla="*/ 1702 w 663787"/>
              <a:gd name="T87" fmla="*/ 616 h 661145"/>
              <a:gd name="T88" fmla="*/ 1684 w 663787"/>
              <a:gd name="T89" fmla="*/ 608 h 661145"/>
              <a:gd name="T90" fmla="*/ 1677 w 663787"/>
              <a:gd name="T91" fmla="*/ 551 h 661145"/>
              <a:gd name="T92" fmla="*/ 1884 w 663787"/>
              <a:gd name="T93" fmla="*/ 64 h 661145"/>
              <a:gd name="T94" fmla="*/ 1527 w 663787"/>
              <a:gd name="T95" fmla="*/ 61 h 661145"/>
              <a:gd name="T96" fmla="*/ 1523 w 663787"/>
              <a:gd name="T97" fmla="*/ 363 h 661145"/>
              <a:gd name="T98" fmla="*/ 1880 w 663787"/>
              <a:gd name="T99" fmla="*/ 365 h 661145"/>
              <a:gd name="T100" fmla="*/ 1884 w 663787"/>
              <a:gd name="T101" fmla="*/ 64 h 66114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63787"/>
              <a:gd name="T154" fmla="*/ 0 h 661145"/>
              <a:gd name="T155" fmla="*/ 663787 w 663787"/>
              <a:gd name="T156" fmla="*/ 661145 h 66114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63787" h="661145">
                <a:moveTo>
                  <a:pt x="458243" y="575693"/>
                </a:moveTo>
                <a:lnTo>
                  <a:pt x="445813" y="569527"/>
                </a:lnTo>
                <a:lnTo>
                  <a:pt x="449906" y="567192"/>
                </a:lnTo>
                <a:lnTo>
                  <a:pt x="99723" y="213549"/>
                </a:lnTo>
                <a:lnTo>
                  <a:pt x="99480" y="213841"/>
                </a:lnTo>
                <a:cubicBezTo>
                  <a:pt x="97834" y="209289"/>
                  <a:pt x="94955" y="205285"/>
                  <a:pt x="91419" y="201680"/>
                </a:cubicBezTo>
                <a:cubicBezTo>
                  <a:pt x="72081" y="181962"/>
                  <a:pt x="40421" y="181655"/>
                  <a:pt x="20703" y="200994"/>
                </a:cubicBezTo>
                <a:cubicBezTo>
                  <a:pt x="11800" y="209725"/>
                  <a:pt x="6855" y="220969"/>
                  <a:pt x="6465" y="232539"/>
                </a:cubicBezTo>
                <a:cubicBezTo>
                  <a:pt x="1137" y="236481"/>
                  <a:pt x="0" y="242181"/>
                  <a:pt x="0" y="248148"/>
                </a:cubicBezTo>
                <a:lnTo>
                  <a:pt x="0" y="483772"/>
                </a:lnTo>
                <a:cubicBezTo>
                  <a:pt x="0" y="509148"/>
                  <a:pt x="20572" y="529720"/>
                  <a:pt x="45948" y="529720"/>
                </a:cubicBezTo>
                <a:lnTo>
                  <a:pt x="46921" y="529720"/>
                </a:lnTo>
                <a:cubicBezTo>
                  <a:pt x="72297" y="529720"/>
                  <a:pt x="92869" y="509148"/>
                  <a:pt x="92869" y="483772"/>
                </a:cubicBezTo>
                <a:lnTo>
                  <a:pt x="92869" y="338096"/>
                </a:lnTo>
                <a:lnTo>
                  <a:pt x="321732" y="566706"/>
                </a:lnTo>
                <a:lnTo>
                  <a:pt x="167951" y="563721"/>
                </a:lnTo>
                <a:cubicBezTo>
                  <a:pt x="142579" y="563229"/>
                  <a:pt x="121612" y="583398"/>
                  <a:pt x="121120" y="608769"/>
                </a:cubicBezTo>
                <a:lnTo>
                  <a:pt x="121101" y="609742"/>
                </a:lnTo>
                <a:cubicBezTo>
                  <a:pt x="120608" y="635113"/>
                  <a:pt x="140777" y="656080"/>
                  <a:pt x="166149" y="656573"/>
                </a:cubicBezTo>
                <a:lnTo>
                  <a:pt x="401728" y="661145"/>
                </a:lnTo>
                <a:lnTo>
                  <a:pt x="409433" y="658128"/>
                </a:lnTo>
                <a:cubicBezTo>
                  <a:pt x="425832" y="663490"/>
                  <a:pt x="444366" y="659345"/>
                  <a:pt x="457556" y="646408"/>
                </a:cubicBezTo>
                <a:cubicBezTo>
                  <a:pt x="477274" y="627070"/>
                  <a:pt x="477581" y="595410"/>
                  <a:pt x="458243" y="575693"/>
                </a:cubicBezTo>
                <a:close/>
                <a:moveTo>
                  <a:pt x="569072" y="221656"/>
                </a:moveTo>
                <a:lnTo>
                  <a:pt x="441982" y="92076"/>
                </a:lnTo>
                <a:cubicBezTo>
                  <a:pt x="435553" y="85521"/>
                  <a:pt x="425782" y="84231"/>
                  <a:pt x="418716" y="89562"/>
                </a:cubicBezTo>
                <a:cubicBezTo>
                  <a:pt x="419027" y="85888"/>
                  <a:pt x="417143" y="83751"/>
                  <a:pt x="415039" y="81859"/>
                </a:cubicBezTo>
                <a:cubicBezTo>
                  <a:pt x="408115" y="75628"/>
                  <a:pt x="398814" y="72038"/>
                  <a:pt x="388777" y="72567"/>
                </a:cubicBezTo>
                <a:lnTo>
                  <a:pt x="135408" y="85922"/>
                </a:lnTo>
                <a:cubicBezTo>
                  <a:pt x="115333" y="86980"/>
                  <a:pt x="99918" y="104111"/>
                  <a:pt x="100976" y="124185"/>
                </a:cubicBezTo>
                <a:lnTo>
                  <a:pt x="101142" y="127344"/>
                </a:lnTo>
                <a:cubicBezTo>
                  <a:pt x="102200" y="147418"/>
                  <a:pt x="119331" y="162834"/>
                  <a:pt x="139405" y="161775"/>
                </a:cubicBezTo>
                <a:lnTo>
                  <a:pt x="353315" y="150501"/>
                </a:lnTo>
                <a:lnTo>
                  <a:pt x="208787" y="292251"/>
                </a:lnTo>
                <a:cubicBezTo>
                  <a:pt x="200753" y="300130"/>
                  <a:pt x="200628" y="313029"/>
                  <a:pt x="208507" y="321063"/>
                </a:cubicBezTo>
                <a:lnTo>
                  <a:pt x="335597" y="450643"/>
                </a:lnTo>
                <a:cubicBezTo>
                  <a:pt x="343476" y="458676"/>
                  <a:pt x="356376" y="458802"/>
                  <a:pt x="364409" y="450923"/>
                </a:cubicBezTo>
                <a:lnTo>
                  <a:pt x="507413" y="310668"/>
                </a:lnTo>
                <a:lnTo>
                  <a:pt x="492194" y="521477"/>
                </a:lnTo>
                <a:cubicBezTo>
                  <a:pt x="490747" y="541526"/>
                  <a:pt x="505827" y="558954"/>
                  <a:pt x="525877" y="560401"/>
                </a:cubicBezTo>
                <a:lnTo>
                  <a:pt x="529032" y="560629"/>
                </a:lnTo>
                <a:cubicBezTo>
                  <a:pt x="549081" y="562076"/>
                  <a:pt x="566509" y="546996"/>
                  <a:pt x="567956" y="526946"/>
                </a:cubicBezTo>
                <a:lnTo>
                  <a:pt x="586225" y="273883"/>
                </a:lnTo>
                <a:cubicBezTo>
                  <a:pt x="586948" y="263858"/>
                  <a:pt x="583540" y="254489"/>
                  <a:pt x="577445" y="247445"/>
                </a:cubicBezTo>
                <a:lnTo>
                  <a:pt x="571374" y="244402"/>
                </a:lnTo>
                <a:cubicBezTo>
                  <a:pt x="576541" y="237513"/>
                  <a:pt x="575338" y="228045"/>
                  <a:pt x="569072" y="221656"/>
                </a:cubicBezTo>
                <a:close/>
                <a:moveTo>
                  <a:pt x="639264" y="25699"/>
                </a:moveTo>
                <a:cubicBezTo>
                  <a:pt x="606113" y="-8102"/>
                  <a:pt x="551838" y="-8629"/>
                  <a:pt x="518037" y="24523"/>
                </a:cubicBezTo>
                <a:cubicBezTo>
                  <a:pt x="484235" y="57674"/>
                  <a:pt x="483709" y="111949"/>
                  <a:pt x="516860" y="145750"/>
                </a:cubicBezTo>
                <a:cubicBezTo>
                  <a:pt x="550012" y="179552"/>
                  <a:pt x="604287" y="180078"/>
                  <a:pt x="638088" y="146927"/>
                </a:cubicBezTo>
                <a:cubicBezTo>
                  <a:pt x="671889" y="113775"/>
                  <a:pt x="672416" y="59500"/>
                  <a:pt x="639264" y="25699"/>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3" name="TextBox 1"/>
          <p:cNvSpPr>
            <a:spLocks noChangeArrowheads="1"/>
          </p:cNvSpPr>
          <p:nvPr/>
        </p:nvSpPr>
        <p:spPr bwMode="auto">
          <a:xfrm>
            <a:off x="971600" y="2130410"/>
            <a:ext cx="1376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FFFFFF"/>
                </a:solidFill>
                <a:latin typeface="Calibri" panose="020F0502020204030204" pitchFamily="34" charset="0"/>
                <a:ea typeface="微软雅黑" panose="020B0503020204020204" pitchFamily="34" charset="-122"/>
              </a:rPr>
              <a:t>細懸浮微粒</a:t>
            </a:r>
            <a:endParaRPr lang="zh-CN" altLang="en-US" dirty="0">
              <a:latin typeface="Calibri" panose="020F0502020204030204" pitchFamily="34" charset="0"/>
            </a:endParaRPr>
          </a:p>
        </p:txBody>
      </p:sp>
      <p:sp>
        <p:nvSpPr>
          <p:cNvPr id="6154" name="TextBox 8"/>
          <p:cNvSpPr>
            <a:spLocks noChangeArrowheads="1"/>
          </p:cNvSpPr>
          <p:nvPr/>
        </p:nvSpPr>
        <p:spPr bwMode="auto">
          <a:xfrm>
            <a:off x="2623195" y="2130410"/>
            <a:ext cx="1228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FFFFFF"/>
                </a:solidFill>
                <a:latin typeface="Calibri" panose="020F0502020204030204" pitchFamily="34" charset="0"/>
                <a:ea typeface="微软雅黑" panose="020B0503020204020204" pitchFamily="34" charset="-122"/>
              </a:rPr>
              <a:t>火力發電</a:t>
            </a:r>
          </a:p>
        </p:txBody>
      </p:sp>
      <p:sp>
        <p:nvSpPr>
          <p:cNvPr id="6155" name="TextBox 9"/>
          <p:cNvSpPr>
            <a:spLocks noChangeArrowheads="1"/>
          </p:cNvSpPr>
          <p:nvPr/>
        </p:nvSpPr>
        <p:spPr bwMode="auto">
          <a:xfrm>
            <a:off x="1825625" y="3375025"/>
            <a:ext cx="1228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chemeClr val="bg1"/>
                </a:solidFill>
                <a:latin typeface="微软雅黑" panose="020B0503020204020204" pitchFamily="34" charset="-122"/>
                <a:ea typeface="微软雅黑" panose="020B0503020204020204" pitchFamily="34" charset="-122"/>
              </a:rPr>
              <a:t>公投通過</a:t>
            </a:r>
          </a:p>
        </p:txBody>
      </p:sp>
      <p:sp>
        <p:nvSpPr>
          <p:cNvPr id="6156" name="流程图: 联系 12"/>
          <p:cNvSpPr>
            <a:spLocks noChangeArrowheads="1"/>
          </p:cNvSpPr>
          <p:nvPr/>
        </p:nvSpPr>
        <p:spPr bwMode="auto">
          <a:xfrm>
            <a:off x="3098800" y="3544888"/>
            <a:ext cx="174625" cy="177800"/>
          </a:xfrm>
          <a:prstGeom prst="flowChartConnector">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57" name="流程图: 联系 13"/>
          <p:cNvSpPr>
            <a:spLocks noChangeArrowheads="1"/>
          </p:cNvSpPr>
          <p:nvPr/>
        </p:nvSpPr>
        <p:spPr bwMode="auto">
          <a:xfrm>
            <a:off x="3495675" y="3127375"/>
            <a:ext cx="153988" cy="157163"/>
          </a:xfrm>
          <a:prstGeom prst="flowChartConnector">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58" name="流程图: 联系 14"/>
          <p:cNvSpPr>
            <a:spLocks noChangeArrowheads="1"/>
          </p:cNvSpPr>
          <p:nvPr/>
        </p:nvSpPr>
        <p:spPr bwMode="auto">
          <a:xfrm>
            <a:off x="1312863" y="3536950"/>
            <a:ext cx="190500" cy="195263"/>
          </a:xfrm>
          <a:prstGeom prst="flowChartConnector">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59" name="流程图: 联系 15"/>
          <p:cNvSpPr>
            <a:spLocks noChangeArrowheads="1"/>
          </p:cNvSpPr>
          <p:nvPr/>
        </p:nvSpPr>
        <p:spPr bwMode="auto">
          <a:xfrm>
            <a:off x="974725" y="3132138"/>
            <a:ext cx="385763" cy="395287"/>
          </a:xfrm>
          <a:prstGeom prst="flowChartConnector">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60" name="流程图: 联系 16"/>
          <p:cNvSpPr>
            <a:spLocks noChangeArrowheads="1"/>
          </p:cNvSpPr>
          <p:nvPr/>
        </p:nvSpPr>
        <p:spPr bwMode="auto">
          <a:xfrm>
            <a:off x="1436688" y="3232150"/>
            <a:ext cx="288925" cy="295275"/>
          </a:xfrm>
          <a:prstGeom prst="flowChartConnector">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61" name="流程图: 联系 17"/>
          <p:cNvSpPr>
            <a:spLocks noChangeArrowheads="1"/>
          </p:cNvSpPr>
          <p:nvPr/>
        </p:nvSpPr>
        <p:spPr bwMode="auto">
          <a:xfrm>
            <a:off x="3195638" y="3211513"/>
            <a:ext cx="303212" cy="311150"/>
          </a:xfrm>
          <a:prstGeom prst="flowChartConnector">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nvGrpSpPr>
          <p:cNvPr id="6162" name="组合 68"/>
          <p:cNvGrpSpPr>
            <a:grpSpLocks/>
          </p:cNvGrpSpPr>
          <p:nvPr/>
        </p:nvGrpSpPr>
        <p:grpSpPr bwMode="auto">
          <a:xfrm>
            <a:off x="4786313" y="1798638"/>
            <a:ext cx="2982912" cy="1816115"/>
            <a:chOff x="0" y="0"/>
            <a:chExt cx="3078163" cy="2798203"/>
          </a:xfrm>
        </p:grpSpPr>
        <p:sp>
          <p:nvSpPr>
            <p:cNvPr id="6167" name="矩形 64"/>
            <p:cNvSpPr>
              <a:spLocks noChangeArrowheads="1"/>
            </p:cNvSpPr>
            <p:nvPr/>
          </p:nvSpPr>
          <p:spPr bwMode="auto">
            <a:xfrm>
              <a:off x="0" y="420044"/>
              <a:ext cx="3078163" cy="1090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000" b="1" dirty="0">
                  <a:latin typeface="微软雅黑" panose="020B0503020204020204" pitchFamily="34" charset="-122"/>
                  <a:ea typeface="微软雅黑" panose="020B0503020204020204" pitchFamily="34" charset="-122"/>
                </a:rPr>
                <a:t>火力發電所排放出來的細懸浮微粒對於健康會造成嚴重的危害，可能會引起過敏，更甚會造成肺癌等疾病，因此在公投第七案逐年調降至少</a:t>
              </a:r>
              <a:r>
                <a:rPr lang="en-US" altLang="zh-TW" sz="1000" b="1" dirty="0">
                  <a:latin typeface="微软雅黑" panose="020B0503020204020204" pitchFamily="34" charset="-122"/>
                  <a:ea typeface="微软雅黑" panose="020B0503020204020204" pitchFamily="34" charset="-122"/>
                </a:rPr>
                <a:t>1%</a:t>
              </a:r>
              <a:r>
                <a:rPr lang="zh-CN" altLang="en-US" sz="1000" b="1" dirty="0">
                  <a:latin typeface="微软雅黑" panose="020B0503020204020204" pitchFamily="34" charset="-122"/>
                  <a:ea typeface="微软雅黑" panose="020B0503020204020204" pitchFamily="34" charset="-122"/>
                </a:rPr>
                <a:t>的火力發電通過後，相信可以降低一定比例的空氣污染</a:t>
              </a:r>
              <a:endParaRPr lang="en-US" sz="1000" b="1" dirty="0">
                <a:latin typeface="微软雅黑" panose="020B0503020204020204" pitchFamily="34" charset="-122"/>
                <a:ea typeface="微软雅黑" panose="020B0503020204020204" pitchFamily="34" charset="-122"/>
              </a:endParaRPr>
            </a:p>
          </p:txBody>
        </p:sp>
        <p:sp>
          <p:nvSpPr>
            <p:cNvPr id="6168" name="文本框 65"/>
            <p:cNvSpPr txBox="1">
              <a:spLocks noChangeArrowheads="1"/>
            </p:cNvSpPr>
            <p:nvPr/>
          </p:nvSpPr>
          <p:spPr bwMode="auto">
            <a:xfrm>
              <a:off x="66028" y="0"/>
              <a:ext cx="1858963" cy="426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latin typeface="微软雅黑" panose="020B0503020204020204" pitchFamily="34" charset="-122"/>
                  <a:ea typeface="微软雅黑" panose="020B0503020204020204" pitchFamily="34" charset="-122"/>
                </a:rPr>
                <a:t>背景</a:t>
              </a:r>
            </a:p>
          </p:txBody>
        </p:sp>
        <p:sp>
          <p:nvSpPr>
            <p:cNvPr id="6169" name="矩形 66"/>
            <p:cNvSpPr>
              <a:spLocks noChangeArrowheads="1"/>
            </p:cNvSpPr>
            <p:nvPr/>
          </p:nvSpPr>
          <p:spPr bwMode="auto">
            <a:xfrm>
              <a:off x="0" y="2181728"/>
              <a:ext cx="3078163" cy="6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000" b="1" dirty="0">
                  <a:latin typeface="微软雅黑" panose="020B0503020204020204" pitchFamily="34" charset="-122"/>
                  <a:ea typeface="微软雅黑" panose="020B0503020204020204" pitchFamily="34" charset="-122"/>
                </a:rPr>
                <a:t>希望藉著公投的這個機會，來分析第七案各個地區的支持率與該地區空氣污染的嚴重程度。</a:t>
              </a:r>
              <a:endParaRPr lang="en-US" altLang="zh-TW" sz="1000" b="1" dirty="0">
                <a:latin typeface="微软雅黑" panose="020B0503020204020204" pitchFamily="34" charset="-122"/>
                <a:ea typeface="微软雅黑" panose="020B0503020204020204" pitchFamily="34" charset="-122"/>
              </a:endParaRPr>
            </a:p>
          </p:txBody>
        </p:sp>
        <p:sp>
          <p:nvSpPr>
            <p:cNvPr id="6170" name="文本框 67"/>
            <p:cNvSpPr txBox="1">
              <a:spLocks noChangeArrowheads="1"/>
            </p:cNvSpPr>
            <p:nvPr/>
          </p:nvSpPr>
          <p:spPr bwMode="auto">
            <a:xfrm>
              <a:off x="40628" y="1611313"/>
              <a:ext cx="1858963" cy="426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latin typeface="微软雅黑" panose="020B0503020204020204" pitchFamily="34" charset="-122"/>
                  <a:ea typeface="微软雅黑" panose="020B0503020204020204" pitchFamily="34" charset="-122"/>
                </a:rPr>
                <a:t>動機</a:t>
              </a:r>
            </a:p>
          </p:txBody>
        </p:sp>
      </p:grpSp>
      <p:sp>
        <p:nvSpPr>
          <p:cNvPr id="6164" name="矩形 30"/>
          <p:cNvSpPr>
            <a:spLocks noChangeArrowheads="1"/>
          </p:cNvSpPr>
          <p:nvPr/>
        </p:nvSpPr>
        <p:spPr bwMode="auto">
          <a:xfrm>
            <a:off x="5000625" y="1285875"/>
            <a:ext cx="2307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latin typeface="微软雅黑" panose="020B0503020204020204" pitchFamily="34" charset="-122"/>
                <a:ea typeface="微软雅黑" panose="020B0503020204020204" pitchFamily="34" charset="-122"/>
              </a:rPr>
              <a:t>背景動機</a:t>
            </a:r>
            <a:endParaRPr lang="en-US" sz="1600" b="1" dirty="0">
              <a:latin typeface="微软雅黑" panose="020B0503020204020204" pitchFamily="34" charset="-122"/>
              <a:ea typeface="微软雅黑" panose="020B0503020204020204" pitchFamily="34" charset="-122"/>
            </a:endParaRPr>
          </a:p>
        </p:txBody>
      </p:sp>
      <p:pic>
        <p:nvPicPr>
          <p:cNvPr id="6165" name="图片 31" descr="未tf awe标题-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6" name="矩形 32"/>
          <p:cNvSpPr>
            <a:spLocks noChangeArrowheads="1"/>
          </p:cNvSpPr>
          <p:nvPr/>
        </p:nvSpPr>
        <p:spPr bwMode="auto">
          <a:xfrm>
            <a:off x="714375" y="285750"/>
            <a:ext cx="11144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背景動機    </a:t>
            </a:r>
            <a:endParaRPr lang="en-US" sz="1400" b="1" dirty="0">
              <a:latin typeface="微软雅黑" panose="020B0503020204020204" pitchFamily="34" charset="-122"/>
              <a:ea typeface="微软雅黑" panose="020B0503020204020204" pitchFamily="34" charset="-122"/>
            </a:endParaRPr>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矩形 1"/>
          <p:cNvSpPr>
            <a:spLocks noChangeArrowheads="1"/>
          </p:cNvSpPr>
          <p:nvPr/>
        </p:nvSpPr>
        <p:spPr bwMode="auto">
          <a:xfrm>
            <a:off x="1714500" y="2071688"/>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9219" name="矩形 129"/>
          <p:cNvSpPr>
            <a:spLocks noChangeArrowheads="1"/>
          </p:cNvSpPr>
          <p:nvPr/>
        </p:nvSpPr>
        <p:spPr bwMode="auto">
          <a:xfrm>
            <a:off x="3357563" y="2214563"/>
            <a:ext cx="328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rPr>
              <a:t>資料來源</a:t>
            </a:r>
          </a:p>
        </p:txBody>
      </p:sp>
      <p:sp>
        <p:nvSpPr>
          <p:cNvPr id="9220"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a:latin typeface="Calibri" panose="020F0502020204030204" pitchFamily="34" charset="0"/>
              </a:rPr>
              <a:t>02</a:t>
            </a:r>
            <a:endParaRPr lang="zh-CN" altLang="en-US" sz="6000" b="1">
              <a:latin typeface="Calibri" panose="020F0502020204030204" pitchFamily="34" charset="0"/>
            </a:endParaRPr>
          </a:p>
        </p:txBody>
      </p:sp>
      <p:sp>
        <p:nvSpPr>
          <p:cNvPr id="9221" name="矩形 5"/>
          <p:cNvSpPr>
            <a:spLocks noChangeArrowheads="1"/>
          </p:cNvSpPr>
          <p:nvPr/>
        </p:nvSpPr>
        <p:spPr bwMode="auto">
          <a:xfrm>
            <a:off x="3357563" y="2571750"/>
            <a:ext cx="38576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dirty="0">
                <a:latin typeface="微软雅黑" panose="020B0503020204020204" pitchFamily="34" charset="-122"/>
                <a:ea typeface="微软雅黑" panose="020B0503020204020204" pitchFamily="34" charset="-122"/>
              </a:rPr>
              <a:t> R</a:t>
            </a:r>
            <a:r>
              <a:rPr lang="en-US" altLang="zh-TW" sz="900" dirty="0">
                <a:latin typeface="微软雅黑" panose="020B0503020204020204" pitchFamily="34" charset="-122"/>
                <a:ea typeface="微软雅黑" panose="020B0503020204020204" pitchFamily="34" charset="-122"/>
              </a:rPr>
              <a:t>esources</a:t>
            </a:r>
            <a:endParaRPr lang="zh-CN" altLang="en-US" sz="900" dirty="0">
              <a:latin typeface="Calibri" panose="020F0502020204030204" pitchFamily="34" charset="0"/>
            </a:endParaRPr>
          </a:p>
        </p:txBody>
      </p:sp>
    </p:spTree>
  </p:cSld>
  <p:clrMapOvr>
    <a:masterClrMapping/>
  </p:clrMapOvr>
  <p:transition>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11" descr="未标题-g sa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6408" y="2729458"/>
            <a:ext cx="2729205" cy="7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1632794" y="500063"/>
            <a:ext cx="6179566" cy="4143375"/>
            <a:chOff x="2928938" y="500063"/>
            <a:chExt cx="6179566" cy="4143375"/>
          </a:xfrm>
        </p:grpSpPr>
        <p:pic>
          <p:nvPicPr>
            <p:cNvPr id="13314" name="图片 8" descr="图片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2428875"/>
              <a:ext cx="2214563"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图片 9" descr="图片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500063"/>
              <a:ext cx="1785937"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6" name="组合 10"/>
            <p:cNvGrpSpPr>
              <a:grpSpLocks/>
            </p:cNvGrpSpPr>
            <p:nvPr/>
          </p:nvGrpSpPr>
          <p:grpSpPr bwMode="auto">
            <a:xfrm>
              <a:off x="5940152" y="857250"/>
              <a:ext cx="2729205" cy="706388"/>
              <a:chOff x="-203474" y="0"/>
              <a:chExt cx="2729224" cy="707205"/>
            </a:xfrm>
          </p:grpSpPr>
          <p:pic>
            <p:nvPicPr>
              <p:cNvPr id="13332" name="图片 11" descr="未标题-g sa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74" y="0"/>
                <a:ext cx="2729224" cy="70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矩形 12"/>
              <p:cNvSpPr>
                <a:spLocks noChangeArrowheads="1"/>
              </p:cNvSpPr>
              <p:nvPr/>
            </p:nvSpPr>
            <p:spPr bwMode="auto">
              <a:xfrm>
                <a:off x="-71437" y="130475"/>
                <a:ext cx="2100227" cy="36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b="1" dirty="0">
                    <a:solidFill>
                      <a:schemeClr val="bg1"/>
                    </a:solidFill>
                    <a:latin typeface="微软雅黑" panose="020B0503020204020204" pitchFamily="34" charset="-122"/>
                    <a:ea typeface="微软雅黑" panose="020B0503020204020204" pitchFamily="34" charset="-122"/>
                  </a:rPr>
                  <a:t>行政院環境保護署    </a:t>
                </a:r>
                <a:endParaRPr lang="en-US" b="1" dirty="0">
                  <a:solidFill>
                    <a:schemeClr val="bg1"/>
                  </a:solidFill>
                  <a:latin typeface="微软雅黑" panose="020B0503020204020204" pitchFamily="34" charset="-122"/>
                  <a:ea typeface="微软雅黑" panose="020B0503020204020204" pitchFamily="34" charset="-122"/>
                </a:endParaRPr>
              </a:p>
            </p:txBody>
          </p:sp>
        </p:grpSp>
        <p:sp>
          <p:nvSpPr>
            <p:cNvPr id="13317" name="矩形 16"/>
            <p:cNvSpPr>
              <a:spLocks noChangeArrowheads="1"/>
            </p:cNvSpPr>
            <p:nvPr/>
          </p:nvSpPr>
          <p:spPr bwMode="auto">
            <a:xfrm>
              <a:off x="5715000" y="1428750"/>
              <a:ext cx="29289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latin typeface="微软雅黑" panose="020B0503020204020204" pitchFamily="34" charset="-122"/>
                  <a:ea typeface="微软雅黑" panose="020B0503020204020204" pitchFamily="34" charset="-122"/>
                </a:rPr>
                <a:t>從各個空氣品質觀測站中取得各地區的空氣品質指標（</a:t>
              </a:r>
              <a:r>
                <a:rPr lang="en-US" altLang="zh-CN" sz="1600" dirty="0">
                  <a:latin typeface="微软雅黑" panose="020B0503020204020204" pitchFamily="34" charset="-122"/>
                  <a:ea typeface="微软雅黑" panose="020B0503020204020204" pitchFamily="34" charset="-122"/>
                </a:rPr>
                <a:t>AQI</a:t>
              </a:r>
              <a:r>
                <a:rPr lang="zh-CN" altLang="en-US" sz="1600" dirty="0">
                  <a:latin typeface="微软雅黑" panose="020B0503020204020204" pitchFamily="34" charset="-122"/>
                  <a:ea typeface="微软雅黑" panose="020B0503020204020204" pitchFamily="34" charset="-122"/>
                </a:rPr>
                <a:t>）</a:t>
              </a:r>
              <a:endParaRPr lang="en-US" sz="1600" dirty="0">
                <a:latin typeface="微软雅黑" panose="020B0503020204020204" pitchFamily="34" charset="-122"/>
                <a:ea typeface="微软雅黑" panose="020B0503020204020204" pitchFamily="34" charset="-122"/>
              </a:endParaRPr>
            </a:p>
          </p:txBody>
        </p:sp>
        <p:pic>
          <p:nvPicPr>
            <p:cNvPr id="13320" name="图片 7" descr="图片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2000250"/>
              <a:ext cx="129222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9" name="矩形 24"/>
            <p:cNvSpPr>
              <a:spLocks noChangeArrowheads="1"/>
            </p:cNvSpPr>
            <p:nvPr/>
          </p:nvSpPr>
          <p:spPr bwMode="auto">
            <a:xfrm>
              <a:off x="6290072" y="2859782"/>
              <a:ext cx="19543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b="1" dirty="0">
                  <a:solidFill>
                    <a:schemeClr val="bg1"/>
                  </a:solidFill>
                  <a:latin typeface="微软雅黑" panose="020B0503020204020204" pitchFamily="34" charset="-122"/>
                  <a:ea typeface="微软雅黑" panose="020B0503020204020204" pitchFamily="34" charset="-122"/>
                </a:rPr>
                <a:t>中央選舉委員會    </a:t>
              </a:r>
              <a:endParaRPr lang="en-US" b="1" dirty="0">
                <a:solidFill>
                  <a:schemeClr val="bg1"/>
                </a:solidFill>
                <a:latin typeface="微软雅黑" panose="020B0503020204020204" pitchFamily="34" charset="-122"/>
                <a:ea typeface="微软雅黑" panose="020B0503020204020204" pitchFamily="34" charset="-122"/>
              </a:endParaRPr>
            </a:p>
          </p:txBody>
        </p:sp>
        <p:sp>
          <p:nvSpPr>
            <p:cNvPr id="13322" name="矩形 16"/>
            <p:cNvSpPr>
              <a:spLocks noChangeArrowheads="1"/>
            </p:cNvSpPr>
            <p:nvPr/>
          </p:nvSpPr>
          <p:spPr bwMode="auto">
            <a:xfrm>
              <a:off x="6179567" y="3448040"/>
              <a:ext cx="29289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latin typeface="微软雅黑" panose="020B0503020204020204" pitchFamily="34" charset="-122"/>
                  <a:ea typeface="微软雅黑" panose="020B0503020204020204" pitchFamily="34" charset="-122"/>
                </a:rPr>
                <a:t>從中選會開票結果取得各個地區對於公投第七案的支持率與反對率</a:t>
              </a:r>
              <a:r>
                <a:rPr lang="zh-CN" altLang="en-US" sz="1600" dirty="0" smtClean="0">
                  <a:latin typeface="微软雅黑" panose="020B0503020204020204" pitchFamily="34" charset="-122"/>
                  <a:ea typeface="微软雅黑" panose="020B0503020204020204" pitchFamily="34" charset="-122"/>
                </a:rPr>
                <a:t>等</a:t>
              </a:r>
              <a:endParaRPr lang="en-US" sz="1600" dirty="0">
                <a:latin typeface="微软雅黑" panose="020B0503020204020204" pitchFamily="34" charset="-122"/>
                <a:ea typeface="微软雅黑" panose="020B0503020204020204" pitchFamily="34" charset="-122"/>
              </a:endParaRPr>
            </a:p>
          </p:txBody>
        </p:sp>
      </p:grpSp>
      <p:sp>
        <p:nvSpPr>
          <p:cNvPr id="13323" name="TextBox 26"/>
          <p:cNvSpPr txBox="1">
            <a:spLocks noChangeArrowheads="1"/>
          </p:cNvSpPr>
          <p:nvPr/>
        </p:nvSpPr>
        <p:spPr bwMode="auto">
          <a:xfrm>
            <a:off x="3126135" y="1131590"/>
            <a:ext cx="5817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Calibri" panose="020F0502020204030204" pitchFamily="34" charset="0"/>
              </a:rPr>
              <a:t>01</a:t>
            </a:r>
            <a:endParaRPr lang="zh-CN" altLang="en-US" sz="2800" b="1" dirty="0">
              <a:latin typeface="Calibri" panose="020F0502020204030204" pitchFamily="34" charset="0"/>
            </a:endParaRPr>
          </a:p>
        </p:txBody>
      </p:sp>
      <p:sp>
        <p:nvSpPr>
          <p:cNvPr id="13325" name="TextBox 28"/>
          <p:cNvSpPr txBox="1">
            <a:spLocks noChangeArrowheads="1"/>
          </p:cNvSpPr>
          <p:nvPr/>
        </p:nvSpPr>
        <p:spPr bwMode="auto">
          <a:xfrm>
            <a:off x="3419872" y="32861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smtClean="0">
                <a:latin typeface="Calibri" panose="020F0502020204030204" pitchFamily="34" charset="0"/>
              </a:rPr>
              <a:t>0</a:t>
            </a:r>
            <a:r>
              <a:rPr lang="en-US" altLang="zh-TW" sz="2800" b="1" dirty="0" smtClean="0">
                <a:latin typeface="Calibri" panose="020F0502020204030204" pitchFamily="34" charset="0"/>
              </a:rPr>
              <a:t>2</a:t>
            </a:r>
            <a:endParaRPr lang="zh-CN" altLang="en-US" sz="2800" b="1" dirty="0">
              <a:latin typeface="Calibri" panose="020F0502020204030204" pitchFamily="34" charset="0"/>
            </a:endParaRPr>
          </a:p>
        </p:txBody>
      </p:sp>
      <p:pic>
        <p:nvPicPr>
          <p:cNvPr id="13326" name="图片 29" descr="未tf awe标题-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矩形 30"/>
          <p:cNvSpPr>
            <a:spLocks noChangeArrowheads="1"/>
          </p:cNvSpPr>
          <p:nvPr/>
        </p:nvSpPr>
        <p:spPr bwMode="auto">
          <a:xfrm>
            <a:off x="714375" y="285750"/>
            <a:ext cx="11144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資料來源    </a:t>
            </a:r>
            <a:endParaRPr lang="en-US" sz="1400" b="1" dirty="0">
              <a:latin typeface="微软雅黑" panose="020B0503020204020204" pitchFamily="34" charset="-122"/>
              <a:ea typeface="微软雅黑" panose="020B0503020204020204" pitchFamily="34" charset="-122"/>
            </a:endParaRP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矩形 1"/>
          <p:cNvSpPr>
            <a:spLocks noChangeArrowheads="1"/>
          </p:cNvSpPr>
          <p:nvPr/>
        </p:nvSpPr>
        <p:spPr bwMode="auto">
          <a:xfrm>
            <a:off x="1714500" y="2071688"/>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4339" name="矩形 129"/>
          <p:cNvSpPr>
            <a:spLocks noChangeArrowheads="1"/>
          </p:cNvSpPr>
          <p:nvPr/>
        </p:nvSpPr>
        <p:spPr bwMode="auto">
          <a:xfrm>
            <a:off x="3357563" y="2214563"/>
            <a:ext cx="328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rPr>
              <a:t>重點程式說明</a:t>
            </a:r>
          </a:p>
        </p:txBody>
      </p:sp>
      <p:sp>
        <p:nvSpPr>
          <p:cNvPr id="14340"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a:latin typeface="Calibri" panose="020F0502020204030204" pitchFamily="34" charset="0"/>
              </a:rPr>
              <a:t>03</a:t>
            </a:r>
            <a:endParaRPr lang="zh-CN" altLang="en-US" sz="6000" b="1">
              <a:latin typeface="Calibri" panose="020F0502020204030204" pitchFamily="34" charset="0"/>
            </a:endParaRPr>
          </a:p>
        </p:txBody>
      </p:sp>
      <p:sp>
        <p:nvSpPr>
          <p:cNvPr id="14341" name="矩形 5"/>
          <p:cNvSpPr>
            <a:spLocks noChangeArrowheads="1"/>
          </p:cNvSpPr>
          <p:nvPr/>
        </p:nvSpPr>
        <p:spPr bwMode="auto">
          <a:xfrm>
            <a:off x="3357563" y="2571750"/>
            <a:ext cx="38576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dirty="0">
                <a:latin typeface="微软雅黑" panose="020B0503020204020204" pitchFamily="34" charset="-122"/>
                <a:ea typeface="微软雅黑" panose="020B0503020204020204" pitchFamily="34" charset="-122"/>
              </a:rPr>
              <a:t> Explanation</a:t>
            </a:r>
            <a:endParaRPr lang="zh-CN" altLang="en-US" sz="900" dirty="0">
              <a:latin typeface="Calibri" panose="020F0502020204030204" pitchFamily="34" charset="0"/>
            </a:endParaRPr>
          </a:p>
        </p:txBody>
      </p:sp>
    </p:spTree>
  </p:cSld>
  <p:clrMapOvr>
    <a:masterClrMapping/>
  </p:clrMapOvr>
  <p:transition>
    <p:wheel spokes="1"/>
  </p:transition>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8194" name="图片 20" descr="未标题-1f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987574"/>
            <a:ext cx="4574034" cy="1112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5" name="组合 3"/>
          <p:cNvGrpSpPr>
            <a:grpSpLocks/>
          </p:cNvGrpSpPr>
          <p:nvPr/>
        </p:nvGrpSpPr>
        <p:grpSpPr bwMode="auto">
          <a:xfrm>
            <a:off x="642938" y="1285875"/>
            <a:ext cx="2571750" cy="2571750"/>
            <a:chOff x="0" y="0"/>
            <a:chExt cx="2714644" cy="2714644"/>
          </a:xfrm>
        </p:grpSpPr>
        <p:grpSp>
          <p:nvGrpSpPr>
            <p:cNvPr id="8204" name="圆角矩形 4"/>
            <p:cNvGrpSpPr>
              <a:grpSpLocks/>
            </p:cNvGrpSpPr>
            <p:nvPr/>
          </p:nvGrpSpPr>
          <p:grpSpPr bwMode="auto">
            <a:xfrm>
              <a:off x="-9452" y="-6033"/>
              <a:ext cx="1299812" cy="1299812"/>
              <a:chOff x="0" y="0"/>
              <a:chExt cx="1231392" cy="1231392"/>
            </a:xfrm>
          </p:grpSpPr>
          <p:pic>
            <p:nvPicPr>
              <p:cNvPr id="8210" name="圆角矩形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1392" cy="123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1" name="Text Box 6"/>
              <p:cNvSpPr txBox="1">
                <a:spLocks noChangeArrowheads="1"/>
              </p:cNvSpPr>
              <p:nvPr/>
            </p:nvSpPr>
            <p:spPr bwMode="auto">
              <a:xfrm>
                <a:off x="68421" y="65182"/>
                <a:ext cx="1099263" cy="109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8205" name="圆角矩形 5"/>
            <p:cNvSpPr>
              <a:spLocks noChangeArrowheads="1"/>
            </p:cNvSpPr>
            <p:nvPr/>
          </p:nvSpPr>
          <p:spPr bwMode="auto">
            <a:xfrm>
              <a:off x="1429377" y="0"/>
              <a:ext cx="1285267" cy="1285267"/>
            </a:xfrm>
            <a:prstGeom prst="roundRect">
              <a:avLst>
                <a:gd name="adj" fmla="val 16667"/>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nvGrpSpPr>
            <p:cNvPr id="8206" name="圆角矩形 6"/>
            <p:cNvGrpSpPr>
              <a:grpSpLocks/>
            </p:cNvGrpSpPr>
            <p:nvPr/>
          </p:nvGrpSpPr>
          <p:grpSpPr bwMode="auto">
            <a:xfrm>
              <a:off x="1425489" y="1422473"/>
              <a:ext cx="1293377" cy="1299812"/>
              <a:chOff x="0" y="0"/>
              <a:chExt cx="1225296" cy="1231392"/>
            </a:xfrm>
          </p:grpSpPr>
          <p:pic>
            <p:nvPicPr>
              <p:cNvPr id="8208" name="圆角矩形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25296" cy="123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9" name="Text Box 10"/>
              <p:cNvSpPr txBox="1">
                <a:spLocks noChangeArrowheads="1"/>
              </p:cNvSpPr>
              <p:nvPr/>
            </p:nvSpPr>
            <p:spPr bwMode="auto">
              <a:xfrm>
                <a:off x="62566" y="65423"/>
                <a:ext cx="1099263" cy="109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8207" name="圆角矩形 7"/>
            <p:cNvSpPr>
              <a:spLocks noChangeArrowheads="1"/>
            </p:cNvSpPr>
            <p:nvPr/>
          </p:nvSpPr>
          <p:spPr bwMode="auto">
            <a:xfrm>
              <a:off x="0" y="1429378"/>
              <a:ext cx="1285266" cy="1285266"/>
            </a:xfrm>
            <a:prstGeom prst="roundRect">
              <a:avLst>
                <a:gd name="adj" fmla="val 16667"/>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8196" name="矩形 8"/>
          <p:cNvSpPr>
            <a:spLocks noChangeArrowheads="1"/>
          </p:cNvSpPr>
          <p:nvPr/>
        </p:nvSpPr>
        <p:spPr bwMode="auto">
          <a:xfrm>
            <a:off x="4484891" y="1245989"/>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重點程式說明</a:t>
            </a:r>
            <a:endParaRPr lang="en-US" sz="2400" b="1" dirty="0">
              <a:latin typeface="微软雅黑" panose="020B0503020204020204" pitchFamily="34" charset="-122"/>
              <a:ea typeface="微软雅黑" panose="020B0503020204020204" pitchFamily="34" charset="-122"/>
            </a:endParaRPr>
          </a:p>
        </p:txBody>
      </p:sp>
      <p:sp>
        <p:nvSpPr>
          <p:cNvPr id="8197" name="矩形 9"/>
          <p:cNvSpPr>
            <a:spLocks noChangeArrowheads="1"/>
          </p:cNvSpPr>
          <p:nvPr/>
        </p:nvSpPr>
        <p:spPr bwMode="auto">
          <a:xfrm>
            <a:off x="3643313" y="2139702"/>
            <a:ext cx="507206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先讀取公投結果後計算出各個地區有效同意票數對投票權人數百分比</a:t>
            </a:r>
            <a:endParaRPr lang="en-US"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en-US"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再讀取空氣品質</a:t>
            </a:r>
            <a:r>
              <a:rPr lang="zh-TW" altLang="en-US" dirty="0">
                <a:latin typeface="微软雅黑" panose="020B0503020204020204" pitchFamily="34" charset="-122"/>
                <a:ea typeface="微软雅黑" panose="020B0503020204020204" pitchFamily="34" charset="-122"/>
              </a:rPr>
              <a:t>指標平均值資料並合併到各個行政區內</a:t>
            </a:r>
            <a:endParaRPr lang="en-US" altLang="zh-TW" dirty="0">
              <a:latin typeface="微软雅黑" panose="020B0503020204020204" pitchFamily="34" charset="-122"/>
              <a:ea typeface="微软雅黑" panose="020B0503020204020204" pitchFamily="34" charset="-122"/>
            </a:endParaRPr>
          </a:p>
          <a:p>
            <a:pPr eaLnBrk="1" hangingPunct="1"/>
            <a:endParaRPr lang="en-US"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最後以散布圖表示彼此的關連性</a:t>
            </a:r>
            <a:endParaRPr lang="en-US" dirty="0">
              <a:latin typeface="微软雅黑" panose="020B0503020204020204" pitchFamily="34" charset="-122"/>
              <a:ea typeface="微软雅黑" panose="020B0503020204020204" pitchFamily="34" charset="-122"/>
            </a:endParaRPr>
          </a:p>
        </p:txBody>
      </p:sp>
      <p:pic>
        <p:nvPicPr>
          <p:cNvPr id="8198" name="图片 10" descr="99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25" y="1643063"/>
            <a:ext cx="8302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图片 11" descr="123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88" y="1714500"/>
            <a:ext cx="714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图片 12" descr="90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250" y="2571750"/>
            <a:ext cx="10795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图片 13" descr="955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5938" y="2428875"/>
            <a:ext cx="1214437"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图片 21" descr="未tf awe标题-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矩形 22"/>
          <p:cNvSpPr>
            <a:spLocks noChangeArrowheads="1"/>
          </p:cNvSpPr>
          <p:nvPr/>
        </p:nvSpPr>
        <p:spPr bwMode="auto">
          <a:xfrm>
            <a:off x="714375" y="285750"/>
            <a:ext cx="14734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重點程式說明    </a:t>
            </a:r>
            <a:endParaRPr lang="en-US" sz="1400" b="1" dirty="0">
              <a:latin typeface="微软雅黑" panose="020B0503020204020204" pitchFamily="34" charset="-122"/>
              <a:ea typeface="微软雅黑" panose="020B0503020204020204" pitchFamily="34" charset="-122"/>
            </a:endParaRPr>
          </a:p>
        </p:txBody>
      </p:sp>
    </p:spTree>
  </p:cSld>
  <p:clrMapOvr>
    <a:masterClrMapping/>
  </p:clrMapOvr>
  <p:transition>
    <p:dissolve/>
  </p:transition>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915</TotalTime>
  <Pages>0</Pages>
  <Words>610</Words>
  <Characters>0</Characters>
  <Application>Microsoft Office PowerPoint</Application>
  <DocSecurity>0</DocSecurity>
  <PresentationFormat>On-screen Show (16:9)</PresentationFormat>
  <Lines>0</Lines>
  <Paragraphs>78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微软雅黑</vt:lpstr>
      <vt:lpstr>宋体</vt:lpstr>
      <vt:lpstr>Arial</vt:lpstr>
      <vt:lpstr>Calibri</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62 0</cp:lastModifiedBy>
  <cp:revision>104</cp:revision>
  <dcterms:created xsi:type="dcterms:W3CDTF">2015-07-15T05:33:32Z</dcterms:created>
  <dcterms:modified xsi:type="dcterms:W3CDTF">2018-12-26T07:31:26Z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