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7FDD3-BE52-407E-B4B1-5A3D5438A81E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C8F94-D28D-418B-862F-A4BA5666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C8F94-D28D-418B-862F-A4BA56664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644CA4-8FA2-4654-9E76-909A23E0A8EC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3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F5ED-B651-4D50-A4A8-B3242F940363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9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7E56-37E5-4FEA-B454-53FB2CF9F33E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7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021D-BC31-444C-86BA-765903E275B7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err="1" smtClean="0"/>
              <a:t>Davi</a:t>
            </a:r>
            <a:r>
              <a:rPr lang="en-US" dirty="0" smtClean="0"/>
              <a:t> </a:t>
            </a:r>
            <a:r>
              <a:rPr lang="en-US" dirty="0" err="1" smtClean="0"/>
              <a:t>Diório</a:t>
            </a:r>
            <a:r>
              <a:rPr lang="en-US" dirty="0" smtClean="0"/>
              <a:t> Mendes | </a:t>
            </a:r>
            <a:r>
              <a:rPr lang="en-US" dirty="0" err="1" smtClean="0"/>
              <a:t>SmartPendant</a:t>
            </a:r>
            <a:r>
              <a:rPr lang="en-US" dirty="0" smtClean="0"/>
              <a:t> - Um </a:t>
            </a:r>
            <a:r>
              <a:rPr lang="en-US" dirty="0" err="1" smtClean="0"/>
              <a:t>periférico</a:t>
            </a:r>
            <a:r>
              <a:rPr lang="en-US" dirty="0" smtClean="0"/>
              <a:t>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4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9CD-CEA1-4E41-827B-E1775FB63E14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normalizeH="0" baseline="0"/>
            </a:lvl1pPr>
          </a:lstStyle>
          <a:p>
            <a:r>
              <a:rPr lang="en-US" dirty="0" err="1" smtClean="0"/>
              <a:t>Davi</a:t>
            </a:r>
            <a:r>
              <a:rPr lang="en-US" dirty="0" smtClean="0"/>
              <a:t> </a:t>
            </a:r>
            <a:r>
              <a:rPr lang="en-US" dirty="0" err="1" smtClean="0"/>
              <a:t>Diório</a:t>
            </a:r>
            <a:r>
              <a:rPr lang="en-US" dirty="0" smtClean="0"/>
              <a:t> Mendes | </a:t>
            </a:r>
            <a:r>
              <a:rPr lang="en-US" dirty="0" err="1" smtClean="0"/>
              <a:t>SmartPendant</a:t>
            </a:r>
            <a:r>
              <a:rPr lang="en-US" dirty="0" smtClean="0"/>
              <a:t> - Um </a:t>
            </a:r>
            <a:r>
              <a:rPr lang="en-US" dirty="0" err="1" smtClean="0"/>
              <a:t>periférico</a:t>
            </a:r>
            <a:r>
              <a:rPr lang="en-US" dirty="0" smtClean="0"/>
              <a:t>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2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E4DC-FC73-43BC-A741-F5EDBD540C5A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err="1" smtClean="0"/>
              <a:t>Davi</a:t>
            </a:r>
            <a:r>
              <a:rPr lang="en-US" dirty="0" smtClean="0"/>
              <a:t> </a:t>
            </a:r>
            <a:r>
              <a:rPr lang="en-US" dirty="0" err="1" smtClean="0"/>
              <a:t>Diório</a:t>
            </a:r>
            <a:r>
              <a:rPr lang="en-US" dirty="0" smtClean="0"/>
              <a:t> Mendes | </a:t>
            </a:r>
            <a:r>
              <a:rPr lang="en-US" dirty="0" err="1" smtClean="0"/>
              <a:t>SmartPendant</a:t>
            </a:r>
            <a:r>
              <a:rPr lang="en-US" dirty="0" smtClean="0"/>
              <a:t> - Um </a:t>
            </a:r>
            <a:r>
              <a:rPr lang="en-US" dirty="0" err="1" smtClean="0"/>
              <a:t>periférico</a:t>
            </a:r>
            <a:r>
              <a:rPr lang="en-US" dirty="0" smtClean="0"/>
              <a:t> para smartphones Android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47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054E-0AC0-491C-8C8C-E6BA01E9BF39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6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2B3A-F23B-463F-9F2E-6618FB763148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DD0B-CF9F-4803-8F01-4F3BEB2E617D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9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4923-B330-4C71-80BB-FDAD5C4A4352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0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211F29-4D29-460D-BC7B-C3550B29A7A2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3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30000">
              <a:schemeClr val="accent1">
                <a:lumMod val="60000"/>
                <a:lumOff val="40000"/>
              </a:schemeClr>
            </a:gs>
            <a:gs pos="38000">
              <a:schemeClr val="bg1"/>
            </a:gs>
          </a:gsLst>
          <a:lin ang="5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770884B-7686-4714-B0D1-FA6FD191AAF8}" type="datetime1">
              <a:rPr lang="en-US" smtClean="0"/>
              <a:t>17-Nov-15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SmartPendant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Um </a:t>
            </a:r>
            <a:r>
              <a:rPr lang="en-US" cap="none" dirty="0" err="1" smtClean="0"/>
              <a:t>periférico</a:t>
            </a:r>
            <a:r>
              <a:rPr lang="en-US" cap="none" dirty="0" smtClean="0"/>
              <a:t> para smartphones Android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92" y="2089394"/>
            <a:ext cx="2940442" cy="294044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39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4.4.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Distribuídos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6656" y="2598057"/>
            <a:ext cx="10753725" cy="258354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i="1" dirty="0"/>
              <a:t>“Um sistema distribuído é aquele no qual os componentes localizados em computadores interligados em </a:t>
            </a:r>
            <a:r>
              <a:rPr lang="pt-BR" i="1" dirty="0" smtClean="0"/>
              <a:t>rede </a:t>
            </a:r>
            <a:r>
              <a:rPr lang="pt-BR" i="1" dirty="0"/>
              <a:t>se comunicam e coordenam suas ações apenas passando mensagens. ” </a:t>
            </a:r>
            <a:endParaRPr lang="pt-BR" i="1" dirty="0" smtClean="0"/>
          </a:p>
          <a:p>
            <a:pPr algn="r">
              <a:lnSpc>
                <a:spcPct val="150000"/>
              </a:lnSpc>
            </a:pPr>
            <a:r>
              <a:rPr lang="pt-BR" dirty="0" err="1" smtClean="0"/>
              <a:t>Coulouris</a:t>
            </a:r>
            <a:r>
              <a:rPr lang="pt-BR" dirty="0" smtClean="0"/>
              <a:t>, 2007</a:t>
            </a:r>
          </a:p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4.5.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598057"/>
            <a:ext cx="10753725" cy="317980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i="1" dirty="0"/>
              <a:t>“Cada padrão descreve um problema que ocorre com frequência em nosso ambiente, e então descreve a raiz da solução daquele problema, de modo que você possa usar essa solução um milhão de vezes, sem nunca fazê-la da mesma forma duas vezes. </a:t>
            </a:r>
            <a:r>
              <a:rPr lang="pt-BR" i="1" dirty="0" smtClean="0"/>
              <a:t>”</a:t>
            </a:r>
          </a:p>
          <a:p>
            <a:pPr algn="r">
              <a:lnSpc>
                <a:spcPct val="150000"/>
              </a:lnSpc>
            </a:pPr>
            <a:r>
              <a:rPr lang="pt-BR" dirty="0" smtClean="0"/>
              <a:t>Alexander, 1995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Pingente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6" r="15085"/>
          <a:stretch/>
        </p:blipFill>
        <p:spPr>
          <a:xfrm>
            <a:off x="2962540" y="2307454"/>
            <a:ext cx="6162142" cy="34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Pingente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7464" y="3825025"/>
            <a:ext cx="1326524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SpBluetooth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54007" y="3825025"/>
            <a:ext cx="1326524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SpButtons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9080" y="3825025"/>
            <a:ext cx="1326524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SpActuation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21301" y="1834103"/>
            <a:ext cx="1775273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SpVibraActuation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20161" y="4116054"/>
            <a:ext cx="1776414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SpLedActuation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2895" y="3861454"/>
            <a:ext cx="501649" cy="130175"/>
            <a:chOff x="142875" y="3013075"/>
            <a:chExt cx="501649" cy="1301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42875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55600" y="3013075"/>
              <a:ext cx="130175" cy="130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73074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02895" y="4262199"/>
            <a:ext cx="501649" cy="130175"/>
            <a:chOff x="142875" y="3013075"/>
            <a:chExt cx="501649" cy="13017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2875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00" y="3013075"/>
              <a:ext cx="130175" cy="130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074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02895" y="4667507"/>
            <a:ext cx="501649" cy="130175"/>
            <a:chOff x="142875" y="3013075"/>
            <a:chExt cx="501649" cy="1301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42875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5600" y="3013075"/>
              <a:ext cx="130175" cy="130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3074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02895" y="5101988"/>
            <a:ext cx="501649" cy="130175"/>
            <a:chOff x="142875" y="3013075"/>
            <a:chExt cx="501649" cy="1301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2875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5600" y="3013075"/>
              <a:ext cx="130175" cy="130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3074" y="3143250"/>
              <a:ext cx="171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>
            <a:endCxn id="8" idx="1"/>
          </p:cNvCxnSpPr>
          <p:nvPr/>
        </p:nvCxnSpPr>
        <p:spPr>
          <a:xfrm flipV="1">
            <a:off x="804544" y="4552681"/>
            <a:ext cx="1049463" cy="679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1"/>
          </p:cNvCxnSpPr>
          <p:nvPr/>
        </p:nvCxnSpPr>
        <p:spPr>
          <a:xfrm flipV="1">
            <a:off x="804543" y="4552681"/>
            <a:ext cx="1049464" cy="240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1"/>
          </p:cNvCxnSpPr>
          <p:nvPr/>
        </p:nvCxnSpPr>
        <p:spPr>
          <a:xfrm>
            <a:off x="804543" y="4390092"/>
            <a:ext cx="1049464" cy="162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8" idx="1"/>
          </p:cNvCxnSpPr>
          <p:nvPr/>
        </p:nvCxnSpPr>
        <p:spPr>
          <a:xfrm>
            <a:off x="804543" y="3994215"/>
            <a:ext cx="1049464" cy="55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3190940" y="2803783"/>
            <a:ext cx="1660460" cy="1322532"/>
          </a:xfrm>
          <a:prstGeom prst="bentConnector3">
            <a:avLst>
              <a:gd name="adj1" fmla="val 997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5433777" y="2803783"/>
            <a:ext cx="1399416" cy="1322534"/>
          </a:xfrm>
          <a:prstGeom prst="bentConnector3">
            <a:avLst>
              <a:gd name="adj1" fmla="val -8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3"/>
          </p:cNvCxnSpPr>
          <p:nvPr/>
        </p:nvCxnSpPr>
        <p:spPr>
          <a:xfrm>
            <a:off x="8165604" y="4552681"/>
            <a:ext cx="7545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0" idx="1"/>
          </p:cNvCxnSpPr>
          <p:nvPr/>
        </p:nvCxnSpPr>
        <p:spPr>
          <a:xfrm flipV="1">
            <a:off x="8165604" y="2561759"/>
            <a:ext cx="755697" cy="19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1028406" y="3840810"/>
            <a:ext cx="451402" cy="669670"/>
            <a:chOff x="10989469" y="3676650"/>
            <a:chExt cx="700540" cy="1039277"/>
          </a:xfrm>
        </p:grpSpPr>
        <p:sp>
          <p:nvSpPr>
            <p:cNvPr id="63" name="Chord 62"/>
            <p:cNvSpPr/>
            <p:nvPr/>
          </p:nvSpPr>
          <p:spPr>
            <a:xfrm>
              <a:off x="10991853" y="3676650"/>
              <a:ext cx="698156" cy="713442"/>
            </a:xfrm>
            <a:prstGeom prst="chord">
              <a:avLst>
                <a:gd name="adj1" fmla="val 10678095"/>
                <a:gd name="adj2" fmla="val 6663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9469" y="4031458"/>
              <a:ext cx="700537" cy="6844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004550" y="3991630"/>
              <a:ext cx="676275" cy="81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10696575" y="4503485"/>
            <a:ext cx="428625" cy="340225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361420" y="4503485"/>
            <a:ext cx="7620" cy="944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0976837" y="1214384"/>
            <a:ext cx="739140" cy="9690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1283315" y="707390"/>
            <a:ext cx="137160" cy="508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nip Same Side Corner Rectangle 76"/>
          <p:cNvSpPr/>
          <p:nvPr/>
        </p:nvSpPr>
        <p:spPr>
          <a:xfrm rot="16200000">
            <a:off x="10986315" y="627701"/>
            <a:ext cx="476250" cy="392069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Elbow Connector 78"/>
          <p:cNvCxnSpPr>
            <a:stCxn id="10" idx="3"/>
          </p:cNvCxnSpPr>
          <p:nvPr/>
        </p:nvCxnSpPr>
        <p:spPr>
          <a:xfrm flipV="1">
            <a:off x="10696574" y="2183395"/>
            <a:ext cx="481966" cy="378364"/>
          </a:xfrm>
          <a:prstGeom prst="bentConnector3">
            <a:avLst>
              <a:gd name="adj1" fmla="val 9743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473891" y="2183395"/>
            <a:ext cx="0" cy="853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4" y="859933"/>
            <a:ext cx="1303290" cy="19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" y="3362994"/>
            <a:ext cx="1303290" cy="1986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9564" y="3628558"/>
            <a:ext cx="1326524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SpBluetooth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90464" y="3628558"/>
            <a:ext cx="1921436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AccessoryDaemon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2212" y="3628558"/>
            <a:ext cx="1326524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SpMessage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93518" y="3628558"/>
            <a:ext cx="1338728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SpContext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02164" y="872658"/>
            <a:ext cx="1921436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MusicContext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11364" y="872658"/>
            <a:ext cx="1921436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RingingContext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81964" y="4673600"/>
            <a:ext cx="687600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64388" y="4032478"/>
            <a:ext cx="6869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3596088" y="4356214"/>
            <a:ext cx="7943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6311900" y="4356214"/>
            <a:ext cx="9103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8548736" y="4356214"/>
            <a:ext cx="844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  <a:endCxn id="13" idx="2"/>
          </p:cNvCxnSpPr>
          <p:nvPr/>
        </p:nvCxnSpPr>
        <p:spPr>
          <a:xfrm flipV="1">
            <a:off x="10062882" y="2327970"/>
            <a:ext cx="0" cy="1300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14" idx="2"/>
          </p:cNvCxnSpPr>
          <p:nvPr/>
        </p:nvCxnSpPr>
        <p:spPr>
          <a:xfrm flipH="1" flipV="1">
            <a:off x="7472082" y="2327970"/>
            <a:ext cx="2590800" cy="1300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 </a:t>
            </a:r>
            <a:r>
              <a:rPr lang="en-US" dirty="0" err="1" smtClean="0"/>
              <a:t>SpBluetooth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04" y="2006483"/>
            <a:ext cx="4700814" cy="40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6.2. </a:t>
            </a:r>
            <a:r>
              <a:rPr lang="en-US" dirty="0" err="1" smtClean="0"/>
              <a:t>SpMessage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96" y="1817237"/>
            <a:ext cx="2873830" cy="46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 </a:t>
            </a:r>
            <a:r>
              <a:rPr lang="en-US" dirty="0" err="1" smtClean="0"/>
              <a:t>SpContext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72" y="1586693"/>
            <a:ext cx="3449278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6.4. Conexão Bluetooth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8" y="2104390"/>
            <a:ext cx="6973226" cy="37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6.5. Mensagem Recebida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56" y="2609570"/>
            <a:ext cx="7429274" cy="349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3600" dirty="0" err="1" smtClean="0"/>
              <a:t>Resumo</a:t>
            </a:r>
            <a:endParaRPr lang="en-US" sz="3600" dirty="0" smtClean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3600" dirty="0" err="1" smtClean="0"/>
              <a:t>Contextualização</a:t>
            </a:r>
            <a:r>
              <a:rPr lang="en-US" sz="3600" dirty="0" smtClean="0"/>
              <a:t> e </a:t>
            </a:r>
            <a:r>
              <a:rPr lang="en-US" sz="3600" dirty="0" err="1" smtClean="0"/>
              <a:t>Motivação</a:t>
            </a:r>
            <a:endParaRPr lang="en-US" sz="3600" dirty="0" smtClean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3600" dirty="0" err="1" smtClean="0"/>
              <a:t>Objetivos</a:t>
            </a:r>
            <a:endParaRPr lang="en-US" sz="3600" dirty="0" smtClean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3600" dirty="0" err="1" smtClean="0"/>
              <a:t>Revisão</a:t>
            </a:r>
            <a:r>
              <a:rPr lang="en-US" sz="3600" dirty="0" smtClean="0"/>
              <a:t> </a:t>
            </a:r>
            <a:r>
              <a:rPr lang="en-US" sz="3600" dirty="0" err="1" smtClean="0"/>
              <a:t>Bibliográfica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 startAt="5"/>
            </a:pPr>
            <a:r>
              <a:rPr lang="en-US" sz="3600" dirty="0" err="1" smtClean="0"/>
              <a:t>Pingente</a:t>
            </a:r>
            <a:endParaRPr lang="en-US" sz="3600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5"/>
            </a:pPr>
            <a:r>
              <a:rPr lang="en-US" sz="3600" dirty="0" smtClean="0"/>
              <a:t>Smartphone</a:t>
            </a:r>
          </a:p>
          <a:p>
            <a:pPr marL="742950" indent="-742950">
              <a:lnSpc>
                <a:spcPct val="170000"/>
              </a:lnSpc>
              <a:buFont typeface="+mj-lt"/>
              <a:buAutoNum type="arabicPeriod" startAt="5"/>
            </a:pPr>
            <a:r>
              <a:rPr lang="en-US" sz="3600" dirty="0" err="1" smtClean="0"/>
              <a:t>Demonstração</a:t>
            </a:r>
            <a:endParaRPr lang="en-US" sz="3600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5"/>
            </a:pPr>
            <a:r>
              <a:rPr lang="en-US" sz="3600" dirty="0" err="1" smtClean="0"/>
              <a:t>Referências</a:t>
            </a:r>
            <a:endParaRPr lang="en-US" sz="3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accent1"/>
                </a:solidFill>
              </a:rPr>
              <a:pPr/>
              <a:t>2</a:t>
            </a:fld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6.6. </a:t>
            </a:r>
            <a:r>
              <a:rPr lang="en-US" dirty="0" err="1" smtClean="0"/>
              <a:t>Tratar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12" y="1918126"/>
            <a:ext cx="4429393" cy="419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6.7.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28" y="1874903"/>
            <a:ext cx="5251965" cy="4284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21600" y="2311400"/>
            <a:ext cx="71120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:</a:t>
            </a:r>
            <a:r>
              <a:rPr lang="en-US" sz="700" dirty="0" err="1" smtClean="0">
                <a:solidFill>
                  <a:schemeClr val="tx1"/>
                </a:solidFill>
              </a:rPr>
              <a:t>SpBluetooth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Demonstração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149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ALEXANDER</a:t>
            </a:r>
            <a:r>
              <a:rPr lang="en-US" dirty="0"/>
              <a:t>, C et al.</a:t>
            </a:r>
            <a:r>
              <a:rPr lang="en-US" b="1" dirty="0"/>
              <a:t> A Pattern Language</a:t>
            </a:r>
            <a:r>
              <a:rPr lang="en-US" dirty="0"/>
              <a:t>. Nova York: Oxford University Press, 1977.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BANZI</a:t>
            </a:r>
            <a:r>
              <a:rPr lang="pt-BR" dirty="0"/>
              <a:t>, M.; SHILOH, M. </a:t>
            </a:r>
            <a:r>
              <a:rPr lang="pt-BR" b="1" dirty="0"/>
              <a:t>Primeiros Passos com o </a:t>
            </a:r>
            <a:r>
              <a:rPr lang="pt-BR" b="1" dirty="0" err="1"/>
              <a:t>Arduino</a:t>
            </a:r>
            <a:r>
              <a:rPr lang="pt-BR" b="1" dirty="0"/>
              <a:t>. </a:t>
            </a:r>
            <a:r>
              <a:rPr lang="pt-BR" dirty="0"/>
              <a:t>Tradução Aldir José </a:t>
            </a:r>
            <a:r>
              <a:rPr lang="pt-BR" dirty="0" smtClean="0"/>
              <a:t>Coelho Corrêa </a:t>
            </a:r>
            <a:r>
              <a:rPr lang="pt-BR" dirty="0"/>
              <a:t>da Silva. 2.ed. São Paulo: </a:t>
            </a:r>
            <a:r>
              <a:rPr lang="pt-BR" dirty="0" err="1"/>
              <a:t>Novatec</a:t>
            </a:r>
            <a:r>
              <a:rPr lang="pt-BR" dirty="0"/>
              <a:t> Editora Ltda., 2015.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COULOURIS</a:t>
            </a:r>
            <a:r>
              <a:rPr lang="pt-BR" dirty="0"/>
              <a:t>, G. et al. </a:t>
            </a:r>
            <a:r>
              <a:rPr lang="pt-BR" b="1" dirty="0"/>
              <a:t>Sistemas Distribuídos</a:t>
            </a:r>
            <a:r>
              <a:rPr lang="pt-BR" dirty="0"/>
              <a:t>, Conceitos e Projetos. 4.ed. Porto Alegre: Artmed Editora S.A., 2007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GAMMA</a:t>
            </a:r>
            <a:r>
              <a:rPr lang="pt-BR" dirty="0"/>
              <a:t>, E. et al. </a:t>
            </a:r>
            <a:r>
              <a:rPr lang="en-US" b="1" dirty="0"/>
              <a:t>Design Patterns</a:t>
            </a:r>
            <a:r>
              <a:rPr lang="en-US" dirty="0"/>
              <a:t>, elements of reusable object-oriented software. Boston: Addison-Wesley Longman Publishing Co., Inc., 1995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JACKSON</a:t>
            </a:r>
            <a:r>
              <a:rPr lang="en-US" dirty="0"/>
              <a:t>, W. </a:t>
            </a:r>
            <a:r>
              <a:rPr lang="en-US" b="1" dirty="0"/>
              <a:t>Android Apps for Absolute </a:t>
            </a:r>
            <a:r>
              <a:rPr lang="en-US" b="1" dirty="0" err="1"/>
              <a:t>Begginers</a:t>
            </a:r>
            <a:r>
              <a:rPr lang="en-US" b="1" dirty="0"/>
              <a:t>.</a:t>
            </a:r>
            <a:r>
              <a:rPr lang="en-US" dirty="0"/>
              <a:t> Berkeley: </a:t>
            </a:r>
            <a:r>
              <a:rPr lang="en-US" dirty="0" err="1"/>
              <a:t>Apress</a:t>
            </a:r>
            <a:r>
              <a:rPr lang="en-US" dirty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WHITE</a:t>
            </a:r>
            <a:r>
              <a:rPr lang="en-US" dirty="0"/>
              <a:t>, E. </a:t>
            </a:r>
            <a:r>
              <a:rPr lang="en-US" b="1" dirty="0"/>
              <a:t>Making Embedded Systems</a:t>
            </a:r>
            <a:r>
              <a:rPr lang="en-US" dirty="0"/>
              <a:t>, Design Patterns for Great Software. [</a:t>
            </a:r>
            <a:r>
              <a:rPr lang="en-US" dirty="0" err="1"/>
              <a:t>s.l.</a:t>
            </a:r>
            <a:r>
              <a:rPr lang="en-US" dirty="0"/>
              <a:t>]: O’Reilly Media, 2011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Perguntas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Resumo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err="1" smtClean="0"/>
              <a:t>Pingente</a:t>
            </a:r>
            <a:endParaRPr lang="en-US" sz="3200" dirty="0" smtClean="0"/>
          </a:p>
          <a:p>
            <a:pPr>
              <a:lnSpc>
                <a:spcPct val="200000"/>
              </a:lnSpc>
            </a:pPr>
            <a:r>
              <a:rPr lang="en-US" sz="3200" dirty="0" smtClean="0"/>
              <a:t>Arduino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Android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814634" y="1993806"/>
            <a:ext cx="4663440" cy="3767328"/>
          </a:xfrm>
        </p:spPr>
        <p:txBody>
          <a:bodyPr>
            <a:normAutofit/>
          </a:bodyPr>
          <a:lstStyle/>
          <a:p>
            <a:pPr algn="r">
              <a:lnSpc>
                <a:spcPct val="200000"/>
              </a:lnSpc>
            </a:pPr>
            <a:r>
              <a:rPr lang="en-US" sz="3200" dirty="0" err="1" smtClean="0"/>
              <a:t>Notificações</a:t>
            </a:r>
            <a:endParaRPr lang="en-US" sz="3200" dirty="0" smtClean="0"/>
          </a:p>
          <a:p>
            <a:pPr algn="r">
              <a:lnSpc>
                <a:spcPct val="200000"/>
              </a:lnSpc>
            </a:pPr>
            <a:r>
              <a:rPr lang="en-US" sz="3200" dirty="0" err="1" smtClean="0"/>
              <a:t>Botões</a:t>
            </a:r>
            <a:endParaRPr lang="en-US" sz="3200" dirty="0" smtClean="0"/>
          </a:p>
          <a:p>
            <a:pPr algn="r">
              <a:lnSpc>
                <a:spcPct val="200000"/>
              </a:lnSpc>
            </a:pPr>
            <a:r>
              <a:rPr lang="en-US" sz="3200" dirty="0" err="1" smtClean="0"/>
              <a:t>Contexto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Davi</a:t>
            </a:r>
            <a:r>
              <a:rPr lang="en-US" dirty="0" smtClean="0"/>
              <a:t> </a:t>
            </a:r>
            <a:r>
              <a:rPr lang="en-US" dirty="0" err="1" smtClean="0"/>
              <a:t>Diório</a:t>
            </a:r>
            <a:r>
              <a:rPr lang="en-US" dirty="0" smtClean="0"/>
              <a:t> Mendes | </a:t>
            </a:r>
            <a:r>
              <a:rPr lang="en-US" dirty="0" err="1" smtClean="0"/>
              <a:t>SmartPendant</a:t>
            </a:r>
            <a:r>
              <a:rPr lang="en-US" dirty="0" smtClean="0"/>
              <a:t> - Um </a:t>
            </a:r>
            <a:r>
              <a:rPr lang="en-US" dirty="0" err="1" smtClean="0"/>
              <a:t>periférico</a:t>
            </a:r>
            <a:r>
              <a:rPr lang="en-US" dirty="0" smtClean="0"/>
              <a:t>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70203" y="3156715"/>
            <a:ext cx="2982350" cy="298235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Sistemas</a:t>
            </a:r>
            <a:endParaRPr lang="en-US" dirty="0" smtClean="0"/>
          </a:p>
          <a:p>
            <a:r>
              <a:rPr lang="en-US" dirty="0" err="1" smtClean="0"/>
              <a:t>Embarcados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88171" y="3140943"/>
            <a:ext cx="2982350" cy="298235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err="1" smtClean="0"/>
              <a:t>Dispositivos</a:t>
            </a:r>
            <a:endParaRPr lang="en-US" dirty="0" smtClean="0"/>
          </a:p>
          <a:p>
            <a:pPr algn="r"/>
            <a:r>
              <a:rPr lang="en-US" dirty="0" err="1" smtClean="0"/>
              <a:t>Móveis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18611" y="2011680"/>
            <a:ext cx="2982350" cy="298235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Wearables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171336">
            <a:off x="5329332" y="4116121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SmartPendant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Contextualização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Motivação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cap="none" dirty="0" err="1" smtClean="0"/>
              <a:t>Contextualização</a:t>
            </a:r>
            <a:endParaRPr lang="en-US" sz="3600" b="1" cap="none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Smartwatches</a:t>
            </a:r>
          </a:p>
          <a:p>
            <a:pPr>
              <a:lnSpc>
                <a:spcPct val="200000"/>
              </a:lnSpc>
            </a:pPr>
            <a:r>
              <a:rPr lang="en-US" sz="3200" dirty="0" err="1" smtClean="0"/>
              <a:t>Pulseiras</a:t>
            </a:r>
            <a:r>
              <a:rPr lang="en-US" sz="3200" dirty="0" smtClean="0"/>
              <a:t> </a:t>
            </a:r>
            <a:r>
              <a:rPr lang="en-US" sz="3200" dirty="0" err="1" smtClean="0"/>
              <a:t>inteligentes</a:t>
            </a:r>
            <a:endParaRPr lang="en-US" sz="3200" dirty="0" smtClean="0"/>
          </a:p>
          <a:p>
            <a:pPr>
              <a:lnSpc>
                <a:spcPct val="200000"/>
              </a:lnSpc>
            </a:pPr>
            <a:r>
              <a:rPr lang="en-US" sz="3200" dirty="0" smtClean="0"/>
              <a:t>ARC Pendant</a:t>
            </a:r>
            <a:endParaRPr lang="en-US" sz="32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 err="1"/>
              <a:t>Motivação</a:t>
            </a:r>
            <a:endParaRPr lang="en-US" sz="36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Interface</a:t>
            </a:r>
          </a:p>
          <a:p>
            <a:pPr>
              <a:lnSpc>
                <a:spcPct val="200000"/>
              </a:lnSpc>
            </a:pPr>
            <a:r>
              <a:rPr lang="en-US" sz="3200" dirty="0" err="1" smtClean="0"/>
              <a:t>Discrição</a:t>
            </a:r>
            <a:endParaRPr lang="en-US" sz="3200" dirty="0" smtClean="0"/>
          </a:p>
          <a:p>
            <a:pPr>
              <a:lnSpc>
                <a:spcPct val="200000"/>
              </a:lnSpc>
            </a:pPr>
            <a:r>
              <a:rPr lang="en-US" sz="3200" dirty="0" err="1" smtClean="0"/>
              <a:t>Acessibilidade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cap="none" dirty="0" err="1"/>
              <a:t>Davi</a:t>
            </a:r>
            <a:r>
              <a:rPr lang="en-US" cap="none" dirty="0"/>
              <a:t> </a:t>
            </a:r>
            <a:r>
              <a:rPr lang="en-US" cap="none" dirty="0" err="1"/>
              <a:t>Diório</a:t>
            </a:r>
            <a:r>
              <a:rPr lang="en-US" cap="none" dirty="0"/>
              <a:t> Mendes | </a:t>
            </a:r>
            <a:r>
              <a:rPr lang="en-US" cap="none" dirty="0" err="1"/>
              <a:t>SmartPendant</a:t>
            </a:r>
            <a:r>
              <a:rPr lang="en-US" cap="none" dirty="0"/>
              <a:t> - Um </a:t>
            </a:r>
            <a:r>
              <a:rPr lang="en-US" cap="none" dirty="0" err="1"/>
              <a:t>periférico</a:t>
            </a:r>
            <a:r>
              <a:rPr lang="en-US" cap="none" dirty="0"/>
              <a:t> para smartphones Android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685780" y="2011680"/>
            <a:ext cx="8735478" cy="3766185"/>
          </a:xfrm>
        </p:spPr>
        <p:txBody>
          <a:bodyPr anchor="ctr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err="1" smtClean="0"/>
              <a:t>Desenvolvimento</a:t>
            </a:r>
            <a:r>
              <a:rPr lang="en-US" sz="2800" dirty="0" smtClean="0"/>
              <a:t> de um </a:t>
            </a:r>
            <a:r>
              <a:rPr lang="en-US" sz="2800" dirty="0" err="1" smtClean="0"/>
              <a:t>protótipo</a:t>
            </a:r>
            <a:r>
              <a:rPr lang="en-US" sz="2800" dirty="0" smtClean="0"/>
              <a:t> de </a:t>
            </a:r>
            <a:r>
              <a:rPr lang="en-US" sz="2800" dirty="0" err="1" smtClean="0"/>
              <a:t>pingente</a:t>
            </a:r>
            <a:r>
              <a:rPr lang="en-US" sz="2800" dirty="0" smtClean="0"/>
              <a:t> </a:t>
            </a:r>
            <a:r>
              <a:rPr lang="en-US" sz="2800" dirty="0" err="1" smtClean="0"/>
              <a:t>baseado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Arduino, </a:t>
            </a:r>
            <a:r>
              <a:rPr lang="en-US" sz="2800" dirty="0" err="1" smtClean="0"/>
              <a:t>juntamente</a:t>
            </a:r>
            <a:r>
              <a:rPr lang="en-US" sz="2800" dirty="0" smtClean="0"/>
              <a:t> com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aplicação</a:t>
            </a:r>
            <a:r>
              <a:rPr lang="en-US" sz="2800" dirty="0" smtClean="0"/>
              <a:t> Android,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arquitetura</a:t>
            </a:r>
            <a:r>
              <a:rPr lang="en-US" sz="2800" dirty="0" smtClean="0"/>
              <a:t> </a:t>
            </a:r>
            <a:r>
              <a:rPr lang="en-US" sz="2800" dirty="0" err="1" smtClean="0"/>
              <a:t>escalável</a:t>
            </a:r>
            <a:r>
              <a:rPr lang="en-US" sz="2800" dirty="0" smtClean="0"/>
              <a:t> e </a:t>
            </a:r>
            <a:r>
              <a:rPr lang="en-US" sz="2800" dirty="0" err="1" smtClean="0"/>
              <a:t>adaptável</a:t>
            </a:r>
            <a:r>
              <a:rPr lang="en-US" sz="2800" dirty="0" smtClean="0"/>
              <a:t> para </a:t>
            </a:r>
            <a:r>
              <a:rPr lang="en-US" sz="2800" dirty="0" err="1" smtClean="0"/>
              <a:t>diversas</a:t>
            </a:r>
            <a:r>
              <a:rPr lang="en-US" sz="2800" dirty="0" smtClean="0"/>
              <a:t> </a:t>
            </a:r>
            <a:r>
              <a:rPr lang="en-US" sz="2800" dirty="0" err="1" smtClean="0"/>
              <a:t>necessidades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Revisão</a:t>
            </a:r>
            <a:r>
              <a:rPr lang="en-US" dirty="0" smtClean="0"/>
              <a:t> </a:t>
            </a:r>
            <a:r>
              <a:rPr lang="en-US" dirty="0" err="1" smtClean="0"/>
              <a:t>Bibliográfica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 smtClean="0"/>
              <a:t>4.1. Android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 smtClean="0"/>
              <a:t>4.2. Arduino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 smtClean="0"/>
              <a:t>4.3. </a:t>
            </a:r>
            <a:r>
              <a:rPr lang="en-US" sz="3200" dirty="0" err="1" smtClean="0"/>
              <a:t>Sistemas</a:t>
            </a:r>
            <a:r>
              <a:rPr lang="en-US" sz="3200" dirty="0" smtClean="0"/>
              <a:t> </a:t>
            </a:r>
            <a:r>
              <a:rPr lang="en-US" sz="3200" dirty="0" err="1" smtClean="0"/>
              <a:t>Embarcados</a:t>
            </a:r>
            <a:endParaRPr lang="en-US" sz="32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4.4. </a:t>
            </a:r>
            <a:r>
              <a:rPr lang="en-US" sz="3200" dirty="0" err="1"/>
              <a:t>Sistemas</a:t>
            </a:r>
            <a:r>
              <a:rPr lang="en-US" sz="3200" dirty="0"/>
              <a:t> </a:t>
            </a:r>
            <a:r>
              <a:rPr lang="en-US" sz="3200" dirty="0" err="1"/>
              <a:t>Distribuídos</a:t>
            </a:r>
            <a:endParaRPr lang="en-US" sz="32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4.5. </a:t>
            </a:r>
            <a:r>
              <a:rPr lang="en-US" sz="3200" dirty="0" err="1"/>
              <a:t>Padrões</a:t>
            </a:r>
            <a:r>
              <a:rPr lang="en-US" sz="3200" dirty="0"/>
              <a:t> de </a:t>
            </a:r>
            <a:r>
              <a:rPr lang="en-US" sz="3200" dirty="0" err="1" smtClean="0"/>
              <a:t>Projeto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Android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Sistema </a:t>
            </a:r>
            <a:r>
              <a:rPr lang="en-US" dirty="0" err="1" smtClean="0"/>
              <a:t>operacional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Linux,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Andy Rubin.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Comprado</a:t>
            </a:r>
            <a:r>
              <a:rPr lang="en-US" dirty="0" smtClean="0"/>
              <a:t> pela Google </a:t>
            </a:r>
            <a:r>
              <a:rPr lang="en-US" dirty="0" err="1" smtClean="0"/>
              <a:t>em</a:t>
            </a:r>
            <a:r>
              <a:rPr lang="en-US" dirty="0" smtClean="0"/>
              <a:t> 2005.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i="1" dirty="0" smtClean="0"/>
              <a:t>Jackson, 2011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Possui</a:t>
            </a:r>
            <a:r>
              <a:rPr lang="en-US" dirty="0" smtClean="0"/>
              <a:t> um SDK para 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Através</a:t>
            </a:r>
            <a:r>
              <a:rPr lang="en-US" dirty="0" smtClean="0"/>
              <a:t> da SDK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trabalhar</a:t>
            </a:r>
            <a:r>
              <a:rPr lang="en-US" dirty="0" smtClean="0"/>
              <a:t> com: interface </a:t>
            </a:r>
            <a:r>
              <a:rPr lang="en-US" dirty="0" err="1" smtClean="0"/>
              <a:t>gráfica</a:t>
            </a:r>
            <a:r>
              <a:rPr lang="en-US" dirty="0" smtClean="0"/>
              <a:t>,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paralelo</a:t>
            </a:r>
            <a:r>
              <a:rPr lang="en-US" dirty="0" smtClean="0"/>
              <a:t>, IPC, base de dados, etc.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Softwares</a:t>
            </a:r>
            <a:r>
              <a:rPr lang="en-US" dirty="0" smtClean="0"/>
              <a:t> para Android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comumente</a:t>
            </a:r>
            <a:r>
              <a:rPr lang="en-US" dirty="0" smtClean="0"/>
              <a:t> </a:t>
            </a:r>
            <a:r>
              <a:rPr lang="en-US" dirty="0" err="1" smtClean="0"/>
              <a:t>chamados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 smtClean="0"/>
              <a:t>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desenvolvidos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 Arduino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smtClean="0"/>
              <a:t>“O </a:t>
            </a:r>
            <a:r>
              <a:rPr lang="pt-BR" i="1" dirty="0" err="1"/>
              <a:t>Arduino</a:t>
            </a:r>
            <a:r>
              <a:rPr lang="pt-BR" i="1" dirty="0"/>
              <a:t> é uma plataforma de computação física de fonte aberta para a criação de objetos interativos independentes ou em colaboração com softwares de computador. Ele foi projetado para artistas, designers e outros profissionais que queiram incorporar a computação física a seus projetos sem que para isso precisem ter se formado em Engenharia Elétrica</a:t>
            </a:r>
            <a:r>
              <a:rPr lang="pt-BR" i="1" dirty="0" smtClean="0"/>
              <a:t>.”</a:t>
            </a:r>
          </a:p>
          <a:p>
            <a:pPr algn="r"/>
            <a:r>
              <a:rPr lang="pt-BR" dirty="0" err="1" smtClean="0"/>
              <a:t>Banzi</a:t>
            </a:r>
            <a:r>
              <a:rPr lang="pt-B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685800" y="5500914"/>
            <a:ext cx="10744199" cy="37549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Arduino Pro </a:t>
            </a:r>
            <a:r>
              <a:rPr lang="en-US" sz="2000" dirty="0"/>
              <a:t>Mini – Fonte: https://www.arduino.cc/en/uploads/Main/ArduinoProMini_Front_3v3.jpg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31" y="3866072"/>
            <a:ext cx="2743384" cy="15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Embarcados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 Diório Mendes | SmartPendant - Um periférico para smartphones Android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224" y="2815771"/>
            <a:ext cx="10753725" cy="241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i="1" dirty="0" smtClean="0"/>
              <a:t>“Um sistema embarcado é um sistema computadorizado construído propositadamente para sua aplicação”</a:t>
            </a:r>
          </a:p>
          <a:p>
            <a:pPr algn="r">
              <a:lnSpc>
                <a:spcPct val="150000"/>
              </a:lnSpc>
            </a:pPr>
            <a:r>
              <a:rPr lang="pt-BR" dirty="0" smtClean="0"/>
              <a:t>White,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393</TotalTime>
  <Words>820</Words>
  <Application>Microsoft Office PowerPoint</Application>
  <PresentationFormat>Widescreen</PresentationFormat>
  <Paragraphs>139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Metropolitan</vt:lpstr>
      <vt:lpstr>SmartPendant</vt:lpstr>
      <vt:lpstr>Outline</vt:lpstr>
      <vt:lpstr>1. Resumo</vt:lpstr>
      <vt:lpstr>2. Contextualização e Motivação</vt:lpstr>
      <vt:lpstr>3. Objetivos</vt:lpstr>
      <vt:lpstr>4. Revisão Bibliográfica</vt:lpstr>
      <vt:lpstr>4.1. Android</vt:lpstr>
      <vt:lpstr>4.2. Arduino</vt:lpstr>
      <vt:lpstr>4.3. Sistemas Embarcados</vt:lpstr>
      <vt:lpstr>4.4. Sistemas Distribuídos</vt:lpstr>
      <vt:lpstr>4.5. Padrões de Projeto</vt:lpstr>
      <vt:lpstr>5. Pingente</vt:lpstr>
      <vt:lpstr>5. Pingente</vt:lpstr>
      <vt:lpstr>6. Android</vt:lpstr>
      <vt:lpstr>6.1. SpBluetooth</vt:lpstr>
      <vt:lpstr>6.2. SpMessage</vt:lpstr>
      <vt:lpstr>6.3. SpContext</vt:lpstr>
      <vt:lpstr>6.4. Conexão Bluetooth</vt:lpstr>
      <vt:lpstr>6.5. Mensagem Recebida</vt:lpstr>
      <vt:lpstr>6.6. Tratar Evento</vt:lpstr>
      <vt:lpstr>6.7. Enviar Mensagem</vt:lpstr>
      <vt:lpstr>7. Demonstração</vt:lpstr>
      <vt:lpstr>Referências</vt:lpstr>
      <vt:lpstr>Perguntas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SmartPendant</dc:title>
  <dc:creator>ddiorio</dc:creator>
  <cp:lastModifiedBy>ddiorio</cp:lastModifiedBy>
  <cp:revision>25</cp:revision>
  <dcterms:created xsi:type="dcterms:W3CDTF">2015-11-16T23:04:37Z</dcterms:created>
  <dcterms:modified xsi:type="dcterms:W3CDTF">2015-11-17T19:05:58Z</dcterms:modified>
</cp:coreProperties>
</file>