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84000"/>
  <p:notesSz cx="6858000" cy="9144000"/>
  <p:embeddedFontLst>
    <p:embeddedFont>
      <p:font typeface="Montserrat Black"/>
      <p:bold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Black-bold.fntdata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Black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a1f11a05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74a1f11a05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Слайд с цифрами статистики.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a1f11a0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74a1f11a0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Слайд с иконками / цифрами / буквами вариант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1f11a05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74a1f11a05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a1f11a05_0_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74a1f11a05_0_3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a1f11a05_0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74a1f11a05_0_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a1f11a05_0_2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74a1f11a05_0_2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a1f11a05_0_3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74a1f11a05_0_3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a1f11a05_0_3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74a1f11a05_0_3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1F3F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5801562" y="1985533"/>
            <a:ext cx="127809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72725" lIns="172725" spcFirstLastPara="1" rIns="172725" wrap="square" tIns="1727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0"/>
              <a:buFont typeface="Arial"/>
              <a:buNone/>
              <a:defRPr sz="9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5801550" y="7557666"/>
            <a:ext cx="127809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5300"/>
              <a:buFont typeface="Arial"/>
              <a:buNone/>
              <a:defRPr sz="53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5300"/>
              <a:buFont typeface="Arial"/>
              <a:buNone/>
              <a:defRPr sz="53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5300"/>
              <a:buFont typeface="Arial"/>
              <a:buNone/>
              <a:defRPr sz="53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5300"/>
              <a:buFont typeface="Arial"/>
              <a:buNone/>
              <a:defRPr sz="53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5300"/>
              <a:buFont typeface="Arial"/>
              <a:buNone/>
              <a:defRPr sz="5300"/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5801550" y="2949666"/>
            <a:ext cx="12780900" cy="5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2725" lIns="172725" spcFirstLastPara="1" rIns="172725" wrap="square" tIns="1727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700"/>
              <a:buFont typeface="Arial"/>
              <a:buNone/>
              <a:defRPr sz="22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801550" y="8405933"/>
            <a:ext cx="12780900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indent="-4318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801550" y="5735599"/>
            <a:ext cx="127809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  <a:defRPr sz="6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>
  <p:cSld name="TITLE_AND_BODY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801550" y="1186733"/>
            <a:ext cx="127809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801550" y="3073266"/>
            <a:ext cx="127809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801550" y="1186733"/>
            <a:ext cx="127809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801550" y="3073266"/>
            <a:ext cx="60000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2pPr>
            <a:lvl3pPr indent="-400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3pPr>
            <a:lvl4pPr indent="-4000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4pPr>
            <a:lvl5pPr indent="-4000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2582600" y="3073266"/>
            <a:ext cx="60000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801550" y="1186733"/>
            <a:ext cx="127809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801550" y="1481599"/>
            <a:ext cx="42120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2725" lIns="172725" spcFirstLastPara="1" rIns="172725" wrap="square" tIns="1727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801550" y="3705599"/>
            <a:ext cx="4212000" cy="8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069374" y="1200399"/>
            <a:ext cx="9552000" cy="109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  <a:defRPr sz="9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2000" y="-334"/>
            <a:ext cx="6858300" cy="1371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732250" y="3288466"/>
            <a:ext cx="6068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2725" lIns="172725" spcFirstLastPara="1" rIns="172725" wrap="square" tIns="1727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7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5732250" y="7474866"/>
            <a:ext cx="60681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2743250" y="1930866"/>
            <a:ext cx="5755200" cy="9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801550" y="11281533"/>
            <a:ext cx="89985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1550" y="1186733"/>
            <a:ext cx="127809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1550" y="3073266"/>
            <a:ext cx="127809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25" lIns="172725" spcFirstLastPara="1" rIns="172725" wrap="square" tIns="172725">
            <a:no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8253514" y="12657734"/>
            <a:ext cx="612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25" lIns="172725" spcFirstLastPara="1" rIns="172725" wrap="square" tIns="172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heely.com/ru" TargetMode="External"/><Relationship Id="rId5" Type="http://schemas.openxmlformats.org/officeDocument/2006/relationships/hyperlink" Target="https://t.me/kzzzr" TargetMode="External"/><Relationship Id="rId6" Type="http://schemas.openxmlformats.org/officeDocument/2006/relationships/hyperlink" Target="http://linkedin.com/in/artemiykozy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wheely.com/ru" TargetMode="External"/><Relationship Id="rId5" Type="http://schemas.openxmlformats.org/officeDocument/2006/relationships/hyperlink" Target="https://t.me/kzzzr" TargetMode="External"/><Relationship Id="rId6" Type="http://schemas.openxmlformats.org/officeDocument/2006/relationships/hyperlink" Target="http://linkedin.com/in/artemiykozy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iva.org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95400" y="2721669"/>
            <a:ext cx="194571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8400"/>
              <a:buFont typeface="Montserrat Black"/>
              <a:buNone/>
            </a:pPr>
            <a:r>
              <a:rPr lang="en-US" sz="84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Разведочный анализ данных (EDA) и подготовка отчётов</a:t>
            </a:r>
            <a:endParaRPr/>
          </a:p>
        </p:txBody>
      </p:sp>
      <p:pic>
        <p:nvPicPr>
          <p:cNvPr descr="Google Shape;55;p13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95400" y="9722730"/>
            <a:ext cx="1143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5200"/>
              <a:buFont typeface="Montserrat Black"/>
              <a:buNone/>
            </a:pPr>
            <a:r>
              <a:rPr lang="en-US" sz="52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Артемий Козырь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295400" y="10669130"/>
            <a:ext cx="114345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4200"/>
              <a:buFont typeface="Montserrat"/>
              <a:buNone/>
            </a:pPr>
            <a:r>
              <a:rPr lang="en-US" sz="4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Старший аналитик данных @ </a:t>
            </a:r>
            <a:r>
              <a:rPr lang="en-US" sz="4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Wheely</a:t>
            </a:r>
            <a:endParaRPr sz="4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4200"/>
              <a:buFont typeface="Montserrat"/>
              <a:buNone/>
            </a:pPr>
            <a:r>
              <a:rPr lang="en-US" sz="4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Telegram: </a:t>
            </a:r>
            <a:r>
              <a:rPr lang="en-US" sz="4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@kzzzr</a:t>
            </a:r>
            <a:endParaRPr sz="4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4200"/>
              <a:buFont typeface="Montserrat"/>
              <a:buNone/>
            </a:pPr>
            <a:r>
              <a:rPr lang="en-US" sz="4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LinkedIn: </a:t>
            </a:r>
            <a:r>
              <a:rPr lang="en-US" sz="4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Artemiy Kozyr</a:t>
            </a:r>
            <a:endParaRPr sz="4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1295400" y="5621866"/>
            <a:ext cx="13480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8000"/>
              <a:buFont typeface="Montserrat Black"/>
              <a:buNone/>
            </a:pPr>
            <a:r>
              <a:rPr b="0" i="0" lang="en-US" sz="8000" u="none" cap="none" strike="noStrike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 за внимание!</a:t>
            </a:r>
            <a:endParaRPr/>
          </a:p>
        </p:txBody>
      </p:sp>
      <p:pic>
        <p:nvPicPr>
          <p:cNvPr descr="Google Shape;55;p13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1295400" y="9722730"/>
            <a:ext cx="1143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5200"/>
              <a:buFont typeface="Montserrat Black"/>
              <a:buNone/>
            </a:pPr>
            <a:r>
              <a:rPr lang="en-US" sz="52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Артемий Козырь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295400" y="10669130"/>
            <a:ext cx="114345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4200"/>
              <a:buFont typeface="Montserrat"/>
              <a:buNone/>
            </a:pPr>
            <a:r>
              <a:rPr lang="en-US" sz="4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Старший аналитик данных @ </a:t>
            </a:r>
            <a:r>
              <a:rPr lang="en-US" sz="4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Wheely</a:t>
            </a:r>
            <a:endParaRPr sz="4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4200"/>
              <a:buFont typeface="Montserrat"/>
              <a:buNone/>
            </a:pPr>
            <a:r>
              <a:rPr lang="en-US" sz="4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Telegram: </a:t>
            </a:r>
            <a:r>
              <a:rPr lang="en-US" sz="4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@kzzzr</a:t>
            </a:r>
            <a:endParaRPr sz="4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4200"/>
              <a:buFont typeface="Montserrat"/>
              <a:buNone/>
            </a:pPr>
            <a:r>
              <a:rPr lang="en-US" sz="4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LinkedIn: </a:t>
            </a:r>
            <a:r>
              <a:rPr lang="en-US" sz="4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Artemiy Kozyr</a:t>
            </a:r>
            <a:endParaRPr sz="4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95400" y="2721658"/>
            <a:ext cx="114345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 деятельности </a:t>
            </a:r>
            <a:r>
              <a:rPr lang="en-US" sz="68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3"/>
              </a:rPr>
              <a:t>Kiva</a:t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6800"/>
              <a:buFont typeface="Montserrat Black"/>
              <a:buNone/>
            </a:pPr>
            <a:r>
              <a:t/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263475" y="5632450"/>
            <a:ext cx="7770600" cy="24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F00"/>
              </a:buClr>
              <a:buSzPts val="15800"/>
              <a:buFont typeface="Montserrat Black"/>
              <a:buNone/>
            </a:pPr>
            <a:r>
              <a:rPr lang="en-US" sz="153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$1,1</a:t>
            </a:r>
            <a:endParaRPr sz="153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95400" y="7815676"/>
            <a:ext cx="6831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сумма выданных займов,  млрд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1177964" y="5632450"/>
            <a:ext cx="5322600" cy="24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F00"/>
              </a:buClr>
              <a:buSzPts val="15800"/>
              <a:buFont typeface="Montserrat Black"/>
              <a:buNone/>
            </a:pPr>
            <a:r>
              <a:rPr lang="en-US" sz="158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83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1101399" y="7815684"/>
            <a:ext cx="4937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страны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295400" y="9523875"/>
            <a:ext cx="7553100" cy="24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F00"/>
              </a:buClr>
              <a:buSzPts val="15800"/>
              <a:buFont typeface="Montserrat Black"/>
              <a:buNone/>
            </a:pPr>
            <a:r>
              <a:rPr lang="en-US" sz="158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2,7 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295400" y="11785550"/>
            <a:ext cx="660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млн заёмщиков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1206985" y="9523865"/>
            <a:ext cx="2756400" cy="24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F00"/>
              </a:buClr>
              <a:buSzPts val="15800"/>
              <a:buFont typeface="Montserrat Black"/>
              <a:buNone/>
            </a:pPr>
            <a:r>
              <a:rPr lang="en-US" sz="158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1,7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1101399" y="11633152"/>
            <a:ext cx="4937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descr="Google Shape;55;p13"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1101400" y="11785550"/>
            <a:ext cx="660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млн займодателей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295400" y="2721658"/>
            <a:ext cx="114345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6800"/>
              <a:buFont typeface="Montserrat Black"/>
              <a:buNone/>
            </a:pPr>
            <a:r>
              <a:rPr lang="en-US" sz="68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Как это работает</a:t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184400" y="6497325"/>
            <a:ext cx="802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Заёмщик обращается за кредитом</a:t>
            </a:r>
            <a:endParaRPr sz="32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 Black"/>
              <a:buNone/>
            </a:pPr>
            <a:r>
              <a:t/>
            </a:r>
            <a:endParaRPr sz="32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184400" y="7235225"/>
            <a:ext cx="72072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Два типа моделей: прямой заём и заём через партнёра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184400" y="9127175"/>
            <a:ext cx="802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 Black"/>
              <a:buNone/>
            </a:pPr>
            <a:r>
              <a:rPr lang="en-US" sz="32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Осуществляется сбор средств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184400" y="9865025"/>
            <a:ext cx="80835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Сообщество Kiva принимает участие в сборе средств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295400" y="6398042"/>
            <a:ext cx="660300" cy="660300"/>
          </a:xfrm>
          <a:prstGeom prst="ellipse">
            <a:avLst/>
          </a:prstGeom>
          <a:noFill/>
          <a:ln cap="flat" cmpd="sng" w="25400">
            <a:solidFill>
              <a:srgbClr val="1428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512892" y="6501765"/>
            <a:ext cx="237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 Black"/>
              <a:buNone/>
            </a:pPr>
            <a:r>
              <a:rPr b="0" i="0" lang="en-US" sz="3200" u="none" cap="none" strike="noStrike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2633795" y="6478275"/>
            <a:ext cx="802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Заявка публикуется на Kiva</a:t>
            </a:r>
            <a:endParaRPr sz="32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2633802" y="7260625"/>
            <a:ext cx="67458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Заявка проходит процедуру одобрения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2633799" y="9108125"/>
            <a:ext cx="6745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 Black"/>
              <a:buNone/>
            </a:pPr>
            <a:r>
              <a:rPr lang="en-US" sz="32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Заёмщик погашает кредит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2600950" y="9890425"/>
            <a:ext cx="67785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Кредиторы получают регулярные выплаты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295400" y="9044613"/>
            <a:ext cx="660300" cy="660300"/>
          </a:xfrm>
          <a:prstGeom prst="ellipse">
            <a:avLst/>
          </a:prstGeom>
          <a:noFill/>
          <a:ln cap="flat" cmpd="sng" w="25400">
            <a:solidFill>
              <a:srgbClr val="1428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512892" y="9148336"/>
            <a:ext cx="237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 Black"/>
              <a:buNone/>
            </a:pPr>
            <a:r>
              <a:rPr lang="en-US" sz="32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1780606" y="6414783"/>
            <a:ext cx="660300" cy="660300"/>
          </a:xfrm>
          <a:prstGeom prst="ellipse">
            <a:avLst/>
          </a:prstGeom>
          <a:noFill/>
          <a:ln cap="flat" cmpd="sng" w="25400">
            <a:solidFill>
              <a:srgbClr val="1428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1998099" y="6518506"/>
            <a:ext cx="237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 Black"/>
              <a:buNone/>
            </a:pPr>
            <a:r>
              <a:rPr lang="en-US" sz="32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1780606" y="9065786"/>
            <a:ext cx="660300" cy="660300"/>
          </a:xfrm>
          <a:prstGeom prst="ellipse">
            <a:avLst/>
          </a:prstGeom>
          <a:noFill/>
          <a:ln cap="flat" cmpd="sng" w="25400">
            <a:solidFill>
              <a:srgbClr val="1428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1985399" y="9169510"/>
            <a:ext cx="237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 Black"/>
              <a:buNone/>
            </a:pPr>
            <a:r>
              <a:rPr b="0" i="0" lang="en-US" sz="3200" u="none" cap="none" strike="noStrike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/>
          </a:p>
        </p:txBody>
      </p:sp>
      <p:pic>
        <p:nvPicPr>
          <p:cNvPr descr="Google Shape;55;p13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1295400" y="4157425"/>
            <a:ext cx="22052700" cy="2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Качество данных: </a:t>
            </a:r>
            <a:endParaRPr sz="33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Проверить, насколько имеющиеся данные подвержены выбросам, пропущенным значениям.</a:t>
            </a:r>
            <a:endParaRPr sz="33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Базовые характеристики: </a:t>
            </a:r>
            <a:endParaRPr sz="33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Выявить базовые характеристики датасета, обнаружить первоначальные наблюдения.</a:t>
            </a:r>
            <a:endParaRPr sz="33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Заёмщики: </a:t>
            </a:r>
            <a:endParaRPr sz="33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Изучить основные демографические характеристики людей, которые используют Kiva. Из каких они регионов и стран? Какова гендерная характеристика заёмщиков?</a:t>
            </a:r>
            <a:endParaRPr sz="33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Назначение займов: </a:t>
            </a:r>
            <a:endParaRPr sz="33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Посмотреть, для каких целей людям нужны средства и какие категории являются лидерами по количеству заявок.</a:t>
            </a:r>
            <a:endParaRPr sz="1500"/>
          </a:p>
        </p:txBody>
      </p:sp>
      <p:sp>
        <p:nvSpPr>
          <p:cNvPr id="100" name="Google Shape;100;p16"/>
          <p:cNvSpPr txBox="1"/>
          <p:nvPr/>
        </p:nvSpPr>
        <p:spPr>
          <a:xfrm>
            <a:off x="1295400" y="2721650"/>
            <a:ext cx="180513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 для EDA</a:t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descr="Google Shape;55;p13"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1295400" y="2721650"/>
            <a:ext cx="180513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 для EDA</a:t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descr="Google Shape;55;p13"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295400" y="4157425"/>
            <a:ext cx="22052700" cy="2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Структура займов: </a:t>
            </a:r>
            <a:endParaRPr sz="33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Посмотреть, какие суммы просят заявители, как они распределены. Изучить сектора экономики, виды деятельности и сделать выводы о том, как обстоят дела в каждом.</a:t>
            </a:r>
            <a:endParaRPr sz="33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Время финансирования займов: </a:t>
            </a:r>
            <a:endParaRPr sz="33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Выяснить, как долго заёмщикам приходится ждать полного финансирования заявки. </a:t>
            </a:r>
            <a:endParaRPr sz="33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Зависимость суммы и срока погашения: </a:t>
            </a:r>
            <a:endParaRPr sz="33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Изучить природу зависимости времени, требуемого на погашение ссуды</a:t>
            </a: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и суммы кредита.</a:t>
            </a:r>
            <a:endParaRPr sz="33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Формулирование выводов: </a:t>
            </a:r>
            <a:endParaRPr sz="33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Сформулировать основные выводы, рекомендации </a:t>
            </a: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приложить </a:t>
            </a: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визуальные материалы, их подкрепляющие</a:t>
            </a:r>
            <a:r>
              <a:rPr lang="en-US" sz="33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295400" y="4889650"/>
            <a:ext cx="18855900" cy="8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уникальный идентификатор для кредита.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funded_amount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сумма, выплаченная Kiva агенту на местах (USD).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loan_amount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сумма, выплаченная полевым агентом заёмщику (USD).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sector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сектор использования займа.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activity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более детализированная категория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назначение суммы кредита.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country_code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ISO-код страны страны, в которой был выдан заём.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полное название страны, в которой был выдан кредит.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posted_time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время, в которое заявка была опубликована на Kiva.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disbursed_time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время, когда кредитный агент выдал заёмщику сумму.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funded_time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время, когда заявка полностью финансируется кредиторами.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term_in_months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срок, на который был выдан кредит, в месяцах.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lender_count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общее количество кредиторов, которые внесли свой вклад в этот кредит.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loaner_genders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разделённые запятыми буквы M, F, где каждый экземпляр представляет одного мужчину/женщину в группе.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295400" y="2721650"/>
            <a:ext cx="15617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Выгрузки данных — kiva_loans</a:t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6800"/>
              <a:buFont typeface="Montserrat Black"/>
              <a:buNone/>
            </a:pPr>
            <a:r>
              <a:t/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descr="Google Shape;55;p13"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295400" y="4077225"/>
            <a:ext cx="17205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5F00"/>
              </a:buClr>
              <a:buSzPts val="3200"/>
              <a:buFont typeface="Montserrat Black"/>
              <a:buNone/>
            </a:pPr>
            <a:r>
              <a:rPr lang="en-US" sz="32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Набор данных, который содержит большую часть информации о займах: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1295400" y="5042057"/>
            <a:ext cx="20402700" cy="8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страна.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region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регион в стране.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world_region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часть света.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MPI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многомерный индекс бедности.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geo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— координаты (широта, долгота).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295400" y="2721650"/>
            <a:ext cx="22630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Выгрузки данных — </a:t>
            </a:r>
            <a:r>
              <a:rPr lang="en-US" sz="68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kiva_mpi_region_locations</a:t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6800"/>
              <a:buFont typeface="Montserrat Black"/>
              <a:buNone/>
            </a:pPr>
            <a:r>
              <a:t/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descr="Google Shape;55;p13"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1295400" y="4077225"/>
            <a:ext cx="22444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5F00"/>
              </a:buClr>
              <a:buSzPts val="3200"/>
              <a:buFont typeface="Montserrat Black"/>
              <a:buNone/>
            </a:pPr>
            <a:r>
              <a:rPr lang="en-US" sz="32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Набор данных</a:t>
            </a:r>
            <a:r>
              <a:rPr lang="en-US" sz="32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2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 регионах </a:t>
            </a:r>
            <a:r>
              <a:rPr lang="en-US" sz="32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</a:t>
            </a:r>
            <a:r>
              <a:rPr lang="en-US" sz="32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показателями</a:t>
            </a:r>
            <a:r>
              <a:rPr lang="en-US" sz="32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MPI (глобальный индекс бедности)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295400" y="2721658"/>
            <a:ext cx="114345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Формат отчёта</a:t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6800"/>
              <a:buFont typeface="Montserrat Black"/>
              <a:buNone/>
            </a:pPr>
            <a:r>
              <a:t/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295400" y="6669433"/>
            <a:ext cx="161700" cy="161700"/>
          </a:xfrm>
          <a:prstGeom prst="ellipse">
            <a:avLst/>
          </a:prstGeom>
          <a:solidFill>
            <a:srgbClr val="1428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057400" y="6506902"/>
            <a:ext cx="10792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5F00"/>
              </a:buClr>
              <a:buSzPts val="3200"/>
              <a:buFont typeface="Montserrat Black"/>
              <a:buNone/>
            </a:pPr>
            <a:r>
              <a:rPr lang="en-US" sz="38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Jupyter Notebook</a:t>
            </a:r>
            <a:endParaRPr sz="2000"/>
          </a:p>
        </p:txBody>
      </p:sp>
      <p:sp>
        <p:nvSpPr>
          <p:cNvPr id="132" name="Google Shape;132;p20"/>
          <p:cNvSpPr txBox="1"/>
          <p:nvPr/>
        </p:nvSpPr>
        <p:spPr>
          <a:xfrm>
            <a:off x="2057400" y="7244800"/>
            <a:ext cx="138651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8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Рабочая тетрадь с кодом, таблицами, визуализациями и комментариями.</a:t>
            </a:r>
            <a:endParaRPr sz="2000"/>
          </a:p>
        </p:txBody>
      </p:sp>
      <p:sp>
        <p:nvSpPr>
          <p:cNvPr id="133" name="Google Shape;133;p20"/>
          <p:cNvSpPr/>
          <p:nvPr/>
        </p:nvSpPr>
        <p:spPr>
          <a:xfrm>
            <a:off x="1295400" y="9127892"/>
            <a:ext cx="161700" cy="161700"/>
          </a:xfrm>
          <a:prstGeom prst="ellipse">
            <a:avLst/>
          </a:prstGeom>
          <a:solidFill>
            <a:srgbClr val="1428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057400" y="8965362"/>
            <a:ext cx="10792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5F00"/>
              </a:buClr>
              <a:buSzPts val="3200"/>
              <a:buFont typeface="Montserrat Black"/>
              <a:buNone/>
            </a:pPr>
            <a:r>
              <a:rPr lang="en-US" sz="38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Выгрузка в pdf</a:t>
            </a:r>
            <a:endParaRPr sz="2000"/>
          </a:p>
        </p:txBody>
      </p:sp>
      <p:sp>
        <p:nvSpPr>
          <p:cNvPr id="135" name="Google Shape;135;p20"/>
          <p:cNvSpPr txBox="1"/>
          <p:nvPr/>
        </p:nvSpPr>
        <p:spPr>
          <a:xfrm>
            <a:off x="2057400" y="9703259"/>
            <a:ext cx="175101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None/>
            </a:pPr>
            <a:r>
              <a:rPr lang="en-US" sz="38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Формат для печати, публикации, распространения.</a:t>
            </a:r>
            <a:endParaRPr sz="2000"/>
          </a:p>
        </p:txBody>
      </p:sp>
      <p:pic>
        <p:nvPicPr>
          <p:cNvPr descr="Google Shape;55;p13"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1295400" y="4157425"/>
            <a:ext cx="22052700" cy="2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Самостоятельная работа: </a:t>
            </a:r>
            <a:endParaRPr sz="32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А в каких странах преобладают мужчины? Группа людей? (</a:t>
            </a: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п.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2.2.2.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Изучите несколько займов с очень большими суммами. Что можно сказать о назначении этих заявок? В каких странах они оформлены? Каков гендерный состав заявителей? (</a:t>
            </a: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п. 2.4.2.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Попробуйте найти связь между странами (регионами), полом заёмщика и суммой заявки. Какие выводы можно сделать из этих данных? (</a:t>
            </a:r>
            <a:r>
              <a:rPr b="1"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п. 2.4.3.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65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Домашняя работа: </a:t>
            </a:r>
            <a:endParaRPr sz="3200">
              <a:solidFill>
                <a:srgbClr val="D65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Расширьте наш отчёт исследованием следующих вопросов: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Зависимость пола заёмщика от региона планеты, сектора экономики.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Влияние такого атрибута займа, как «Количество кредиторов» (lender_count) на суммы и сроки займов.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Влияние показателя MPI (многомерный индекс бедности) в разных странах на суммы займов и сроки погашения.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Зависимости таких метрик, как «Сумма займа», «Срок займа», «Время финансирования заявки», «Ежемесячный платёж», в разрезе 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Макрорегионов</a:t>
            </a:r>
            <a:r>
              <a:rPr lang="en-US" sz="3200">
                <a:solidFill>
                  <a:srgbClr val="14285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200">
              <a:solidFill>
                <a:srgbClr val="1428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295400" y="2721658"/>
            <a:ext cx="114345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>
                <a:solidFill>
                  <a:srgbClr val="1428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Домашнее задание</a:t>
            </a:r>
            <a:endParaRPr sz="6800">
              <a:solidFill>
                <a:srgbClr val="1428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descr="Google Shape;55;p13"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45881"/>
            <a:ext cx="1609995" cy="36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