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11977"/>
              </p:ext>
            </p:extLst>
          </p:nvPr>
        </p:nvGraphicFramePr>
        <p:xfrm>
          <a:off x="971600" y="116632"/>
          <a:ext cx="72728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584176"/>
                <a:gridCol w="1512168"/>
                <a:gridCol w="1560512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经度</a:t>
                      </a:r>
                      <a:r>
                        <a:rPr lang="en-US" altLang="zh-CN" dirty="0" smtClean="0"/>
                        <a:t>/°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121.6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125.3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纬度</a:t>
                      </a:r>
                      <a:r>
                        <a:rPr lang="en-US" altLang="zh-CN" dirty="0" smtClean="0"/>
                        <a:t>/°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19.8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X/km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-3030.741876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-3007.270109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-3391.456631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-3469.094624</a:t>
                      </a:r>
                      <a:endParaRPr lang="zh-CN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Y/km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4926.400609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5208.744621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4667.939592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4899.578038</a:t>
                      </a:r>
                      <a:endParaRPr lang="zh-CN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Z/km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2679.074463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2115.602302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2709.156464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2146.878247</a:t>
                      </a:r>
                      <a:endParaRPr lang="zh-CN" alt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8890"/>
            <a:ext cx="5400600" cy="423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4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28083"/>
              </p:ext>
            </p:extLst>
          </p:nvPr>
        </p:nvGraphicFramePr>
        <p:xfrm>
          <a:off x="611560" y="1491992"/>
          <a:ext cx="7632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1584176"/>
                <a:gridCol w="1512168"/>
                <a:gridCol w="1560512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偏航度</a:t>
                      </a:r>
                      <a:r>
                        <a:rPr lang="en-US" altLang="zh-CN" dirty="0" smtClean="0"/>
                        <a:t>/°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俯仰度</a:t>
                      </a:r>
                      <a:r>
                        <a:rPr lang="en-US" altLang="zh-CN" dirty="0" smtClean="0"/>
                        <a:t>/°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滚转度</a:t>
                      </a:r>
                      <a:r>
                        <a:rPr lang="en-US" altLang="zh-CN" dirty="0" smtClean="0"/>
                        <a:t>/°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51520" y="4077072"/>
            <a:ext cx="8665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数据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时刻</a:t>
            </a:r>
            <a:r>
              <a:rPr lang="en-US" altLang="zh-CN" sz="2400" b="1" dirty="0"/>
              <a:t>UTC</a:t>
            </a:r>
            <a:r>
              <a:rPr lang="zh-CN" altLang="en-US" sz="2400" b="1" dirty="0"/>
              <a:t>时间为</a:t>
            </a:r>
            <a:r>
              <a:rPr lang="zh-CN" altLang="en-US" sz="2400" b="1" dirty="0" smtClean="0"/>
              <a:t>：</a:t>
            </a:r>
            <a:r>
              <a:rPr lang="en-US" altLang="zh-CN" sz="2400" b="1" dirty="0"/>
              <a:t>2024/7/3  4:00:00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 smtClean="0"/>
              <a:t>相对</a:t>
            </a:r>
            <a:r>
              <a:rPr lang="en-US" altLang="zh-CN" sz="2400" b="1" dirty="0"/>
              <a:t>2000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日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时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分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秒的间隔时间（整秒）</a:t>
            </a:r>
            <a:r>
              <a:rPr lang="zh-CN" altLang="en-US" sz="2400" b="1" dirty="0" smtClean="0"/>
              <a:t>为</a:t>
            </a:r>
            <a:r>
              <a:rPr lang="en-US" altLang="zh-CN" sz="2400" b="1" dirty="0" smtClean="0"/>
              <a:t>773251200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360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秒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的数据对应整秒为：</a:t>
            </a:r>
            <a:r>
              <a:rPr lang="en-US" altLang="zh-CN" sz="2400" b="1" dirty="0" smtClean="0"/>
              <a:t>773251200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~</a:t>
            </a:r>
            <a:r>
              <a:rPr lang="en-US" altLang="zh-CN" sz="2400" b="1" dirty="0" smtClean="0"/>
              <a:t>773251559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647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48680"/>
            <a:ext cx="51244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548680"/>
            <a:ext cx="1308884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S11-XYZ.csv</a:t>
            </a:r>
            <a:endParaRPr lang="en-US" altLang="zh-CN" b="1" dirty="0" smtClean="0"/>
          </a:p>
          <a:p>
            <a:r>
              <a:rPr lang="en-US" altLang="zh-CN" b="1" dirty="0"/>
              <a:t>S12-XYZ.csv</a:t>
            </a:r>
            <a:endParaRPr lang="en-US" altLang="zh-CN" b="1" dirty="0"/>
          </a:p>
          <a:p>
            <a:r>
              <a:rPr lang="en-US" altLang="zh-CN" b="1" dirty="0"/>
              <a:t>S21-XYZ.csv</a:t>
            </a:r>
            <a:endParaRPr lang="en-US" altLang="zh-CN" b="1" dirty="0"/>
          </a:p>
          <a:p>
            <a:r>
              <a:rPr lang="en-US" altLang="zh-CN" b="1" dirty="0"/>
              <a:t>S22-XYZ.csv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467544" y="1978387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360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秒的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星位置速度数据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992" y="5178678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360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秒的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星轨道六根数数据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5576" y="3429000"/>
            <a:ext cx="1340432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S11-COE.csv</a:t>
            </a:r>
            <a:endParaRPr lang="en-US" altLang="zh-CN" b="1" dirty="0" smtClean="0"/>
          </a:p>
          <a:p>
            <a:r>
              <a:rPr lang="en-US" altLang="zh-CN" b="1" dirty="0" smtClean="0"/>
              <a:t>S12-COE.csv</a:t>
            </a:r>
            <a:endParaRPr lang="en-US" altLang="zh-CN" b="1" dirty="0"/>
          </a:p>
          <a:p>
            <a:r>
              <a:rPr lang="en-US" altLang="zh-CN" b="1" dirty="0" smtClean="0"/>
              <a:t>S21-COE.csv</a:t>
            </a:r>
            <a:endParaRPr lang="en-US" altLang="zh-CN" b="1" dirty="0"/>
          </a:p>
          <a:p>
            <a:r>
              <a:rPr lang="en-US" altLang="zh-CN" b="1" dirty="0" smtClean="0"/>
              <a:t>S22-COE.csv</a:t>
            </a:r>
            <a:endParaRPr lang="en-US" altLang="zh-CN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07144"/>
            <a:ext cx="5124450" cy="283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8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16" y="771265"/>
            <a:ext cx="4018451" cy="539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916832" y="642174"/>
            <a:ext cx="185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列：仿真时刻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2843808" y="980728"/>
            <a:ext cx="1305272" cy="52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83649" y="404664"/>
            <a:ext cx="2033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列：离轴角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度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5875141" y="743218"/>
            <a:ext cx="2125365" cy="1019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292080" y="138118"/>
            <a:ext cx="2096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列：方位角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度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17" idx="2"/>
          </p:cNvCxnSpPr>
          <p:nvPr/>
        </p:nvCxnSpPr>
        <p:spPr>
          <a:xfrm flipH="1">
            <a:off x="5148064" y="476672"/>
            <a:ext cx="119242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11560" y="1762274"/>
            <a:ext cx="1479764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S11-fw-lz.xlsx</a:t>
            </a:r>
          </a:p>
          <a:p>
            <a:r>
              <a:rPr lang="en-US" altLang="zh-CN" b="1" dirty="0" smtClean="0"/>
              <a:t>S12-fw-lz.xlsx</a:t>
            </a:r>
          </a:p>
          <a:p>
            <a:r>
              <a:rPr lang="en-US" altLang="zh-CN" b="1" dirty="0" smtClean="0"/>
              <a:t>S21-fw-lz.xlsx</a:t>
            </a:r>
          </a:p>
          <a:p>
            <a:r>
              <a:rPr lang="en-US" altLang="zh-CN" b="1" dirty="0" smtClean="0"/>
              <a:t>S22-fw-lz.xlsx</a:t>
            </a:r>
            <a:endParaRPr lang="en-US" altLang="zh-CN" b="1" dirty="0"/>
          </a:p>
        </p:txBody>
      </p:sp>
      <p:sp>
        <p:nvSpPr>
          <p:cNvPr id="22" name="矩形 21"/>
          <p:cNvSpPr/>
          <p:nvPr/>
        </p:nvSpPr>
        <p:spPr>
          <a:xfrm>
            <a:off x="323528" y="3191981"/>
            <a:ext cx="280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360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秒的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星分别对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个地面目标的方位</a:t>
            </a:r>
            <a:r>
              <a:rPr lang="en-US" altLang="zh-CN" sz="1600" b="1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离轴角度数据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63888" y="6474822"/>
            <a:ext cx="53460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个地面目标的方位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离轴角度数据（</a:t>
            </a:r>
            <a:r>
              <a:rPr lang="en-US" altLang="zh-CN" sz="1600" b="1" dirty="0">
                <a:latin typeface="黑体" pitchFamily="49" charset="-122"/>
                <a:ea typeface="黑体" pitchFamily="49" charset="-122"/>
              </a:rPr>
              <a:t>T1/T2/T3/T4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stCxn id="26" idx="0"/>
          </p:cNvCxnSpPr>
          <p:nvPr/>
        </p:nvCxnSpPr>
        <p:spPr>
          <a:xfrm flipH="1" flipV="1">
            <a:off x="6054107" y="6174016"/>
            <a:ext cx="182822" cy="300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000506" y="2633996"/>
            <a:ext cx="1016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列：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AZ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角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度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00505" y="3795127"/>
            <a:ext cx="1016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列：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EL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角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度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8" name="直接箭头连接符 27"/>
          <p:cNvCxnSpPr>
            <a:stCxn id="23" idx="1"/>
          </p:cNvCxnSpPr>
          <p:nvPr/>
        </p:nvCxnSpPr>
        <p:spPr>
          <a:xfrm flipH="1" flipV="1">
            <a:off x="6588224" y="2492896"/>
            <a:ext cx="1412282" cy="43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1"/>
          </p:cNvCxnSpPr>
          <p:nvPr/>
        </p:nvCxnSpPr>
        <p:spPr>
          <a:xfrm flipH="1" flipV="1">
            <a:off x="7452320" y="3366405"/>
            <a:ext cx="548185" cy="72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564" y="126876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dirty="0" smtClean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dirty="0" smtClean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800" dirty="0" smtClean="0">
                <a:latin typeface="Times New Roman"/>
                <a:ea typeface="Arial Unicode MS" pitchFamily="34" charset="-122"/>
                <a:cs typeface="Times New Roman"/>
              </a:rPr>
              <a:t>1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=(D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(S11-T)-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(S12-T)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)/c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l-GR" altLang="zh-CN" dirty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dirty="0" smtClean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800" dirty="0" smtClean="0">
                <a:latin typeface="Times New Roman"/>
                <a:ea typeface="Arial Unicode MS" pitchFamily="34" charset="-122"/>
                <a:cs typeface="Times New Roman"/>
              </a:rPr>
              <a:t>2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=(D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(S11-T)-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(S21-T)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)/c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348880"/>
            <a:ext cx="3519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表示求相对距离；</a:t>
            </a:r>
            <a:r>
              <a:rPr lang="en-US" altLang="zh-CN" sz="2400" b="1" dirty="0" smtClean="0"/>
              <a:t>S11/S12/S21</a:t>
            </a:r>
            <a:r>
              <a:rPr lang="zh-CN" altLang="en-US" sz="2400" b="1" dirty="0" smtClean="0"/>
              <a:t>表示三颗卫星位置数据；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表示地面目标位置数据（</a:t>
            </a:r>
            <a:r>
              <a:rPr lang="en-US" altLang="zh-CN" sz="2400" b="1" dirty="0" smtClean="0"/>
              <a:t>T1/T2/T3/T4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;c</a:t>
            </a:r>
            <a:r>
              <a:rPr lang="zh-CN" altLang="en-US" sz="2400" b="1" dirty="0" smtClean="0"/>
              <a:t>为光速；</a:t>
            </a:r>
            <a:r>
              <a:rPr lang="el-GR" altLang="zh-CN" sz="2400" b="1" dirty="0" smtClean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sz="2400" b="1" dirty="0" smtClean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zh-CN" altLang="en-US" sz="2400" b="1" dirty="0" smtClean="0"/>
              <a:t>表示时差，单位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；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4970"/>
            <a:ext cx="25717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987824" y="116632"/>
            <a:ext cx="185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列：仿真时刻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3914800" y="455186"/>
            <a:ext cx="1305272" cy="52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32040" y="127024"/>
            <a:ext cx="185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列：时差</a:t>
            </a:r>
            <a:r>
              <a:rPr lang="el-GR" altLang="zh-CN" sz="1600" dirty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sz="1600" dirty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700" dirty="0">
                <a:latin typeface="Times New Roman"/>
                <a:ea typeface="Arial Unicode MS" pitchFamily="34" charset="-122"/>
                <a:cs typeface="Times New Roman"/>
              </a:rPr>
              <a:t>1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>
            <a:off x="5859016" y="465578"/>
            <a:ext cx="153144" cy="87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948264" y="127024"/>
            <a:ext cx="185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列：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时差</a:t>
            </a:r>
            <a:r>
              <a:rPr lang="el-GR" altLang="zh-CN" sz="1600" dirty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sz="1600" dirty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700" dirty="0">
                <a:latin typeface="Times New Roman"/>
                <a:ea typeface="Arial Unicode MS" pitchFamily="34" charset="-122"/>
                <a:cs typeface="Times New Roman"/>
              </a:rPr>
              <a:t>2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 flipH="1">
            <a:off x="6660232" y="465578"/>
            <a:ext cx="1215008" cy="945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214528" y="2563162"/>
            <a:ext cx="1853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标黄区域：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星共视时段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9" name="直接箭头连接符 18"/>
          <p:cNvCxnSpPr>
            <a:stCxn id="18" idx="2"/>
          </p:cNvCxnSpPr>
          <p:nvPr/>
        </p:nvCxnSpPr>
        <p:spPr>
          <a:xfrm flipH="1">
            <a:off x="5220072" y="3147937"/>
            <a:ext cx="2921432" cy="351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067944" y="6297310"/>
            <a:ext cx="4073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个地面目标的时差数据（</a:t>
            </a:r>
            <a:r>
              <a:rPr lang="en-US" altLang="zh-CN" sz="1600" b="1" dirty="0">
                <a:latin typeface="黑体" pitchFamily="49" charset="-122"/>
                <a:ea typeface="黑体" pitchFamily="49" charset="-122"/>
              </a:rPr>
              <a:t>T1/T2/T3/T4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>
            <a:stCxn id="21" idx="0"/>
            <a:endCxn id="2050" idx="2"/>
          </p:cNvCxnSpPr>
          <p:nvPr/>
        </p:nvCxnSpPr>
        <p:spPr>
          <a:xfrm flipH="1" flipV="1">
            <a:off x="5929883" y="5826070"/>
            <a:ext cx="174841" cy="47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23528" y="307231"/>
            <a:ext cx="141647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星时差</a:t>
            </a:r>
            <a:r>
              <a:rPr lang="en-US" altLang="zh-CN" b="1" dirty="0"/>
              <a:t>.</a:t>
            </a:r>
            <a:r>
              <a:rPr lang="en-US" altLang="zh-CN" b="1" dirty="0" err="1"/>
              <a:t>xlsx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90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14" y="870913"/>
            <a:ext cx="30670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564" y="1268760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dirty="0" smtClean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dirty="0" smtClean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800" dirty="0" smtClean="0">
                <a:latin typeface="Times New Roman"/>
                <a:ea typeface="Arial Unicode MS" pitchFamily="34" charset="-122"/>
                <a:cs typeface="Times New Roman"/>
              </a:rPr>
              <a:t>1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=(D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(S11-T)-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(S12-T)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)/c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l-GR" altLang="zh-CN" dirty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dirty="0" smtClean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800" dirty="0" smtClean="0">
                <a:latin typeface="Times New Roman"/>
                <a:ea typeface="Arial Unicode MS" pitchFamily="34" charset="-122"/>
                <a:cs typeface="Times New Roman"/>
              </a:rPr>
              <a:t>2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=(D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(S11-T)-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(S21-T)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)/c</a:t>
            </a:r>
          </a:p>
          <a:p>
            <a:pPr algn="ctr"/>
            <a:r>
              <a:rPr lang="el-GR" altLang="zh-CN" dirty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dirty="0" smtClean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1400" dirty="0" smtClean="0">
                <a:latin typeface="Times New Roman"/>
                <a:ea typeface="Arial Unicode MS" pitchFamily="34" charset="-122"/>
                <a:cs typeface="Times New Roman"/>
              </a:rPr>
              <a:t>3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1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(S11-T)-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(S22-T</a:t>
            </a:r>
            <a:r>
              <a:rPr lang="en-US" altLang="zh-CN" sz="1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)/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824" y="116632"/>
            <a:ext cx="185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列：仿真时刻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3914800" y="455186"/>
            <a:ext cx="652636" cy="88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32040" y="127024"/>
            <a:ext cx="185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列：时差</a:t>
            </a:r>
            <a:r>
              <a:rPr lang="el-GR" altLang="zh-CN" sz="1600" dirty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sz="1600" dirty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700" dirty="0">
                <a:latin typeface="Times New Roman"/>
                <a:ea typeface="Arial Unicode MS" pitchFamily="34" charset="-122"/>
                <a:cs typeface="Times New Roman"/>
              </a:rPr>
              <a:t>1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5220072" y="465578"/>
            <a:ext cx="638944" cy="65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948264" y="127024"/>
            <a:ext cx="185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列：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时差</a:t>
            </a:r>
            <a:r>
              <a:rPr lang="el-GR" altLang="zh-CN" sz="1600" dirty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sz="1600" dirty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700" dirty="0">
                <a:latin typeface="Times New Roman"/>
                <a:ea typeface="Arial Unicode MS" pitchFamily="34" charset="-122"/>
                <a:cs typeface="Times New Roman"/>
              </a:rPr>
              <a:t>2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 flipH="1">
            <a:off x="5929883" y="465578"/>
            <a:ext cx="1945357" cy="65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214528" y="2563162"/>
            <a:ext cx="1853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标黄区域：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星共视时段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9" name="直接箭头连接符 18"/>
          <p:cNvCxnSpPr>
            <a:stCxn id="18" idx="1"/>
          </p:cNvCxnSpPr>
          <p:nvPr/>
        </p:nvCxnSpPr>
        <p:spPr>
          <a:xfrm flipH="1">
            <a:off x="4567436" y="2855550"/>
            <a:ext cx="2647092" cy="717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563888" y="5958756"/>
            <a:ext cx="4073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地面目标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T1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的时差数据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307231"/>
            <a:ext cx="141647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星</a:t>
            </a:r>
            <a:r>
              <a:rPr lang="zh-CN" altLang="en-US" b="1" dirty="0"/>
              <a:t>时差</a:t>
            </a:r>
            <a:r>
              <a:rPr lang="en-US" altLang="zh-CN" b="1" dirty="0"/>
              <a:t>.</a:t>
            </a:r>
            <a:r>
              <a:rPr lang="en-US" altLang="zh-CN" b="1" dirty="0" err="1"/>
              <a:t>xlsx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7101684" y="1277144"/>
            <a:ext cx="185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列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时差</a:t>
            </a:r>
            <a:r>
              <a:rPr lang="el-GR" altLang="zh-CN" sz="1600" dirty="0">
                <a:latin typeface="Times New Roman"/>
                <a:ea typeface="Arial Unicode MS" pitchFamily="34" charset="-122"/>
                <a:cs typeface="Times New Roman"/>
              </a:rPr>
              <a:t>Δ</a:t>
            </a:r>
            <a:r>
              <a:rPr lang="en-US" altLang="zh-CN" sz="1600" dirty="0" smtClean="0">
                <a:latin typeface="Times New Roman"/>
                <a:ea typeface="Arial Unicode MS" pitchFamily="34" charset="-122"/>
                <a:cs typeface="Times New Roman"/>
              </a:rPr>
              <a:t>t</a:t>
            </a:r>
            <a:r>
              <a:rPr lang="en-US" altLang="zh-CN" sz="700" dirty="0">
                <a:latin typeface="Times New Roman"/>
                <a:ea typeface="Arial Unicode MS" pitchFamily="34" charset="-122"/>
                <a:cs typeface="Times New Roman"/>
              </a:rPr>
              <a:t>3</a:t>
            </a:r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>
            <a:stCxn id="20" idx="2"/>
          </p:cNvCxnSpPr>
          <p:nvPr/>
        </p:nvCxnSpPr>
        <p:spPr>
          <a:xfrm flipH="1">
            <a:off x="6588224" y="1615698"/>
            <a:ext cx="1440436" cy="102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335</Words>
  <Application>Microsoft Office PowerPoint</Application>
  <PresentationFormat>全屏显示(4:3)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周慧文</dc:creator>
  <cp:lastModifiedBy>周慧文</cp:lastModifiedBy>
  <cp:revision>18</cp:revision>
  <dcterms:created xsi:type="dcterms:W3CDTF">2024-07-03T02:40:55Z</dcterms:created>
  <dcterms:modified xsi:type="dcterms:W3CDTF">2024-07-15T08:36:58Z</dcterms:modified>
</cp:coreProperties>
</file>