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4" r:id="rId8"/>
    <p:sldId id="270" r:id="rId9"/>
    <p:sldId id="265" r:id="rId10"/>
    <p:sldId id="262" r:id="rId11"/>
    <p:sldId id="259" r:id="rId12"/>
    <p:sldId id="260" r:id="rId13"/>
    <p:sldId id="263" r:id="rId14"/>
    <p:sldId id="269" r:id="rId15"/>
    <p:sldId id="266" r:id="rId1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84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C0BC660B-DCB2-4875-B841-724B4C27D93C}" type="datetime1">
              <a:rPr lang="zh-CN" altLang="en-US" smtClean="0"/>
              <a:t>2024/2/27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28EEFA9E-C190-4F5C-8394-BD5F1CD55C0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fld id="{70C9B6F8-30FC-42EA-B7C8-07647A6E6ACB}" type="datetime1">
              <a:rPr lang="en-US" altLang="zh-CN" smtClean="0"/>
              <a:pPr/>
              <a:t>2/27/2024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22289C57-55D7-40A4-A101-E74FAC7A092B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54761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10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20350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11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840087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12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50433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5995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6088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89278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37855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18532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91996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59958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n-US" altLang="zh-CN" smtClean="0"/>
              <a:t>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80295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zh-CN" sz="3600" spc="150" baseline="0"/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zh-CN" sz="1600"/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直接连接符​​(S)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​(S)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7" name="SmartArt 占位符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 </a:t>
            </a:r>
            <a:r>
              <a:rPr lang="en-US" altLang="zh-CN"/>
              <a:t>SmartArt </a:t>
            </a:r>
            <a:r>
              <a:rPr lang="zh-CN" altLang="en-US"/>
              <a:t>图形</a:t>
            </a:r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形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单击此处编辑标题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zh-CN" sz="20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zh-CN" sz="20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zh-CN" sz="20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zh-CN" sz="20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400" spc="50" baseline="0"/>
            </a:lvl1pPr>
          </a:lstStyle>
          <a:p>
            <a:pPr lvl="0" rtl="0"/>
            <a:r>
              <a:rPr lang="zh-CN"/>
              <a:t>单击编辑主文本样式</a:t>
            </a:r>
          </a:p>
        </p:txBody>
      </p:sp>
      <p:sp>
        <p:nvSpPr>
          <p:cNvPr id="35" name="文本占位符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400" spc="50" baseline="0"/>
            </a:lvl1pPr>
          </a:lstStyle>
          <a:p>
            <a:pPr lvl="0" rtl="0"/>
            <a:r>
              <a:rPr lang="zh-CN"/>
              <a:t>单击编辑主文本样式</a:t>
            </a:r>
          </a:p>
        </p:txBody>
      </p:sp>
      <p:sp>
        <p:nvSpPr>
          <p:cNvPr id="36" name="文本占位符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400" spc="50" baseline="0"/>
            </a:lvl1pPr>
          </a:lstStyle>
          <a:p>
            <a:pPr lvl="0" rtl="0"/>
            <a:r>
              <a:rPr lang="zh-CN" dirty="0"/>
              <a:t>单击编辑主文本样式</a:t>
            </a:r>
          </a:p>
        </p:txBody>
      </p:sp>
      <p:sp>
        <p:nvSpPr>
          <p:cNvPr id="37" name="文本占位符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400" spc="50" baseline="0"/>
            </a:lvl1pPr>
          </a:lstStyle>
          <a:p>
            <a:pPr lvl="0" rtl="0"/>
            <a:r>
              <a:rPr lang="zh-CN" altLang="zh-CN" dirty="0"/>
              <a:t>单击编辑主文本样式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cxnSp>
        <p:nvCxnSpPr>
          <p:cNvPr id="3" name="直接连接符​​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两栏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zh-CN" sz="20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单击此处编辑母版文本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/>
            </a:lvl1pPr>
            <a:lvl2pPr marL="457200" indent="0">
              <a:lnSpc>
                <a:spcPct val="100000"/>
              </a:lnSpc>
              <a:buNone/>
              <a:defRPr lang="zh-CN" sz="1400" spc="50" baseline="0"/>
            </a:lvl2pPr>
            <a:lvl3pPr marL="914400" indent="0">
              <a:lnSpc>
                <a:spcPct val="100000"/>
              </a:lnSpc>
              <a:buNone/>
              <a:defRPr lang="zh-CN" sz="1400" spc="50" baseline="0"/>
            </a:lvl3pPr>
            <a:lvl4pPr marL="1371600" indent="0">
              <a:lnSpc>
                <a:spcPct val="100000"/>
              </a:lnSpc>
              <a:buNone/>
              <a:defRPr lang="zh-CN" sz="1400" spc="50" baseline="0"/>
            </a:lvl4pPr>
            <a:lvl5pPr marL="1828800" indent="0">
              <a:lnSpc>
                <a:spcPct val="100000"/>
              </a:lnSpc>
              <a:buNone/>
              <a:defRPr lang="zh-CN" sz="1400" spc="50" baseline="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zh-CN" sz="20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/>
              <a:t>单击此处编辑母版文本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/>
            </a:lvl1pPr>
            <a:lvl2pPr marL="457200" indent="0">
              <a:lnSpc>
                <a:spcPct val="100000"/>
              </a:lnSpc>
              <a:buNone/>
              <a:defRPr lang="zh-CN" sz="1400" spc="50" baseline="0"/>
            </a:lvl2pPr>
            <a:lvl3pPr marL="914400" indent="0">
              <a:lnSpc>
                <a:spcPct val="100000"/>
              </a:lnSpc>
              <a:buNone/>
              <a:defRPr lang="zh-CN" sz="1400" spc="50" baseline="0"/>
            </a:lvl3pPr>
            <a:lvl4pPr marL="1371600" indent="0">
              <a:lnSpc>
                <a:spcPct val="100000"/>
              </a:lnSpc>
              <a:buNone/>
              <a:defRPr lang="zh-CN" sz="1400" spc="50" baseline="0"/>
            </a:lvl4pPr>
            <a:lvl5pPr marL="1828800" indent="0">
              <a:lnSpc>
                <a:spcPct val="100000"/>
              </a:lnSpc>
              <a:buNone/>
              <a:defRPr lang="zh-CN" sz="1400" spc="50" baseline="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zh-CN" sz="20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单击此处编辑母版文本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/>
            </a:lvl1pPr>
            <a:lvl2pPr marL="457200" indent="0">
              <a:lnSpc>
                <a:spcPct val="100000"/>
              </a:lnSpc>
              <a:buNone/>
              <a:defRPr lang="zh-CN" sz="1400" spc="50" baseline="0"/>
            </a:lvl2pPr>
            <a:lvl3pPr marL="914400" indent="0">
              <a:lnSpc>
                <a:spcPct val="100000"/>
              </a:lnSpc>
              <a:buNone/>
              <a:defRPr lang="zh-CN" sz="1400" spc="50" baseline="0"/>
            </a:lvl3pPr>
            <a:lvl4pPr marL="1371600" indent="0">
              <a:lnSpc>
                <a:spcPct val="100000"/>
              </a:lnSpc>
              <a:buNone/>
              <a:defRPr lang="zh-CN" sz="1400" spc="50" baseline="0"/>
            </a:lvl4pPr>
            <a:lvl5pPr marL="1828800" indent="0">
              <a:lnSpc>
                <a:spcPct val="100000"/>
              </a:lnSpc>
              <a:buNone/>
              <a:defRPr lang="zh-CN" sz="1400" spc="50" baseline="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zh-CN" sz="20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/>
              <a:t>单击此处编辑母版文本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/>
            </a:lvl1pPr>
            <a:lvl2pPr marL="457200" indent="0">
              <a:lnSpc>
                <a:spcPct val="100000"/>
              </a:lnSpc>
              <a:buNone/>
              <a:defRPr lang="zh-CN" sz="1400" spc="50" baseline="0"/>
            </a:lvl2pPr>
            <a:lvl3pPr marL="914400" indent="0">
              <a:lnSpc>
                <a:spcPct val="100000"/>
              </a:lnSpc>
              <a:buNone/>
              <a:defRPr lang="zh-CN" sz="1400" spc="50" baseline="0"/>
            </a:lvl3pPr>
            <a:lvl4pPr marL="1371600" indent="0">
              <a:lnSpc>
                <a:spcPct val="100000"/>
              </a:lnSpc>
              <a:buNone/>
              <a:defRPr lang="zh-CN" sz="1400" spc="50" baseline="0"/>
            </a:lvl4pPr>
            <a:lvl5pPr marL="1828800" indent="0">
              <a:lnSpc>
                <a:spcPct val="100000"/>
              </a:lnSpc>
              <a:buNone/>
              <a:defRPr lang="zh-CN" sz="1400" spc="50" baseline="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zh-CN" sz="20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单击此处编辑母版文本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/>
            </a:lvl1pPr>
            <a:lvl2pPr marL="457200" indent="0">
              <a:lnSpc>
                <a:spcPct val="100000"/>
              </a:lnSpc>
              <a:buNone/>
              <a:defRPr lang="zh-CN" sz="1400" spc="50" baseline="0"/>
            </a:lvl2pPr>
            <a:lvl3pPr marL="914400" indent="0">
              <a:lnSpc>
                <a:spcPct val="100000"/>
              </a:lnSpc>
              <a:buNone/>
              <a:defRPr lang="zh-CN" sz="1400" spc="50" baseline="0"/>
            </a:lvl3pPr>
            <a:lvl4pPr marL="1371600" indent="0">
              <a:lnSpc>
                <a:spcPct val="100000"/>
              </a:lnSpc>
              <a:buNone/>
              <a:defRPr lang="zh-CN" sz="1400" spc="50" baseline="0"/>
            </a:lvl4pPr>
            <a:lvl5pPr marL="1828800" indent="0">
              <a:lnSpc>
                <a:spcPct val="100000"/>
              </a:lnSpc>
              <a:buNone/>
              <a:defRPr lang="zh-CN" sz="1400" spc="50" baseline="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grpSp>
        <p:nvGrpSpPr>
          <p:cNvPr id="10" name="组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直接连接符​​(S)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(S)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grpSp>
        <p:nvGrpSpPr>
          <p:cNvPr id="4" name="组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直接连接符​​(S)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​(S)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zh-CN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日期占位符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​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zh-CN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zh-CN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zh-CN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zh-CN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zh-CN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zh-CN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直接连接符​​(S)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(S)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分节符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zh-CN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7" name="图表占位符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单击图标添加图表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8" name="表格占位符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单击图标添加表格</a:t>
            </a:r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zh-CN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幻灯片 4 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00" kern="1200" spc="15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00" kern="1200" spc="15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zh-CN"/>
            </a:defPPr>
          </a:lstStyle>
          <a:p>
            <a:pPr lvl="1"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00" kern="1200" spc="15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00" kern="1200" spc="15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grpSp>
        <p:nvGrpSpPr>
          <p:cNvPr id="4" name="组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直接连接符​​(S)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​​(S)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幻灯片 8 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32" name="图片占位符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55" name="图片占位符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62" name="文本占位符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56" name="图片占位符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59" name="文本占位符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63" name="文本占位符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33" name="图片占位符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60" name="文本占位符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58" name="图片占位符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900" kern="1200" spc="150" baseline="0" dirty="0" smtClean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CN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zh-CN"/>
              <a:t>20XX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 cap="all" baseline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18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189" y="4957353"/>
            <a:ext cx="5521234" cy="1122202"/>
          </a:xfrm>
        </p:spPr>
        <p:txBody>
          <a:bodyPr rtlCol="0"/>
          <a:lstStyle>
            <a:defPPr>
              <a:defRPr lang="zh-CN"/>
            </a:defPPr>
          </a:lstStyle>
          <a:p>
            <a:pPr algn="ctr" rtl="0"/>
            <a:r>
              <a:rPr lang="en-US" altLang="zh-C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Visually Accessible</a:t>
            </a:r>
            <a:br>
              <a:rPr lang="en-US" altLang="zh-C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</a:br>
            <a:r>
              <a:rPr lang="en-US" altLang="zh-C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E-commerce Assistant</a:t>
            </a:r>
            <a:endParaRPr 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图片 14" descr="形状, 徽标&#10;&#10;描述已自动生成">
            <a:extLst>
              <a:ext uri="{FF2B5EF4-FFF2-40B4-BE49-F238E27FC236}">
                <a16:creationId xmlns:a16="http://schemas.microsoft.com/office/drawing/2014/main" id="{495BE3FD-7E0F-FB31-32ED-59D25CC05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658" y="2703107"/>
            <a:ext cx="4220560" cy="337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b="1" dirty="0"/>
              <a:t>Generation Engineering</a:t>
            </a:r>
          </a:p>
        </p:txBody>
      </p:sp>
      <p:sp>
        <p:nvSpPr>
          <p:cNvPr id="326" name="副标题 2">
            <a:extLst>
              <a:ext uri="{FF2B5EF4-FFF2-40B4-BE49-F238E27FC236}">
                <a16:creationId xmlns:a16="http://schemas.microsoft.com/office/drawing/2014/main" id="{F0269834-6797-D04A-C2BF-35FD3F538852}"/>
              </a:ext>
            </a:extLst>
          </p:cNvPr>
          <p:cNvSpPr txBox="1">
            <a:spLocks/>
          </p:cNvSpPr>
          <p:nvPr/>
        </p:nvSpPr>
        <p:spPr>
          <a:xfrm>
            <a:off x="1467394" y="2280844"/>
            <a:ext cx="9257212" cy="30930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2400" b="1" dirty="0"/>
              <a:t>Product Introduction Text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Documentation Planning:  </a:t>
            </a:r>
            <a:r>
              <a:rPr lang="pt-BR" b="0" dirty="0"/>
              <a:t>Paragraph planning for given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Micro Planning:</a:t>
            </a:r>
            <a:r>
              <a:rPr lang="pt-BR" dirty="0"/>
              <a:t> </a:t>
            </a:r>
            <a:r>
              <a:rPr lang="en-US" b="0" dirty="0"/>
              <a:t>Planning of feature points to be introduced in each paragraph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Langchain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Chaining Task</a:t>
            </a:r>
            <a:r>
              <a:rPr lang="en-US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  <a:r>
              <a:rPr lang="en-US" b="0" dirty="0"/>
              <a:t>Paragraph generation and collocation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b="0" dirty="0"/>
              <a:t>Neural Network Based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b="0" dirty="0"/>
              <a:t>Mixed with Rule Based</a:t>
            </a:r>
          </a:p>
        </p:txBody>
      </p:sp>
      <p:sp>
        <p:nvSpPr>
          <p:cNvPr id="327" name="副标题 2">
            <a:extLst>
              <a:ext uri="{FF2B5EF4-FFF2-40B4-BE49-F238E27FC236}">
                <a16:creationId xmlns:a16="http://schemas.microsoft.com/office/drawing/2014/main" id="{FD8CE0E4-7C3B-DE7D-7F26-B5D710547FED}"/>
              </a:ext>
            </a:extLst>
          </p:cNvPr>
          <p:cNvSpPr txBox="1">
            <a:spLocks/>
          </p:cNvSpPr>
          <p:nvPr/>
        </p:nvSpPr>
        <p:spPr>
          <a:xfrm>
            <a:off x="1467394" y="5041042"/>
            <a:ext cx="9257212" cy="1325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sz="1050" kern="1200" spc="150" baseline="0" dirty="0" smtClean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2400" b="1" dirty="0"/>
              <a:t>Dashboard Storytelling Text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Rule Based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Arria</a:t>
            </a:r>
            <a:r>
              <a:rPr lang="en-US" dirty="0"/>
              <a:t> syntax and methods using python emulation</a:t>
            </a:r>
            <a:endParaRPr lang="pt-BR" dirty="0"/>
          </a:p>
        </p:txBody>
      </p:sp>
      <p:pic>
        <p:nvPicPr>
          <p:cNvPr id="328" name="图片 327" descr="形状&#10;&#10;中度可信度描述已自动生成">
            <a:extLst>
              <a:ext uri="{FF2B5EF4-FFF2-40B4-BE49-F238E27FC236}">
                <a16:creationId xmlns:a16="http://schemas.microsoft.com/office/drawing/2014/main" id="{2A940DBC-EC54-3BA8-DE9D-FCCAAFE3B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08" y="5558922"/>
            <a:ext cx="1292355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b="1" dirty="0"/>
              <a:t>Interaction Engineering</a:t>
            </a:r>
            <a:endParaRPr lang="zh-CN" altLang="zh-CN" b="1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11</a:t>
            </a:fld>
            <a:endParaRPr 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1229FBF-77ED-588A-6371-AA5A1C4CB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947" y="4019651"/>
            <a:ext cx="4234732" cy="25192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1C43A07-E404-0908-5EB0-B02FB5CC1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642949"/>
            <a:ext cx="3823477" cy="226608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38D674C-2CA7-EDE6-1EDA-7D6149DEC934}"/>
              </a:ext>
            </a:extLst>
          </p:cNvPr>
          <p:cNvSpPr txBox="1"/>
          <p:nvPr/>
        </p:nvSpPr>
        <p:spPr>
          <a:xfrm>
            <a:off x="363131" y="204840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We offer an interactive dynamic dashboard that can be controlled and switched using voice.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Each Dashboard has a corresponding storytelling voice announcement.</a:t>
            </a:r>
          </a:p>
        </p:txBody>
      </p:sp>
      <p:pic>
        <p:nvPicPr>
          <p:cNvPr id="16" name="图片 15" descr="形状&#10;&#10;中度可信度描述已自动生成">
            <a:extLst>
              <a:ext uri="{FF2B5EF4-FFF2-40B4-BE49-F238E27FC236}">
                <a16:creationId xmlns:a16="http://schemas.microsoft.com/office/drawing/2014/main" id="{BC22241C-A13F-C70F-87DC-E2A4AE983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08" y="5558922"/>
            <a:ext cx="1292355" cy="10424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D6E341-1BF1-EF9C-C111-3694D4DC3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787" y="4293016"/>
            <a:ext cx="4040701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806" y="2224088"/>
            <a:ext cx="5111750" cy="120491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b="1" dirty="0"/>
              <a:t>THANK YOU</a:t>
            </a:r>
            <a:endParaRPr lang="zh-CN" b="1" dirty="0"/>
          </a:p>
        </p:txBody>
      </p:sp>
      <p:pic>
        <p:nvPicPr>
          <p:cNvPr id="12" name="图片 11" descr="形状, 徽标&#10;&#10;描述已自动生成">
            <a:extLst>
              <a:ext uri="{FF2B5EF4-FFF2-40B4-BE49-F238E27FC236}">
                <a16:creationId xmlns:a16="http://schemas.microsoft.com/office/drawing/2014/main" id="{ED3A425E-9A10-6BC6-A500-DDBA9B138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730" y="3357112"/>
            <a:ext cx="3749048" cy="29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b="1" dirty="0"/>
              <a:t>catalogs</a:t>
            </a:r>
            <a:endParaRPr 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480944"/>
            <a:ext cx="3517174" cy="3537585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/>
              <a:t>Introduction</a:t>
            </a:r>
          </a:p>
          <a:p>
            <a:pPr rtl="0"/>
            <a:r>
              <a:rPr lang="en-US" altLang="zh-CN" dirty="0"/>
              <a:t>System Overview</a:t>
            </a:r>
          </a:p>
          <a:p>
            <a:pPr rtl="0"/>
            <a:r>
              <a:rPr lang="en-US" altLang="zh-CN" dirty="0"/>
              <a:t>Model Deployment</a:t>
            </a:r>
          </a:p>
          <a:p>
            <a:r>
              <a:rPr lang="en-US" altLang="zh-CN" dirty="0"/>
              <a:t>Speech Engine</a:t>
            </a:r>
            <a:endParaRPr lang="zh-CN" dirty="0"/>
          </a:p>
          <a:p>
            <a:pPr rtl="0"/>
            <a:r>
              <a:rPr lang="en-US" altLang="zh-CN" dirty="0"/>
              <a:t>Feature Engineering</a:t>
            </a:r>
          </a:p>
          <a:p>
            <a:pPr rtl="0"/>
            <a:r>
              <a:rPr lang="en-US" altLang="zh-CN" dirty="0"/>
              <a:t>Matching Engineering</a:t>
            </a:r>
          </a:p>
          <a:p>
            <a:pPr rtl="0"/>
            <a:r>
              <a:rPr lang="en-US" altLang="zh-CN" dirty="0"/>
              <a:t>Generation Engineering</a:t>
            </a:r>
          </a:p>
          <a:p>
            <a:pPr rtl="0"/>
            <a:r>
              <a:rPr lang="en-US" altLang="zh-CN" dirty="0"/>
              <a:t>Interaction Engineering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136525"/>
            <a:ext cx="5111750" cy="120491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b="1" dirty="0"/>
              <a:t>Introduction</a:t>
            </a:r>
            <a:endParaRPr lang="zh-CN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475" y="1657802"/>
            <a:ext cx="9044668" cy="5274221"/>
          </a:xfrm>
        </p:spPr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Over the years, e-commerce has grown rapidly. However, it is easy to realize that the vast majority of e-commerce platforms have neglected to care for the visually impaired.</a:t>
            </a:r>
          </a:p>
          <a:p>
            <a:pPr rtl="0"/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Visually Accessible E-commerce Assistant (VAEA) is a product recommendation and introduction system focused on enhancing the online shopping experience for visually impaired people.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Blind users can input interested products and product characteristics by voice, and this system generates the voice introduction of the products and displays them in the front-end.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rtl="0"/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</p:txBody>
      </p:sp>
      <p:pic>
        <p:nvPicPr>
          <p:cNvPr id="8" name="图片 7" descr="形状&#10;&#10;中度可信度描述已自动生成">
            <a:extLst>
              <a:ext uri="{FF2B5EF4-FFF2-40B4-BE49-F238E27FC236}">
                <a16:creationId xmlns:a16="http://schemas.microsoft.com/office/drawing/2014/main" id="{B4FABAEC-B83B-5B98-4767-23B1B42EA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17" y="5537780"/>
            <a:ext cx="1292355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1">
            <a:extLst>
              <a:ext uri="{FF2B5EF4-FFF2-40B4-BE49-F238E27FC236}">
                <a16:creationId xmlns:a16="http://schemas.microsoft.com/office/drawing/2014/main" id="{9231A359-6A2D-81F1-EDB0-B39FE3A4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9301"/>
            <a:ext cx="5111750" cy="120491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b="1" dirty="0"/>
              <a:t>System overview</a:t>
            </a:r>
            <a:endParaRPr lang="zh-CN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F414FFA-86AC-B865-85D0-B329E9720464}"/>
              </a:ext>
            </a:extLst>
          </p:cNvPr>
          <p:cNvSpPr txBox="1"/>
          <p:nvPr/>
        </p:nvSpPr>
        <p:spPr>
          <a:xfrm>
            <a:off x="6656811" y="6232008"/>
            <a:ext cx="3574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Trident Symmetric Architecture</a:t>
            </a:r>
          </a:p>
        </p:txBody>
      </p:sp>
      <p:pic>
        <p:nvPicPr>
          <p:cNvPr id="52" name="图片 51" descr="图示&#10;&#10;描述已自动生成">
            <a:extLst>
              <a:ext uri="{FF2B5EF4-FFF2-40B4-BE49-F238E27FC236}">
                <a16:creationId xmlns:a16="http://schemas.microsoft.com/office/drawing/2014/main" id="{980D220D-333D-A90C-EE8A-E5947FBD5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989" y="1243284"/>
            <a:ext cx="6105525" cy="4772025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03663B3F-D2D6-D21C-1AD6-805F0ACEADCF}"/>
              </a:ext>
            </a:extLst>
          </p:cNvPr>
          <p:cNvSpPr txBox="1"/>
          <p:nvPr/>
        </p:nvSpPr>
        <p:spPr>
          <a:xfrm>
            <a:off x="7178171" y="1762968"/>
            <a:ext cx="2531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Speech-Text-Speech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3C01479-1A4A-C8C8-683C-E213DAE47EF2}"/>
              </a:ext>
            </a:extLst>
          </p:cNvPr>
          <p:cNvSpPr txBox="1"/>
          <p:nvPr/>
        </p:nvSpPr>
        <p:spPr>
          <a:xfrm>
            <a:off x="354597" y="2384662"/>
            <a:ext cx="5004531" cy="1671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Storage as the core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LLM as the driver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Plug-ins and algorithms as the engines</a:t>
            </a:r>
            <a:endParaRPr lang="zh-CN" altLang="en-US" dirty="0"/>
          </a:p>
        </p:txBody>
      </p:sp>
      <p:pic>
        <p:nvPicPr>
          <p:cNvPr id="58" name="图片 57" descr="形状&#10;&#10;中度可信度描述已自动生成">
            <a:extLst>
              <a:ext uri="{FF2B5EF4-FFF2-40B4-BE49-F238E27FC236}">
                <a16:creationId xmlns:a16="http://schemas.microsoft.com/office/drawing/2014/main" id="{965E57A1-FCF4-A567-FB95-DE8ABB3AA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08" y="5558922"/>
            <a:ext cx="1292355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 descr="图片包含 游戏机&#10;&#10;描述已自动生成">
            <a:extLst>
              <a:ext uri="{FF2B5EF4-FFF2-40B4-BE49-F238E27FC236}">
                <a16:creationId xmlns:a16="http://schemas.microsoft.com/office/drawing/2014/main" id="{6BBFA897-97AB-63CB-EF6B-695695D15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717" y="3839205"/>
            <a:ext cx="3344722" cy="26757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78C8A64-0001-89B8-7B22-DFACDA310B46}"/>
              </a:ext>
            </a:extLst>
          </p:cNvPr>
          <p:cNvSpPr txBox="1">
            <a:spLocks/>
          </p:cNvSpPr>
          <p:nvPr/>
        </p:nvSpPr>
        <p:spPr>
          <a:xfrm>
            <a:off x="299629" y="449240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2800" kern="1200" cap="all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Model deployment</a:t>
            </a:r>
            <a:endParaRPr lang="en-US" b="1" dirty="0"/>
          </a:p>
        </p:txBody>
      </p:sp>
      <p:pic>
        <p:nvPicPr>
          <p:cNvPr id="12" name="图片 11" descr="图标&#10;&#10;描述已自动生成">
            <a:extLst>
              <a:ext uri="{FF2B5EF4-FFF2-40B4-BE49-F238E27FC236}">
                <a16:creationId xmlns:a16="http://schemas.microsoft.com/office/drawing/2014/main" id="{F492DAF9-A11F-E9F2-CBCE-9A7EE46B5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17" y="1528015"/>
            <a:ext cx="3030147" cy="1585393"/>
          </a:xfrm>
          <a:prstGeom prst="rect">
            <a:avLst/>
          </a:prstGeom>
        </p:spPr>
      </p:pic>
      <p:pic>
        <p:nvPicPr>
          <p:cNvPr id="16" name="图片 15" descr="徽标, 公司名称&#10;&#10;描述已自动生成">
            <a:extLst>
              <a:ext uri="{FF2B5EF4-FFF2-40B4-BE49-F238E27FC236}">
                <a16:creationId xmlns:a16="http://schemas.microsoft.com/office/drawing/2014/main" id="{8AC2BAC8-A1BC-E89F-367E-B8B40AD2D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9442" y="2229414"/>
            <a:ext cx="3839397" cy="945451"/>
          </a:xfrm>
          <a:prstGeom prst="rect">
            <a:avLst/>
          </a:prstGeom>
        </p:spPr>
      </p:pic>
      <p:sp>
        <p:nvSpPr>
          <p:cNvPr id="18" name="加号 17">
            <a:extLst>
              <a:ext uri="{FF2B5EF4-FFF2-40B4-BE49-F238E27FC236}">
                <a16:creationId xmlns:a16="http://schemas.microsoft.com/office/drawing/2014/main" id="{9C990FC8-7A83-BA9A-92AB-93772CE9F4B1}"/>
              </a:ext>
            </a:extLst>
          </p:cNvPr>
          <p:cNvSpPr/>
          <p:nvPr/>
        </p:nvSpPr>
        <p:spPr>
          <a:xfrm>
            <a:off x="2957767" y="2313822"/>
            <a:ext cx="766355" cy="701362"/>
          </a:xfrm>
          <a:prstGeom prst="mathPl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9144964D-907E-D836-9162-12BDD1F0A053}"/>
              </a:ext>
            </a:extLst>
          </p:cNvPr>
          <p:cNvSpPr txBox="1">
            <a:spLocks/>
          </p:cNvSpPr>
          <p:nvPr/>
        </p:nvSpPr>
        <p:spPr>
          <a:xfrm>
            <a:off x="711928" y="3328436"/>
            <a:ext cx="2878181" cy="629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2800" kern="1200" cap="all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OLLAMA</a:t>
            </a:r>
          </a:p>
          <a:p>
            <a:r>
              <a:rPr lang="en-US" sz="2400" b="1" dirty="0"/>
              <a:t>Llama2 70B</a:t>
            </a:r>
          </a:p>
        </p:txBody>
      </p:sp>
      <p:pic>
        <p:nvPicPr>
          <p:cNvPr id="21" name="图片 20" descr="图形用户界面&#10;&#10;描述已自动生成">
            <a:extLst>
              <a:ext uri="{FF2B5EF4-FFF2-40B4-BE49-F238E27FC236}">
                <a16:creationId xmlns:a16="http://schemas.microsoft.com/office/drawing/2014/main" id="{8EB8E848-6BB7-371C-0790-733A1F943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3544" y="1982053"/>
            <a:ext cx="3251564" cy="1567018"/>
          </a:xfrm>
          <a:prstGeom prst="rect">
            <a:avLst/>
          </a:prstGeom>
        </p:spPr>
      </p:pic>
      <p:sp>
        <p:nvSpPr>
          <p:cNvPr id="22" name="加号 21">
            <a:extLst>
              <a:ext uri="{FF2B5EF4-FFF2-40B4-BE49-F238E27FC236}">
                <a16:creationId xmlns:a16="http://schemas.microsoft.com/office/drawing/2014/main" id="{E608B8BC-15FD-B316-735B-820E08DB4AE6}"/>
              </a:ext>
            </a:extLst>
          </p:cNvPr>
          <p:cNvSpPr/>
          <p:nvPr/>
        </p:nvSpPr>
        <p:spPr>
          <a:xfrm>
            <a:off x="7770222" y="2351458"/>
            <a:ext cx="766355" cy="701362"/>
          </a:xfrm>
          <a:prstGeom prst="mathPl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B92BD1B-6CBF-F294-31A2-9D08B9A3A8BA}"/>
              </a:ext>
            </a:extLst>
          </p:cNvPr>
          <p:cNvSpPr txBox="1"/>
          <p:nvPr/>
        </p:nvSpPr>
        <p:spPr>
          <a:xfrm>
            <a:off x="1361250" y="4060317"/>
            <a:ext cx="5004531" cy="2120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LLAMA2 – 70B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Local deployment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Deep learning workstation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/>
              <a:t>3090Ti &amp; 64G DRAM &amp; 14700K</a:t>
            </a:r>
          </a:p>
        </p:txBody>
      </p:sp>
      <p:pic>
        <p:nvPicPr>
          <p:cNvPr id="31" name="图片 30" descr="徽标, 公司名称&#10;&#10;描述已自动生成">
            <a:extLst>
              <a:ext uri="{FF2B5EF4-FFF2-40B4-BE49-F238E27FC236}">
                <a16:creationId xmlns:a16="http://schemas.microsoft.com/office/drawing/2014/main" id="{298C9A65-6CFD-6F00-F771-DD5B1F174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0436" y="4769040"/>
            <a:ext cx="3251564" cy="1100627"/>
          </a:xfrm>
          <a:prstGeom prst="rect">
            <a:avLst/>
          </a:prstGeom>
        </p:spPr>
      </p:pic>
      <p:sp>
        <p:nvSpPr>
          <p:cNvPr id="32" name="加号 31">
            <a:extLst>
              <a:ext uri="{FF2B5EF4-FFF2-40B4-BE49-F238E27FC236}">
                <a16:creationId xmlns:a16="http://schemas.microsoft.com/office/drawing/2014/main" id="{64CD882B-B652-4989-FBA6-EFE9B999C49B}"/>
              </a:ext>
            </a:extLst>
          </p:cNvPr>
          <p:cNvSpPr/>
          <p:nvPr/>
        </p:nvSpPr>
        <p:spPr>
          <a:xfrm>
            <a:off x="9990470" y="3808374"/>
            <a:ext cx="766355" cy="701362"/>
          </a:xfrm>
          <a:prstGeom prst="mathPl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0CFBB0E7-35C3-F6B1-EFD4-23323D9A4F48}"/>
              </a:ext>
            </a:extLst>
          </p:cNvPr>
          <p:cNvSpPr/>
          <p:nvPr/>
        </p:nvSpPr>
        <p:spPr>
          <a:xfrm>
            <a:off x="7698839" y="5120640"/>
            <a:ext cx="1096818" cy="36576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 descr="形状&#10;&#10;中度可信度描述已自动生成">
            <a:extLst>
              <a:ext uri="{FF2B5EF4-FFF2-40B4-BE49-F238E27FC236}">
                <a16:creationId xmlns:a16="http://schemas.microsoft.com/office/drawing/2014/main" id="{F0689168-8CC1-ACC9-BACB-7358CCBB17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976" y="5572614"/>
            <a:ext cx="1292355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E7BDE0AE-6A1A-535C-682D-9738F615C1CA}"/>
              </a:ext>
            </a:extLst>
          </p:cNvPr>
          <p:cNvSpPr txBox="1">
            <a:spLocks/>
          </p:cNvSpPr>
          <p:nvPr/>
        </p:nvSpPr>
        <p:spPr>
          <a:xfrm>
            <a:off x="534761" y="0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2800" kern="1200" cap="all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SPEECH ENGINE </a:t>
            </a:r>
            <a:endParaRPr lang="en-US" b="1" dirty="0"/>
          </a:p>
        </p:txBody>
      </p:sp>
      <p:pic>
        <p:nvPicPr>
          <p:cNvPr id="15" name="图片 14" descr="形状&#10;&#10;中度可信度描述已自动生成">
            <a:extLst>
              <a:ext uri="{FF2B5EF4-FFF2-40B4-BE49-F238E27FC236}">
                <a16:creationId xmlns:a16="http://schemas.microsoft.com/office/drawing/2014/main" id="{C82EFCAC-3420-02EC-8DD5-DFB34A23B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51" y="5424568"/>
            <a:ext cx="1292355" cy="1042418"/>
          </a:xfrm>
          <a:prstGeom prst="rect">
            <a:avLst/>
          </a:prstGeom>
        </p:spPr>
      </p:pic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B22743F4-4DAD-58D0-3AF4-3D9407CF355D}"/>
              </a:ext>
            </a:extLst>
          </p:cNvPr>
          <p:cNvSpPr txBox="1">
            <a:spLocks/>
          </p:cNvSpPr>
          <p:nvPr/>
        </p:nvSpPr>
        <p:spPr>
          <a:xfrm>
            <a:off x="6096000" y="1636735"/>
            <a:ext cx="5697149" cy="27349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We use the voice plugin that comes with the browser as our voice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Speech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to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Text to Speech</a:t>
            </a:r>
          </a:p>
          <a:p>
            <a:endParaRPr lang="en-US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</p:txBody>
      </p:sp>
      <p:pic>
        <p:nvPicPr>
          <p:cNvPr id="18" name="图片 17" descr="图形用户界面&#10;&#10;描述已自动生成">
            <a:extLst>
              <a:ext uri="{FF2B5EF4-FFF2-40B4-BE49-F238E27FC236}">
                <a16:creationId xmlns:a16="http://schemas.microsoft.com/office/drawing/2014/main" id="{E6EEC361-6B68-01D3-0E83-A3BD5B67C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349" y="2264229"/>
            <a:ext cx="3608286" cy="20046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939834"/>
            <a:ext cx="5852160" cy="2231571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b="1" dirty="0"/>
              <a:t>When we get text, </a:t>
            </a:r>
            <a:br>
              <a:rPr lang="en-US" altLang="zh-CN" b="1" dirty="0"/>
            </a:br>
            <a:r>
              <a:rPr lang="en-US" altLang="zh-CN" b="1" dirty="0"/>
              <a:t>what happens next?</a:t>
            </a:r>
            <a:endParaRPr lang="zh-CN" b="1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>
            <a:extLst>
              <a:ext uri="{FF2B5EF4-FFF2-40B4-BE49-F238E27FC236}">
                <a16:creationId xmlns:a16="http://schemas.microsoft.com/office/drawing/2014/main" id="{8503AE51-1D05-48BB-DF5A-F9B4198F90AF}"/>
              </a:ext>
            </a:extLst>
          </p:cNvPr>
          <p:cNvSpPr txBox="1">
            <a:spLocks/>
          </p:cNvSpPr>
          <p:nvPr/>
        </p:nvSpPr>
        <p:spPr>
          <a:xfrm>
            <a:off x="473800" y="0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2800" kern="1200" cap="all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en-US" altLang="zh-CN" b="1" dirty="0"/>
              <a:t>Feature Engineering</a:t>
            </a:r>
          </a:p>
        </p:txBody>
      </p:sp>
      <p:pic>
        <p:nvPicPr>
          <p:cNvPr id="38" name="图片 37" descr="图片包含 文本&#10;&#10;描述已自动生成">
            <a:extLst>
              <a:ext uri="{FF2B5EF4-FFF2-40B4-BE49-F238E27FC236}">
                <a16:creationId xmlns:a16="http://schemas.microsoft.com/office/drawing/2014/main" id="{569B523A-FE06-DB25-9619-18DFD3FC4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91" y="2265093"/>
            <a:ext cx="3438525" cy="3248025"/>
          </a:xfrm>
          <a:prstGeom prst="rect">
            <a:avLst/>
          </a:prstGeom>
        </p:spPr>
      </p:pic>
      <p:sp>
        <p:nvSpPr>
          <p:cNvPr id="39" name="文本占位符 2">
            <a:extLst>
              <a:ext uri="{FF2B5EF4-FFF2-40B4-BE49-F238E27FC236}">
                <a16:creationId xmlns:a16="http://schemas.microsoft.com/office/drawing/2014/main" id="{8317B927-7DCA-72F3-E7F7-29391C2DB4F7}"/>
              </a:ext>
            </a:extLst>
          </p:cNvPr>
          <p:cNvSpPr txBox="1">
            <a:spLocks/>
          </p:cNvSpPr>
          <p:nvPr/>
        </p:nvSpPr>
        <p:spPr>
          <a:xfrm>
            <a:off x="298720" y="504621"/>
            <a:ext cx="5697149" cy="27349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6C6078D-77FE-003D-C0A8-4CF2383D2615}"/>
              </a:ext>
            </a:extLst>
          </p:cNvPr>
          <p:cNvSpPr txBox="1"/>
          <p:nvPr/>
        </p:nvSpPr>
        <p:spPr>
          <a:xfrm>
            <a:off x="5797280" y="1666717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Feature engineering attempts to extract from a given input the features of a product that the user wants to be recommended and its feature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We use the prompt engineering to format constraints on the output of LLAMA2.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Prepare a feature sheet(JSON) to be filled out as a PROMPT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Sends a request for the model to fill out the sheet based on user inputs</a:t>
            </a:r>
          </a:p>
        </p:txBody>
      </p:sp>
      <p:pic>
        <p:nvPicPr>
          <p:cNvPr id="42" name="图片 41" descr="形状&#10;&#10;中度可信度描述已自动生成">
            <a:extLst>
              <a:ext uri="{FF2B5EF4-FFF2-40B4-BE49-F238E27FC236}">
                <a16:creationId xmlns:a16="http://schemas.microsoft.com/office/drawing/2014/main" id="{B0B869A5-2610-39F3-984C-DD22CDD3C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08" y="5558922"/>
            <a:ext cx="1292355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C4CD2302-16C2-F93C-1E29-667A2CF1EF68}"/>
              </a:ext>
            </a:extLst>
          </p:cNvPr>
          <p:cNvSpPr txBox="1">
            <a:spLocks/>
          </p:cNvSpPr>
          <p:nvPr/>
        </p:nvSpPr>
        <p:spPr>
          <a:xfrm>
            <a:off x="6627223" y="-121920"/>
            <a:ext cx="5502227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2800" kern="1200" cap="all" spc="150" baseline="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rtl="0"/>
            <a:r>
              <a:rPr lang="en-US" altLang="zh-CN" b="1" dirty="0"/>
              <a:t>MATCHING Engineering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B17B47-7F3B-A673-0AC8-9431E5BDA9F7}"/>
              </a:ext>
            </a:extLst>
          </p:cNvPr>
          <p:cNvSpPr txBox="1"/>
          <p:nvPr/>
        </p:nvSpPr>
        <p:spPr>
          <a:xfrm>
            <a:off x="5797280" y="1666717"/>
            <a:ext cx="6096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Although we have got the extracted features and feature values, it is not easy to match the best item from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Match engineering always tries to match the closest item to the user's description to the best of its 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Attention Search Engine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Attentional Features Grading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Attention Feature Matrix Searching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Precision 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Fuzzy Search</a:t>
            </a:r>
          </a:p>
        </p:txBody>
      </p:sp>
      <p:pic>
        <p:nvPicPr>
          <p:cNvPr id="26" name="图片 25" descr="图示&#10;&#10;中度可信度描述已自动生成">
            <a:extLst>
              <a:ext uri="{FF2B5EF4-FFF2-40B4-BE49-F238E27FC236}">
                <a16:creationId xmlns:a16="http://schemas.microsoft.com/office/drawing/2014/main" id="{F73DF55E-AC2F-4340-F222-E9E1727B1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4922"/>
            <a:ext cx="5818206" cy="2777332"/>
          </a:xfrm>
          <a:prstGeom prst="rect">
            <a:avLst/>
          </a:prstGeom>
        </p:spPr>
      </p:pic>
      <p:pic>
        <p:nvPicPr>
          <p:cNvPr id="28" name="图片 27" descr="形状&#10;&#10;中度可信度描述已自动生成">
            <a:extLst>
              <a:ext uri="{FF2B5EF4-FFF2-40B4-BE49-F238E27FC236}">
                <a16:creationId xmlns:a16="http://schemas.microsoft.com/office/drawing/2014/main" id="{9D64F825-1D4A-E4BD-EF39-DC87EF873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08" y="5558922"/>
            <a:ext cx="1292355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Microsoft YaHei UI"/>
        <a:ea typeface="Microsoft YaHei UI"/>
        <a:cs typeface="Microsoft YaHei UI"/>
      </a:majorFont>
      <a:minorFont>
        <a:latin typeface="Microsoft YaHei UI"/>
        <a:ea typeface="Microsoft YaHei UI"/>
        <a:cs typeface="Microsoft YaHei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1_TF67328976_Win32.potx" id="{AF683CC7-D6C5-4CF2-A21B-639758852ED4}" vid="{D7B1B28E-3F21-4258-94CE-F12E4F8FEE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Microsoft YaHei UI Light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Microsoft YaHei UI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Microsoft YaHei UI Light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Microsoft YaHei UI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极简主义演示文稿</Template>
  <TotalTime>148</TotalTime>
  <Words>404</Words>
  <Application>Microsoft Office PowerPoint</Application>
  <PresentationFormat>宽屏</PresentationFormat>
  <Paragraphs>76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-apple-system</vt:lpstr>
      <vt:lpstr>Microsoft YaHei UI</vt:lpstr>
      <vt:lpstr>Arial</vt:lpstr>
      <vt:lpstr>Wingdings</vt:lpstr>
      <vt:lpstr>Office 主题</vt:lpstr>
      <vt:lpstr>Visually Accessible E-commerce Assistant</vt:lpstr>
      <vt:lpstr>catalogs</vt:lpstr>
      <vt:lpstr>Introduction</vt:lpstr>
      <vt:lpstr>System overview</vt:lpstr>
      <vt:lpstr>PowerPoint 演示文稿</vt:lpstr>
      <vt:lpstr>PowerPoint 演示文稿</vt:lpstr>
      <vt:lpstr>When we get text,  what happens next?</vt:lpstr>
      <vt:lpstr>PowerPoint 演示文稿</vt:lpstr>
      <vt:lpstr>PowerPoint 演示文稿</vt:lpstr>
      <vt:lpstr>Generation Engineering</vt:lpstr>
      <vt:lpstr>Interaction Engineering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Visually Accessible E-commerce Assistant</dc:title>
  <dc:creator>ACE Johnson</dc:creator>
  <cp:lastModifiedBy>ACE Johnson</cp:lastModifiedBy>
  <cp:revision>6</cp:revision>
  <dcterms:created xsi:type="dcterms:W3CDTF">2024-02-26T17:58:59Z</dcterms:created>
  <dcterms:modified xsi:type="dcterms:W3CDTF">2024-02-27T08:22:17Z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