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7"/>
  </p:notesMasterIdLst>
  <p:sldIdLst>
    <p:sldId id="256" r:id="rId3"/>
    <p:sldId id="279" r:id="rId4"/>
    <p:sldId id="1036" r:id="rId5"/>
    <p:sldId id="1038" r:id="rId6"/>
    <p:sldId id="1039" r:id="rId7"/>
    <p:sldId id="275" r:id="rId8"/>
    <p:sldId id="258" r:id="rId9"/>
    <p:sldId id="259" r:id="rId10"/>
    <p:sldId id="1043" r:id="rId11"/>
    <p:sldId id="273" r:id="rId12"/>
    <p:sldId id="261" r:id="rId13"/>
    <p:sldId id="278" r:id="rId14"/>
    <p:sldId id="1041" r:id="rId15"/>
    <p:sldId id="1042"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Afflerbach" initials="BA" lastIdx="1" clrIdx="0">
    <p:extLst>
      <p:ext uri="{19B8F6BF-5375-455C-9EA6-DF929625EA0E}">
        <p15:presenceInfo xmlns:p15="http://schemas.microsoft.com/office/powerpoint/2012/main" userId="6b18fdee89c02e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80680" autoAdjust="0"/>
  </p:normalViewPr>
  <p:slideViewPr>
    <p:cSldViewPr snapToGrid="0">
      <p:cViewPr varScale="1">
        <p:scale>
          <a:sx n="134" d="100"/>
          <a:sy n="134" d="100"/>
        </p:scale>
        <p:origin x="1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danemorgan/Documents/Writeups/Talks/2022/Penn%20State%20CENSAI%20Distinguished%20Lecture%20Series%20on%20AI%20for%20Accelerating%20Science%202022-02-14/Data%20for%20Penn%20State%20Talk%202022-02-14%20v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Pubs!$C$30</c:f>
              <c:strCache>
                <c:ptCount val="1"/>
                <c:pt idx="0">
                  <c:v>Publications per year</c:v>
                </c:pt>
              </c:strCache>
            </c:strRef>
          </c:tx>
          <c:spPr>
            <a:solidFill>
              <a:schemeClr val="accent1"/>
            </a:solidFill>
            <a:ln>
              <a:noFill/>
            </a:ln>
            <a:effectLst/>
          </c:spPr>
          <c:invertIfNegative val="0"/>
          <c:cat>
            <c:numRef>
              <c:f>Pubs!$A$31:$A$52</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numCache>
            </c:numRef>
          </c:cat>
          <c:val>
            <c:numRef>
              <c:f>Pubs!$C$31:$C$52</c:f>
              <c:numCache>
                <c:formatCode>General</c:formatCode>
                <c:ptCount val="22"/>
                <c:pt idx="0">
                  <c:v>14.25</c:v>
                </c:pt>
                <c:pt idx="1">
                  <c:v>18</c:v>
                </c:pt>
                <c:pt idx="2">
                  <c:v>15</c:v>
                </c:pt>
                <c:pt idx="3">
                  <c:v>25.5</c:v>
                </c:pt>
                <c:pt idx="4">
                  <c:v>24.75</c:v>
                </c:pt>
                <c:pt idx="5">
                  <c:v>48</c:v>
                </c:pt>
                <c:pt idx="6">
                  <c:v>51</c:v>
                </c:pt>
                <c:pt idx="7">
                  <c:v>42</c:v>
                </c:pt>
                <c:pt idx="8">
                  <c:v>43.5</c:v>
                </c:pt>
                <c:pt idx="9">
                  <c:v>59.25</c:v>
                </c:pt>
                <c:pt idx="10">
                  <c:v>63.75</c:v>
                </c:pt>
                <c:pt idx="11">
                  <c:v>65.25</c:v>
                </c:pt>
                <c:pt idx="12">
                  <c:v>64.5</c:v>
                </c:pt>
                <c:pt idx="13">
                  <c:v>100.5</c:v>
                </c:pt>
                <c:pt idx="14">
                  <c:v>111.75</c:v>
                </c:pt>
                <c:pt idx="15">
                  <c:v>123</c:v>
                </c:pt>
                <c:pt idx="16">
                  <c:v>204</c:v>
                </c:pt>
                <c:pt idx="17">
                  <c:v>297</c:v>
                </c:pt>
                <c:pt idx="18">
                  <c:v>561.75</c:v>
                </c:pt>
                <c:pt idx="19">
                  <c:v>1110.75</c:v>
                </c:pt>
                <c:pt idx="20">
                  <c:v>1809</c:v>
                </c:pt>
                <c:pt idx="21">
                  <c:v>2778</c:v>
                </c:pt>
              </c:numCache>
            </c:numRef>
          </c:val>
          <c:extLst>
            <c:ext xmlns:c16="http://schemas.microsoft.com/office/drawing/2014/chart" uri="{C3380CC4-5D6E-409C-BE32-E72D297353CC}">
              <c16:uniqueId val="{00000000-954B-7B4F-B9AB-B68E32CF67FE}"/>
            </c:ext>
          </c:extLst>
        </c:ser>
        <c:dLbls>
          <c:showLegendKey val="0"/>
          <c:showVal val="0"/>
          <c:showCatName val="0"/>
          <c:showSerName val="0"/>
          <c:showPercent val="0"/>
          <c:showBubbleSize val="0"/>
        </c:dLbls>
        <c:gapWidth val="74"/>
        <c:overlap val="27"/>
        <c:axId val="133779279"/>
        <c:axId val="242462047"/>
      </c:barChart>
      <c:catAx>
        <c:axId val="133779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42462047"/>
        <c:crosses val="autoZero"/>
        <c:auto val="1"/>
        <c:lblAlgn val="ctr"/>
        <c:lblOffset val="100"/>
        <c:noMultiLvlLbl val="0"/>
      </c:catAx>
      <c:valAx>
        <c:axId val="242462047"/>
        <c:scaling>
          <c:orientation val="minMax"/>
          <c:max val="3000"/>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Publicatins per year</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3779279"/>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dgm:spPr/>
      <dgm:t>
        <a:bodyPr/>
        <a:lstStyle/>
        <a:p>
          <a:r>
            <a:rPr lang="en-US" dirty="0"/>
            <a:t>Identify Materials Properties</a:t>
          </a:r>
        </a:p>
      </dgm:t>
    </dgm:pt>
    <dgm:pt modelId="{F660F1AA-7D4C-4BBD-BFCF-025592609A9B}" type="parTrans" cxnId="{8156B521-3BFC-4EAC-9E57-0B7C94E2F0F7}">
      <dgm:prSet/>
      <dgm:spPr/>
      <dgm:t>
        <a:bodyPr/>
        <a:lstStyle/>
        <a:p>
          <a:endParaRPr lang="en-US"/>
        </a:p>
      </dgm:t>
    </dgm:pt>
    <dgm:pt modelId="{71645022-EB08-4E68-A574-05AABB299303}" type="sibTrans" cxnId="{8156B521-3BFC-4EAC-9E57-0B7C94E2F0F7}">
      <dgm:prSet/>
      <dgm:spPr/>
      <dgm:t>
        <a:bodyPr/>
        <a:lstStyle/>
        <a:p>
          <a:endParaRPr lang="en-US"/>
        </a:p>
      </dgm:t>
    </dgm:pt>
    <dgm:pt modelId="{92589B9A-F60D-4AEB-A390-1BC6A60F054D}">
      <dgm:prSet phldrT="[Text]"/>
      <dgm:spPr/>
      <dgm:t>
        <a:bodyPr/>
        <a:lstStyle/>
        <a:p>
          <a:r>
            <a:rPr lang="en-US" dirty="0"/>
            <a:t>Train Model of Properties</a:t>
          </a:r>
        </a:p>
      </dgm:t>
    </dgm:pt>
    <dgm:pt modelId="{F04AC293-EB1D-439E-BB1D-EDFCE3E3BC32}" type="parTrans" cxnId="{DBAFA4AE-0663-4CD5-B3E5-DA297DF508DC}">
      <dgm:prSet/>
      <dgm:spPr/>
      <dgm:t>
        <a:bodyPr/>
        <a:lstStyle/>
        <a:p>
          <a:endParaRPr lang="en-US"/>
        </a:p>
      </dgm:t>
    </dgm:pt>
    <dgm:pt modelId="{172A5A87-3934-4186-AFEA-812DCFFC818E}" type="sibTrans" cxnId="{DBAFA4AE-0663-4CD5-B3E5-DA297DF508DC}">
      <dgm:prSet/>
      <dgm:spPr/>
      <dgm:t>
        <a:bodyPr/>
        <a:lstStyle/>
        <a:p>
          <a:endParaRPr lang="en-US"/>
        </a:p>
      </dgm:t>
    </dgm:pt>
    <dgm:pt modelId="{62323F05-D27E-46AB-B1BB-92366E41FF4E}">
      <dgm:prSet phldrT="[Text]"/>
      <dgm:spPr/>
      <dgm:t>
        <a:bodyPr/>
        <a:lstStyle/>
        <a:p>
          <a:r>
            <a:rPr lang="en-US" dirty="0"/>
            <a:t>Predict Properties For New Chemical Compositions</a:t>
          </a:r>
        </a:p>
      </dgm:t>
    </dgm:pt>
    <dgm:pt modelId="{2C560692-EE1A-4CA5-84E6-A4CB28DEE741}" type="parTrans" cxnId="{52584C10-4E72-472F-B40C-32068C1E7118}">
      <dgm:prSet/>
      <dgm:spPr/>
      <dgm:t>
        <a:bodyPr/>
        <a:lstStyle/>
        <a:p>
          <a:endParaRPr lang="en-US"/>
        </a:p>
      </dgm:t>
    </dgm:pt>
    <dgm:pt modelId="{A05A2818-3CE8-4E2F-8F35-EE0187FEA9A0}" type="sibTrans" cxnId="{52584C10-4E72-472F-B40C-32068C1E7118}">
      <dgm:prSet/>
      <dgm:spPr/>
      <dgm:t>
        <a:bodyPr/>
        <a:lstStyle/>
        <a:p>
          <a:endParaRPr lang="en-US"/>
        </a:p>
      </dgm:t>
    </dgm:pt>
    <dgm:pt modelId="{7CFA93FC-02F2-4310-9A79-E7A2376E6063}">
      <dgm:prSet phldrT="[Text]"/>
      <dgm:spPr/>
      <dgm:t>
        <a:bodyPr/>
        <a:lstStyle/>
        <a:p>
          <a:r>
            <a:rPr lang="en-US" dirty="0"/>
            <a:t>Synthesize and Verify Predictions</a:t>
          </a:r>
        </a:p>
      </dgm:t>
    </dgm:pt>
    <dgm:pt modelId="{8B0FFE34-6B51-4DF5-9C0D-3E05DC213332}" type="parTrans" cxnId="{B398B161-E232-4E6B-A949-B993EF723EAB}">
      <dgm:prSet/>
      <dgm:spPr/>
      <dgm:t>
        <a:bodyPr/>
        <a:lstStyle/>
        <a:p>
          <a:endParaRPr lang="en-US"/>
        </a:p>
      </dgm:t>
    </dgm:pt>
    <dgm:pt modelId="{F0B0BEB4-CBD2-4FD5-89C7-4A17118728D9}" type="sibTrans" cxnId="{B398B161-E232-4E6B-A949-B993EF723EAB}">
      <dgm:prSet/>
      <dgm:spPr/>
      <dgm:t>
        <a:bodyPr/>
        <a:lstStyle/>
        <a:p>
          <a:endParaRPr lang="en-US"/>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4">
        <dgm:presLayoutVars>
          <dgm:bulletEnabled val="1"/>
        </dgm:presLayoutVars>
      </dgm:prSet>
      <dgm:spPr/>
    </dgm:pt>
    <dgm:pt modelId="{103720EC-6751-40DF-BCEF-6D3217E3BB55}" type="pres">
      <dgm:prSet presAssocID="{71645022-EB08-4E68-A574-05AABB299303}" presName="sibTrans" presStyleLbl="sibTrans2D1" presStyleIdx="0" presStyleCnt="3"/>
      <dgm:spPr/>
    </dgm:pt>
    <dgm:pt modelId="{F9EE36D7-59E3-485C-AC38-793427614998}" type="pres">
      <dgm:prSet presAssocID="{71645022-EB08-4E68-A574-05AABB299303}" presName="connectorText" presStyleLbl="sibTrans2D1" presStyleIdx="0" presStyleCnt="3"/>
      <dgm:spPr/>
    </dgm:pt>
    <dgm:pt modelId="{D6CDAFA8-CA1A-43F2-A0CE-0D70336CA01B}" type="pres">
      <dgm:prSet presAssocID="{92589B9A-F60D-4AEB-A390-1BC6A60F054D}" presName="node" presStyleLbl="node1" presStyleIdx="1" presStyleCnt="4">
        <dgm:presLayoutVars>
          <dgm:bulletEnabled val="1"/>
        </dgm:presLayoutVars>
      </dgm:prSet>
      <dgm:spPr/>
    </dgm:pt>
    <dgm:pt modelId="{7BB0282E-FA83-4775-8851-2C776EE3D851}" type="pres">
      <dgm:prSet presAssocID="{172A5A87-3934-4186-AFEA-812DCFFC818E}" presName="sibTrans" presStyleLbl="sibTrans2D1" presStyleIdx="1" presStyleCnt="3"/>
      <dgm:spPr/>
    </dgm:pt>
    <dgm:pt modelId="{52FD96DD-96CD-44D9-B677-5E133CC9C40D}" type="pres">
      <dgm:prSet presAssocID="{172A5A87-3934-4186-AFEA-812DCFFC818E}" presName="connectorText" presStyleLbl="sibTrans2D1" presStyleIdx="1" presStyleCnt="3"/>
      <dgm:spPr/>
    </dgm:pt>
    <dgm:pt modelId="{8CBFFB11-6DF9-4C16-9D97-21D66455D660}" type="pres">
      <dgm:prSet presAssocID="{62323F05-D27E-46AB-B1BB-92366E41FF4E}" presName="node" presStyleLbl="node1" presStyleIdx="2" presStyleCnt="4">
        <dgm:presLayoutVars>
          <dgm:bulletEnabled val="1"/>
        </dgm:presLayoutVars>
      </dgm:prSet>
      <dgm:spPr/>
    </dgm:pt>
    <dgm:pt modelId="{69FE38FF-D641-4A71-A4EB-645E973899CD}" type="pres">
      <dgm:prSet presAssocID="{A05A2818-3CE8-4E2F-8F35-EE0187FEA9A0}" presName="sibTrans" presStyleLbl="sibTrans2D1" presStyleIdx="2" presStyleCnt="3"/>
      <dgm:spPr/>
    </dgm:pt>
    <dgm:pt modelId="{27641AA3-FDE1-4AB0-ADCD-0F2B2085459B}" type="pres">
      <dgm:prSet presAssocID="{A05A2818-3CE8-4E2F-8F35-EE0187FEA9A0}" presName="connectorText" presStyleLbl="sibTrans2D1" presStyleIdx="2" presStyleCnt="3"/>
      <dgm:spPr/>
    </dgm:pt>
    <dgm:pt modelId="{87E15649-6C71-4A1F-B429-5DAA4536EE5F}" type="pres">
      <dgm:prSet presAssocID="{7CFA93FC-02F2-4310-9A79-E7A2376E6063}" presName="node" presStyleLbl="node1" presStyleIdx="3" presStyleCnt="4">
        <dgm:presLayoutVars>
          <dgm:bulletEnabled val="1"/>
        </dgm:presLayoutVars>
      </dgm:prSet>
      <dgm:spPr/>
    </dgm:pt>
  </dgm:ptLst>
  <dgm:cxnLst>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93C17FC3-9F64-4933-9675-1E03244C5DC2}" type="presOf" srcId="{7CFA93FC-02F2-4310-9A79-E7A2376E6063}" destId="{87E15649-6C71-4A1F-B429-5DAA4536EE5F}"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dgm:spPr/>
      <dgm:t>
        <a:bodyPr/>
        <a:lstStyle/>
        <a:p>
          <a:r>
            <a:rPr lang="en-US" dirty="0"/>
            <a:t>Identify Materials Properties</a:t>
          </a:r>
        </a:p>
      </dgm:t>
    </dgm:pt>
    <dgm:pt modelId="{F660F1AA-7D4C-4BBD-BFCF-025592609A9B}" type="parTrans" cxnId="{8156B521-3BFC-4EAC-9E57-0B7C94E2F0F7}">
      <dgm:prSet/>
      <dgm:spPr/>
      <dgm:t>
        <a:bodyPr/>
        <a:lstStyle/>
        <a:p>
          <a:endParaRPr lang="en-US"/>
        </a:p>
      </dgm:t>
    </dgm:pt>
    <dgm:pt modelId="{71645022-EB08-4E68-A574-05AABB299303}" type="sibTrans" cxnId="{8156B521-3BFC-4EAC-9E57-0B7C94E2F0F7}">
      <dgm:prSet/>
      <dgm:spPr/>
      <dgm:t>
        <a:bodyPr/>
        <a:lstStyle/>
        <a:p>
          <a:endParaRPr lang="en-US"/>
        </a:p>
      </dgm:t>
    </dgm:pt>
    <dgm:pt modelId="{92589B9A-F60D-4AEB-A390-1BC6A60F054D}">
      <dgm:prSet phldrT="[Text]"/>
      <dgm:spPr/>
      <dgm:t>
        <a:bodyPr/>
        <a:lstStyle/>
        <a:p>
          <a:r>
            <a:rPr lang="en-US" dirty="0"/>
            <a:t>Train Model of Properties</a:t>
          </a:r>
        </a:p>
      </dgm:t>
    </dgm:pt>
    <dgm:pt modelId="{F04AC293-EB1D-439E-BB1D-EDFCE3E3BC32}" type="parTrans" cxnId="{DBAFA4AE-0663-4CD5-B3E5-DA297DF508DC}">
      <dgm:prSet/>
      <dgm:spPr/>
      <dgm:t>
        <a:bodyPr/>
        <a:lstStyle/>
        <a:p>
          <a:endParaRPr lang="en-US"/>
        </a:p>
      </dgm:t>
    </dgm:pt>
    <dgm:pt modelId="{172A5A87-3934-4186-AFEA-812DCFFC818E}" type="sibTrans" cxnId="{DBAFA4AE-0663-4CD5-B3E5-DA297DF508DC}">
      <dgm:prSet/>
      <dgm:spPr/>
      <dgm:t>
        <a:bodyPr/>
        <a:lstStyle/>
        <a:p>
          <a:endParaRPr lang="en-US"/>
        </a:p>
      </dgm:t>
    </dgm:pt>
    <dgm:pt modelId="{62323F05-D27E-46AB-B1BB-92366E41FF4E}">
      <dgm:prSet phldrT="[Text]"/>
      <dgm:spPr/>
      <dgm:t>
        <a:bodyPr/>
        <a:lstStyle/>
        <a:p>
          <a:r>
            <a:rPr lang="en-US" dirty="0"/>
            <a:t>Predict Properties For New Chemical Compositions</a:t>
          </a:r>
        </a:p>
      </dgm:t>
    </dgm:pt>
    <dgm:pt modelId="{2C560692-EE1A-4CA5-84E6-A4CB28DEE741}" type="parTrans" cxnId="{52584C10-4E72-472F-B40C-32068C1E7118}">
      <dgm:prSet/>
      <dgm:spPr/>
      <dgm:t>
        <a:bodyPr/>
        <a:lstStyle/>
        <a:p>
          <a:endParaRPr lang="en-US"/>
        </a:p>
      </dgm:t>
    </dgm:pt>
    <dgm:pt modelId="{A05A2818-3CE8-4E2F-8F35-EE0187FEA9A0}" type="sibTrans" cxnId="{52584C10-4E72-472F-B40C-32068C1E7118}">
      <dgm:prSet/>
      <dgm:spPr/>
      <dgm:t>
        <a:bodyPr/>
        <a:lstStyle/>
        <a:p>
          <a:endParaRPr lang="en-US"/>
        </a:p>
      </dgm:t>
    </dgm:pt>
    <dgm:pt modelId="{7CFA93FC-02F2-4310-9A79-E7A2376E6063}">
      <dgm:prSet phldrT="[Text]"/>
      <dgm:spPr/>
      <dgm:t>
        <a:bodyPr/>
        <a:lstStyle/>
        <a:p>
          <a:r>
            <a:rPr lang="en-US" dirty="0"/>
            <a:t>Synthesize and Verify Predictions</a:t>
          </a:r>
        </a:p>
      </dgm:t>
    </dgm:pt>
    <dgm:pt modelId="{8B0FFE34-6B51-4DF5-9C0D-3E05DC213332}" type="parTrans" cxnId="{B398B161-E232-4E6B-A949-B993EF723EAB}">
      <dgm:prSet/>
      <dgm:spPr/>
      <dgm:t>
        <a:bodyPr/>
        <a:lstStyle/>
        <a:p>
          <a:endParaRPr lang="en-US"/>
        </a:p>
      </dgm:t>
    </dgm:pt>
    <dgm:pt modelId="{F0B0BEB4-CBD2-4FD5-89C7-4A17118728D9}" type="sibTrans" cxnId="{B398B161-E232-4E6B-A949-B993EF723EAB}">
      <dgm:prSet/>
      <dgm:spPr/>
      <dgm:t>
        <a:bodyPr/>
        <a:lstStyle/>
        <a:p>
          <a:endParaRPr lang="en-US"/>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4">
        <dgm:presLayoutVars>
          <dgm:bulletEnabled val="1"/>
        </dgm:presLayoutVars>
      </dgm:prSet>
      <dgm:spPr/>
    </dgm:pt>
    <dgm:pt modelId="{103720EC-6751-40DF-BCEF-6D3217E3BB55}" type="pres">
      <dgm:prSet presAssocID="{71645022-EB08-4E68-A574-05AABB299303}" presName="sibTrans" presStyleLbl="sibTrans2D1" presStyleIdx="0" presStyleCnt="3"/>
      <dgm:spPr/>
    </dgm:pt>
    <dgm:pt modelId="{F9EE36D7-59E3-485C-AC38-793427614998}" type="pres">
      <dgm:prSet presAssocID="{71645022-EB08-4E68-A574-05AABB299303}" presName="connectorText" presStyleLbl="sibTrans2D1" presStyleIdx="0" presStyleCnt="3"/>
      <dgm:spPr/>
    </dgm:pt>
    <dgm:pt modelId="{D6CDAFA8-CA1A-43F2-A0CE-0D70336CA01B}" type="pres">
      <dgm:prSet presAssocID="{92589B9A-F60D-4AEB-A390-1BC6A60F054D}" presName="node" presStyleLbl="node1" presStyleIdx="1" presStyleCnt="4">
        <dgm:presLayoutVars>
          <dgm:bulletEnabled val="1"/>
        </dgm:presLayoutVars>
      </dgm:prSet>
      <dgm:spPr/>
    </dgm:pt>
    <dgm:pt modelId="{7BB0282E-FA83-4775-8851-2C776EE3D851}" type="pres">
      <dgm:prSet presAssocID="{172A5A87-3934-4186-AFEA-812DCFFC818E}" presName="sibTrans" presStyleLbl="sibTrans2D1" presStyleIdx="1" presStyleCnt="3"/>
      <dgm:spPr/>
    </dgm:pt>
    <dgm:pt modelId="{52FD96DD-96CD-44D9-B677-5E133CC9C40D}" type="pres">
      <dgm:prSet presAssocID="{172A5A87-3934-4186-AFEA-812DCFFC818E}" presName="connectorText" presStyleLbl="sibTrans2D1" presStyleIdx="1" presStyleCnt="3"/>
      <dgm:spPr/>
    </dgm:pt>
    <dgm:pt modelId="{8CBFFB11-6DF9-4C16-9D97-21D66455D660}" type="pres">
      <dgm:prSet presAssocID="{62323F05-D27E-46AB-B1BB-92366E41FF4E}" presName="node" presStyleLbl="node1" presStyleIdx="2" presStyleCnt="4">
        <dgm:presLayoutVars>
          <dgm:bulletEnabled val="1"/>
        </dgm:presLayoutVars>
      </dgm:prSet>
      <dgm:spPr/>
    </dgm:pt>
    <dgm:pt modelId="{69FE38FF-D641-4A71-A4EB-645E973899CD}" type="pres">
      <dgm:prSet presAssocID="{A05A2818-3CE8-4E2F-8F35-EE0187FEA9A0}" presName="sibTrans" presStyleLbl="sibTrans2D1" presStyleIdx="2" presStyleCnt="3"/>
      <dgm:spPr/>
    </dgm:pt>
    <dgm:pt modelId="{27641AA3-FDE1-4AB0-ADCD-0F2B2085459B}" type="pres">
      <dgm:prSet presAssocID="{A05A2818-3CE8-4E2F-8F35-EE0187FEA9A0}" presName="connectorText" presStyleLbl="sibTrans2D1" presStyleIdx="2" presStyleCnt="3"/>
      <dgm:spPr/>
    </dgm:pt>
    <dgm:pt modelId="{87E15649-6C71-4A1F-B429-5DAA4536EE5F}" type="pres">
      <dgm:prSet presAssocID="{7CFA93FC-02F2-4310-9A79-E7A2376E6063}" presName="node" presStyleLbl="node1" presStyleIdx="3" presStyleCnt="4">
        <dgm:presLayoutVars>
          <dgm:bulletEnabled val="1"/>
        </dgm:presLayoutVars>
      </dgm:prSet>
      <dgm:spPr/>
    </dgm:pt>
  </dgm:ptLst>
  <dgm:cxnLst>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93C17FC3-9F64-4933-9675-1E03244C5DC2}" type="presOf" srcId="{7CFA93FC-02F2-4310-9A79-E7A2376E6063}" destId="{87E15649-6C71-4A1F-B429-5DAA4536EE5F}"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custT="1"/>
      <dgm:spPr/>
      <dgm:t>
        <a:bodyPr/>
        <a:lstStyle/>
        <a:p>
          <a:r>
            <a:rPr lang="en-US" sz="1800" dirty="0"/>
            <a:t>Generate Training Data</a:t>
          </a:r>
        </a:p>
      </dgm:t>
    </dgm:pt>
    <dgm:pt modelId="{F660F1AA-7D4C-4BBD-BFCF-025592609A9B}" type="parTrans" cxnId="{8156B521-3BFC-4EAC-9E57-0B7C94E2F0F7}">
      <dgm:prSet/>
      <dgm:spPr/>
      <dgm:t>
        <a:bodyPr/>
        <a:lstStyle/>
        <a:p>
          <a:endParaRPr lang="en-US" sz="1800"/>
        </a:p>
      </dgm:t>
    </dgm:pt>
    <dgm:pt modelId="{71645022-EB08-4E68-A574-05AABB299303}" type="sibTrans" cxnId="{8156B521-3BFC-4EAC-9E57-0B7C94E2F0F7}">
      <dgm:prSet custT="1"/>
      <dgm:spPr/>
      <dgm:t>
        <a:bodyPr/>
        <a:lstStyle/>
        <a:p>
          <a:endParaRPr lang="en-US" sz="1800"/>
        </a:p>
      </dgm:t>
    </dgm:pt>
    <dgm:pt modelId="{92589B9A-F60D-4AEB-A390-1BC6A60F054D}">
      <dgm:prSet phldrT="[Text]" custT="1"/>
      <dgm:spPr/>
      <dgm:t>
        <a:bodyPr/>
        <a:lstStyle/>
        <a:p>
          <a:r>
            <a:rPr lang="en-US" sz="1800" dirty="0"/>
            <a:t>Data Cleaning</a:t>
          </a:r>
        </a:p>
      </dgm:t>
    </dgm:pt>
    <dgm:pt modelId="{F04AC293-EB1D-439E-BB1D-EDFCE3E3BC32}" type="parTrans" cxnId="{DBAFA4AE-0663-4CD5-B3E5-DA297DF508DC}">
      <dgm:prSet/>
      <dgm:spPr/>
      <dgm:t>
        <a:bodyPr/>
        <a:lstStyle/>
        <a:p>
          <a:endParaRPr lang="en-US" sz="1800"/>
        </a:p>
      </dgm:t>
    </dgm:pt>
    <dgm:pt modelId="{172A5A87-3934-4186-AFEA-812DCFFC818E}" type="sibTrans" cxnId="{DBAFA4AE-0663-4CD5-B3E5-DA297DF508DC}">
      <dgm:prSet custT="1"/>
      <dgm:spPr/>
      <dgm:t>
        <a:bodyPr/>
        <a:lstStyle/>
        <a:p>
          <a:endParaRPr lang="en-US" sz="1800"/>
        </a:p>
      </dgm:t>
    </dgm:pt>
    <dgm:pt modelId="{62323F05-D27E-46AB-B1BB-92366E41FF4E}">
      <dgm:prSet phldrT="[Text]" custT="1"/>
      <dgm:spPr/>
      <dgm:t>
        <a:bodyPr/>
        <a:lstStyle/>
        <a:p>
          <a:r>
            <a:rPr lang="en-US" sz="1800" dirty="0"/>
            <a:t>Feature Generation and Engineering</a:t>
          </a:r>
        </a:p>
      </dgm:t>
    </dgm:pt>
    <dgm:pt modelId="{2C560692-EE1A-4CA5-84E6-A4CB28DEE741}" type="parTrans" cxnId="{52584C10-4E72-472F-B40C-32068C1E7118}">
      <dgm:prSet/>
      <dgm:spPr/>
      <dgm:t>
        <a:bodyPr/>
        <a:lstStyle/>
        <a:p>
          <a:endParaRPr lang="en-US" sz="1800"/>
        </a:p>
      </dgm:t>
    </dgm:pt>
    <dgm:pt modelId="{A05A2818-3CE8-4E2F-8F35-EE0187FEA9A0}" type="sibTrans" cxnId="{52584C10-4E72-472F-B40C-32068C1E7118}">
      <dgm:prSet custT="1"/>
      <dgm:spPr/>
      <dgm:t>
        <a:bodyPr/>
        <a:lstStyle/>
        <a:p>
          <a:endParaRPr lang="en-US" sz="1800"/>
        </a:p>
      </dgm:t>
    </dgm:pt>
    <dgm:pt modelId="{7CFA93FC-02F2-4310-9A79-E7A2376E6063}">
      <dgm:prSet phldrT="[Text]" custT="1"/>
      <dgm:spPr/>
      <dgm:t>
        <a:bodyPr/>
        <a:lstStyle/>
        <a:p>
          <a:r>
            <a:rPr lang="en-US" sz="1800" dirty="0"/>
            <a:t>Model Assessment</a:t>
          </a:r>
        </a:p>
      </dgm:t>
    </dgm:pt>
    <dgm:pt modelId="{8B0FFE34-6B51-4DF5-9C0D-3E05DC213332}" type="parTrans" cxnId="{B398B161-E232-4E6B-A949-B993EF723EAB}">
      <dgm:prSet/>
      <dgm:spPr/>
      <dgm:t>
        <a:bodyPr/>
        <a:lstStyle/>
        <a:p>
          <a:endParaRPr lang="en-US" sz="1800"/>
        </a:p>
      </dgm:t>
    </dgm:pt>
    <dgm:pt modelId="{F0B0BEB4-CBD2-4FD5-89C7-4A17118728D9}" type="sibTrans" cxnId="{B398B161-E232-4E6B-A949-B993EF723EAB}">
      <dgm:prSet custT="1"/>
      <dgm:spPr/>
      <dgm:t>
        <a:bodyPr/>
        <a:lstStyle/>
        <a:p>
          <a:endParaRPr lang="en-US" sz="1800"/>
        </a:p>
      </dgm:t>
    </dgm:pt>
    <dgm:pt modelId="{3A655E41-E6FC-4012-82EC-E83CB0F1EFE3}">
      <dgm:prSet phldrT="[Text]" custT="1"/>
      <dgm:spPr/>
      <dgm:t>
        <a:bodyPr/>
        <a:lstStyle/>
        <a:p>
          <a:r>
            <a:rPr lang="en-US" sz="1800" dirty="0"/>
            <a:t>Model Optimization</a:t>
          </a:r>
        </a:p>
      </dgm:t>
    </dgm:pt>
    <dgm:pt modelId="{FBB5D272-00A0-4935-9E67-8F49E64929BD}" type="parTrans" cxnId="{C5051BE9-7374-422C-B235-DAE9AE8AA824}">
      <dgm:prSet/>
      <dgm:spPr/>
      <dgm:t>
        <a:bodyPr/>
        <a:lstStyle/>
        <a:p>
          <a:endParaRPr lang="en-US" sz="1800"/>
        </a:p>
      </dgm:t>
    </dgm:pt>
    <dgm:pt modelId="{EC16C7BC-D0F3-4C67-A6DD-926F31D33157}" type="sibTrans" cxnId="{C5051BE9-7374-422C-B235-DAE9AE8AA824}">
      <dgm:prSet custT="1"/>
      <dgm:spPr/>
      <dgm:t>
        <a:bodyPr/>
        <a:lstStyle/>
        <a:p>
          <a:endParaRPr lang="en-US" sz="1800"/>
        </a:p>
      </dgm:t>
    </dgm:pt>
    <dgm:pt modelId="{FD5F51C8-3601-45A5-939B-1926015E124C}">
      <dgm:prSet phldrT="[Text]" custT="1"/>
      <dgm:spPr/>
      <dgm:t>
        <a:bodyPr/>
        <a:lstStyle/>
        <a:p>
          <a:r>
            <a:rPr lang="en-US" sz="1800" dirty="0"/>
            <a:t>Predictions</a:t>
          </a:r>
        </a:p>
      </dgm:t>
    </dgm:pt>
    <dgm:pt modelId="{98822C39-20F3-463A-B927-9251D37D765E}" type="parTrans" cxnId="{9B0DBB3D-7679-4691-891F-C89BC6F8FE48}">
      <dgm:prSet/>
      <dgm:spPr/>
      <dgm:t>
        <a:bodyPr/>
        <a:lstStyle/>
        <a:p>
          <a:endParaRPr lang="en-US" sz="1800"/>
        </a:p>
      </dgm:t>
    </dgm:pt>
    <dgm:pt modelId="{6BD85904-4358-4B95-B601-545B8F0A9EC2}" type="sibTrans" cxnId="{9B0DBB3D-7679-4691-891F-C89BC6F8FE48}">
      <dgm:prSet/>
      <dgm:spPr/>
      <dgm:t>
        <a:bodyPr/>
        <a:lstStyle/>
        <a:p>
          <a:endParaRPr lang="en-US" sz="1800"/>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6">
        <dgm:presLayoutVars>
          <dgm:bulletEnabled val="1"/>
        </dgm:presLayoutVars>
      </dgm:prSet>
      <dgm:spPr/>
    </dgm:pt>
    <dgm:pt modelId="{103720EC-6751-40DF-BCEF-6D3217E3BB55}" type="pres">
      <dgm:prSet presAssocID="{71645022-EB08-4E68-A574-05AABB299303}" presName="sibTrans" presStyleLbl="sibTrans2D1" presStyleIdx="0" presStyleCnt="5"/>
      <dgm:spPr/>
    </dgm:pt>
    <dgm:pt modelId="{F9EE36D7-59E3-485C-AC38-793427614998}" type="pres">
      <dgm:prSet presAssocID="{71645022-EB08-4E68-A574-05AABB299303}" presName="connectorText" presStyleLbl="sibTrans2D1" presStyleIdx="0" presStyleCnt="5"/>
      <dgm:spPr/>
    </dgm:pt>
    <dgm:pt modelId="{D6CDAFA8-CA1A-43F2-A0CE-0D70336CA01B}" type="pres">
      <dgm:prSet presAssocID="{92589B9A-F60D-4AEB-A390-1BC6A60F054D}" presName="node" presStyleLbl="node1" presStyleIdx="1" presStyleCnt="6">
        <dgm:presLayoutVars>
          <dgm:bulletEnabled val="1"/>
        </dgm:presLayoutVars>
      </dgm:prSet>
      <dgm:spPr/>
    </dgm:pt>
    <dgm:pt modelId="{7BB0282E-FA83-4775-8851-2C776EE3D851}" type="pres">
      <dgm:prSet presAssocID="{172A5A87-3934-4186-AFEA-812DCFFC818E}" presName="sibTrans" presStyleLbl="sibTrans2D1" presStyleIdx="1" presStyleCnt="5"/>
      <dgm:spPr/>
    </dgm:pt>
    <dgm:pt modelId="{52FD96DD-96CD-44D9-B677-5E133CC9C40D}" type="pres">
      <dgm:prSet presAssocID="{172A5A87-3934-4186-AFEA-812DCFFC818E}" presName="connectorText" presStyleLbl="sibTrans2D1" presStyleIdx="1" presStyleCnt="5"/>
      <dgm:spPr/>
    </dgm:pt>
    <dgm:pt modelId="{8CBFFB11-6DF9-4C16-9D97-21D66455D660}" type="pres">
      <dgm:prSet presAssocID="{62323F05-D27E-46AB-B1BB-92366E41FF4E}" presName="node" presStyleLbl="node1" presStyleIdx="2" presStyleCnt="6">
        <dgm:presLayoutVars>
          <dgm:bulletEnabled val="1"/>
        </dgm:presLayoutVars>
      </dgm:prSet>
      <dgm:spPr/>
    </dgm:pt>
    <dgm:pt modelId="{69FE38FF-D641-4A71-A4EB-645E973899CD}" type="pres">
      <dgm:prSet presAssocID="{A05A2818-3CE8-4E2F-8F35-EE0187FEA9A0}" presName="sibTrans" presStyleLbl="sibTrans2D1" presStyleIdx="2" presStyleCnt="5"/>
      <dgm:spPr/>
    </dgm:pt>
    <dgm:pt modelId="{27641AA3-FDE1-4AB0-ADCD-0F2B2085459B}" type="pres">
      <dgm:prSet presAssocID="{A05A2818-3CE8-4E2F-8F35-EE0187FEA9A0}" presName="connectorText" presStyleLbl="sibTrans2D1" presStyleIdx="2" presStyleCnt="5"/>
      <dgm:spPr/>
    </dgm:pt>
    <dgm:pt modelId="{87E15649-6C71-4A1F-B429-5DAA4536EE5F}" type="pres">
      <dgm:prSet presAssocID="{7CFA93FC-02F2-4310-9A79-E7A2376E6063}" presName="node" presStyleLbl="node1" presStyleIdx="3" presStyleCnt="6">
        <dgm:presLayoutVars>
          <dgm:bulletEnabled val="1"/>
        </dgm:presLayoutVars>
      </dgm:prSet>
      <dgm:spPr/>
    </dgm:pt>
    <dgm:pt modelId="{A7E54A8C-6B33-468E-8F55-F2AEE7BF742C}" type="pres">
      <dgm:prSet presAssocID="{F0B0BEB4-CBD2-4FD5-89C7-4A17118728D9}" presName="sibTrans" presStyleLbl="sibTrans2D1" presStyleIdx="3" presStyleCnt="5"/>
      <dgm:spPr/>
    </dgm:pt>
    <dgm:pt modelId="{87BBF483-DC9A-485C-9458-C58B97B4F90C}" type="pres">
      <dgm:prSet presAssocID="{F0B0BEB4-CBD2-4FD5-89C7-4A17118728D9}" presName="connectorText" presStyleLbl="sibTrans2D1" presStyleIdx="3" presStyleCnt="5"/>
      <dgm:spPr/>
    </dgm:pt>
    <dgm:pt modelId="{42E105E2-485C-44D2-A868-191F1053F374}" type="pres">
      <dgm:prSet presAssocID="{3A655E41-E6FC-4012-82EC-E83CB0F1EFE3}" presName="node" presStyleLbl="node1" presStyleIdx="4" presStyleCnt="6">
        <dgm:presLayoutVars>
          <dgm:bulletEnabled val="1"/>
        </dgm:presLayoutVars>
      </dgm:prSet>
      <dgm:spPr/>
    </dgm:pt>
    <dgm:pt modelId="{5C7CF614-D09C-490F-B064-36ADA58F01E0}" type="pres">
      <dgm:prSet presAssocID="{EC16C7BC-D0F3-4C67-A6DD-926F31D33157}" presName="sibTrans" presStyleLbl="sibTrans2D1" presStyleIdx="4" presStyleCnt="5"/>
      <dgm:spPr/>
    </dgm:pt>
    <dgm:pt modelId="{81E9E32C-9DB8-4998-90CE-C212F8361355}" type="pres">
      <dgm:prSet presAssocID="{EC16C7BC-D0F3-4C67-A6DD-926F31D33157}" presName="connectorText" presStyleLbl="sibTrans2D1" presStyleIdx="4" presStyleCnt="5"/>
      <dgm:spPr/>
    </dgm:pt>
    <dgm:pt modelId="{4EAAF2DB-ED6F-4CCA-A0CF-51ABD234BF5B}" type="pres">
      <dgm:prSet presAssocID="{FD5F51C8-3601-45A5-939B-1926015E124C}" presName="node" presStyleLbl="node1" presStyleIdx="5" presStyleCnt="6">
        <dgm:presLayoutVars>
          <dgm:bulletEnabled val="1"/>
        </dgm:presLayoutVars>
      </dgm:prSet>
      <dgm:spPr/>
    </dgm:pt>
  </dgm:ptLst>
  <dgm:cxnLst>
    <dgm:cxn modelId="{5B0A2E10-EC01-488A-BFE0-6341E374565C}" type="presOf" srcId="{F0B0BEB4-CBD2-4FD5-89C7-4A17118728D9}" destId="{A7E54A8C-6B33-468E-8F55-F2AEE7BF742C}" srcOrd="0" destOrd="0" presId="urn:microsoft.com/office/officeart/2005/8/layout/process1"/>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BCF90027-1371-4B99-BD4B-EE42461488A6}" type="presOf" srcId="{EC16C7BC-D0F3-4C67-A6DD-926F31D33157}" destId="{81E9E32C-9DB8-4998-90CE-C212F8361355}" srcOrd="1" destOrd="0" presId="urn:microsoft.com/office/officeart/2005/8/layout/process1"/>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9B0DBB3D-7679-4691-891F-C89BC6F8FE48}" srcId="{A0ACB91B-96D7-4896-B6CE-E3FD7F7788BB}" destId="{FD5F51C8-3601-45A5-939B-1926015E124C}" srcOrd="5" destOrd="0" parTransId="{98822C39-20F3-463A-B927-9251D37D765E}" sibTransId="{6BD85904-4358-4B95-B601-545B8F0A9EC2}"/>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829DC662-6D73-45DE-B89E-C9EDAFAB9874}" type="presOf" srcId="{F0B0BEB4-CBD2-4FD5-89C7-4A17118728D9}" destId="{87BBF483-DC9A-485C-9458-C58B97B4F90C}" srcOrd="1" destOrd="0" presId="urn:microsoft.com/office/officeart/2005/8/layout/process1"/>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F88567B2-7C43-4B0A-9AD1-744014BD9392}" type="presOf" srcId="{EC16C7BC-D0F3-4C67-A6DD-926F31D33157}" destId="{5C7CF614-D09C-490F-B064-36ADA58F01E0}" srcOrd="0" destOrd="0" presId="urn:microsoft.com/office/officeart/2005/8/layout/process1"/>
    <dgm:cxn modelId="{5D408DBD-7737-41EB-9C8B-9D3372CEE006}" type="presOf" srcId="{3A655E41-E6FC-4012-82EC-E83CB0F1EFE3}" destId="{42E105E2-485C-44D2-A868-191F1053F374}" srcOrd="0" destOrd="0" presId="urn:microsoft.com/office/officeart/2005/8/layout/process1"/>
    <dgm:cxn modelId="{93C17FC3-9F64-4933-9675-1E03244C5DC2}" type="presOf" srcId="{7CFA93FC-02F2-4310-9A79-E7A2376E6063}" destId="{87E15649-6C71-4A1F-B429-5DAA4536EE5F}" srcOrd="0" destOrd="0" presId="urn:microsoft.com/office/officeart/2005/8/layout/process1"/>
    <dgm:cxn modelId="{250FD7D3-21ED-4063-AE2B-F7AB24889B3F}" type="presOf" srcId="{FD5F51C8-3601-45A5-939B-1926015E124C}" destId="{4EAAF2DB-ED6F-4CCA-A0CF-51ABD234BF5B}"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C5051BE9-7374-422C-B235-DAE9AE8AA824}" srcId="{A0ACB91B-96D7-4896-B6CE-E3FD7F7788BB}" destId="{3A655E41-E6FC-4012-82EC-E83CB0F1EFE3}" srcOrd="4" destOrd="0" parTransId="{FBB5D272-00A0-4935-9E67-8F49E64929BD}" sibTransId="{EC16C7BC-D0F3-4C67-A6DD-926F31D33157}"/>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 modelId="{D1A3FB80-6A1C-4FDF-8641-9D20F840360F}" type="presParOf" srcId="{F0693795-54EB-4222-A6FB-102B02AB8D2B}" destId="{A7E54A8C-6B33-468E-8F55-F2AEE7BF742C}" srcOrd="7" destOrd="0" presId="urn:microsoft.com/office/officeart/2005/8/layout/process1"/>
    <dgm:cxn modelId="{5C3E2F0B-96E8-430C-AF49-9B93D800541A}" type="presParOf" srcId="{A7E54A8C-6B33-468E-8F55-F2AEE7BF742C}" destId="{87BBF483-DC9A-485C-9458-C58B97B4F90C}" srcOrd="0" destOrd="0" presId="urn:microsoft.com/office/officeart/2005/8/layout/process1"/>
    <dgm:cxn modelId="{E945DD80-E485-4CC8-9CF9-D88AA7C3094F}" type="presParOf" srcId="{F0693795-54EB-4222-A6FB-102B02AB8D2B}" destId="{42E105E2-485C-44D2-A868-191F1053F374}" srcOrd="8" destOrd="0" presId="urn:microsoft.com/office/officeart/2005/8/layout/process1"/>
    <dgm:cxn modelId="{801A6440-9BBD-470A-AFB4-0C3925FBEE52}" type="presParOf" srcId="{F0693795-54EB-4222-A6FB-102B02AB8D2B}" destId="{5C7CF614-D09C-490F-B064-36ADA58F01E0}" srcOrd="9" destOrd="0" presId="urn:microsoft.com/office/officeart/2005/8/layout/process1"/>
    <dgm:cxn modelId="{9E405DA7-7954-4B21-9D65-6D268882F9D5}" type="presParOf" srcId="{5C7CF614-D09C-490F-B064-36ADA58F01E0}" destId="{81E9E32C-9DB8-4998-90CE-C212F8361355}" srcOrd="0" destOrd="0" presId="urn:microsoft.com/office/officeart/2005/8/layout/process1"/>
    <dgm:cxn modelId="{A32DB36E-6214-4A1D-9E7B-2847BE5B3C79}" type="presParOf" srcId="{F0693795-54EB-4222-A6FB-102B02AB8D2B}" destId="{4EAAF2DB-ED6F-4CCA-A0CF-51ABD234BF5B}" srcOrd="1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2274" y="276262"/>
          <a:ext cx="994670" cy="993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Identify Materials Properties</a:t>
          </a:r>
        </a:p>
      </dsp:txBody>
      <dsp:txXfrm>
        <a:off x="31378" y="305366"/>
        <a:ext cx="936462" cy="935491"/>
      </dsp:txXfrm>
    </dsp:sp>
    <dsp:sp modelId="{103720EC-6751-40DF-BCEF-6D3217E3BB55}">
      <dsp:nvSpPr>
        <dsp:cNvPr id="0" name=""/>
        <dsp:cNvSpPr/>
      </dsp:nvSpPr>
      <dsp:spPr>
        <a:xfrm>
          <a:off x="1096412" y="649772"/>
          <a:ext cx="210870" cy="2466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096412" y="699108"/>
        <a:ext cx="147609" cy="148006"/>
      </dsp:txXfrm>
    </dsp:sp>
    <dsp:sp modelId="{D6CDAFA8-CA1A-43F2-A0CE-0D70336CA01B}">
      <dsp:nvSpPr>
        <dsp:cNvPr id="0" name=""/>
        <dsp:cNvSpPr/>
      </dsp:nvSpPr>
      <dsp:spPr>
        <a:xfrm>
          <a:off x="1394814" y="276262"/>
          <a:ext cx="994670" cy="993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Train Model of Properties</a:t>
          </a:r>
        </a:p>
      </dsp:txBody>
      <dsp:txXfrm>
        <a:off x="1423918" y="305366"/>
        <a:ext cx="936462" cy="935491"/>
      </dsp:txXfrm>
    </dsp:sp>
    <dsp:sp modelId="{7BB0282E-FA83-4775-8851-2C776EE3D851}">
      <dsp:nvSpPr>
        <dsp:cNvPr id="0" name=""/>
        <dsp:cNvSpPr/>
      </dsp:nvSpPr>
      <dsp:spPr>
        <a:xfrm>
          <a:off x="2488951" y="649772"/>
          <a:ext cx="210870" cy="2466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488951" y="699108"/>
        <a:ext cx="147609" cy="148006"/>
      </dsp:txXfrm>
    </dsp:sp>
    <dsp:sp modelId="{8CBFFB11-6DF9-4C16-9D97-21D66455D660}">
      <dsp:nvSpPr>
        <dsp:cNvPr id="0" name=""/>
        <dsp:cNvSpPr/>
      </dsp:nvSpPr>
      <dsp:spPr>
        <a:xfrm>
          <a:off x="2787353" y="276262"/>
          <a:ext cx="994670" cy="993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Predict Properties For New Chemical Compositions</a:t>
          </a:r>
        </a:p>
      </dsp:txBody>
      <dsp:txXfrm>
        <a:off x="2816457" y="305366"/>
        <a:ext cx="936462" cy="935491"/>
      </dsp:txXfrm>
    </dsp:sp>
    <dsp:sp modelId="{69FE38FF-D641-4A71-A4EB-645E973899CD}">
      <dsp:nvSpPr>
        <dsp:cNvPr id="0" name=""/>
        <dsp:cNvSpPr/>
      </dsp:nvSpPr>
      <dsp:spPr>
        <a:xfrm>
          <a:off x="3881491" y="649772"/>
          <a:ext cx="210870" cy="2466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881491" y="699108"/>
        <a:ext cx="147609" cy="148006"/>
      </dsp:txXfrm>
    </dsp:sp>
    <dsp:sp modelId="{87E15649-6C71-4A1F-B429-5DAA4536EE5F}">
      <dsp:nvSpPr>
        <dsp:cNvPr id="0" name=""/>
        <dsp:cNvSpPr/>
      </dsp:nvSpPr>
      <dsp:spPr>
        <a:xfrm>
          <a:off x="4179892" y="276262"/>
          <a:ext cx="994670" cy="9936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Synthesize and Verify Predictions</a:t>
          </a:r>
        </a:p>
      </dsp:txBody>
      <dsp:txXfrm>
        <a:off x="4208996" y="305366"/>
        <a:ext cx="936462" cy="9354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2918" y="146460"/>
          <a:ext cx="1275855" cy="1253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Identify Materials Properties</a:t>
          </a:r>
        </a:p>
      </dsp:txBody>
      <dsp:txXfrm>
        <a:off x="39626" y="183168"/>
        <a:ext cx="1202439" cy="1179887"/>
      </dsp:txXfrm>
    </dsp:sp>
    <dsp:sp modelId="{103720EC-6751-40DF-BCEF-6D3217E3BB55}">
      <dsp:nvSpPr>
        <dsp:cNvPr id="0" name=""/>
        <dsp:cNvSpPr/>
      </dsp:nvSpPr>
      <dsp:spPr>
        <a:xfrm>
          <a:off x="1406359" y="614905"/>
          <a:ext cx="270481" cy="3164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06359" y="678187"/>
        <a:ext cx="189337" cy="189848"/>
      </dsp:txXfrm>
    </dsp:sp>
    <dsp:sp modelId="{D6CDAFA8-CA1A-43F2-A0CE-0D70336CA01B}">
      <dsp:nvSpPr>
        <dsp:cNvPr id="0" name=""/>
        <dsp:cNvSpPr/>
      </dsp:nvSpPr>
      <dsp:spPr>
        <a:xfrm>
          <a:off x="1789116" y="146460"/>
          <a:ext cx="1275855" cy="1253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Train Model of Properties</a:t>
          </a:r>
        </a:p>
      </dsp:txBody>
      <dsp:txXfrm>
        <a:off x="1825824" y="183168"/>
        <a:ext cx="1202439" cy="1179887"/>
      </dsp:txXfrm>
    </dsp:sp>
    <dsp:sp modelId="{7BB0282E-FA83-4775-8851-2C776EE3D851}">
      <dsp:nvSpPr>
        <dsp:cNvPr id="0" name=""/>
        <dsp:cNvSpPr/>
      </dsp:nvSpPr>
      <dsp:spPr>
        <a:xfrm>
          <a:off x="3192557" y="614905"/>
          <a:ext cx="270481" cy="3164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92557" y="678187"/>
        <a:ext cx="189337" cy="189848"/>
      </dsp:txXfrm>
    </dsp:sp>
    <dsp:sp modelId="{8CBFFB11-6DF9-4C16-9D97-21D66455D660}">
      <dsp:nvSpPr>
        <dsp:cNvPr id="0" name=""/>
        <dsp:cNvSpPr/>
      </dsp:nvSpPr>
      <dsp:spPr>
        <a:xfrm>
          <a:off x="3575314" y="146460"/>
          <a:ext cx="1275855" cy="1253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Predict Properties For New Chemical Compositions</a:t>
          </a:r>
        </a:p>
      </dsp:txBody>
      <dsp:txXfrm>
        <a:off x="3612022" y="183168"/>
        <a:ext cx="1202439" cy="1179887"/>
      </dsp:txXfrm>
    </dsp:sp>
    <dsp:sp modelId="{69FE38FF-D641-4A71-A4EB-645E973899CD}">
      <dsp:nvSpPr>
        <dsp:cNvPr id="0" name=""/>
        <dsp:cNvSpPr/>
      </dsp:nvSpPr>
      <dsp:spPr>
        <a:xfrm>
          <a:off x="4978755" y="614905"/>
          <a:ext cx="270481" cy="3164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78755" y="678187"/>
        <a:ext cx="189337" cy="189848"/>
      </dsp:txXfrm>
    </dsp:sp>
    <dsp:sp modelId="{87E15649-6C71-4A1F-B429-5DAA4536EE5F}">
      <dsp:nvSpPr>
        <dsp:cNvPr id="0" name=""/>
        <dsp:cNvSpPr/>
      </dsp:nvSpPr>
      <dsp:spPr>
        <a:xfrm>
          <a:off x="5361512" y="146460"/>
          <a:ext cx="1275855" cy="1253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Synthesize and Verify Predictions</a:t>
          </a:r>
        </a:p>
      </dsp:txBody>
      <dsp:txXfrm>
        <a:off x="5398220" y="183168"/>
        <a:ext cx="1202439" cy="117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4181" y="387514"/>
          <a:ext cx="1069496" cy="14660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Generate Training Data</a:t>
          </a:r>
        </a:p>
      </dsp:txBody>
      <dsp:txXfrm>
        <a:off x="35505" y="418838"/>
        <a:ext cx="1006848" cy="1403418"/>
      </dsp:txXfrm>
    </dsp:sp>
    <dsp:sp modelId="{103720EC-6751-40DF-BCEF-6D3217E3BB55}">
      <dsp:nvSpPr>
        <dsp:cNvPr id="0" name=""/>
        <dsp:cNvSpPr/>
      </dsp:nvSpPr>
      <dsp:spPr>
        <a:xfrm>
          <a:off x="1180628" y="987930"/>
          <a:ext cx="226733" cy="2652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180628" y="1040977"/>
        <a:ext cx="158713" cy="159141"/>
      </dsp:txXfrm>
    </dsp:sp>
    <dsp:sp modelId="{D6CDAFA8-CA1A-43F2-A0CE-0D70336CA01B}">
      <dsp:nvSpPr>
        <dsp:cNvPr id="0" name=""/>
        <dsp:cNvSpPr/>
      </dsp:nvSpPr>
      <dsp:spPr>
        <a:xfrm>
          <a:off x="1501477" y="387514"/>
          <a:ext cx="1069496" cy="14660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Cleaning</a:t>
          </a:r>
        </a:p>
      </dsp:txBody>
      <dsp:txXfrm>
        <a:off x="1532801" y="418838"/>
        <a:ext cx="1006848" cy="1403418"/>
      </dsp:txXfrm>
    </dsp:sp>
    <dsp:sp modelId="{7BB0282E-FA83-4775-8851-2C776EE3D851}">
      <dsp:nvSpPr>
        <dsp:cNvPr id="0" name=""/>
        <dsp:cNvSpPr/>
      </dsp:nvSpPr>
      <dsp:spPr>
        <a:xfrm>
          <a:off x="2677923" y="987930"/>
          <a:ext cx="226733" cy="2652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677923" y="1040977"/>
        <a:ext cx="158713" cy="159141"/>
      </dsp:txXfrm>
    </dsp:sp>
    <dsp:sp modelId="{8CBFFB11-6DF9-4C16-9D97-21D66455D660}">
      <dsp:nvSpPr>
        <dsp:cNvPr id="0" name=""/>
        <dsp:cNvSpPr/>
      </dsp:nvSpPr>
      <dsp:spPr>
        <a:xfrm>
          <a:off x="2998772" y="387514"/>
          <a:ext cx="1069496" cy="14660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Generation and Engineering</a:t>
          </a:r>
        </a:p>
      </dsp:txBody>
      <dsp:txXfrm>
        <a:off x="3030096" y="418838"/>
        <a:ext cx="1006848" cy="1403418"/>
      </dsp:txXfrm>
    </dsp:sp>
    <dsp:sp modelId="{69FE38FF-D641-4A71-A4EB-645E973899CD}">
      <dsp:nvSpPr>
        <dsp:cNvPr id="0" name=""/>
        <dsp:cNvSpPr/>
      </dsp:nvSpPr>
      <dsp:spPr>
        <a:xfrm>
          <a:off x="4175218" y="987930"/>
          <a:ext cx="226733" cy="2652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175218" y="1040977"/>
        <a:ext cx="158713" cy="159141"/>
      </dsp:txXfrm>
    </dsp:sp>
    <dsp:sp modelId="{87E15649-6C71-4A1F-B429-5DAA4536EE5F}">
      <dsp:nvSpPr>
        <dsp:cNvPr id="0" name=""/>
        <dsp:cNvSpPr/>
      </dsp:nvSpPr>
      <dsp:spPr>
        <a:xfrm>
          <a:off x="4496067" y="387514"/>
          <a:ext cx="1069496" cy="14660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Assessment</a:t>
          </a:r>
        </a:p>
      </dsp:txBody>
      <dsp:txXfrm>
        <a:off x="4527391" y="418838"/>
        <a:ext cx="1006848" cy="1403418"/>
      </dsp:txXfrm>
    </dsp:sp>
    <dsp:sp modelId="{A7E54A8C-6B33-468E-8F55-F2AEE7BF742C}">
      <dsp:nvSpPr>
        <dsp:cNvPr id="0" name=""/>
        <dsp:cNvSpPr/>
      </dsp:nvSpPr>
      <dsp:spPr>
        <a:xfrm>
          <a:off x="5672514" y="987930"/>
          <a:ext cx="226733" cy="2652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672514" y="1040977"/>
        <a:ext cx="158713" cy="159141"/>
      </dsp:txXfrm>
    </dsp:sp>
    <dsp:sp modelId="{42E105E2-485C-44D2-A868-191F1053F374}">
      <dsp:nvSpPr>
        <dsp:cNvPr id="0" name=""/>
        <dsp:cNvSpPr/>
      </dsp:nvSpPr>
      <dsp:spPr>
        <a:xfrm>
          <a:off x="5993363" y="387514"/>
          <a:ext cx="1069496" cy="14660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Optimization</a:t>
          </a:r>
        </a:p>
      </dsp:txBody>
      <dsp:txXfrm>
        <a:off x="6024687" y="418838"/>
        <a:ext cx="1006848" cy="1403418"/>
      </dsp:txXfrm>
    </dsp:sp>
    <dsp:sp modelId="{5C7CF614-D09C-490F-B064-36ADA58F01E0}">
      <dsp:nvSpPr>
        <dsp:cNvPr id="0" name=""/>
        <dsp:cNvSpPr/>
      </dsp:nvSpPr>
      <dsp:spPr>
        <a:xfrm>
          <a:off x="7169809" y="987930"/>
          <a:ext cx="226733" cy="2652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169809" y="1040977"/>
        <a:ext cx="158713" cy="159141"/>
      </dsp:txXfrm>
    </dsp:sp>
    <dsp:sp modelId="{4EAAF2DB-ED6F-4CCA-A0CF-51ABD234BF5B}">
      <dsp:nvSpPr>
        <dsp:cNvPr id="0" name=""/>
        <dsp:cNvSpPr/>
      </dsp:nvSpPr>
      <dsp:spPr>
        <a:xfrm>
          <a:off x="7490658" y="387514"/>
          <a:ext cx="1069496" cy="14660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Predictions</a:t>
          </a:r>
        </a:p>
      </dsp:txBody>
      <dsp:txXfrm>
        <a:off x="7521982" y="418838"/>
        <a:ext cx="1006848" cy="14034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219CC-DB96-48AB-BEB6-60F06109739A}" type="datetimeFigureOut">
              <a:rPr lang="en-US" smtClean="0"/>
              <a:t>9/5/22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3E84-4C85-4E2E-ACDE-8F45EF13942A}" type="slidenum">
              <a:rPr lang="en-US" smtClean="0"/>
              <a:t>‹#›</a:t>
            </a:fld>
            <a:endParaRPr lang="en-US"/>
          </a:p>
        </p:txBody>
      </p:sp>
    </p:spTree>
    <p:extLst>
      <p:ext uri="{BB962C8B-B14F-4D97-AF65-F5344CB8AC3E}">
        <p14:creationId xmlns:p14="http://schemas.microsoft.com/office/powerpoint/2010/main" val="42845810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two key takeaway messages that we’ll cover in this slide deck. We’ll highlight them now and then again at the end.</a:t>
            </a:r>
          </a:p>
          <a:p>
            <a:r>
              <a:rPr lang="en-US" dirty="0"/>
              <a:t>- Bottom diagram is our basic overview of a simple materials design workflow</a:t>
            </a:r>
          </a:p>
        </p:txBody>
      </p:sp>
      <p:sp>
        <p:nvSpPr>
          <p:cNvPr id="4" name="Slide Number Placeholder 3"/>
          <p:cNvSpPr>
            <a:spLocks noGrp="1"/>
          </p:cNvSpPr>
          <p:nvPr>
            <p:ph type="sldNum" sz="quarter" idx="5"/>
          </p:nvPr>
        </p:nvSpPr>
        <p:spPr/>
        <p:txBody>
          <a:bodyPr/>
          <a:lstStyle/>
          <a:p>
            <a:fld id="{5D893E84-4C85-4E2E-ACDE-8F45EF13942A}" type="slidenum">
              <a:rPr lang="en-US" smtClean="0"/>
              <a:t>2</a:t>
            </a:fld>
            <a:endParaRPr lang="en-US"/>
          </a:p>
        </p:txBody>
      </p:sp>
    </p:spTree>
    <p:extLst>
      <p:ext uri="{BB962C8B-B14F-4D97-AF65-F5344CB8AC3E}">
        <p14:creationId xmlns:p14="http://schemas.microsoft.com/office/powerpoint/2010/main" val="3448397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two key takeaway messages that we’ll cover in this slide deck. We’ll highlight them now and then again at the end.</a:t>
            </a:r>
          </a:p>
          <a:p>
            <a:r>
              <a:rPr lang="en-US" dirty="0"/>
              <a:t>- Bottom diagram is our basic overview of a simple materials design workflow</a:t>
            </a:r>
          </a:p>
        </p:txBody>
      </p:sp>
      <p:sp>
        <p:nvSpPr>
          <p:cNvPr id="4" name="Slide Number Placeholder 3"/>
          <p:cNvSpPr>
            <a:spLocks noGrp="1"/>
          </p:cNvSpPr>
          <p:nvPr>
            <p:ph type="sldNum" sz="quarter" idx="5"/>
          </p:nvPr>
        </p:nvSpPr>
        <p:spPr/>
        <p:txBody>
          <a:bodyPr/>
          <a:lstStyle/>
          <a:p>
            <a:fld id="{5D893E84-4C85-4E2E-ACDE-8F45EF13942A}" type="slidenum">
              <a:rPr lang="en-US" smtClean="0"/>
              <a:t>14</a:t>
            </a:fld>
            <a:endParaRPr lang="en-US"/>
          </a:p>
        </p:txBody>
      </p:sp>
    </p:spTree>
    <p:extLst>
      <p:ext uri="{BB962C8B-B14F-4D97-AF65-F5344CB8AC3E}">
        <p14:creationId xmlns:p14="http://schemas.microsoft.com/office/powerpoint/2010/main" val="356223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DALLE pic, NIST databases, some GPU or neuromorphic chip.</a:t>
            </a:r>
          </a:p>
        </p:txBody>
      </p:sp>
      <p:sp>
        <p:nvSpPr>
          <p:cNvPr id="4" name="Slide Number Placeholder 3"/>
          <p:cNvSpPr>
            <a:spLocks noGrp="1"/>
          </p:cNvSpPr>
          <p:nvPr>
            <p:ph type="sldNum" sz="quarter" idx="5"/>
          </p:nvPr>
        </p:nvSpPr>
        <p:spPr/>
        <p:txBody>
          <a:bodyPr/>
          <a:lstStyle/>
          <a:p>
            <a:fld id="{5D893E84-4C85-4E2E-ACDE-8F45EF13942A}" type="slidenum">
              <a:rPr lang="en-US" smtClean="0"/>
              <a:t>5</a:t>
            </a:fld>
            <a:endParaRPr lang="en-US"/>
          </a:p>
        </p:txBody>
      </p:sp>
    </p:spTree>
    <p:extLst>
      <p:ext uri="{BB962C8B-B14F-4D97-AF65-F5344CB8AC3E}">
        <p14:creationId xmlns:p14="http://schemas.microsoft.com/office/powerpoint/2010/main" val="292461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Before jumping in we’ll show one example that highlights some of the power of machine learning</a:t>
            </a:r>
          </a:p>
          <a:p>
            <a:pPr marL="171450" indent="-171450">
              <a:buFontTx/>
              <a:buChar char="-"/>
            </a:pPr>
            <a:r>
              <a:rPr lang="en-US" dirty="0"/>
              <a:t>Machine Learning can predict materials properties much faster than traditional techniques (experiments, computational simulations)</a:t>
            </a:r>
          </a:p>
          <a:p>
            <a:pPr marL="171450" indent="-171450">
              <a:buFontTx/>
              <a:buChar char="-"/>
            </a:pPr>
            <a:r>
              <a:rPr lang="en-US" dirty="0"/>
              <a:t>This example shows predictions on the Y-axis that were obtained from only compositional information of the materials!</a:t>
            </a:r>
          </a:p>
          <a:p>
            <a:pPr marL="171450" indent="-171450">
              <a:buFontTx/>
              <a:buChar char="-"/>
            </a:pPr>
            <a:r>
              <a:rPr lang="en-US" dirty="0"/>
              <a:t>Notice how close the majority of data points are to a “perfect prediction” which would fall on the dashed line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6</a:t>
            </a:fld>
            <a:endParaRPr lang="en-US"/>
          </a:p>
        </p:txBody>
      </p:sp>
    </p:spTree>
    <p:extLst>
      <p:ext uri="{BB962C8B-B14F-4D97-AF65-F5344CB8AC3E}">
        <p14:creationId xmlns:p14="http://schemas.microsoft.com/office/powerpoint/2010/main" val="269139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Throughout these materials we’ll be calling back to our over-arching example of performing materials design</a:t>
            </a:r>
          </a:p>
          <a:p>
            <a:pPr marL="171450" indent="-171450">
              <a:buFontTx/>
              <a:buChar char="-"/>
            </a:pPr>
            <a:r>
              <a:rPr lang="en-US" dirty="0"/>
              <a:t>Point out how a machine learning model in the second box could basically be substituted with any other modeling technique as well.</a:t>
            </a:r>
          </a:p>
          <a:p>
            <a:pPr marL="171450" indent="-171450">
              <a:buFontTx/>
              <a:buChar char="-"/>
            </a:pPr>
            <a:r>
              <a:rPr lang="en-US" dirty="0"/>
              <a:t>We’ll talk more about training details in the next slide decks</a:t>
            </a:r>
          </a:p>
          <a:p>
            <a:pPr marL="171450" indent="-171450">
              <a:buFontTx/>
              <a:buChar char="-"/>
            </a:pPr>
            <a:r>
              <a:rPr lang="en-US" dirty="0"/>
              <a:t>For now the key idea is that we’ll be focusing on this idea of building models to predict properties</a:t>
            </a:r>
          </a:p>
          <a:p>
            <a:pPr marL="171450" indent="-171450">
              <a:buFontTx/>
              <a:buChar char="-"/>
            </a:pPr>
            <a:r>
              <a:rPr lang="en-US" dirty="0"/>
              <a:t>Worth pointing out that this isn’t everything that machine learning can do! We’re just choosing a specific objective to focus on!</a:t>
            </a:r>
          </a:p>
        </p:txBody>
      </p:sp>
      <p:sp>
        <p:nvSpPr>
          <p:cNvPr id="4" name="Slide Number Placeholder 3"/>
          <p:cNvSpPr>
            <a:spLocks noGrp="1"/>
          </p:cNvSpPr>
          <p:nvPr>
            <p:ph type="sldNum" sz="quarter" idx="5"/>
          </p:nvPr>
        </p:nvSpPr>
        <p:spPr/>
        <p:txBody>
          <a:bodyPr/>
          <a:lstStyle/>
          <a:p>
            <a:fld id="{5D893E84-4C85-4E2E-ACDE-8F45EF13942A}" type="slidenum">
              <a:rPr lang="en-US" smtClean="0"/>
              <a:t>7</a:t>
            </a:fld>
            <a:endParaRPr lang="en-US"/>
          </a:p>
        </p:txBody>
      </p:sp>
    </p:spTree>
    <p:extLst>
      <p:ext uri="{BB962C8B-B14F-4D97-AF65-F5344CB8AC3E}">
        <p14:creationId xmlns:p14="http://schemas.microsoft.com/office/powerpoint/2010/main" val="2552593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Machine learning makes predictions by identifying patterns within data that it has been trained 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an example in materials science students probably already have an intuition about various trends within the periodic table.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example if we view this representation of atomic radius vs atomic number we can see a general trend of increasing radius with atomic number, but also a sawtooth pattern as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example the pattern can be seen by simply plotting against the atomic number, but in general patterns tend to be much more complex and may require many variables that our brains can’t visualize as easily.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order to find these patterns a model needs large amounts of data to train on, ideally thousands of data points.</a:t>
            </a:r>
          </a:p>
        </p:txBody>
      </p:sp>
      <p:sp>
        <p:nvSpPr>
          <p:cNvPr id="4" name="Slide Number Placeholder 3"/>
          <p:cNvSpPr>
            <a:spLocks noGrp="1"/>
          </p:cNvSpPr>
          <p:nvPr>
            <p:ph type="sldNum" sz="quarter" idx="5"/>
          </p:nvPr>
        </p:nvSpPr>
        <p:spPr/>
        <p:txBody>
          <a:bodyPr/>
          <a:lstStyle/>
          <a:p>
            <a:fld id="{5D893E84-4C85-4E2E-ACDE-8F45EF13942A}" type="slidenum">
              <a:rPr lang="en-US" smtClean="0"/>
              <a:t>8</a:t>
            </a:fld>
            <a:endParaRPr lang="en-US"/>
          </a:p>
        </p:txBody>
      </p:sp>
    </p:spTree>
    <p:extLst>
      <p:ext uri="{BB962C8B-B14F-4D97-AF65-F5344CB8AC3E}">
        <p14:creationId xmlns:p14="http://schemas.microsoft.com/office/powerpoint/2010/main" val="227801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Now we’re going to talk about a bit more specifics of machine learning. </a:t>
            </a:r>
          </a:p>
          <a:p>
            <a:pPr marL="171450" indent="-171450">
              <a:buFontTx/>
              <a:buChar char="-"/>
            </a:pPr>
            <a:r>
              <a:rPr lang="en-US" dirty="0"/>
              <a:t>When talking about machine learning there are a few major different types, and depending on which one we choose we would have to approach things very differently</a:t>
            </a:r>
          </a:p>
          <a:p>
            <a:pPr marL="171450" indent="-171450">
              <a:buFontTx/>
              <a:buChar char="-"/>
            </a:pPr>
            <a:r>
              <a:rPr lang="en-US" dirty="0"/>
              <a:t>For the rest of our discussion we’ll be talking about supervised learning, where we have output data or “labels” for everything</a:t>
            </a:r>
          </a:p>
          <a:p>
            <a:pPr marL="171450" indent="-171450">
              <a:buFontTx/>
              <a:buChar char="-"/>
            </a:pPr>
            <a:r>
              <a:rPr lang="en-US" dirty="0"/>
              <a:t>Therefore the goal of machine learning is to find some function that predicts these labels from the inputs</a:t>
            </a:r>
          </a:p>
        </p:txBody>
      </p:sp>
      <p:sp>
        <p:nvSpPr>
          <p:cNvPr id="4" name="Slide Number Placeholder 3"/>
          <p:cNvSpPr>
            <a:spLocks noGrp="1"/>
          </p:cNvSpPr>
          <p:nvPr>
            <p:ph type="sldNum" sz="quarter" idx="5"/>
          </p:nvPr>
        </p:nvSpPr>
        <p:spPr/>
        <p:txBody>
          <a:bodyPr/>
          <a:lstStyle/>
          <a:p>
            <a:fld id="{5D893E84-4C85-4E2E-ACDE-8F45EF13942A}" type="slidenum">
              <a:rPr lang="en-US" smtClean="0"/>
              <a:t>10</a:t>
            </a:fld>
            <a:endParaRPr lang="en-US"/>
          </a:p>
        </p:txBody>
      </p:sp>
    </p:spTree>
    <p:extLst>
      <p:ext uri="{BB962C8B-B14F-4D97-AF65-F5344CB8AC3E}">
        <p14:creationId xmlns:p14="http://schemas.microsoft.com/office/powerpoint/2010/main" val="179269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second key distinction is in how our outputs for supervised learning are structured</a:t>
            </a:r>
          </a:p>
          <a:p>
            <a:pPr marL="171450" indent="-171450">
              <a:buFontTx/>
              <a:buChar char="-"/>
            </a:pPr>
            <a:r>
              <a:rPr lang="en-US" dirty="0"/>
              <a:t>Regression gives continuous outputs, while classification gives distinct predictions of a class</a:t>
            </a:r>
          </a:p>
          <a:p>
            <a:pPr marL="171450" indent="-171450">
              <a:buFontTx/>
              <a:buChar char="-"/>
            </a:pPr>
            <a:r>
              <a:rPr lang="en-US" dirty="0"/>
              <a:t>For our examples we’ll be assuming regression models going forward</a:t>
            </a:r>
          </a:p>
        </p:txBody>
      </p:sp>
      <p:sp>
        <p:nvSpPr>
          <p:cNvPr id="4" name="Slide Number Placeholder 3"/>
          <p:cNvSpPr>
            <a:spLocks noGrp="1"/>
          </p:cNvSpPr>
          <p:nvPr>
            <p:ph type="sldNum" sz="quarter" idx="5"/>
          </p:nvPr>
        </p:nvSpPr>
        <p:spPr/>
        <p:txBody>
          <a:bodyPr/>
          <a:lstStyle/>
          <a:p>
            <a:fld id="{5D893E84-4C85-4E2E-ACDE-8F45EF13942A}" type="slidenum">
              <a:rPr lang="en-US" smtClean="0"/>
              <a:t>11</a:t>
            </a:fld>
            <a:endParaRPr lang="en-US"/>
          </a:p>
        </p:txBody>
      </p:sp>
    </p:spTree>
    <p:extLst>
      <p:ext uri="{BB962C8B-B14F-4D97-AF65-F5344CB8AC3E}">
        <p14:creationId xmlns:p14="http://schemas.microsoft.com/office/powerpoint/2010/main" val="240948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 are many different model types, some of which you may have heard of</a:t>
            </a:r>
          </a:p>
          <a:p>
            <a:pPr marL="171450" indent="-171450">
              <a:buFontTx/>
              <a:buChar char="-"/>
            </a:pPr>
            <a:r>
              <a:rPr lang="en-US" dirty="0"/>
              <a:t>They all are fundamentally trying to do the same thing, finding that function to map inputs to outputs and identify patterns</a:t>
            </a:r>
          </a:p>
          <a:p>
            <a:pPr marL="171450" indent="-171450">
              <a:buFontTx/>
              <a:buChar char="-"/>
            </a:pPr>
            <a:r>
              <a:rPr lang="en-US" dirty="0"/>
              <a:t>However, they all do that is drastically different ways</a:t>
            </a:r>
          </a:p>
          <a:p>
            <a:pPr marL="171450" indent="-171450">
              <a:buFontTx/>
              <a:buChar char="-"/>
            </a:pPr>
            <a:r>
              <a:rPr lang="en-US" dirty="0"/>
              <a:t>We’re going to again limit ourselves to just one choice, in the interest of time. Decision trees are easy to get a grasp of, and require little math background to understand</a:t>
            </a:r>
          </a:p>
        </p:txBody>
      </p:sp>
      <p:sp>
        <p:nvSpPr>
          <p:cNvPr id="4" name="Slide Number Placeholder 3"/>
          <p:cNvSpPr>
            <a:spLocks noGrp="1"/>
          </p:cNvSpPr>
          <p:nvPr>
            <p:ph type="sldNum" sz="quarter" idx="5"/>
          </p:nvPr>
        </p:nvSpPr>
        <p:spPr/>
        <p:txBody>
          <a:bodyPr/>
          <a:lstStyle/>
          <a:p>
            <a:fld id="{5D893E84-4C85-4E2E-ACDE-8F45EF13942A}" type="slidenum">
              <a:rPr lang="en-US" smtClean="0"/>
              <a:t>12</a:t>
            </a:fld>
            <a:endParaRPr lang="en-US"/>
          </a:p>
        </p:txBody>
      </p:sp>
    </p:spTree>
    <p:extLst>
      <p:ext uri="{BB962C8B-B14F-4D97-AF65-F5344CB8AC3E}">
        <p14:creationId xmlns:p14="http://schemas.microsoft.com/office/powerpoint/2010/main" val="420660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second key distinction is in how our outputs for supervised learning are structured</a:t>
            </a:r>
          </a:p>
          <a:p>
            <a:pPr marL="171450" indent="-171450">
              <a:buFontTx/>
              <a:buChar char="-"/>
            </a:pPr>
            <a:r>
              <a:rPr lang="en-US" dirty="0"/>
              <a:t>Regression gives continuous outputs, while classification gives distinct predictions of a class</a:t>
            </a:r>
          </a:p>
          <a:p>
            <a:pPr marL="171450" indent="-171450">
              <a:buFontTx/>
              <a:buChar char="-"/>
            </a:pPr>
            <a:r>
              <a:rPr lang="en-US" dirty="0"/>
              <a:t>For our examples we’ll be assuming regression models going forward</a:t>
            </a:r>
          </a:p>
        </p:txBody>
      </p:sp>
      <p:sp>
        <p:nvSpPr>
          <p:cNvPr id="4" name="Slide Number Placeholder 3"/>
          <p:cNvSpPr>
            <a:spLocks noGrp="1"/>
          </p:cNvSpPr>
          <p:nvPr>
            <p:ph type="sldNum" sz="quarter" idx="5"/>
          </p:nvPr>
        </p:nvSpPr>
        <p:spPr/>
        <p:txBody>
          <a:bodyPr/>
          <a:lstStyle/>
          <a:p>
            <a:fld id="{5D893E84-4C85-4E2E-ACDE-8F45EF13942A}" type="slidenum">
              <a:rPr lang="en-US" smtClean="0"/>
              <a:t>13</a:t>
            </a:fld>
            <a:endParaRPr lang="en-US"/>
          </a:p>
        </p:txBody>
      </p:sp>
    </p:spTree>
    <p:extLst>
      <p:ext uri="{BB962C8B-B14F-4D97-AF65-F5344CB8AC3E}">
        <p14:creationId xmlns:p14="http://schemas.microsoft.com/office/powerpoint/2010/main" val="224988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F24ED7-8326-4ACA-B215-95BF3A307EDF}" type="datetimeFigureOut">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401628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24ED7-8326-4ACA-B215-95BF3A307EDF}" type="datetimeFigureOut">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74175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24ED7-8326-4ACA-B215-95BF3A307EDF}" type="datetimeFigureOut">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406929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96A8FD-FA4D-294B-9192-AAD4F1CEB44A}" type="datetime1">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351978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338"/>
              </a:spcBef>
              <a:defRPr/>
            </a:lvl1pPr>
            <a:lvl2pPr>
              <a:spcBef>
                <a:spcPts val="338"/>
              </a:spcBef>
              <a:defRPr/>
            </a:lvl2pPr>
            <a:lvl3pPr>
              <a:spcBef>
                <a:spcPts val="338"/>
              </a:spcBef>
              <a:defRPr/>
            </a:lvl3pPr>
            <a:lvl4pPr>
              <a:spcBef>
                <a:spcPts val="338"/>
              </a:spcBef>
              <a:defRPr/>
            </a:lvl4pPr>
            <a:lvl5pPr>
              <a:spcBef>
                <a:spcPts val="338"/>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4F8F85-E0B1-154C-9F48-163934B1CCDA}" type="datetime1">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3738449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6"/>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F5432E-1265-504E-8852-E878484CEFF1}" type="datetime1">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1861571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472"/>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472"/>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601525-98D4-E543-B2D2-79FB5B228B11}"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3936145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CE2B95-81B8-024F-95CC-96D0E79396C8}" type="datetime1">
              <a:rPr lang="en-US" smtClean="0"/>
              <a:t>9/5/22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2652961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187B55-7F63-FA41-9D56-66CEB44F9788}" type="datetime1">
              <a:rPr lang="en-US" smtClean="0"/>
              <a:t>9/5/22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693400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52175-0688-3F45-BD49-4BD5F3C286D0}" type="datetime1">
              <a:rPr lang="en-US" smtClean="0"/>
              <a:t>9/5/22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3438588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fld id="{DE4C1919-8D3B-7141-B056-F514C3FE678A}"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305855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24ED7-8326-4ACA-B215-95BF3A307EDF}" type="datetimeFigureOut">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1811128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fld id="{67FB9D8F-BC25-2944-869C-300AADC79200}" type="datetime1">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17486750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2E6D0-F9CD-6746-8D4C-38239CC29393}" type="datetime1">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9902441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8F5830-74FC-724A-97C1-958415C3E7F2}" type="datetime1">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5DBDF-0DC9-BA4C-A63F-3939D45DCCF9}" type="slidenum">
              <a:rPr lang="en-US" smtClean="0"/>
              <a:t>‹#›</a:t>
            </a:fld>
            <a:endParaRPr lang="en-US"/>
          </a:p>
        </p:txBody>
      </p:sp>
    </p:spTree>
    <p:extLst>
      <p:ext uri="{BB962C8B-B14F-4D97-AF65-F5344CB8AC3E}">
        <p14:creationId xmlns:p14="http://schemas.microsoft.com/office/powerpoint/2010/main" val="129407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24ED7-8326-4ACA-B215-95BF3A307EDF}" type="datetimeFigureOut">
              <a:rPr lang="en-US" smtClean="0"/>
              <a:t>9/5/22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58631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24ED7-8326-4ACA-B215-95BF3A307EDF}" type="datetimeFigureOut">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318937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F24ED7-8326-4ACA-B215-95BF3A307EDF}" type="datetimeFigureOut">
              <a:rPr lang="en-US" smtClean="0"/>
              <a:t>9/5/22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102416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24ED7-8326-4ACA-B215-95BF3A307EDF}" type="datetimeFigureOut">
              <a:rPr lang="en-US" smtClean="0"/>
              <a:t>9/5/22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107839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24ED7-8326-4ACA-B215-95BF3A307EDF}" type="datetimeFigureOut">
              <a:rPr lang="en-US" smtClean="0"/>
              <a:t>9/5/22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163501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1F24ED7-8326-4ACA-B215-95BF3A307EDF}" type="datetimeFigureOut">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309044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1F24ED7-8326-4ACA-B215-95BF3A307EDF}" type="datetimeFigureOut">
              <a:rPr lang="en-US" smtClean="0"/>
              <a:t>9/5/22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68239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1F24ED7-8326-4ACA-B215-95BF3A307EDF}" type="datetimeFigureOut">
              <a:rPr lang="en-US" smtClean="0"/>
              <a:t>9/5/22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52F98C7-B022-4B23-A980-5F5A6EC1BD06}" type="slidenum">
              <a:rPr lang="en-US" smtClean="0"/>
              <a:t>‹#›</a:t>
            </a:fld>
            <a:endParaRPr lang="en-US"/>
          </a:p>
        </p:txBody>
      </p:sp>
    </p:spTree>
    <p:extLst>
      <p:ext uri="{BB962C8B-B14F-4D97-AF65-F5344CB8AC3E}">
        <p14:creationId xmlns:p14="http://schemas.microsoft.com/office/powerpoint/2010/main" val="13165693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32030"/>
            <a:ext cx="8229600" cy="3562593"/>
          </a:xfrm>
          <a:prstGeom prst="rect">
            <a:avLst/>
          </a:prstGeom>
        </p:spPr>
        <p:txBody>
          <a:bodyPr vert="horz" lIns="91440" tIns="45720" rIns="91440" bIns="45720" rtlCol="0">
            <a:norm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4A8087E7-C285-2E49-A820-5AC5BE4E47BA}" type="datetime1">
              <a:rPr lang="en-US" smtClean="0"/>
              <a:t>9/5/22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665DBDF-0DC9-BA4C-A63F-3939D45DCCF9}" type="slidenum">
              <a:rPr lang="en-US" smtClean="0"/>
              <a:t>‹#›</a:t>
            </a:fld>
            <a:endParaRPr lang="en-US"/>
          </a:p>
        </p:txBody>
      </p:sp>
    </p:spTree>
    <p:extLst>
      <p:ext uri="{BB962C8B-B14F-4D97-AF65-F5344CB8AC3E}">
        <p14:creationId xmlns:p14="http://schemas.microsoft.com/office/powerpoint/2010/main" val="904889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257175"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257175" rtl="0" eaLnBrk="1" latinLnBrk="0" hangingPunct="1">
        <a:spcBef>
          <a:spcPts val="225"/>
        </a:spcBef>
        <a:buFont typeface="Arial"/>
        <a:buChar char="•"/>
        <a:defRPr sz="1800" kern="1200">
          <a:solidFill>
            <a:schemeClr val="tx1"/>
          </a:solidFill>
          <a:latin typeface="+mn-lt"/>
          <a:ea typeface="+mn-ea"/>
          <a:cs typeface="+mn-cs"/>
        </a:defRPr>
      </a:lvl1pPr>
      <a:lvl2pPr marL="417910" indent="-160735" algn="l" defTabSz="257175" rtl="0" eaLnBrk="1" latinLnBrk="0" hangingPunct="1">
        <a:spcBef>
          <a:spcPts val="225"/>
        </a:spcBef>
        <a:buFont typeface="Arial"/>
        <a:buChar char="–"/>
        <a:defRPr sz="1575" kern="1200">
          <a:solidFill>
            <a:schemeClr val="tx1"/>
          </a:solidFill>
          <a:latin typeface="+mn-lt"/>
          <a:ea typeface="+mn-ea"/>
          <a:cs typeface="+mn-cs"/>
        </a:defRPr>
      </a:lvl2pPr>
      <a:lvl3pPr marL="642938" indent="-128588" algn="l" defTabSz="257175" rtl="0" eaLnBrk="1" latinLnBrk="0" hangingPunct="1">
        <a:spcBef>
          <a:spcPts val="225"/>
        </a:spcBef>
        <a:buFont typeface="Arial"/>
        <a:buChar char="•"/>
        <a:defRPr sz="1350" kern="1200">
          <a:solidFill>
            <a:schemeClr val="tx1"/>
          </a:solidFill>
          <a:latin typeface="+mn-lt"/>
          <a:ea typeface="+mn-ea"/>
          <a:cs typeface="+mn-cs"/>
        </a:defRPr>
      </a:lvl3pPr>
      <a:lvl4pPr marL="900113" indent="-128588" algn="l" defTabSz="257175" rtl="0" eaLnBrk="1" latinLnBrk="0" hangingPunct="1">
        <a:spcBef>
          <a:spcPts val="225"/>
        </a:spcBef>
        <a:buFont typeface="Arial"/>
        <a:buChar char="–"/>
        <a:defRPr sz="1125" kern="1200">
          <a:solidFill>
            <a:schemeClr val="tx1"/>
          </a:solidFill>
          <a:latin typeface="+mn-lt"/>
          <a:ea typeface="+mn-ea"/>
          <a:cs typeface="+mn-cs"/>
        </a:defRPr>
      </a:lvl4pPr>
      <a:lvl5pPr marL="1157288" indent="-128588" algn="l" defTabSz="257175" rtl="0" eaLnBrk="1" latinLnBrk="0" hangingPunct="1">
        <a:spcBef>
          <a:spcPts val="225"/>
        </a:spcBef>
        <a:buFont typeface="Arial"/>
        <a:buChar char="»"/>
        <a:defRPr sz="1125" kern="1200">
          <a:solidFill>
            <a:schemeClr val="tx1"/>
          </a:solidFill>
          <a:latin typeface="+mn-lt"/>
          <a:ea typeface="+mn-ea"/>
          <a:cs typeface="+mn-cs"/>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anohub.org/resources/intromllab/abou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hem.libretexts.org/Bookshelves/Introductory_Chemistr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6D10-003A-4376-8470-41C859524B1A}"/>
              </a:ext>
            </a:extLst>
          </p:cNvPr>
          <p:cNvSpPr>
            <a:spLocks noGrp="1"/>
          </p:cNvSpPr>
          <p:nvPr>
            <p:ph type="ctrTitle"/>
          </p:nvPr>
        </p:nvSpPr>
        <p:spPr/>
        <p:txBody>
          <a:bodyPr>
            <a:normAutofit fontScale="90000"/>
          </a:bodyPr>
          <a:lstStyle/>
          <a:p>
            <a:r>
              <a:rPr lang="en-US" dirty="0"/>
              <a:t>Module 1:</a:t>
            </a:r>
            <a:br>
              <a:rPr lang="en-US" dirty="0"/>
            </a:br>
            <a:r>
              <a:rPr lang="en-US" dirty="0"/>
              <a:t>Machine Learning Basics in Materials Science</a:t>
            </a:r>
          </a:p>
        </p:txBody>
      </p:sp>
      <p:sp>
        <p:nvSpPr>
          <p:cNvPr id="3" name="Subtitle 2">
            <a:extLst>
              <a:ext uri="{FF2B5EF4-FFF2-40B4-BE49-F238E27FC236}">
                <a16:creationId xmlns:a16="http://schemas.microsoft.com/office/drawing/2014/main" id="{371C1825-B4D6-49D4-B0C5-866495EA25F6}"/>
              </a:ext>
            </a:extLst>
          </p:cNvPr>
          <p:cNvSpPr>
            <a:spLocks noGrp="1"/>
          </p:cNvSpPr>
          <p:nvPr>
            <p:ph type="subTitle" idx="1"/>
          </p:nvPr>
        </p:nvSpPr>
        <p:spPr/>
        <p:txBody>
          <a:bodyPr>
            <a:normAutofit fontScale="70000" lnSpcReduction="20000"/>
          </a:bodyPr>
          <a:lstStyle/>
          <a:p>
            <a:endParaRPr lang="en-US" dirty="0"/>
          </a:p>
          <a:p>
            <a:r>
              <a:rPr lang="en-US" dirty="0"/>
              <a:t>Ben Afflerbach</a:t>
            </a:r>
          </a:p>
          <a:p>
            <a:r>
              <a:rPr lang="en-US" dirty="0"/>
              <a:t>5/11/2020</a:t>
            </a:r>
          </a:p>
          <a:p>
            <a:r>
              <a:rPr lang="en-US" dirty="0"/>
              <a:t>Dane Morgan</a:t>
            </a:r>
          </a:p>
          <a:p>
            <a:r>
              <a:rPr lang="en-US" dirty="0"/>
              <a:t>9/6/22</a:t>
            </a:r>
          </a:p>
        </p:txBody>
      </p:sp>
      <p:sp>
        <p:nvSpPr>
          <p:cNvPr id="5" name="TextBox 4">
            <a:extLst>
              <a:ext uri="{FF2B5EF4-FFF2-40B4-BE49-F238E27FC236}">
                <a16:creationId xmlns:a16="http://schemas.microsoft.com/office/drawing/2014/main" id="{5B3ED2C3-22E9-0E41-965D-98CEF65138CB}"/>
              </a:ext>
            </a:extLst>
          </p:cNvPr>
          <p:cNvSpPr txBox="1"/>
          <p:nvPr/>
        </p:nvSpPr>
        <p:spPr>
          <a:xfrm>
            <a:off x="1965022" y="4024729"/>
            <a:ext cx="6139319" cy="248209"/>
          </a:xfrm>
          <a:prstGeom prst="rect">
            <a:avLst/>
          </a:prstGeom>
          <a:noFill/>
        </p:spPr>
        <p:txBody>
          <a:bodyPr wrap="square">
            <a:spAutoFit/>
          </a:bodyPr>
          <a:lstStyle/>
          <a:p>
            <a:r>
              <a:rPr lang="en-US" sz="1013" dirty="0"/>
              <a:t>All ML slides updated from </a:t>
            </a:r>
            <a:r>
              <a:rPr lang="en-US" sz="1013" dirty="0">
                <a:hlinkClick r:id="rId2"/>
              </a:rPr>
              <a:t>https://nanohub.org/resources/intromllab/about</a:t>
            </a:r>
            <a:r>
              <a:rPr lang="en-US" sz="1013" dirty="0"/>
              <a:t> </a:t>
            </a:r>
          </a:p>
        </p:txBody>
      </p:sp>
    </p:spTree>
    <p:extLst>
      <p:ext uri="{BB962C8B-B14F-4D97-AF65-F5344CB8AC3E}">
        <p14:creationId xmlns:p14="http://schemas.microsoft.com/office/powerpoint/2010/main" val="358072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Key Distinction in ML </a:t>
            </a:r>
          </a:p>
        </p:txBody>
      </p:sp>
      <p:sp>
        <p:nvSpPr>
          <p:cNvPr id="20" name="Title 1">
            <a:extLst>
              <a:ext uri="{FF2B5EF4-FFF2-40B4-BE49-F238E27FC236}">
                <a16:creationId xmlns:a16="http://schemas.microsoft.com/office/drawing/2014/main" id="{49C445BF-4FBF-4277-9204-16CA2F452539}"/>
              </a:ext>
            </a:extLst>
          </p:cNvPr>
          <p:cNvSpPr txBox="1">
            <a:spLocks/>
          </p:cNvSpPr>
          <p:nvPr/>
        </p:nvSpPr>
        <p:spPr>
          <a:xfrm>
            <a:off x="1" y="925711"/>
            <a:ext cx="45719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u="sng" dirty="0"/>
              <a:t>Supervised Learning</a:t>
            </a:r>
          </a:p>
        </p:txBody>
      </p:sp>
      <p:sp>
        <p:nvSpPr>
          <p:cNvPr id="21" name="Title 1">
            <a:extLst>
              <a:ext uri="{FF2B5EF4-FFF2-40B4-BE49-F238E27FC236}">
                <a16:creationId xmlns:a16="http://schemas.microsoft.com/office/drawing/2014/main" id="{19549A52-3C68-4F13-9F88-EDE683B69F5A}"/>
              </a:ext>
            </a:extLst>
          </p:cNvPr>
          <p:cNvSpPr txBox="1">
            <a:spLocks/>
          </p:cNvSpPr>
          <p:nvPr/>
        </p:nvSpPr>
        <p:spPr>
          <a:xfrm>
            <a:off x="4572007" y="925710"/>
            <a:ext cx="45719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u="sng" dirty="0"/>
              <a:t>Unsupervised Learning</a:t>
            </a:r>
          </a:p>
        </p:txBody>
      </p:sp>
      <p:cxnSp>
        <p:nvCxnSpPr>
          <p:cNvPr id="4" name="Straight Arrow Connector 3">
            <a:extLst>
              <a:ext uri="{FF2B5EF4-FFF2-40B4-BE49-F238E27FC236}">
                <a16:creationId xmlns:a16="http://schemas.microsoft.com/office/drawing/2014/main" id="{BBE5E482-55DE-4702-BA7D-A5C26B1DDA7C}"/>
              </a:ext>
            </a:extLst>
          </p:cNvPr>
          <p:cNvCxnSpPr>
            <a:cxnSpLocks/>
          </p:cNvCxnSpPr>
          <p:nvPr/>
        </p:nvCxnSpPr>
        <p:spPr>
          <a:xfrm>
            <a:off x="1075131" y="3559375"/>
            <a:ext cx="24217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6028640-3827-4579-B6D3-B52146BDE41A}"/>
              </a:ext>
            </a:extLst>
          </p:cNvPr>
          <p:cNvCxnSpPr>
            <a:cxnSpLocks/>
          </p:cNvCxnSpPr>
          <p:nvPr/>
        </p:nvCxnSpPr>
        <p:spPr>
          <a:xfrm flipV="1">
            <a:off x="1075130" y="1971675"/>
            <a:ext cx="0" cy="158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2A7AFF0-D67C-4CF8-8FD5-7D14148AB30D}"/>
              </a:ext>
            </a:extLst>
          </p:cNvPr>
          <p:cNvSpPr/>
          <p:nvPr/>
        </p:nvSpPr>
        <p:spPr>
          <a:xfrm>
            <a:off x="1343018" y="3031631"/>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 name="Oval 22">
            <a:extLst>
              <a:ext uri="{FF2B5EF4-FFF2-40B4-BE49-F238E27FC236}">
                <a16:creationId xmlns:a16="http://schemas.microsoft.com/office/drawing/2014/main" id="{F1A45FE1-58B1-492B-9A9A-6C8991063E10}"/>
              </a:ext>
            </a:extLst>
          </p:cNvPr>
          <p:cNvSpPr/>
          <p:nvPr/>
        </p:nvSpPr>
        <p:spPr>
          <a:xfrm>
            <a:off x="1943093" y="2907507"/>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4" name="Oval 23">
            <a:extLst>
              <a:ext uri="{FF2B5EF4-FFF2-40B4-BE49-F238E27FC236}">
                <a16:creationId xmlns:a16="http://schemas.microsoft.com/office/drawing/2014/main" id="{5B268701-DB16-4A41-B435-3663ED60D468}"/>
              </a:ext>
            </a:extLst>
          </p:cNvPr>
          <p:cNvSpPr/>
          <p:nvPr/>
        </p:nvSpPr>
        <p:spPr>
          <a:xfrm>
            <a:off x="1636807" y="2861073"/>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 name="Oval 24">
            <a:extLst>
              <a:ext uri="{FF2B5EF4-FFF2-40B4-BE49-F238E27FC236}">
                <a16:creationId xmlns:a16="http://schemas.microsoft.com/office/drawing/2014/main" id="{69C1F1F0-445F-4C9D-812F-7B73434FFD01}"/>
              </a:ext>
            </a:extLst>
          </p:cNvPr>
          <p:cNvSpPr/>
          <p:nvPr/>
        </p:nvSpPr>
        <p:spPr>
          <a:xfrm>
            <a:off x="2618173" y="2552106"/>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Oval 25">
            <a:extLst>
              <a:ext uri="{FF2B5EF4-FFF2-40B4-BE49-F238E27FC236}">
                <a16:creationId xmlns:a16="http://schemas.microsoft.com/office/drawing/2014/main" id="{18AB219D-5CE8-486C-988F-3DE4BCB86582}"/>
              </a:ext>
            </a:extLst>
          </p:cNvPr>
          <p:cNvSpPr/>
          <p:nvPr/>
        </p:nvSpPr>
        <p:spPr>
          <a:xfrm>
            <a:off x="2210986" y="2793209"/>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7" name="Oval 26">
            <a:extLst>
              <a:ext uri="{FF2B5EF4-FFF2-40B4-BE49-F238E27FC236}">
                <a16:creationId xmlns:a16="http://schemas.microsoft.com/office/drawing/2014/main" id="{73CB2489-2A07-4FCD-BBC1-C310CC2F98D5}"/>
              </a:ext>
            </a:extLst>
          </p:cNvPr>
          <p:cNvSpPr/>
          <p:nvPr/>
        </p:nvSpPr>
        <p:spPr>
          <a:xfrm>
            <a:off x="3000367" y="2793209"/>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Oval 27">
            <a:extLst>
              <a:ext uri="{FF2B5EF4-FFF2-40B4-BE49-F238E27FC236}">
                <a16:creationId xmlns:a16="http://schemas.microsoft.com/office/drawing/2014/main" id="{768562DC-CBAB-456F-AB6D-17D2EE07C529}"/>
              </a:ext>
            </a:extLst>
          </p:cNvPr>
          <p:cNvSpPr/>
          <p:nvPr/>
        </p:nvSpPr>
        <p:spPr>
          <a:xfrm>
            <a:off x="3186105" y="3130750"/>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Oval 28">
            <a:extLst>
              <a:ext uri="{FF2B5EF4-FFF2-40B4-BE49-F238E27FC236}">
                <a16:creationId xmlns:a16="http://schemas.microsoft.com/office/drawing/2014/main" id="{C535AFC2-F1A6-4DA1-8826-40A2C94BD4FF}"/>
              </a:ext>
            </a:extLst>
          </p:cNvPr>
          <p:cNvSpPr/>
          <p:nvPr/>
        </p:nvSpPr>
        <p:spPr>
          <a:xfrm>
            <a:off x="2384221" y="2598540"/>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TextBox 17">
            <a:extLst>
              <a:ext uri="{FF2B5EF4-FFF2-40B4-BE49-F238E27FC236}">
                <a16:creationId xmlns:a16="http://schemas.microsoft.com/office/drawing/2014/main" id="{4FDA5E9D-1B96-4E84-86A9-1AAABFD14A64}"/>
              </a:ext>
            </a:extLst>
          </p:cNvPr>
          <p:cNvSpPr txBox="1"/>
          <p:nvPr/>
        </p:nvSpPr>
        <p:spPr>
          <a:xfrm>
            <a:off x="1789490" y="3615544"/>
            <a:ext cx="1178651" cy="248209"/>
          </a:xfrm>
          <a:prstGeom prst="rect">
            <a:avLst/>
          </a:prstGeom>
          <a:noFill/>
        </p:spPr>
        <p:txBody>
          <a:bodyPr wrap="square" rtlCol="0">
            <a:spAutoFit/>
          </a:bodyPr>
          <a:lstStyle/>
          <a:p>
            <a:r>
              <a:rPr lang="en-US" sz="1013" dirty="0"/>
              <a:t>Input Data X</a:t>
            </a:r>
          </a:p>
        </p:txBody>
      </p:sp>
      <p:sp>
        <p:nvSpPr>
          <p:cNvPr id="31" name="TextBox 30">
            <a:extLst>
              <a:ext uri="{FF2B5EF4-FFF2-40B4-BE49-F238E27FC236}">
                <a16:creationId xmlns:a16="http://schemas.microsoft.com/office/drawing/2014/main" id="{7E4B9C2D-C21F-418F-96F0-E5D671878712}"/>
              </a:ext>
            </a:extLst>
          </p:cNvPr>
          <p:cNvSpPr txBox="1"/>
          <p:nvPr/>
        </p:nvSpPr>
        <p:spPr>
          <a:xfrm rot="16200000">
            <a:off x="-103047" y="2565073"/>
            <a:ext cx="1740395" cy="248209"/>
          </a:xfrm>
          <a:prstGeom prst="rect">
            <a:avLst/>
          </a:prstGeom>
          <a:noFill/>
        </p:spPr>
        <p:txBody>
          <a:bodyPr wrap="square" rtlCol="0">
            <a:spAutoFit/>
          </a:bodyPr>
          <a:lstStyle/>
          <a:p>
            <a:r>
              <a:rPr lang="en-US" sz="1013" dirty="0"/>
              <a:t>Labels (Output Data)</a:t>
            </a:r>
          </a:p>
        </p:txBody>
      </p:sp>
      <p:cxnSp>
        <p:nvCxnSpPr>
          <p:cNvPr id="33" name="Straight Arrow Connector 32">
            <a:extLst>
              <a:ext uri="{FF2B5EF4-FFF2-40B4-BE49-F238E27FC236}">
                <a16:creationId xmlns:a16="http://schemas.microsoft.com/office/drawing/2014/main" id="{3C168BE4-A49E-4A54-B5C1-CFD6CE5FA98C}"/>
              </a:ext>
            </a:extLst>
          </p:cNvPr>
          <p:cNvCxnSpPr>
            <a:cxnSpLocks/>
          </p:cNvCxnSpPr>
          <p:nvPr/>
        </p:nvCxnSpPr>
        <p:spPr>
          <a:xfrm>
            <a:off x="5505045" y="3559375"/>
            <a:ext cx="24217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BF6795E-EDDD-4FA7-9C55-C1360FA79C16}"/>
              </a:ext>
            </a:extLst>
          </p:cNvPr>
          <p:cNvCxnSpPr>
            <a:cxnSpLocks/>
          </p:cNvCxnSpPr>
          <p:nvPr/>
        </p:nvCxnSpPr>
        <p:spPr>
          <a:xfrm flipV="1">
            <a:off x="5505044" y="1971675"/>
            <a:ext cx="0" cy="158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616C302-A371-4595-850B-3C4CC0AEEA86}"/>
              </a:ext>
            </a:extLst>
          </p:cNvPr>
          <p:cNvSpPr/>
          <p:nvPr/>
        </p:nvSpPr>
        <p:spPr>
          <a:xfrm>
            <a:off x="5799723" y="3204868"/>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6" name="Oval 35">
            <a:extLst>
              <a:ext uri="{FF2B5EF4-FFF2-40B4-BE49-F238E27FC236}">
                <a16:creationId xmlns:a16="http://schemas.microsoft.com/office/drawing/2014/main" id="{98528A51-8E50-41B8-A01B-8CDF4F99BB87}"/>
              </a:ext>
            </a:extLst>
          </p:cNvPr>
          <p:cNvSpPr/>
          <p:nvPr/>
        </p:nvSpPr>
        <p:spPr>
          <a:xfrm>
            <a:off x="6015910" y="3009306"/>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7" name="Oval 36">
            <a:extLst>
              <a:ext uri="{FF2B5EF4-FFF2-40B4-BE49-F238E27FC236}">
                <a16:creationId xmlns:a16="http://schemas.microsoft.com/office/drawing/2014/main" id="{367F3DC1-519F-4D38-8C66-D63348A69803}"/>
              </a:ext>
            </a:extLst>
          </p:cNvPr>
          <p:cNvSpPr/>
          <p:nvPr/>
        </p:nvSpPr>
        <p:spPr>
          <a:xfrm>
            <a:off x="5765883" y="2907507"/>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8" name="Oval 37">
            <a:extLst>
              <a:ext uri="{FF2B5EF4-FFF2-40B4-BE49-F238E27FC236}">
                <a16:creationId xmlns:a16="http://schemas.microsoft.com/office/drawing/2014/main" id="{EDD9A1C4-54D5-40CB-9810-F404A2DB81A5}"/>
              </a:ext>
            </a:extLst>
          </p:cNvPr>
          <p:cNvSpPr/>
          <p:nvPr/>
        </p:nvSpPr>
        <p:spPr>
          <a:xfrm>
            <a:off x="7345441" y="2917334"/>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9" name="Oval 38">
            <a:extLst>
              <a:ext uri="{FF2B5EF4-FFF2-40B4-BE49-F238E27FC236}">
                <a16:creationId xmlns:a16="http://schemas.microsoft.com/office/drawing/2014/main" id="{5326D993-C543-4796-8F4E-4CD88930AAF0}"/>
              </a:ext>
            </a:extLst>
          </p:cNvPr>
          <p:cNvSpPr/>
          <p:nvPr/>
        </p:nvSpPr>
        <p:spPr>
          <a:xfrm>
            <a:off x="5908550" y="2780038"/>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0" name="Oval 39">
            <a:extLst>
              <a:ext uri="{FF2B5EF4-FFF2-40B4-BE49-F238E27FC236}">
                <a16:creationId xmlns:a16="http://schemas.microsoft.com/office/drawing/2014/main" id="{EBD75024-DA3D-4059-95EA-5CC8C7419192}"/>
              </a:ext>
            </a:extLst>
          </p:cNvPr>
          <p:cNvSpPr/>
          <p:nvPr/>
        </p:nvSpPr>
        <p:spPr>
          <a:xfrm>
            <a:off x="7544381" y="2758382"/>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1" name="Oval 40">
            <a:extLst>
              <a:ext uri="{FF2B5EF4-FFF2-40B4-BE49-F238E27FC236}">
                <a16:creationId xmlns:a16="http://schemas.microsoft.com/office/drawing/2014/main" id="{8B54D0AF-79F0-4E8D-BB71-0D69E1E63752}"/>
              </a:ext>
            </a:extLst>
          </p:cNvPr>
          <p:cNvSpPr/>
          <p:nvPr/>
        </p:nvSpPr>
        <p:spPr>
          <a:xfrm>
            <a:off x="7345440" y="2665513"/>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2" name="Oval 41">
            <a:extLst>
              <a:ext uri="{FF2B5EF4-FFF2-40B4-BE49-F238E27FC236}">
                <a16:creationId xmlns:a16="http://schemas.microsoft.com/office/drawing/2014/main" id="{2D7C4CBE-8D9A-40E1-9165-AFF5265731CA}"/>
              </a:ext>
            </a:extLst>
          </p:cNvPr>
          <p:cNvSpPr/>
          <p:nvPr/>
        </p:nvSpPr>
        <p:spPr>
          <a:xfrm>
            <a:off x="7593607" y="2579790"/>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3" name="TextBox 42">
            <a:extLst>
              <a:ext uri="{FF2B5EF4-FFF2-40B4-BE49-F238E27FC236}">
                <a16:creationId xmlns:a16="http://schemas.microsoft.com/office/drawing/2014/main" id="{9479A4A9-D92C-42EE-959B-78441FC9E345}"/>
              </a:ext>
            </a:extLst>
          </p:cNvPr>
          <p:cNvSpPr txBox="1"/>
          <p:nvPr/>
        </p:nvSpPr>
        <p:spPr>
          <a:xfrm>
            <a:off x="6175860" y="3637316"/>
            <a:ext cx="1410925" cy="248209"/>
          </a:xfrm>
          <a:prstGeom prst="rect">
            <a:avLst/>
          </a:prstGeom>
          <a:noFill/>
        </p:spPr>
        <p:txBody>
          <a:bodyPr wrap="square" rtlCol="0">
            <a:spAutoFit/>
          </a:bodyPr>
          <a:lstStyle/>
          <a:p>
            <a:r>
              <a:rPr lang="en-US" sz="1013" dirty="0"/>
              <a:t>Input Data X</a:t>
            </a:r>
            <a:r>
              <a:rPr lang="en-US" sz="1013" baseline="-25000" dirty="0"/>
              <a:t>1</a:t>
            </a:r>
            <a:endParaRPr lang="en-US" sz="1013" dirty="0"/>
          </a:p>
        </p:txBody>
      </p:sp>
      <p:sp>
        <p:nvSpPr>
          <p:cNvPr id="44" name="TextBox 43">
            <a:extLst>
              <a:ext uri="{FF2B5EF4-FFF2-40B4-BE49-F238E27FC236}">
                <a16:creationId xmlns:a16="http://schemas.microsoft.com/office/drawing/2014/main" id="{9D682501-3AFE-4352-9E12-D576220A6FF4}"/>
              </a:ext>
            </a:extLst>
          </p:cNvPr>
          <p:cNvSpPr txBox="1"/>
          <p:nvPr/>
        </p:nvSpPr>
        <p:spPr>
          <a:xfrm rot="16200000">
            <a:off x="4720510" y="2661915"/>
            <a:ext cx="1108899" cy="248209"/>
          </a:xfrm>
          <a:prstGeom prst="rect">
            <a:avLst/>
          </a:prstGeom>
          <a:noFill/>
        </p:spPr>
        <p:txBody>
          <a:bodyPr wrap="square" rtlCol="0">
            <a:spAutoFit/>
          </a:bodyPr>
          <a:lstStyle/>
          <a:p>
            <a:r>
              <a:rPr lang="en-US" sz="1013" dirty="0"/>
              <a:t>Input Data X</a:t>
            </a:r>
            <a:r>
              <a:rPr lang="en-US" sz="1013" baseline="-25000" dirty="0"/>
              <a:t>2</a:t>
            </a:r>
            <a:endParaRPr lang="en-US" sz="1013" dirty="0"/>
          </a:p>
        </p:txBody>
      </p:sp>
      <p:sp>
        <p:nvSpPr>
          <p:cNvPr id="45" name="Oval 44">
            <a:extLst>
              <a:ext uri="{FF2B5EF4-FFF2-40B4-BE49-F238E27FC236}">
                <a16:creationId xmlns:a16="http://schemas.microsoft.com/office/drawing/2014/main" id="{5A869C90-100D-43F2-A2F4-E379E54EAE37}"/>
              </a:ext>
            </a:extLst>
          </p:cNvPr>
          <p:cNvSpPr/>
          <p:nvPr/>
        </p:nvSpPr>
        <p:spPr>
          <a:xfrm>
            <a:off x="6659632" y="2410036"/>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6" name="Oval 45">
            <a:extLst>
              <a:ext uri="{FF2B5EF4-FFF2-40B4-BE49-F238E27FC236}">
                <a16:creationId xmlns:a16="http://schemas.microsoft.com/office/drawing/2014/main" id="{8BCEE37F-C268-42F6-B244-9F212556A79E}"/>
              </a:ext>
            </a:extLst>
          </p:cNvPr>
          <p:cNvSpPr/>
          <p:nvPr/>
        </p:nvSpPr>
        <p:spPr>
          <a:xfrm>
            <a:off x="6606954" y="2252514"/>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7" name="Oval 46">
            <a:extLst>
              <a:ext uri="{FF2B5EF4-FFF2-40B4-BE49-F238E27FC236}">
                <a16:creationId xmlns:a16="http://schemas.microsoft.com/office/drawing/2014/main" id="{705B2841-D0D5-4415-90FF-384EBFF0A056}"/>
              </a:ext>
            </a:extLst>
          </p:cNvPr>
          <p:cNvSpPr/>
          <p:nvPr/>
        </p:nvSpPr>
        <p:spPr>
          <a:xfrm>
            <a:off x="6781079" y="2274391"/>
            <a:ext cx="92869" cy="9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 name="TextBox 21">
            <a:extLst>
              <a:ext uri="{FF2B5EF4-FFF2-40B4-BE49-F238E27FC236}">
                <a16:creationId xmlns:a16="http://schemas.microsoft.com/office/drawing/2014/main" id="{BCB45618-6FED-43E4-AC01-89CD4F113EF7}"/>
              </a:ext>
            </a:extLst>
          </p:cNvPr>
          <p:cNvSpPr txBox="1"/>
          <p:nvPr/>
        </p:nvSpPr>
        <p:spPr>
          <a:xfrm>
            <a:off x="1217997" y="4118375"/>
            <a:ext cx="2196716" cy="923330"/>
          </a:xfrm>
          <a:prstGeom prst="rect">
            <a:avLst/>
          </a:prstGeom>
          <a:noFill/>
          <a:ln w="25400">
            <a:solidFill>
              <a:schemeClr val="accent6"/>
            </a:solidFill>
          </a:ln>
        </p:spPr>
        <p:txBody>
          <a:bodyPr wrap="square" rtlCol="0">
            <a:spAutoFit/>
          </a:bodyPr>
          <a:lstStyle/>
          <a:p>
            <a:pPr algn="ctr"/>
            <a:r>
              <a:rPr lang="en-US" sz="1800" dirty="0"/>
              <a:t>Find a </a:t>
            </a:r>
            <a:r>
              <a:rPr lang="en-US" sz="1800" b="1" dirty="0">
                <a:solidFill>
                  <a:srgbClr val="C00000"/>
                </a:solidFill>
              </a:rPr>
              <a:t>Function</a:t>
            </a:r>
            <a:r>
              <a:rPr lang="en-US" sz="1800" b="1" dirty="0"/>
              <a:t> </a:t>
            </a:r>
            <a:r>
              <a:rPr lang="en-US" sz="1800" dirty="0"/>
              <a:t>that represents the data (Labels)</a:t>
            </a:r>
            <a:endParaRPr lang="en-US" sz="1800" b="1" dirty="0"/>
          </a:p>
        </p:txBody>
      </p:sp>
      <p:sp>
        <p:nvSpPr>
          <p:cNvPr id="49" name="TextBox 48">
            <a:extLst>
              <a:ext uri="{FF2B5EF4-FFF2-40B4-BE49-F238E27FC236}">
                <a16:creationId xmlns:a16="http://schemas.microsoft.com/office/drawing/2014/main" id="{7F6EEE86-98FE-42BD-8CF8-323A3C313AB0}"/>
              </a:ext>
            </a:extLst>
          </p:cNvPr>
          <p:cNvSpPr txBox="1"/>
          <p:nvPr/>
        </p:nvSpPr>
        <p:spPr>
          <a:xfrm>
            <a:off x="5390126" y="4104421"/>
            <a:ext cx="2935754" cy="646331"/>
          </a:xfrm>
          <a:prstGeom prst="rect">
            <a:avLst/>
          </a:prstGeom>
          <a:noFill/>
        </p:spPr>
        <p:txBody>
          <a:bodyPr wrap="square" rtlCol="0">
            <a:spAutoFit/>
          </a:bodyPr>
          <a:lstStyle/>
          <a:p>
            <a:pPr algn="ctr"/>
            <a:r>
              <a:rPr lang="en-US" sz="1800" dirty="0"/>
              <a:t>Find </a:t>
            </a:r>
            <a:r>
              <a:rPr lang="en-US" sz="1800" b="1" dirty="0">
                <a:solidFill>
                  <a:srgbClr val="C00000"/>
                </a:solidFill>
              </a:rPr>
              <a:t>Structure</a:t>
            </a:r>
            <a:r>
              <a:rPr lang="en-US" sz="1800" b="1" dirty="0"/>
              <a:t> </a:t>
            </a:r>
            <a:r>
              <a:rPr lang="en-US" sz="1800" dirty="0"/>
              <a:t>in the data</a:t>
            </a:r>
          </a:p>
          <a:p>
            <a:pPr algn="ctr"/>
            <a:r>
              <a:rPr lang="en-US" sz="1800" dirty="0"/>
              <a:t>(No Labels)</a:t>
            </a:r>
          </a:p>
        </p:txBody>
      </p:sp>
      <p:sp>
        <p:nvSpPr>
          <p:cNvPr id="5" name="Freeform: Shape 4">
            <a:extLst>
              <a:ext uri="{FF2B5EF4-FFF2-40B4-BE49-F238E27FC236}">
                <a16:creationId xmlns:a16="http://schemas.microsoft.com/office/drawing/2014/main" id="{8BE70E46-D759-4DC8-B6AE-1C2B2171BD6B}"/>
              </a:ext>
            </a:extLst>
          </p:cNvPr>
          <p:cNvSpPr/>
          <p:nvPr/>
        </p:nvSpPr>
        <p:spPr>
          <a:xfrm>
            <a:off x="1113182" y="2532558"/>
            <a:ext cx="2295947" cy="946138"/>
          </a:xfrm>
          <a:custGeom>
            <a:avLst/>
            <a:gdLst>
              <a:gd name="connsiteX0" fmla="*/ 0 w 3061262"/>
              <a:gd name="connsiteY0" fmla="*/ 1261517 h 1261517"/>
              <a:gd name="connsiteX1" fmla="*/ 530087 w 3061262"/>
              <a:gd name="connsiteY1" fmla="*/ 612160 h 1261517"/>
              <a:gd name="connsiteX2" fmla="*/ 980661 w 3061262"/>
              <a:gd name="connsiteY2" fmla="*/ 545899 h 1261517"/>
              <a:gd name="connsiteX3" fmla="*/ 1484244 w 3061262"/>
              <a:gd name="connsiteY3" fmla="*/ 545899 h 1261517"/>
              <a:gd name="connsiteX4" fmla="*/ 1895061 w 3061262"/>
              <a:gd name="connsiteY4" fmla="*/ 15813 h 1261517"/>
              <a:gd name="connsiteX5" fmla="*/ 2478157 w 3061262"/>
              <a:gd name="connsiteY5" fmla="*/ 241099 h 1261517"/>
              <a:gd name="connsiteX6" fmla="*/ 3061253 w 3061262"/>
              <a:gd name="connsiteY6" fmla="*/ 1248265 h 126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262" h="1261517">
                <a:moveTo>
                  <a:pt x="0" y="1261517"/>
                </a:moveTo>
                <a:cubicBezTo>
                  <a:pt x="183322" y="996473"/>
                  <a:pt x="366644" y="731430"/>
                  <a:pt x="530087" y="612160"/>
                </a:cubicBezTo>
                <a:cubicBezTo>
                  <a:pt x="693531" y="492890"/>
                  <a:pt x="821635" y="556943"/>
                  <a:pt x="980661" y="545899"/>
                </a:cubicBezTo>
                <a:cubicBezTo>
                  <a:pt x="1139687" y="534855"/>
                  <a:pt x="1331844" y="634247"/>
                  <a:pt x="1484244" y="545899"/>
                </a:cubicBezTo>
                <a:cubicBezTo>
                  <a:pt x="1636644" y="457551"/>
                  <a:pt x="1729409" y="66613"/>
                  <a:pt x="1895061" y="15813"/>
                </a:cubicBezTo>
                <a:cubicBezTo>
                  <a:pt x="2060713" y="-34987"/>
                  <a:pt x="2283792" y="35690"/>
                  <a:pt x="2478157" y="241099"/>
                </a:cubicBezTo>
                <a:cubicBezTo>
                  <a:pt x="2672522" y="446508"/>
                  <a:pt x="3063462" y="1058317"/>
                  <a:pt x="3061253" y="1248265"/>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 name="Oval 5">
            <a:extLst>
              <a:ext uri="{FF2B5EF4-FFF2-40B4-BE49-F238E27FC236}">
                <a16:creationId xmlns:a16="http://schemas.microsoft.com/office/drawing/2014/main" id="{B05AB64F-CD24-426D-983D-D91A7ACA0C4C}"/>
              </a:ext>
            </a:extLst>
          </p:cNvPr>
          <p:cNvSpPr/>
          <p:nvPr/>
        </p:nvSpPr>
        <p:spPr>
          <a:xfrm>
            <a:off x="5628324" y="2562974"/>
            <a:ext cx="616613" cy="91998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8" name="Oval 47">
            <a:extLst>
              <a:ext uri="{FF2B5EF4-FFF2-40B4-BE49-F238E27FC236}">
                <a16:creationId xmlns:a16="http://schemas.microsoft.com/office/drawing/2014/main" id="{E9DEAF27-2981-41E1-8EBF-97AE6ECC8020}"/>
              </a:ext>
            </a:extLst>
          </p:cNvPr>
          <p:cNvSpPr/>
          <p:nvPr/>
        </p:nvSpPr>
        <p:spPr>
          <a:xfrm>
            <a:off x="6407604" y="2041336"/>
            <a:ext cx="616613" cy="62380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0" name="Oval 49">
            <a:extLst>
              <a:ext uri="{FF2B5EF4-FFF2-40B4-BE49-F238E27FC236}">
                <a16:creationId xmlns:a16="http://schemas.microsoft.com/office/drawing/2014/main" id="{6D37C7A0-04B5-408F-9E38-C83838D63947}"/>
              </a:ext>
            </a:extLst>
          </p:cNvPr>
          <p:cNvSpPr/>
          <p:nvPr/>
        </p:nvSpPr>
        <p:spPr>
          <a:xfrm>
            <a:off x="7222429" y="2446479"/>
            <a:ext cx="616613" cy="68427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46422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Two Major Types of ML Goals </a:t>
            </a:r>
          </a:p>
        </p:txBody>
      </p:sp>
      <p:sp>
        <p:nvSpPr>
          <p:cNvPr id="20" name="Title 1">
            <a:extLst>
              <a:ext uri="{FF2B5EF4-FFF2-40B4-BE49-F238E27FC236}">
                <a16:creationId xmlns:a16="http://schemas.microsoft.com/office/drawing/2014/main" id="{49C445BF-4FBF-4277-9204-16CA2F452539}"/>
              </a:ext>
            </a:extLst>
          </p:cNvPr>
          <p:cNvSpPr txBox="1">
            <a:spLocks/>
          </p:cNvSpPr>
          <p:nvPr/>
        </p:nvSpPr>
        <p:spPr>
          <a:xfrm>
            <a:off x="4572007" y="982861"/>
            <a:ext cx="45719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u="sng" dirty="0"/>
              <a:t>Classification</a:t>
            </a:r>
          </a:p>
        </p:txBody>
      </p:sp>
      <p:sp>
        <p:nvSpPr>
          <p:cNvPr id="21" name="Title 1">
            <a:extLst>
              <a:ext uri="{FF2B5EF4-FFF2-40B4-BE49-F238E27FC236}">
                <a16:creationId xmlns:a16="http://schemas.microsoft.com/office/drawing/2014/main" id="{19549A52-3C68-4F13-9F88-EDE683B69F5A}"/>
              </a:ext>
            </a:extLst>
          </p:cNvPr>
          <p:cNvSpPr txBox="1">
            <a:spLocks/>
          </p:cNvSpPr>
          <p:nvPr/>
        </p:nvSpPr>
        <p:spPr>
          <a:xfrm>
            <a:off x="-39795" y="982861"/>
            <a:ext cx="45719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u="sng" dirty="0"/>
              <a:t>Regression</a:t>
            </a:r>
          </a:p>
        </p:txBody>
      </p:sp>
      <p:sp>
        <p:nvSpPr>
          <p:cNvPr id="53" name="Flowchart: Delay 52">
            <a:extLst>
              <a:ext uri="{FF2B5EF4-FFF2-40B4-BE49-F238E27FC236}">
                <a16:creationId xmlns:a16="http://schemas.microsoft.com/office/drawing/2014/main" id="{CC0A9384-9FD3-4181-A9A1-617FF3C2E1C9}"/>
              </a:ext>
            </a:extLst>
          </p:cNvPr>
          <p:cNvSpPr/>
          <p:nvPr/>
        </p:nvSpPr>
        <p:spPr>
          <a:xfrm>
            <a:off x="6838106" y="1977032"/>
            <a:ext cx="1206277" cy="788178"/>
          </a:xfrm>
          <a:prstGeom prst="flowChartDelay">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Conductor</a:t>
            </a:r>
          </a:p>
        </p:txBody>
      </p:sp>
      <p:sp>
        <p:nvSpPr>
          <p:cNvPr id="54" name="Flowchart: Delay 53">
            <a:extLst>
              <a:ext uri="{FF2B5EF4-FFF2-40B4-BE49-F238E27FC236}">
                <a16:creationId xmlns:a16="http://schemas.microsoft.com/office/drawing/2014/main" id="{356E1369-DEF6-401F-8C05-ECD19A5A4C18}"/>
              </a:ext>
            </a:extLst>
          </p:cNvPr>
          <p:cNvSpPr/>
          <p:nvPr/>
        </p:nvSpPr>
        <p:spPr>
          <a:xfrm flipH="1">
            <a:off x="5631816" y="1977031"/>
            <a:ext cx="1206276" cy="788179"/>
          </a:xfrm>
          <a:prstGeom prst="flowChartDelay">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Insulator</a:t>
            </a:r>
          </a:p>
        </p:txBody>
      </p:sp>
      <p:sp>
        <p:nvSpPr>
          <p:cNvPr id="60" name="Flowchart: Terminator 59">
            <a:extLst>
              <a:ext uri="{FF2B5EF4-FFF2-40B4-BE49-F238E27FC236}">
                <a16:creationId xmlns:a16="http://schemas.microsoft.com/office/drawing/2014/main" id="{60D68709-B0B9-4064-8850-E0EF805CE392}"/>
              </a:ext>
            </a:extLst>
          </p:cNvPr>
          <p:cNvSpPr/>
          <p:nvPr/>
        </p:nvSpPr>
        <p:spPr>
          <a:xfrm>
            <a:off x="1065178" y="1977031"/>
            <a:ext cx="2362047" cy="788179"/>
          </a:xfrm>
          <a:prstGeom prst="flowChartTerminator">
            <a:avLst/>
          </a:prstGeom>
          <a:gradFill flip="none" rotWithShape="1">
            <a:gsLst>
              <a:gs pos="0">
                <a:srgbClr val="C00000"/>
              </a:gs>
              <a:gs pos="100000">
                <a:schemeClr val="accent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Bandgap</a:t>
            </a:r>
          </a:p>
        </p:txBody>
      </p:sp>
      <p:sp>
        <p:nvSpPr>
          <p:cNvPr id="62" name="Flowchart: Terminator 61">
            <a:extLst>
              <a:ext uri="{FF2B5EF4-FFF2-40B4-BE49-F238E27FC236}">
                <a16:creationId xmlns:a16="http://schemas.microsoft.com/office/drawing/2014/main" id="{3E21AE02-BC10-4BA4-ABA2-068CB6EDA442}"/>
              </a:ext>
            </a:extLst>
          </p:cNvPr>
          <p:cNvSpPr/>
          <p:nvPr/>
        </p:nvSpPr>
        <p:spPr>
          <a:xfrm>
            <a:off x="1065178" y="2919870"/>
            <a:ext cx="2362047" cy="788177"/>
          </a:xfrm>
          <a:prstGeom prst="flowChartTerminator">
            <a:avLst/>
          </a:prstGeom>
          <a:gradFill flip="none" rotWithShape="1">
            <a:gsLst>
              <a:gs pos="0">
                <a:srgbClr val="C00000"/>
              </a:gs>
              <a:gs pos="100000">
                <a:schemeClr val="accent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Fatigue Strength</a:t>
            </a:r>
          </a:p>
        </p:txBody>
      </p:sp>
      <p:sp>
        <p:nvSpPr>
          <p:cNvPr id="64" name="Flowchart: Delay 63">
            <a:extLst>
              <a:ext uri="{FF2B5EF4-FFF2-40B4-BE49-F238E27FC236}">
                <a16:creationId xmlns:a16="http://schemas.microsoft.com/office/drawing/2014/main" id="{2FC1E7DD-7FBC-4E05-9A2F-8A73FC4356BF}"/>
              </a:ext>
            </a:extLst>
          </p:cNvPr>
          <p:cNvSpPr/>
          <p:nvPr/>
        </p:nvSpPr>
        <p:spPr>
          <a:xfrm>
            <a:off x="6838092" y="2919866"/>
            <a:ext cx="1206277" cy="788177"/>
          </a:xfrm>
          <a:prstGeom prst="flowChartDelay">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Ductile</a:t>
            </a:r>
            <a:br>
              <a:rPr lang="en-US" sz="1500" b="1" dirty="0"/>
            </a:br>
            <a:r>
              <a:rPr lang="en-US" sz="1500" b="1" dirty="0"/>
              <a:t>Failure</a:t>
            </a:r>
          </a:p>
        </p:txBody>
      </p:sp>
      <p:sp>
        <p:nvSpPr>
          <p:cNvPr id="65" name="Flowchart: Delay 64">
            <a:extLst>
              <a:ext uri="{FF2B5EF4-FFF2-40B4-BE49-F238E27FC236}">
                <a16:creationId xmlns:a16="http://schemas.microsoft.com/office/drawing/2014/main" id="{A383916D-5221-44EF-A17E-B40F70F44779}"/>
              </a:ext>
            </a:extLst>
          </p:cNvPr>
          <p:cNvSpPr/>
          <p:nvPr/>
        </p:nvSpPr>
        <p:spPr>
          <a:xfrm flipH="1">
            <a:off x="5631816" y="2919869"/>
            <a:ext cx="1206276" cy="788178"/>
          </a:xfrm>
          <a:prstGeom prst="flowChartDelay">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Brittle</a:t>
            </a:r>
            <a:br>
              <a:rPr lang="en-US" sz="1500" b="1" dirty="0"/>
            </a:br>
            <a:r>
              <a:rPr lang="en-US" sz="1500" b="1" dirty="0"/>
              <a:t>Failure</a:t>
            </a:r>
          </a:p>
        </p:txBody>
      </p:sp>
      <p:sp>
        <p:nvSpPr>
          <p:cNvPr id="12" name="Flowchart: Terminator 11">
            <a:extLst>
              <a:ext uri="{FF2B5EF4-FFF2-40B4-BE49-F238E27FC236}">
                <a16:creationId xmlns:a16="http://schemas.microsoft.com/office/drawing/2014/main" id="{305F5021-A168-464C-9D6C-6BC0AE293513}"/>
              </a:ext>
            </a:extLst>
          </p:cNvPr>
          <p:cNvSpPr/>
          <p:nvPr/>
        </p:nvSpPr>
        <p:spPr>
          <a:xfrm>
            <a:off x="1065178" y="3862707"/>
            <a:ext cx="2362047" cy="788177"/>
          </a:xfrm>
          <a:prstGeom prst="flowChartTerminator">
            <a:avLst/>
          </a:prstGeom>
          <a:gradFill flip="none" rotWithShape="1">
            <a:gsLst>
              <a:gs pos="0">
                <a:srgbClr val="C00000"/>
              </a:gs>
              <a:gs pos="100000">
                <a:schemeClr val="accent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Transformation Temp.</a:t>
            </a:r>
          </a:p>
        </p:txBody>
      </p:sp>
      <p:sp>
        <p:nvSpPr>
          <p:cNvPr id="13" name="Flowchart: Delay 12">
            <a:extLst>
              <a:ext uri="{FF2B5EF4-FFF2-40B4-BE49-F238E27FC236}">
                <a16:creationId xmlns:a16="http://schemas.microsoft.com/office/drawing/2014/main" id="{4CAD739F-4A4D-4283-9077-A33E8D68E48E}"/>
              </a:ext>
            </a:extLst>
          </p:cNvPr>
          <p:cNvSpPr/>
          <p:nvPr/>
        </p:nvSpPr>
        <p:spPr>
          <a:xfrm>
            <a:off x="6838092" y="3858967"/>
            <a:ext cx="1206277" cy="788177"/>
          </a:xfrm>
          <a:prstGeom prst="flowChartDelay">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Not Shape Memory Alloy</a:t>
            </a:r>
          </a:p>
        </p:txBody>
      </p:sp>
      <p:sp>
        <p:nvSpPr>
          <p:cNvPr id="14" name="Flowchart: Delay 13">
            <a:extLst>
              <a:ext uri="{FF2B5EF4-FFF2-40B4-BE49-F238E27FC236}">
                <a16:creationId xmlns:a16="http://schemas.microsoft.com/office/drawing/2014/main" id="{AC8380B5-0467-4332-9B19-9433E26C0568}"/>
              </a:ext>
            </a:extLst>
          </p:cNvPr>
          <p:cNvSpPr/>
          <p:nvPr/>
        </p:nvSpPr>
        <p:spPr>
          <a:xfrm flipH="1">
            <a:off x="5631816" y="3858970"/>
            <a:ext cx="1206276" cy="788178"/>
          </a:xfrm>
          <a:prstGeom prst="flowChartDelay">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t>Is Shape Memory Alloy</a:t>
            </a:r>
          </a:p>
        </p:txBody>
      </p:sp>
    </p:spTree>
    <p:extLst>
      <p:ext uri="{BB962C8B-B14F-4D97-AF65-F5344CB8AC3E}">
        <p14:creationId xmlns:p14="http://schemas.microsoft.com/office/powerpoint/2010/main" val="32034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8336C-BF3B-4022-A150-E2E722AE7E53}"/>
              </a:ext>
            </a:extLst>
          </p:cNvPr>
          <p:cNvSpPr/>
          <p:nvPr/>
        </p:nvSpPr>
        <p:spPr>
          <a:xfrm>
            <a:off x="3111991" y="4384908"/>
            <a:ext cx="3148619" cy="404085"/>
          </a:xfrm>
          <a:prstGeom prst="rect">
            <a:avLst/>
          </a:prstGeom>
        </p:spPr>
        <p:txBody>
          <a:bodyPr wrap="none">
            <a:spAutoFit/>
          </a:bodyPr>
          <a:lstStyle/>
          <a:p>
            <a:pPr algn="ctr"/>
            <a:r>
              <a:rPr lang="en-US" sz="1013" u="sng" dirty="0"/>
              <a:t>For a more complete list of models</a:t>
            </a:r>
          </a:p>
          <a:p>
            <a:pPr algn="ctr"/>
            <a:r>
              <a:rPr lang="en-US" sz="1013" dirty="0"/>
              <a:t>https://scikit-learn.org/stable/supervised_learning.html</a:t>
            </a:r>
          </a:p>
        </p:txBody>
      </p:sp>
      <p:sp>
        <p:nvSpPr>
          <p:cNvPr id="5" name="Title 1">
            <a:extLst>
              <a:ext uri="{FF2B5EF4-FFF2-40B4-BE49-F238E27FC236}">
                <a16:creationId xmlns:a16="http://schemas.microsoft.com/office/drawing/2014/main" id="{21276AD0-9F74-4631-A971-733FCDC383E6}"/>
              </a:ext>
            </a:extLst>
          </p:cNvPr>
          <p:cNvSpPr txBox="1">
            <a:spLocks/>
          </p:cNvSpPr>
          <p:nvPr/>
        </p:nvSpPr>
        <p:spPr>
          <a:xfrm>
            <a:off x="628650" y="27384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a:t> </a:t>
            </a:r>
          </a:p>
        </p:txBody>
      </p:sp>
      <p:sp>
        <p:nvSpPr>
          <p:cNvPr id="6" name="Title 1">
            <a:extLst>
              <a:ext uri="{FF2B5EF4-FFF2-40B4-BE49-F238E27FC236}">
                <a16:creationId xmlns:a16="http://schemas.microsoft.com/office/drawing/2014/main" id="{F8787B0F-7060-4C34-A08B-23904447D8F0}"/>
              </a:ext>
            </a:extLst>
          </p:cNvPr>
          <p:cNvSpPr>
            <a:spLocks noGrp="1"/>
          </p:cNvSpPr>
          <p:nvPr>
            <p:ph type="title"/>
          </p:nvPr>
        </p:nvSpPr>
        <p:spPr>
          <a:xfrm>
            <a:off x="742950" y="388144"/>
            <a:ext cx="7886700" cy="994172"/>
          </a:xfrm>
        </p:spPr>
        <p:txBody>
          <a:bodyPr/>
          <a:lstStyle/>
          <a:p>
            <a:pPr algn="ctr"/>
            <a:r>
              <a:rPr lang="en-US" dirty="0"/>
              <a:t>Model Types</a:t>
            </a:r>
          </a:p>
        </p:txBody>
      </p:sp>
      <p:sp>
        <p:nvSpPr>
          <p:cNvPr id="7" name="TextBox 6">
            <a:extLst>
              <a:ext uri="{FF2B5EF4-FFF2-40B4-BE49-F238E27FC236}">
                <a16:creationId xmlns:a16="http://schemas.microsoft.com/office/drawing/2014/main" id="{245547C4-485C-492F-B67D-664AD8F6F832}"/>
              </a:ext>
            </a:extLst>
          </p:cNvPr>
          <p:cNvSpPr txBox="1"/>
          <p:nvPr/>
        </p:nvSpPr>
        <p:spPr>
          <a:xfrm>
            <a:off x="742951" y="1268016"/>
            <a:ext cx="3524250" cy="3000821"/>
          </a:xfrm>
          <a:prstGeom prst="rect">
            <a:avLst/>
          </a:prstGeom>
          <a:noFill/>
        </p:spPr>
        <p:txBody>
          <a:bodyPr wrap="square" rtlCol="0">
            <a:spAutoFit/>
          </a:bodyPr>
          <a:lstStyle/>
          <a:p>
            <a:pPr marL="214313" indent="-214313">
              <a:buFont typeface="Arial" panose="020B0604020202020204" pitchFamily="34" charset="0"/>
              <a:buChar char="•"/>
            </a:pPr>
            <a:r>
              <a:rPr lang="en-US" sz="2100" dirty="0"/>
              <a:t>Linear Models</a:t>
            </a:r>
          </a:p>
          <a:p>
            <a:pPr marL="214313" indent="-214313">
              <a:buFont typeface="Arial" panose="020B0604020202020204" pitchFamily="34" charset="0"/>
              <a:buChar char="•"/>
            </a:pPr>
            <a:r>
              <a:rPr lang="en-US" sz="2100" dirty="0"/>
              <a:t>Kernel Ridge</a:t>
            </a:r>
          </a:p>
          <a:p>
            <a:pPr marL="214313" indent="-214313">
              <a:buFont typeface="Arial" panose="020B0604020202020204" pitchFamily="34" charset="0"/>
              <a:buChar char="•"/>
            </a:pPr>
            <a:r>
              <a:rPr lang="en-US" sz="2100" dirty="0"/>
              <a:t>Support Vector Machines</a:t>
            </a:r>
          </a:p>
          <a:p>
            <a:pPr marL="214313" indent="-214313">
              <a:buFont typeface="Arial" panose="020B0604020202020204" pitchFamily="34" charset="0"/>
              <a:buChar char="•"/>
            </a:pPr>
            <a:r>
              <a:rPr lang="en-US" sz="2100" dirty="0"/>
              <a:t>Nearest Neighbors</a:t>
            </a:r>
          </a:p>
          <a:p>
            <a:pPr marL="214313" indent="-214313">
              <a:buFont typeface="Arial" panose="020B0604020202020204" pitchFamily="34" charset="0"/>
              <a:buChar char="•"/>
            </a:pPr>
            <a:r>
              <a:rPr lang="en-US" sz="2100" dirty="0"/>
              <a:t>Gaussian Processes</a:t>
            </a:r>
          </a:p>
          <a:p>
            <a:pPr marL="214313" indent="-214313">
              <a:buFont typeface="Arial" panose="020B0604020202020204" pitchFamily="34" charset="0"/>
              <a:buChar char="•"/>
            </a:pPr>
            <a:r>
              <a:rPr lang="en-US" sz="2100" dirty="0">
                <a:solidFill>
                  <a:srgbClr val="002060"/>
                </a:solidFill>
              </a:rPr>
              <a:t>Decision Trees</a:t>
            </a:r>
          </a:p>
          <a:p>
            <a:pPr marL="214313" indent="-214313">
              <a:buFont typeface="Arial" panose="020B0604020202020204" pitchFamily="34" charset="0"/>
              <a:buChar char="•"/>
            </a:pPr>
            <a:r>
              <a:rPr lang="en-US" sz="2100" dirty="0"/>
              <a:t>Random Forests</a:t>
            </a:r>
          </a:p>
          <a:p>
            <a:pPr marL="214313" indent="-214313">
              <a:buFont typeface="Arial" panose="020B0604020202020204" pitchFamily="34" charset="0"/>
              <a:buChar char="•"/>
            </a:pPr>
            <a:r>
              <a:rPr lang="en-US" sz="2100" dirty="0"/>
              <a:t>Neural Networks</a:t>
            </a:r>
          </a:p>
          <a:p>
            <a:pPr marL="214313" indent="-214313">
              <a:buFont typeface="Arial" panose="020B0604020202020204" pitchFamily="34" charset="0"/>
              <a:buChar char="•"/>
            </a:pPr>
            <a:r>
              <a:rPr lang="en-US" sz="2100" dirty="0"/>
              <a:t>…</a:t>
            </a:r>
          </a:p>
        </p:txBody>
      </p:sp>
      <p:sp>
        <p:nvSpPr>
          <p:cNvPr id="11" name="TextBox 10">
            <a:extLst>
              <a:ext uri="{FF2B5EF4-FFF2-40B4-BE49-F238E27FC236}">
                <a16:creationId xmlns:a16="http://schemas.microsoft.com/office/drawing/2014/main" id="{CE69B421-6E4D-4C59-9F5C-3F7176D54490}"/>
              </a:ext>
            </a:extLst>
          </p:cNvPr>
          <p:cNvSpPr txBox="1"/>
          <p:nvPr/>
        </p:nvSpPr>
        <p:spPr>
          <a:xfrm>
            <a:off x="4957568" y="1372449"/>
            <a:ext cx="3524250" cy="2677656"/>
          </a:xfrm>
          <a:prstGeom prst="rect">
            <a:avLst/>
          </a:prstGeom>
          <a:noFill/>
        </p:spPr>
        <p:txBody>
          <a:bodyPr wrap="square" rtlCol="0">
            <a:spAutoFit/>
          </a:bodyPr>
          <a:lstStyle/>
          <a:p>
            <a:r>
              <a:rPr lang="en-US" sz="2100" dirty="0"/>
              <a:t>These can be very technical so we will not spend time on any detailed methods at this point.</a:t>
            </a:r>
          </a:p>
          <a:p>
            <a:endParaRPr lang="en-US" sz="2100" dirty="0"/>
          </a:p>
          <a:p>
            <a:r>
              <a:rPr lang="en-US" sz="2100" dirty="0"/>
              <a:t>Most can be trained with a simple function call so only </a:t>
            </a:r>
            <a:r>
              <a:rPr lang="en-US" sz="2100"/>
              <a:t>qualitative understanding is necessary </a:t>
            </a:r>
            <a:r>
              <a:rPr lang="en-US" sz="2100" dirty="0"/>
              <a:t>for using them.</a:t>
            </a:r>
          </a:p>
        </p:txBody>
      </p:sp>
    </p:spTree>
    <p:extLst>
      <p:ext uri="{BB962C8B-B14F-4D97-AF65-F5344CB8AC3E}">
        <p14:creationId xmlns:p14="http://schemas.microsoft.com/office/powerpoint/2010/main" val="279017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Two Major Types of ML Methods </a:t>
            </a:r>
          </a:p>
        </p:txBody>
      </p:sp>
      <p:sp>
        <p:nvSpPr>
          <p:cNvPr id="3" name="Content Placeholder 2">
            <a:extLst>
              <a:ext uri="{FF2B5EF4-FFF2-40B4-BE49-F238E27FC236}">
                <a16:creationId xmlns:a16="http://schemas.microsoft.com/office/drawing/2014/main" id="{E38C52FA-92E8-F48A-CA4A-F2BF6F58388F}"/>
              </a:ext>
            </a:extLst>
          </p:cNvPr>
          <p:cNvSpPr>
            <a:spLocks noGrp="1"/>
          </p:cNvSpPr>
          <p:nvPr>
            <p:ph sz="half" idx="1"/>
          </p:nvPr>
        </p:nvSpPr>
        <p:spPr>
          <a:xfrm>
            <a:off x="628650" y="1879996"/>
            <a:ext cx="3886200" cy="3263504"/>
          </a:xfrm>
        </p:spPr>
        <p:txBody>
          <a:bodyPr>
            <a:normAutofit fontScale="85000" lnSpcReduction="20000"/>
          </a:bodyPr>
          <a:lstStyle/>
          <a:p>
            <a:r>
              <a:rPr lang="en-US" dirty="0"/>
              <a:t>Previous listed models are all in this category.</a:t>
            </a:r>
          </a:p>
          <a:p>
            <a:r>
              <a:rPr lang="en-US" dirty="0"/>
              <a:t>Modest numbers of adjustable parameters (10-1000).</a:t>
            </a:r>
          </a:p>
          <a:p>
            <a:r>
              <a:rPr lang="en-US" dirty="0"/>
              <a:t>Parameters constrained relatively uniquely by data. So each fit starts from scratch.</a:t>
            </a:r>
          </a:p>
          <a:p>
            <a:r>
              <a:rPr lang="en-US" dirty="0"/>
              <a:t>Input are features specified by human guidance to make tractable (e.g., Fourier expansion of intensities in image).</a:t>
            </a:r>
          </a:p>
          <a:p>
            <a:r>
              <a:rPr lang="en-US" dirty="0"/>
              <a:t>Generally faster, easier to use and make accurate.</a:t>
            </a:r>
          </a:p>
          <a:p>
            <a:endParaRPr lang="en-US" dirty="0"/>
          </a:p>
        </p:txBody>
      </p:sp>
      <p:sp>
        <p:nvSpPr>
          <p:cNvPr id="4" name="Content Placeholder 3">
            <a:extLst>
              <a:ext uri="{FF2B5EF4-FFF2-40B4-BE49-F238E27FC236}">
                <a16:creationId xmlns:a16="http://schemas.microsoft.com/office/drawing/2014/main" id="{06F06B55-E36C-45B5-7B11-88FC11EAABD0}"/>
              </a:ext>
            </a:extLst>
          </p:cNvPr>
          <p:cNvSpPr>
            <a:spLocks noGrp="1"/>
          </p:cNvSpPr>
          <p:nvPr>
            <p:ph sz="half" idx="2"/>
          </p:nvPr>
        </p:nvSpPr>
        <p:spPr>
          <a:xfrm>
            <a:off x="4943475" y="1879996"/>
            <a:ext cx="3886200" cy="3263504"/>
          </a:xfrm>
        </p:spPr>
        <p:txBody>
          <a:bodyPr>
            <a:normAutofit fontScale="85000" lnSpcReduction="20000"/>
          </a:bodyPr>
          <a:lstStyle/>
          <a:p>
            <a:r>
              <a:rPr lang="en-US" dirty="0"/>
              <a:t>A special category of neural networks with many layers.</a:t>
            </a:r>
          </a:p>
          <a:p>
            <a:r>
              <a:rPr lang="en-US" dirty="0"/>
              <a:t>Can have 10^5-10^11 parameters (and growing).</a:t>
            </a:r>
          </a:p>
          <a:p>
            <a:r>
              <a:rPr lang="en-US" dirty="0"/>
              <a:t>Parameters guided by data loosely. So many fits start from previous fits (transfer learning) and update only some parameters.</a:t>
            </a:r>
          </a:p>
          <a:p>
            <a:r>
              <a:rPr lang="en-US" dirty="0"/>
              <a:t>Input can be very basic and complex and feature are learned by the machine (e.g., 512x512 pixel intensities).</a:t>
            </a:r>
          </a:p>
          <a:p>
            <a:r>
              <a:rPr lang="en-US" dirty="0"/>
              <a:t>Generally slower, harder to use, but more accurate with enough data.</a:t>
            </a:r>
          </a:p>
        </p:txBody>
      </p:sp>
      <p:sp>
        <p:nvSpPr>
          <p:cNvPr id="20" name="Title 1">
            <a:extLst>
              <a:ext uri="{FF2B5EF4-FFF2-40B4-BE49-F238E27FC236}">
                <a16:creationId xmlns:a16="http://schemas.microsoft.com/office/drawing/2014/main" id="{49C445BF-4FBF-4277-9204-16CA2F452539}"/>
              </a:ext>
            </a:extLst>
          </p:cNvPr>
          <p:cNvSpPr txBox="1">
            <a:spLocks/>
          </p:cNvSpPr>
          <p:nvPr/>
        </p:nvSpPr>
        <p:spPr>
          <a:xfrm>
            <a:off x="4572007" y="982861"/>
            <a:ext cx="45719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u="sng" dirty="0"/>
              <a:t>Deep Learning</a:t>
            </a:r>
          </a:p>
        </p:txBody>
      </p:sp>
      <p:sp>
        <p:nvSpPr>
          <p:cNvPr id="21" name="Title 1">
            <a:extLst>
              <a:ext uri="{FF2B5EF4-FFF2-40B4-BE49-F238E27FC236}">
                <a16:creationId xmlns:a16="http://schemas.microsoft.com/office/drawing/2014/main" id="{19549A52-3C68-4F13-9F88-EDE683B69F5A}"/>
              </a:ext>
            </a:extLst>
          </p:cNvPr>
          <p:cNvSpPr txBox="1">
            <a:spLocks/>
          </p:cNvSpPr>
          <p:nvPr/>
        </p:nvSpPr>
        <p:spPr>
          <a:xfrm>
            <a:off x="-39795" y="982861"/>
            <a:ext cx="45719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u="sng" dirty="0"/>
              <a:t>Traditional Learning</a:t>
            </a:r>
          </a:p>
        </p:txBody>
      </p:sp>
    </p:spTree>
    <p:extLst>
      <p:ext uri="{BB962C8B-B14F-4D97-AF65-F5344CB8AC3E}">
        <p14:creationId xmlns:p14="http://schemas.microsoft.com/office/powerpoint/2010/main" val="324408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AA1921-06BF-4A0D-972F-59857998AE03}"/>
              </a:ext>
            </a:extLst>
          </p:cNvPr>
          <p:cNvSpPr>
            <a:spLocks noGrp="1"/>
          </p:cNvSpPr>
          <p:nvPr>
            <p:ph idx="1"/>
          </p:nvPr>
        </p:nvSpPr>
        <p:spPr>
          <a:xfrm>
            <a:off x="628650" y="1249951"/>
            <a:ext cx="7886700" cy="3263504"/>
          </a:xfrm>
        </p:spPr>
        <p:txBody>
          <a:bodyPr>
            <a:normAutofit lnSpcReduction="10000"/>
          </a:bodyPr>
          <a:lstStyle/>
          <a:p>
            <a:pPr marL="0" indent="0">
              <a:buNone/>
            </a:pPr>
            <a:r>
              <a:rPr lang="en-US" dirty="0"/>
              <a:t>What is Machine Learning?</a:t>
            </a:r>
          </a:p>
          <a:p>
            <a:r>
              <a:rPr lang="en-US" dirty="0"/>
              <a:t>Machine learning is a tool that finds patterns in large datasets that might be hard to discover otherwise</a:t>
            </a:r>
          </a:p>
          <a:p>
            <a:pPr marL="0" indent="0">
              <a:buNone/>
            </a:pPr>
            <a:r>
              <a:rPr lang="en-US" dirty="0"/>
              <a:t>How can we use it for Materials Science?</a:t>
            </a:r>
          </a:p>
          <a:p>
            <a:r>
              <a:rPr lang="en-US" dirty="0"/>
              <a:t>It can be included in existing materials science workflows to accelerate research, materials design, and materials discovery</a:t>
            </a:r>
          </a:p>
          <a:p>
            <a:r>
              <a:rPr lang="en-US" dirty="0"/>
              <a:t>What are some key distinctions in machine learning approaches?</a:t>
            </a:r>
          </a:p>
          <a:p>
            <a:pPr lvl="1"/>
            <a:r>
              <a:rPr lang="en-US" dirty="0"/>
              <a:t>Supervised vs. Unsupervised</a:t>
            </a:r>
          </a:p>
          <a:p>
            <a:pPr lvl="1"/>
            <a:r>
              <a:rPr lang="en-US" dirty="0"/>
              <a:t>Regression vs. Classification</a:t>
            </a:r>
          </a:p>
          <a:p>
            <a:pPr lvl="1"/>
            <a:r>
              <a:rPr lang="en-US" dirty="0"/>
              <a:t>Traditional vs. Deep learning</a:t>
            </a:r>
          </a:p>
          <a:p>
            <a:pPr lvl="1"/>
            <a:endParaRPr lang="en-US" dirty="0"/>
          </a:p>
          <a:p>
            <a:endParaRPr lang="en-US" dirty="0"/>
          </a:p>
        </p:txBody>
      </p:sp>
    </p:spTree>
    <p:extLst>
      <p:ext uri="{BB962C8B-B14F-4D97-AF65-F5344CB8AC3E}">
        <p14:creationId xmlns:p14="http://schemas.microsoft.com/office/powerpoint/2010/main" val="277001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0AA1921-06BF-4A0D-972F-59857998AE03}"/>
              </a:ext>
            </a:extLst>
          </p:cNvPr>
          <p:cNvSpPr>
            <a:spLocks noGrp="1"/>
          </p:cNvSpPr>
          <p:nvPr>
            <p:ph idx="1"/>
          </p:nvPr>
        </p:nvSpPr>
        <p:spPr>
          <a:xfrm>
            <a:off x="628650" y="1249951"/>
            <a:ext cx="7886700" cy="3263504"/>
          </a:xfrm>
        </p:spPr>
        <p:txBody>
          <a:bodyPr/>
          <a:lstStyle/>
          <a:p>
            <a:pPr marL="0" indent="0">
              <a:buNone/>
            </a:pPr>
            <a:r>
              <a:rPr lang="en-US" dirty="0"/>
              <a:t>What is Machine Learning?</a:t>
            </a:r>
          </a:p>
          <a:p>
            <a:r>
              <a:rPr lang="en-US" dirty="0"/>
              <a:t>Machine learning is a tool that finds patterns in large datasets that might be hard to discover otherwise</a:t>
            </a:r>
          </a:p>
          <a:p>
            <a:pPr marL="0" indent="0">
              <a:buNone/>
            </a:pPr>
            <a:r>
              <a:rPr lang="en-US" dirty="0"/>
              <a:t>How can we use it for Materials Science?</a:t>
            </a:r>
          </a:p>
          <a:p>
            <a:r>
              <a:rPr lang="en-US" dirty="0"/>
              <a:t>It can be included in existing materials science workflows to accelerate research, materials design, and materials discovery</a:t>
            </a:r>
          </a:p>
        </p:txBody>
      </p:sp>
      <p:graphicFrame>
        <p:nvGraphicFramePr>
          <p:cNvPr id="4" name="Diagram 3">
            <a:extLst>
              <a:ext uri="{FF2B5EF4-FFF2-40B4-BE49-F238E27FC236}">
                <a16:creationId xmlns:a16="http://schemas.microsoft.com/office/drawing/2014/main" id="{C396611E-7141-428A-88B9-3DE6D3CF00DF}"/>
              </a:ext>
            </a:extLst>
          </p:cNvPr>
          <p:cNvGraphicFramePr/>
          <p:nvPr>
            <p:extLst>
              <p:ext uri="{D42A27DB-BD31-4B8C-83A1-F6EECF244321}">
                <p14:modId xmlns:p14="http://schemas.microsoft.com/office/powerpoint/2010/main" val="2095331840"/>
              </p:ext>
            </p:extLst>
          </p:nvPr>
        </p:nvGraphicFramePr>
        <p:xfrm>
          <a:off x="2290762" y="3374733"/>
          <a:ext cx="5176838" cy="1546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576E03C-2DDD-4779-369D-D36291584D69}"/>
              </a:ext>
            </a:extLst>
          </p:cNvPr>
          <p:cNvSpPr txBox="1"/>
          <p:nvPr/>
        </p:nvSpPr>
        <p:spPr>
          <a:xfrm>
            <a:off x="1000125" y="3952875"/>
            <a:ext cx="985654" cy="507831"/>
          </a:xfrm>
          <a:prstGeom prst="rect">
            <a:avLst/>
          </a:prstGeom>
          <a:noFill/>
        </p:spPr>
        <p:txBody>
          <a:bodyPr wrap="none" rtlCol="0">
            <a:spAutoFit/>
          </a:bodyPr>
          <a:lstStyle/>
          <a:p>
            <a:r>
              <a:rPr lang="en-US" dirty="0"/>
              <a:t>Regression </a:t>
            </a:r>
          </a:p>
          <a:p>
            <a:r>
              <a:rPr lang="en-US" dirty="0"/>
              <a:t>Example:</a:t>
            </a:r>
          </a:p>
        </p:txBody>
      </p:sp>
    </p:spTree>
    <p:extLst>
      <p:ext uri="{BB962C8B-B14F-4D97-AF65-F5344CB8AC3E}">
        <p14:creationId xmlns:p14="http://schemas.microsoft.com/office/powerpoint/2010/main" val="330177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968" y="48835"/>
            <a:ext cx="5092065" cy="642938"/>
          </a:xfrm>
        </p:spPr>
        <p:txBody>
          <a:bodyPr>
            <a:normAutofit/>
          </a:bodyPr>
          <a:lstStyle/>
          <a:p>
            <a:r>
              <a:rPr lang="en-US" dirty="0"/>
              <a:t>Machine Learning in MS&amp;E</a:t>
            </a:r>
          </a:p>
        </p:txBody>
      </p:sp>
      <p:sp>
        <p:nvSpPr>
          <p:cNvPr id="3" name="Content Placeholder 2"/>
          <p:cNvSpPr>
            <a:spLocks noGrp="1"/>
          </p:cNvSpPr>
          <p:nvPr>
            <p:ph idx="1"/>
          </p:nvPr>
        </p:nvSpPr>
        <p:spPr>
          <a:xfrm>
            <a:off x="307525" y="696987"/>
            <a:ext cx="4495337" cy="4186097"/>
          </a:xfrm>
        </p:spPr>
        <p:txBody>
          <a:bodyPr>
            <a:noAutofit/>
          </a:bodyPr>
          <a:lstStyle/>
          <a:p>
            <a:pPr>
              <a:lnSpc>
                <a:spcPct val="120000"/>
              </a:lnSpc>
              <a:spcAft>
                <a:spcPts val="338"/>
              </a:spcAft>
            </a:pPr>
            <a:r>
              <a:rPr lang="en-US" sz="2000" dirty="0"/>
              <a:t>Using existing property data to make predictions about new property data, e.g., to guide future experiments or increase database size.</a:t>
            </a:r>
          </a:p>
          <a:p>
            <a:pPr>
              <a:lnSpc>
                <a:spcPct val="120000"/>
              </a:lnSpc>
              <a:spcAft>
                <a:spcPts val="338"/>
              </a:spcAft>
            </a:pPr>
            <a:r>
              <a:rPr lang="en-US" sz="2000" dirty="0"/>
              <a:t>Replacing physical models with ”correlative” data-centric models (e.g. machine learned catalytic activity vs. composition/processing).</a:t>
            </a:r>
          </a:p>
          <a:p>
            <a:pPr>
              <a:lnSpc>
                <a:spcPct val="120000"/>
              </a:lnSpc>
              <a:spcAft>
                <a:spcPts val="338"/>
              </a:spcAft>
            </a:pPr>
            <a:r>
              <a:rPr lang="en-US" sz="2000" dirty="0"/>
              <a:t>Interpreting and extracting data from images and text.</a:t>
            </a:r>
          </a:p>
        </p:txBody>
      </p:sp>
      <p:sp>
        <p:nvSpPr>
          <p:cNvPr id="4" name="Slide Number Placeholder 3"/>
          <p:cNvSpPr>
            <a:spLocks noGrp="1"/>
          </p:cNvSpPr>
          <p:nvPr>
            <p:ph type="sldNum" sz="quarter" idx="12"/>
          </p:nvPr>
        </p:nvSpPr>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endParaRPr kumimoji="0" lang="en-US" sz="675"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r" defTabSz="257175" rtl="0" eaLnBrk="1" fontAlgn="auto" latinLnBrk="0" hangingPunct="1">
              <a:lnSpc>
                <a:spcPct val="100000"/>
              </a:lnSpc>
              <a:spcBef>
                <a:spcPts val="0"/>
              </a:spcBef>
              <a:spcAft>
                <a:spcPts val="0"/>
              </a:spcAft>
              <a:buClrTx/>
              <a:buSzTx/>
              <a:buFontTx/>
              <a:buNone/>
              <a:tabLst/>
              <a:defRPr/>
            </a:pPr>
            <a:fld id="{2A696746-9E9A-BE4F-951B-7AED4314F8EF}" type="slidenum">
              <a:rPr kumimoji="0" lang="en-US" sz="675"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257175" rtl="0" eaLnBrk="1" fontAlgn="auto" latinLnBrk="0" hangingPunct="1">
                <a:lnSpc>
                  <a:spcPct val="100000"/>
                </a:lnSpc>
                <a:spcBef>
                  <a:spcPts val="0"/>
                </a:spcBef>
                <a:spcAft>
                  <a:spcPts val="0"/>
                </a:spcAft>
                <a:buClrTx/>
                <a:buSzTx/>
                <a:buFontTx/>
                <a:buNone/>
                <a:tabLst/>
                <a:defRPr/>
              </a:pPr>
              <a:t>3</a:t>
            </a:fld>
            <a:endParaRPr kumimoji="0" lang="en-US" sz="675"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p:cNvSpPr txBox="1"/>
          <p:nvPr/>
        </p:nvSpPr>
        <p:spPr>
          <a:xfrm>
            <a:off x="5023751" y="756002"/>
            <a:ext cx="4120249" cy="923330"/>
          </a:xfrm>
          <a:prstGeom prst="rect">
            <a:avLst/>
          </a:prstGeom>
          <a:noFill/>
        </p:spPr>
        <p:txBody>
          <a:bodyPr wrap="square" rtlCol="0">
            <a:spAutoFit/>
          </a:bodyPr>
          <a:lstStyle/>
          <a:p>
            <a:pPr marL="0" marR="0" lvl="0" indent="0" algn="l" defTabSz="25717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Data-centric MS&amp;E is not new, but transformed by new data, computation, and algorithms</a:t>
            </a:r>
          </a:p>
        </p:txBody>
      </p:sp>
      <p:pic>
        <p:nvPicPr>
          <p:cNvPr id="8" name="Picture 2" descr="ttp://images-of-elements.com/l/draft.jpg">
            <a:extLst>
              <a:ext uri="{FF2B5EF4-FFF2-40B4-BE49-F238E27FC236}">
                <a16:creationId xmlns:a16="http://schemas.microsoft.com/office/drawing/2014/main" id="{59A45EAB-F8D1-5145-BE67-C696EA54A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8033" y="3530796"/>
            <a:ext cx="972041" cy="15103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ple Periodic Table Chart-en.svg">
            <a:extLst>
              <a:ext uri="{FF2B5EF4-FFF2-40B4-BE49-F238E27FC236}">
                <a16:creationId xmlns:a16="http://schemas.microsoft.com/office/drawing/2014/main" id="{C2272D18-3248-5545-B70A-F3C925F6C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568" y="1642504"/>
            <a:ext cx="3440232" cy="18216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C6E7B4B-B6CB-8A47-BA23-D4F3A1F03650}"/>
              </a:ext>
            </a:extLst>
          </p:cNvPr>
          <p:cNvSpPr txBox="1"/>
          <p:nvPr/>
        </p:nvSpPr>
        <p:spPr>
          <a:xfrm>
            <a:off x="5246568" y="3842838"/>
            <a:ext cx="1615918" cy="1015663"/>
          </a:xfrm>
          <a:prstGeom prst="rect">
            <a:avLst/>
          </a:prstGeom>
          <a:noFill/>
        </p:spPr>
        <p:txBody>
          <a:bodyPr wrap="square" rtlCol="0">
            <a:spAutoFit/>
          </a:bodyPr>
          <a:lstStyle/>
          <a:p>
            <a:pPr marL="0" marR="0" lvl="0" indent="0" algn="l" defTabSz="25717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Draft of table from D.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Mendelejeff</a:t>
            </a:r>
            <a:r>
              <a:rPr kumimoji="0" lang="en-US" sz="1200" b="0" i="0" u="none" strike="noStrike" kern="1200" cap="none" spc="0" normalizeH="0" baseline="0" noProof="0" dirty="0">
                <a:ln>
                  <a:noFill/>
                </a:ln>
                <a:solidFill>
                  <a:prstClr val="black"/>
                </a:solidFill>
                <a:effectLst/>
                <a:uLnTx/>
                <a:uFillTx/>
                <a:latin typeface="Calibri"/>
                <a:ea typeface="+mn-ea"/>
                <a:cs typeface="+mn-cs"/>
              </a:rPr>
              <a:t>, </a:t>
            </a:r>
            <a:r>
              <a:rPr kumimoji="0" lang="en-US" sz="1200" b="0" i="1" u="none" strike="noStrike" kern="1200" cap="none" spc="0" normalizeH="0" baseline="0" noProof="0" dirty="0" err="1">
                <a:ln>
                  <a:noFill/>
                </a:ln>
                <a:solidFill>
                  <a:prstClr val="black"/>
                </a:solidFill>
                <a:effectLst/>
                <a:uLnTx/>
                <a:uFillTx/>
                <a:latin typeface="Calibri"/>
                <a:ea typeface="+mn-ea"/>
                <a:cs typeface="+mn-cs"/>
              </a:rPr>
              <a:t>Zeitschrift</a:t>
            </a:r>
            <a:r>
              <a:rPr kumimoji="0" lang="en-US" sz="1200" b="0" i="1" u="none" strike="noStrike" kern="1200" cap="none" spc="0" normalizeH="0" baseline="0" noProof="0" dirty="0">
                <a:ln>
                  <a:noFill/>
                </a:ln>
                <a:solidFill>
                  <a:prstClr val="black"/>
                </a:solidFill>
                <a:effectLst/>
                <a:uLnTx/>
                <a:uFillTx/>
                <a:latin typeface="Calibri"/>
                <a:ea typeface="+mn-ea"/>
                <a:cs typeface="+mn-cs"/>
              </a:rPr>
              <a:t> </a:t>
            </a:r>
            <a:r>
              <a:rPr kumimoji="0" lang="en-US" sz="1200" b="0" i="1" u="none" strike="noStrike" kern="1200" cap="none" spc="0" normalizeH="0" baseline="0" noProof="0" dirty="0" err="1">
                <a:ln>
                  <a:noFill/>
                </a:ln>
                <a:solidFill>
                  <a:prstClr val="black"/>
                </a:solidFill>
                <a:effectLst/>
                <a:uLnTx/>
                <a:uFillTx/>
                <a:latin typeface="Calibri"/>
                <a:ea typeface="+mn-ea"/>
                <a:cs typeface="+mn-cs"/>
              </a:rPr>
              <a:t>für</a:t>
            </a:r>
            <a:r>
              <a:rPr kumimoji="0" lang="en-US" sz="1200" b="0" i="1" u="none" strike="noStrike" kern="1200" cap="none" spc="0" normalizeH="0" baseline="0" noProof="0" dirty="0">
                <a:ln>
                  <a:noFill/>
                </a:ln>
                <a:solidFill>
                  <a:prstClr val="black"/>
                </a:solidFill>
                <a:effectLst/>
                <a:uLnTx/>
                <a:uFillTx/>
                <a:latin typeface="Calibri"/>
                <a:ea typeface="+mn-ea"/>
                <a:cs typeface="+mn-cs"/>
              </a:rPr>
              <a:t> </a:t>
            </a:r>
            <a:r>
              <a:rPr kumimoji="0" lang="en-US" sz="1200" b="0" i="1" u="none" strike="noStrike" kern="1200" cap="none" spc="0" normalizeH="0" baseline="0" noProof="0" dirty="0" err="1">
                <a:ln>
                  <a:noFill/>
                </a:ln>
                <a:solidFill>
                  <a:prstClr val="black"/>
                </a:solidFill>
                <a:effectLst/>
                <a:uLnTx/>
                <a:uFillTx/>
                <a:latin typeface="Calibri"/>
                <a:ea typeface="+mn-ea"/>
                <a:cs typeface="+mn-cs"/>
              </a:rPr>
              <a:t>Chemie</a:t>
            </a:r>
            <a:r>
              <a:rPr kumimoji="0" lang="en-US" sz="1200" b="0" i="0" u="none" strike="noStrike" kern="1200" cap="none" spc="0" normalizeH="0" baseline="0" noProof="0" dirty="0">
                <a:ln>
                  <a:noFill/>
                </a:ln>
                <a:solidFill>
                  <a:prstClr val="black"/>
                </a:solidFill>
                <a:effectLst/>
                <a:uLnTx/>
                <a:uFillTx/>
                <a:latin typeface="Calibri"/>
                <a:ea typeface="+mn-ea"/>
                <a:cs typeface="+mn-cs"/>
              </a:rPr>
              <a:t> </a:t>
            </a:r>
            <a:r>
              <a:rPr kumimoji="0" lang="en-US" sz="1200" b="1" i="0" u="none" strike="noStrike" kern="1200" cap="none" spc="0" normalizeH="0" baseline="0" noProof="0" dirty="0">
                <a:ln>
                  <a:noFill/>
                </a:ln>
                <a:solidFill>
                  <a:prstClr val="black"/>
                </a:solidFill>
                <a:effectLst/>
                <a:uLnTx/>
                <a:uFillTx/>
                <a:latin typeface="Calibri"/>
                <a:ea typeface="+mn-ea"/>
                <a:cs typeface="+mn-cs"/>
              </a:rPr>
              <a:t>12</a:t>
            </a:r>
            <a:r>
              <a:rPr kumimoji="0" lang="en-US" sz="1200" b="0" i="0" u="none" strike="noStrike" kern="1200" cap="none" spc="0" normalizeH="0" baseline="0" noProof="0" dirty="0">
                <a:ln>
                  <a:noFill/>
                </a:ln>
                <a:solidFill>
                  <a:prstClr val="black"/>
                </a:solidFill>
                <a:effectLst/>
                <a:uLnTx/>
                <a:uFillTx/>
                <a:latin typeface="Calibri"/>
                <a:ea typeface="+mn-ea"/>
                <a:cs typeface="+mn-cs"/>
              </a:rPr>
              <a:t>, 405-406 (1869) (Work from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Dmitrii</a:t>
            </a:r>
            <a:r>
              <a:rPr kumimoji="0" lang="en-US" sz="1200" b="0" i="0" u="none" strike="noStrike" kern="1200" cap="none" spc="0" normalizeH="0" baseline="0" noProof="0" dirty="0">
                <a:ln>
                  <a:noFill/>
                </a:ln>
                <a:solidFill>
                  <a:prstClr val="black"/>
                </a:solidFill>
                <a:effectLst/>
                <a:uLnTx/>
                <a:uFillTx/>
                <a:latin typeface="Calibri"/>
                <a:ea typeface="+mn-ea"/>
                <a:cs typeface="+mn-cs"/>
              </a:rPr>
              <a:t> Mendeleev)</a:t>
            </a:r>
          </a:p>
        </p:txBody>
      </p:sp>
    </p:spTree>
    <p:extLst>
      <p:ext uri="{BB962C8B-B14F-4D97-AF65-F5344CB8AC3E}">
        <p14:creationId xmlns:p14="http://schemas.microsoft.com/office/powerpoint/2010/main" val="187796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968" y="48835"/>
            <a:ext cx="5092065" cy="642938"/>
          </a:xfrm>
        </p:spPr>
        <p:txBody>
          <a:bodyPr>
            <a:normAutofit/>
          </a:bodyPr>
          <a:lstStyle/>
          <a:p>
            <a:r>
              <a:rPr lang="en-US" dirty="0"/>
              <a:t>Machine Learning in MS&amp;E</a:t>
            </a:r>
          </a:p>
        </p:txBody>
      </p:sp>
      <p:sp>
        <p:nvSpPr>
          <p:cNvPr id="3" name="Content Placeholder 2"/>
          <p:cNvSpPr>
            <a:spLocks noGrp="1"/>
          </p:cNvSpPr>
          <p:nvPr>
            <p:ph idx="1"/>
          </p:nvPr>
        </p:nvSpPr>
        <p:spPr>
          <a:xfrm>
            <a:off x="307525" y="696987"/>
            <a:ext cx="4495337" cy="4186097"/>
          </a:xfrm>
        </p:spPr>
        <p:txBody>
          <a:bodyPr>
            <a:noAutofit/>
          </a:bodyPr>
          <a:lstStyle/>
          <a:p>
            <a:pPr>
              <a:lnSpc>
                <a:spcPct val="120000"/>
              </a:lnSpc>
              <a:spcAft>
                <a:spcPts val="338"/>
              </a:spcAft>
            </a:pPr>
            <a:r>
              <a:rPr lang="en-US" sz="2000" dirty="0"/>
              <a:t>Using existing property data to make predictions about new property data, e.g., to guide future experiments or increase database size.</a:t>
            </a:r>
          </a:p>
          <a:p>
            <a:pPr>
              <a:lnSpc>
                <a:spcPct val="120000"/>
              </a:lnSpc>
              <a:spcAft>
                <a:spcPts val="338"/>
              </a:spcAft>
            </a:pPr>
            <a:r>
              <a:rPr lang="en-US" sz="2000" dirty="0"/>
              <a:t>Replacing physical models with ”correlative” data-centric models (e.g. machine learned catalytic activity vs. composition/processing).</a:t>
            </a:r>
          </a:p>
          <a:p>
            <a:pPr>
              <a:lnSpc>
                <a:spcPct val="120000"/>
              </a:lnSpc>
              <a:spcAft>
                <a:spcPts val="338"/>
              </a:spcAft>
            </a:pPr>
            <a:r>
              <a:rPr lang="en-US" sz="2000" dirty="0"/>
              <a:t>Interpreting and extracting data from images and text.</a:t>
            </a:r>
          </a:p>
        </p:txBody>
      </p:sp>
      <p:sp>
        <p:nvSpPr>
          <p:cNvPr id="4" name="Slide Number Placeholder 3"/>
          <p:cNvSpPr>
            <a:spLocks noGrp="1"/>
          </p:cNvSpPr>
          <p:nvPr>
            <p:ph type="sldNum" sz="quarter" idx="12"/>
          </p:nvPr>
        </p:nvSpPr>
        <p:spPr>
          <a:xfrm>
            <a:off x="6553200" y="3939160"/>
            <a:ext cx="2133600" cy="273844"/>
          </a:xfrm>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endParaRPr kumimoji="0" lang="en-US" sz="675" b="0" i="0" u="none" strike="noStrike" kern="1200" cap="none" spc="0" normalizeH="0" baseline="0" noProof="0">
              <a:ln>
                <a:noFill/>
              </a:ln>
              <a:solidFill>
                <a:prstClr val="black">
                  <a:tint val="75000"/>
                </a:prstClr>
              </a:solidFill>
              <a:effectLst/>
              <a:uLnTx/>
              <a:uFillTx/>
              <a:latin typeface="Calibri"/>
              <a:ea typeface="+mn-ea"/>
              <a:cs typeface="+mn-cs"/>
            </a:endParaRPr>
          </a:p>
          <a:p>
            <a:pPr marL="0" marR="0" lvl="0" indent="0" algn="r" defTabSz="257175" rtl="0" eaLnBrk="1" fontAlgn="auto" latinLnBrk="0" hangingPunct="1">
              <a:lnSpc>
                <a:spcPct val="100000"/>
              </a:lnSpc>
              <a:spcBef>
                <a:spcPts val="0"/>
              </a:spcBef>
              <a:spcAft>
                <a:spcPts val="0"/>
              </a:spcAft>
              <a:buClrTx/>
              <a:buSzTx/>
              <a:buFontTx/>
              <a:buNone/>
              <a:tabLst/>
              <a:defRPr/>
            </a:pPr>
            <a:fld id="{2A696746-9E9A-BE4F-951B-7AED4314F8EF}" type="slidenum">
              <a:rPr kumimoji="0" lang="en-US" sz="675"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257175" rtl="0" eaLnBrk="1" fontAlgn="auto" latinLnBrk="0" hangingPunct="1">
                <a:lnSpc>
                  <a:spcPct val="100000"/>
                </a:lnSpc>
                <a:spcBef>
                  <a:spcPts val="0"/>
                </a:spcBef>
                <a:spcAft>
                  <a:spcPts val="0"/>
                </a:spcAft>
                <a:buClrTx/>
                <a:buSzTx/>
                <a:buFontTx/>
                <a:buNone/>
                <a:tabLst/>
                <a:defRPr/>
              </a:pPr>
              <a:t>4</a:t>
            </a:fld>
            <a:endParaRPr kumimoji="0" lang="en-US" sz="675"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C8D04325-55AB-4FDD-3F8A-3261D17D18D6}"/>
              </a:ext>
            </a:extLst>
          </p:cNvPr>
          <p:cNvSpPr txBox="1"/>
          <p:nvPr/>
        </p:nvSpPr>
        <p:spPr>
          <a:xfrm>
            <a:off x="5257800" y="691773"/>
            <a:ext cx="3784601" cy="615553"/>
          </a:xfrm>
          <a:prstGeom prst="rect">
            <a:avLst/>
          </a:prstGeom>
          <a:noFill/>
        </p:spPr>
        <p:txBody>
          <a:bodyPr wrap="square" rtlCol="0">
            <a:spAutoFit/>
          </a:bodyPr>
          <a:lstStyle/>
          <a:p>
            <a:r>
              <a:rPr lang="en-US" sz="1700" b="1" dirty="0"/>
              <a:t>Rapid growth in machine learning related materials research</a:t>
            </a:r>
          </a:p>
        </p:txBody>
      </p:sp>
      <p:sp>
        <p:nvSpPr>
          <p:cNvPr id="7" name="TextBox 6">
            <a:extLst>
              <a:ext uri="{FF2B5EF4-FFF2-40B4-BE49-F238E27FC236}">
                <a16:creationId xmlns:a16="http://schemas.microsoft.com/office/drawing/2014/main" id="{492569B4-0A1C-F8E5-0D1D-994BAF8CC5C9}"/>
              </a:ext>
            </a:extLst>
          </p:cNvPr>
          <p:cNvSpPr txBox="1"/>
          <p:nvPr/>
        </p:nvSpPr>
        <p:spPr>
          <a:xfrm>
            <a:off x="5600722" y="4684866"/>
            <a:ext cx="3543278" cy="523220"/>
          </a:xfrm>
          <a:prstGeom prst="rect">
            <a:avLst/>
          </a:prstGeom>
          <a:noFill/>
        </p:spPr>
        <p:txBody>
          <a:bodyPr wrap="square" rtlCol="0">
            <a:spAutoFit/>
          </a:bodyPr>
          <a:lstStyle/>
          <a:p>
            <a:r>
              <a:rPr lang="en-US" sz="1400" dirty="0"/>
              <a:t>Adapted from D. Morgan and R. Jacobs, </a:t>
            </a:r>
            <a:r>
              <a:rPr lang="en-US" sz="1400" i="1" dirty="0"/>
              <a:t>Ann Rev Mat Res </a:t>
            </a:r>
            <a:r>
              <a:rPr lang="en-US" sz="1400" dirty="0"/>
              <a:t>‘20</a:t>
            </a:r>
          </a:p>
        </p:txBody>
      </p:sp>
      <p:graphicFrame>
        <p:nvGraphicFramePr>
          <p:cNvPr id="12" name="Chart 11">
            <a:extLst>
              <a:ext uri="{FF2B5EF4-FFF2-40B4-BE49-F238E27FC236}">
                <a16:creationId xmlns:a16="http://schemas.microsoft.com/office/drawing/2014/main" id="{5615FC6A-E8D0-95D1-4690-6D47290310D7}"/>
              </a:ext>
            </a:extLst>
          </p:cNvPr>
          <p:cNvGraphicFramePr>
            <a:graphicFrameLocks/>
          </p:cNvGraphicFramePr>
          <p:nvPr>
            <p:extLst>
              <p:ext uri="{D42A27DB-BD31-4B8C-83A1-F6EECF244321}">
                <p14:modId xmlns:p14="http://schemas.microsoft.com/office/powerpoint/2010/main" val="11191936"/>
              </p:ext>
            </p:extLst>
          </p:nvPr>
        </p:nvGraphicFramePr>
        <p:xfrm>
          <a:off x="4871617" y="1334711"/>
          <a:ext cx="3905250" cy="3238500"/>
        </p:xfrm>
        <a:graphic>
          <a:graphicData uri="http://schemas.openxmlformats.org/drawingml/2006/chart">
            <c:chart xmlns:c="http://schemas.openxmlformats.org/drawingml/2006/chart" xmlns:r="http://schemas.openxmlformats.org/officeDocument/2006/relationships" r:id="rId2"/>
          </a:graphicData>
        </a:graphic>
      </p:graphicFrame>
      <p:sp>
        <p:nvSpPr>
          <p:cNvPr id="13" name="Rounded Rectangle 12">
            <a:extLst>
              <a:ext uri="{FF2B5EF4-FFF2-40B4-BE49-F238E27FC236}">
                <a16:creationId xmlns:a16="http://schemas.microsoft.com/office/drawing/2014/main" id="{06CE5D09-7E97-6EA7-D2EF-60D8555F2C9A}"/>
              </a:ext>
            </a:extLst>
          </p:cNvPr>
          <p:cNvSpPr/>
          <p:nvPr/>
        </p:nvSpPr>
        <p:spPr>
          <a:xfrm rot="21425595">
            <a:off x="5911700" y="3874911"/>
            <a:ext cx="2054084" cy="118497"/>
          </a:xfrm>
          <a:prstGeom prst="roundRect">
            <a:avLst/>
          </a:prstGeom>
          <a:solidFill>
            <a:schemeClr val="accent1">
              <a:lumMod val="20000"/>
              <a:lumOff val="80000"/>
              <a:alpha val="40228"/>
            </a:schemeClr>
          </a:solid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
        <p:nvSpPr>
          <p:cNvPr id="14" name="Rounded Rectangle 13">
            <a:extLst>
              <a:ext uri="{FF2B5EF4-FFF2-40B4-BE49-F238E27FC236}">
                <a16:creationId xmlns:a16="http://schemas.microsoft.com/office/drawing/2014/main" id="{FEEEC456-4A3C-724D-0094-E7A3DED0397B}"/>
              </a:ext>
            </a:extLst>
          </p:cNvPr>
          <p:cNvSpPr/>
          <p:nvPr/>
        </p:nvSpPr>
        <p:spPr>
          <a:xfrm rot="17174471">
            <a:off x="7171894" y="2591144"/>
            <a:ext cx="2278187" cy="306836"/>
          </a:xfrm>
          <a:prstGeom prst="roundRect">
            <a:avLst/>
          </a:prstGeom>
          <a:solidFill>
            <a:srgbClr val="FFC000">
              <a:alpha val="40228"/>
            </a:srgbClr>
          </a:solid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76144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7001-4669-45D5-947E-6C9CD3023027}"/>
              </a:ext>
            </a:extLst>
          </p:cNvPr>
          <p:cNvSpPr>
            <a:spLocks noGrp="1"/>
          </p:cNvSpPr>
          <p:nvPr>
            <p:ph type="title"/>
          </p:nvPr>
        </p:nvSpPr>
        <p:spPr/>
        <p:txBody>
          <a:bodyPr/>
          <a:lstStyle/>
          <a:p>
            <a:r>
              <a:rPr lang="en-US" dirty="0"/>
              <a:t>What Happened That We Suddenly Need A Class on This?</a:t>
            </a:r>
          </a:p>
        </p:txBody>
      </p:sp>
      <p:sp>
        <p:nvSpPr>
          <p:cNvPr id="4" name="Slide Number Placeholder 3">
            <a:extLst>
              <a:ext uri="{FF2B5EF4-FFF2-40B4-BE49-F238E27FC236}">
                <a16:creationId xmlns:a16="http://schemas.microsoft.com/office/drawing/2014/main" id="{09801DD8-5875-79DB-1790-A625780C9C4F}"/>
              </a:ext>
            </a:extLst>
          </p:cNvPr>
          <p:cNvSpPr>
            <a:spLocks noGrp="1"/>
          </p:cNvSpPr>
          <p:nvPr>
            <p:ph type="sldNum" sz="quarter" idx="12"/>
          </p:nvPr>
        </p:nvSpPr>
        <p:spPr/>
        <p:txBody>
          <a:bodyPr/>
          <a:lstStyle/>
          <a:p>
            <a:fld id="{1665DBDF-0DC9-BA4C-A63F-3939D45DCCF9}" type="slidenum">
              <a:rPr lang="en-US" smtClean="0"/>
              <a:t>5</a:t>
            </a:fld>
            <a:endParaRPr lang="en-US"/>
          </a:p>
        </p:txBody>
      </p:sp>
      <p:sp>
        <p:nvSpPr>
          <p:cNvPr id="7" name="Google Shape;203;p5">
            <a:extLst>
              <a:ext uri="{FF2B5EF4-FFF2-40B4-BE49-F238E27FC236}">
                <a16:creationId xmlns:a16="http://schemas.microsoft.com/office/drawing/2014/main" id="{E8E3979E-812D-3387-EAAA-ADB5FE0EB252}"/>
              </a:ext>
            </a:extLst>
          </p:cNvPr>
          <p:cNvSpPr txBox="1">
            <a:spLocks/>
          </p:cNvSpPr>
          <p:nvPr/>
        </p:nvSpPr>
        <p:spPr>
          <a:xfrm>
            <a:off x="457200" y="3997764"/>
            <a:ext cx="8229600" cy="431800"/>
          </a:xfrm>
          <a:prstGeom prst="rect">
            <a:avLst/>
          </a:prstGeom>
          <a:noFill/>
          <a:ln>
            <a:noFill/>
          </a:ln>
        </p:spPr>
        <p:txBody>
          <a:bodyPr spcFirstLastPara="1" vert="horz" wrap="square" lIns="91425" tIns="45700" rIns="91425" bIns="45700" rtlCol="0" anchor="t" anchorCtr="0">
            <a:noAutofit/>
          </a:bodyPr>
          <a:lstStyle>
            <a:lvl1pPr marL="192881" indent="-192881" algn="l" defTabSz="257175" rtl="0" eaLnBrk="1" latinLnBrk="0" hangingPunct="1">
              <a:spcBef>
                <a:spcPts val="338"/>
              </a:spcBef>
              <a:buFont typeface="Arial"/>
              <a:buChar char="•"/>
              <a:defRPr sz="1800" kern="1200">
                <a:solidFill>
                  <a:schemeClr val="tx1"/>
                </a:solidFill>
                <a:latin typeface="+mn-lt"/>
                <a:ea typeface="+mn-ea"/>
                <a:cs typeface="+mn-cs"/>
              </a:defRPr>
            </a:lvl1pPr>
            <a:lvl2pPr marL="417910" indent="-160735" algn="l" defTabSz="257175" rtl="0" eaLnBrk="1" latinLnBrk="0" hangingPunct="1">
              <a:spcBef>
                <a:spcPts val="338"/>
              </a:spcBef>
              <a:buFont typeface="Arial"/>
              <a:buChar char="–"/>
              <a:defRPr sz="1575" kern="1200">
                <a:solidFill>
                  <a:schemeClr val="tx1"/>
                </a:solidFill>
                <a:latin typeface="+mn-lt"/>
                <a:ea typeface="+mn-ea"/>
                <a:cs typeface="+mn-cs"/>
              </a:defRPr>
            </a:lvl2pPr>
            <a:lvl3pPr marL="642938" indent="-128588" algn="l" defTabSz="257175" rtl="0" eaLnBrk="1" latinLnBrk="0" hangingPunct="1">
              <a:spcBef>
                <a:spcPts val="338"/>
              </a:spcBef>
              <a:buFont typeface="Arial"/>
              <a:buChar char="•"/>
              <a:defRPr sz="1350" kern="1200">
                <a:solidFill>
                  <a:schemeClr val="tx1"/>
                </a:solidFill>
                <a:latin typeface="+mn-lt"/>
                <a:ea typeface="+mn-ea"/>
                <a:cs typeface="+mn-cs"/>
              </a:defRPr>
            </a:lvl3pPr>
            <a:lvl4pPr marL="900113" indent="-128588" algn="l" defTabSz="257175" rtl="0" eaLnBrk="1" latinLnBrk="0" hangingPunct="1">
              <a:spcBef>
                <a:spcPts val="338"/>
              </a:spcBef>
              <a:buFont typeface="Arial"/>
              <a:buChar char="–"/>
              <a:defRPr sz="1125" kern="1200">
                <a:solidFill>
                  <a:schemeClr val="tx1"/>
                </a:solidFill>
                <a:latin typeface="+mn-lt"/>
                <a:ea typeface="+mn-ea"/>
                <a:cs typeface="+mn-cs"/>
              </a:defRPr>
            </a:lvl4pPr>
            <a:lvl5pPr marL="1157288" indent="-128588" algn="l" defTabSz="257175" rtl="0" eaLnBrk="1" latinLnBrk="0" hangingPunct="1">
              <a:spcBef>
                <a:spcPts val="338"/>
              </a:spcBef>
              <a:buFont typeface="Arial"/>
              <a:buChar char="»"/>
              <a:defRPr sz="1125" kern="1200">
                <a:solidFill>
                  <a:schemeClr val="tx1"/>
                </a:solidFill>
                <a:latin typeface="+mn-lt"/>
                <a:ea typeface="+mn-ea"/>
                <a:cs typeface="+mn-cs"/>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a:lstStyle>
          <a:p>
            <a:pPr marL="0" indent="0" algn="ctr">
              <a:spcBef>
                <a:spcPts val="0"/>
              </a:spcBef>
              <a:buClr>
                <a:schemeClr val="dk1"/>
              </a:buClr>
              <a:buSzPts val="3200"/>
              <a:buFont typeface="Arial"/>
              <a:buNone/>
            </a:pPr>
            <a:r>
              <a:rPr lang="en-US" dirty="0"/>
              <a:t>Incredible opportunity for new science</a:t>
            </a:r>
          </a:p>
        </p:txBody>
      </p:sp>
      <p:sp>
        <p:nvSpPr>
          <p:cNvPr id="8" name="Google Shape;205;p5">
            <a:extLst>
              <a:ext uri="{FF2B5EF4-FFF2-40B4-BE49-F238E27FC236}">
                <a16:creationId xmlns:a16="http://schemas.microsoft.com/office/drawing/2014/main" id="{3CDC0D0B-7A9B-8D6F-6A8C-DF7B9910D65F}"/>
              </a:ext>
            </a:extLst>
          </p:cNvPr>
          <p:cNvSpPr txBox="1"/>
          <p:nvPr/>
        </p:nvSpPr>
        <p:spPr>
          <a:xfrm>
            <a:off x="3706559" y="887637"/>
            <a:ext cx="181331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800000"/>
                </a:solidFill>
                <a:latin typeface="Arial"/>
                <a:ea typeface="Arial"/>
                <a:cs typeface="Arial"/>
                <a:sym typeface="Arial"/>
              </a:rPr>
              <a:t>Massive Data</a:t>
            </a:r>
            <a:endParaRPr/>
          </a:p>
        </p:txBody>
      </p:sp>
      <p:sp>
        <p:nvSpPr>
          <p:cNvPr id="9" name="Google Shape;206;p5">
            <a:extLst>
              <a:ext uri="{FF2B5EF4-FFF2-40B4-BE49-F238E27FC236}">
                <a16:creationId xmlns:a16="http://schemas.microsoft.com/office/drawing/2014/main" id="{934AE1F6-C688-D0B9-9257-37DF772CD69B}"/>
              </a:ext>
            </a:extLst>
          </p:cNvPr>
          <p:cNvSpPr txBox="1"/>
          <p:nvPr/>
        </p:nvSpPr>
        <p:spPr>
          <a:xfrm>
            <a:off x="6644412" y="887637"/>
            <a:ext cx="195117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800000"/>
                </a:solidFill>
                <a:latin typeface="Arial"/>
                <a:ea typeface="Arial"/>
                <a:cs typeface="Arial"/>
                <a:sym typeface="Arial"/>
              </a:rPr>
              <a:t>New Hardware</a:t>
            </a:r>
            <a:endParaRPr/>
          </a:p>
        </p:txBody>
      </p:sp>
      <p:sp>
        <p:nvSpPr>
          <p:cNvPr id="10" name="Google Shape;207;p5">
            <a:extLst>
              <a:ext uri="{FF2B5EF4-FFF2-40B4-BE49-F238E27FC236}">
                <a16:creationId xmlns:a16="http://schemas.microsoft.com/office/drawing/2014/main" id="{5658E5EF-7CDC-4C3C-E3CD-E8FF317570D3}"/>
              </a:ext>
            </a:extLst>
          </p:cNvPr>
          <p:cNvSpPr txBox="1"/>
          <p:nvPr/>
        </p:nvSpPr>
        <p:spPr>
          <a:xfrm>
            <a:off x="339943" y="887637"/>
            <a:ext cx="275961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800000"/>
                </a:solidFill>
                <a:latin typeface="Arial"/>
                <a:ea typeface="Arial"/>
                <a:cs typeface="Arial"/>
                <a:sym typeface="Arial"/>
              </a:rPr>
              <a:t>Transformative Tools</a:t>
            </a:r>
            <a:endParaRPr/>
          </a:p>
        </p:txBody>
      </p:sp>
      <p:grpSp>
        <p:nvGrpSpPr>
          <p:cNvPr id="12" name="Google Shape;209;p5">
            <a:extLst>
              <a:ext uri="{FF2B5EF4-FFF2-40B4-BE49-F238E27FC236}">
                <a16:creationId xmlns:a16="http://schemas.microsoft.com/office/drawing/2014/main" id="{6850177D-377D-7E60-C6F8-807FA42CCA6B}"/>
              </a:ext>
            </a:extLst>
          </p:cNvPr>
          <p:cNvGrpSpPr/>
          <p:nvPr/>
        </p:nvGrpSpPr>
        <p:grpSpPr>
          <a:xfrm>
            <a:off x="3619675" y="1431410"/>
            <a:ext cx="2084417" cy="1872348"/>
            <a:chOff x="6075880" y="2379394"/>
            <a:chExt cx="2084417" cy="1872348"/>
          </a:xfrm>
        </p:grpSpPr>
        <p:pic>
          <p:nvPicPr>
            <p:cNvPr id="13" name="Google Shape;210;p5" descr="Screen Shot 2015-02-07 at 4.22.12 PM.png">
              <a:extLst>
                <a:ext uri="{FF2B5EF4-FFF2-40B4-BE49-F238E27FC236}">
                  <a16:creationId xmlns:a16="http://schemas.microsoft.com/office/drawing/2014/main" id="{DF0EB13D-62A0-DDEA-C134-43FDC3DCA381}"/>
                </a:ext>
              </a:extLst>
            </p:cNvPr>
            <p:cNvPicPr preferRelativeResize="0"/>
            <p:nvPr/>
          </p:nvPicPr>
          <p:blipFill rotWithShape="1">
            <a:blip r:embed="rId3">
              <a:alphaModFix/>
            </a:blip>
            <a:srcRect/>
            <a:stretch/>
          </p:blipFill>
          <p:spPr>
            <a:xfrm>
              <a:off x="6075880" y="3073400"/>
              <a:ext cx="2084417" cy="1178342"/>
            </a:xfrm>
            <a:prstGeom prst="rect">
              <a:avLst/>
            </a:prstGeom>
            <a:noFill/>
            <a:ln>
              <a:noFill/>
            </a:ln>
          </p:spPr>
        </p:pic>
        <p:pic>
          <p:nvPicPr>
            <p:cNvPr id="14" name="Google Shape;211;p5">
              <a:extLst>
                <a:ext uri="{FF2B5EF4-FFF2-40B4-BE49-F238E27FC236}">
                  <a16:creationId xmlns:a16="http://schemas.microsoft.com/office/drawing/2014/main" id="{17E0E8B2-A103-1704-E1A5-D79049CF24AC}"/>
                </a:ext>
              </a:extLst>
            </p:cNvPr>
            <p:cNvPicPr preferRelativeResize="0"/>
            <p:nvPr/>
          </p:nvPicPr>
          <p:blipFill rotWithShape="1">
            <a:blip r:embed="rId4">
              <a:alphaModFix/>
            </a:blip>
            <a:srcRect l="81852"/>
            <a:stretch/>
          </p:blipFill>
          <p:spPr>
            <a:xfrm>
              <a:off x="6249648" y="2379394"/>
              <a:ext cx="1659467" cy="694006"/>
            </a:xfrm>
            <a:prstGeom prst="rect">
              <a:avLst/>
            </a:prstGeom>
            <a:noFill/>
            <a:ln>
              <a:noFill/>
            </a:ln>
          </p:spPr>
        </p:pic>
      </p:grpSp>
      <p:sp>
        <p:nvSpPr>
          <p:cNvPr id="15" name="Google Shape;212;p5">
            <a:extLst>
              <a:ext uri="{FF2B5EF4-FFF2-40B4-BE49-F238E27FC236}">
                <a16:creationId xmlns:a16="http://schemas.microsoft.com/office/drawing/2014/main" id="{8667C3C2-3EE4-01D1-66EB-8545CF3BBD42}"/>
              </a:ext>
            </a:extLst>
          </p:cNvPr>
          <p:cNvSpPr/>
          <p:nvPr/>
        </p:nvSpPr>
        <p:spPr>
          <a:xfrm>
            <a:off x="2655314" y="3467530"/>
            <a:ext cx="3926022" cy="431800"/>
          </a:xfrm>
          <a:prstGeom prst="down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16" name="Google Shape;213;p5" descr="Credit: Intel">
            <a:extLst>
              <a:ext uri="{FF2B5EF4-FFF2-40B4-BE49-F238E27FC236}">
                <a16:creationId xmlns:a16="http://schemas.microsoft.com/office/drawing/2014/main" id="{88897AA4-A617-EAF7-479C-BB3716C5DB19}"/>
              </a:ext>
            </a:extLst>
          </p:cNvPr>
          <p:cNvPicPr preferRelativeResize="0"/>
          <p:nvPr/>
        </p:nvPicPr>
        <p:blipFill rotWithShape="1">
          <a:blip r:embed="rId5">
            <a:alphaModFix/>
          </a:blip>
          <a:srcRect/>
          <a:stretch/>
        </p:blipFill>
        <p:spPr>
          <a:xfrm>
            <a:off x="6295033" y="1431410"/>
            <a:ext cx="2549930" cy="1698625"/>
          </a:xfrm>
          <a:prstGeom prst="rect">
            <a:avLst/>
          </a:prstGeom>
          <a:noFill/>
          <a:ln>
            <a:noFill/>
          </a:ln>
        </p:spPr>
      </p:pic>
      <p:pic>
        <p:nvPicPr>
          <p:cNvPr id="19" name="Picture 18" descr="Graphical user interface, application&#10;&#10;Description automatically generated">
            <a:extLst>
              <a:ext uri="{FF2B5EF4-FFF2-40B4-BE49-F238E27FC236}">
                <a16:creationId xmlns:a16="http://schemas.microsoft.com/office/drawing/2014/main" id="{652E88D2-B454-9226-B7C6-E7EC32612F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93" y="1461044"/>
            <a:ext cx="3344380" cy="1764519"/>
          </a:xfrm>
          <a:prstGeom prst="rect">
            <a:avLst/>
          </a:prstGeom>
        </p:spPr>
      </p:pic>
      <p:sp>
        <p:nvSpPr>
          <p:cNvPr id="20" name="TextBox 19">
            <a:extLst>
              <a:ext uri="{FF2B5EF4-FFF2-40B4-BE49-F238E27FC236}">
                <a16:creationId xmlns:a16="http://schemas.microsoft.com/office/drawing/2014/main" id="{50CB039F-B1EF-C3E5-4CAD-BC985A67E80E}"/>
              </a:ext>
            </a:extLst>
          </p:cNvPr>
          <p:cNvSpPr txBox="1"/>
          <p:nvPr/>
        </p:nvSpPr>
        <p:spPr>
          <a:xfrm>
            <a:off x="576050" y="4429564"/>
            <a:ext cx="6201551" cy="507831"/>
          </a:xfrm>
          <a:prstGeom prst="rect">
            <a:avLst/>
          </a:prstGeom>
          <a:noFill/>
        </p:spPr>
        <p:txBody>
          <a:bodyPr wrap="square" rtlCol="0">
            <a:spAutoFit/>
          </a:bodyPr>
          <a:lstStyle/>
          <a:p>
            <a:r>
              <a:rPr lang="en-US" dirty="0"/>
              <a:t>Example: Solved the protein folding problem (all structures approximately known, with interactions coming). Science 2021 Breakthrough of the Year!</a:t>
            </a:r>
          </a:p>
        </p:txBody>
      </p:sp>
      <p:pic>
        <p:nvPicPr>
          <p:cNvPr id="1026" name="Picture 2" descr="Two folded proteins.">
            <a:extLst>
              <a:ext uri="{FF2B5EF4-FFF2-40B4-BE49-F238E27FC236}">
                <a16:creationId xmlns:a16="http://schemas.microsoft.com/office/drawing/2014/main" id="{E73DC32A-C31D-CB99-8C3F-8843A2CB61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5159" y="3971297"/>
            <a:ext cx="1648026" cy="117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55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An Application: Predict a Materials Property</a:t>
            </a:r>
          </a:p>
        </p:txBody>
      </p:sp>
      <p:sp>
        <p:nvSpPr>
          <p:cNvPr id="4" name="Title 1">
            <a:extLst>
              <a:ext uri="{FF2B5EF4-FFF2-40B4-BE49-F238E27FC236}">
                <a16:creationId xmlns:a16="http://schemas.microsoft.com/office/drawing/2014/main" id="{AFD88DE9-F467-4D23-B034-F1522232D402}"/>
              </a:ext>
            </a:extLst>
          </p:cNvPr>
          <p:cNvSpPr txBox="1">
            <a:spLocks/>
          </p:cNvSpPr>
          <p:nvPr/>
        </p:nvSpPr>
        <p:spPr>
          <a:xfrm>
            <a:off x="2566555" y="849754"/>
            <a:ext cx="457199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u="sng" dirty="0"/>
              <a:t>Bandgaps in Semiconductors</a:t>
            </a:r>
          </a:p>
        </p:txBody>
      </p:sp>
      <p:sp>
        <p:nvSpPr>
          <p:cNvPr id="3" name="Rectangle 2">
            <a:extLst>
              <a:ext uri="{FF2B5EF4-FFF2-40B4-BE49-F238E27FC236}">
                <a16:creationId xmlns:a16="http://schemas.microsoft.com/office/drawing/2014/main" id="{739BD08C-061C-4A29-98B7-603FD0427544}"/>
              </a:ext>
            </a:extLst>
          </p:cNvPr>
          <p:cNvSpPr/>
          <p:nvPr/>
        </p:nvSpPr>
        <p:spPr>
          <a:xfrm>
            <a:off x="85980" y="4869656"/>
            <a:ext cx="8034290" cy="230832"/>
          </a:xfrm>
          <a:prstGeom prst="rect">
            <a:avLst/>
          </a:prstGeom>
        </p:spPr>
        <p:txBody>
          <a:bodyPr wrap="square">
            <a:spAutoFit/>
          </a:bodyPr>
          <a:lstStyle/>
          <a:p>
            <a:r>
              <a:rPr lang="en-US" sz="900" dirty="0"/>
              <a:t>Y. </a:t>
            </a:r>
            <a:r>
              <a:rPr lang="en-US" sz="900" dirty="0" err="1"/>
              <a:t>Zhuo</a:t>
            </a:r>
            <a:r>
              <a:rPr lang="en-US" sz="900" dirty="0"/>
              <a:t>, et al. </a:t>
            </a:r>
            <a:r>
              <a:rPr lang="en-US" sz="900" i="1" dirty="0"/>
              <a:t>The Journal of Physical Chemistry Letters</a:t>
            </a:r>
            <a:r>
              <a:rPr lang="en-US" sz="900" dirty="0"/>
              <a:t> 2018 </a:t>
            </a:r>
            <a:r>
              <a:rPr lang="en-US" sz="900" i="1" dirty="0"/>
              <a:t>9</a:t>
            </a:r>
            <a:r>
              <a:rPr lang="en-US" sz="900" dirty="0"/>
              <a:t> (7), 1668-1673. DOI: 10.1021/acs.jpclett.8b00124</a:t>
            </a:r>
          </a:p>
        </p:txBody>
      </p:sp>
      <p:grpSp>
        <p:nvGrpSpPr>
          <p:cNvPr id="7" name="Group 6">
            <a:extLst>
              <a:ext uri="{FF2B5EF4-FFF2-40B4-BE49-F238E27FC236}">
                <a16:creationId xmlns:a16="http://schemas.microsoft.com/office/drawing/2014/main" id="{1FE0E3B5-B20D-4AA2-AA79-C8E02AFD9832}"/>
              </a:ext>
            </a:extLst>
          </p:cNvPr>
          <p:cNvGrpSpPr/>
          <p:nvPr/>
        </p:nvGrpSpPr>
        <p:grpSpPr>
          <a:xfrm>
            <a:off x="1808021" y="1496939"/>
            <a:ext cx="5527958" cy="2643550"/>
            <a:chOff x="2410695" y="1995918"/>
            <a:chExt cx="7370610" cy="3524733"/>
          </a:xfrm>
        </p:grpSpPr>
        <p:pic>
          <p:nvPicPr>
            <p:cNvPr id="6" name="Picture 5">
              <a:extLst>
                <a:ext uri="{FF2B5EF4-FFF2-40B4-BE49-F238E27FC236}">
                  <a16:creationId xmlns:a16="http://schemas.microsoft.com/office/drawing/2014/main" id="{23E7C812-1F55-470C-931A-985ED4218C18}"/>
                </a:ext>
              </a:extLst>
            </p:cNvPr>
            <p:cNvPicPr>
              <a:picLocks noChangeAspect="1"/>
            </p:cNvPicPr>
            <p:nvPr/>
          </p:nvPicPr>
          <p:blipFill rotWithShape="1">
            <a:blip r:embed="rId3"/>
            <a:srcRect l="4243" b="59372"/>
            <a:stretch/>
          </p:blipFill>
          <p:spPr>
            <a:xfrm>
              <a:off x="2410695" y="1995918"/>
              <a:ext cx="7370610" cy="3524733"/>
            </a:xfrm>
            <a:prstGeom prst="rect">
              <a:avLst/>
            </a:prstGeom>
          </p:spPr>
        </p:pic>
        <p:sp>
          <p:nvSpPr>
            <p:cNvPr id="5" name="Rectangle 4">
              <a:extLst>
                <a:ext uri="{FF2B5EF4-FFF2-40B4-BE49-F238E27FC236}">
                  <a16:creationId xmlns:a16="http://schemas.microsoft.com/office/drawing/2014/main" id="{3819E763-888C-440C-9D89-1E3924FAF081}"/>
                </a:ext>
              </a:extLst>
            </p:cNvPr>
            <p:cNvSpPr/>
            <p:nvPr/>
          </p:nvSpPr>
          <p:spPr>
            <a:xfrm>
              <a:off x="2410695" y="5083330"/>
              <a:ext cx="1011378" cy="437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8" name="TextBox 7">
            <a:extLst>
              <a:ext uri="{FF2B5EF4-FFF2-40B4-BE49-F238E27FC236}">
                <a16:creationId xmlns:a16="http://schemas.microsoft.com/office/drawing/2014/main" id="{A90350E8-5672-44B5-8535-78D696B71B4E}"/>
              </a:ext>
            </a:extLst>
          </p:cNvPr>
          <p:cNvSpPr txBox="1"/>
          <p:nvPr/>
        </p:nvSpPr>
        <p:spPr>
          <a:xfrm>
            <a:off x="0" y="4342566"/>
            <a:ext cx="9144000" cy="338554"/>
          </a:xfrm>
          <a:prstGeom prst="rect">
            <a:avLst/>
          </a:prstGeom>
          <a:noFill/>
        </p:spPr>
        <p:txBody>
          <a:bodyPr wrap="square" rtlCol="0">
            <a:spAutoFit/>
          </a:bodyPr>
          <a:lstStyle/>
          <a:p>
            <a:pPr algn="ctr"/>
            <a:r>
              <a:rPr lang="en-US" sz="1600" b="1" dirty="0"/>
              <a:t>Machine learning prediction here is obtained from only properties of the elements in the material!</a:t>
            </a:r>
          </a:p>
        </p:txBody>
      </p:sp>
      <p:sp>
        <p:nvSpPr>
          <p:cNvPr id="10" name="TextBox 9">
            <a:extLst>
              <a:ext uri="{FF2B5EF4-FFF2-40B4-BE49-F238E27FC236}">
                <a16:creationId xmlns:a16="http://schemas.microsoft.com/office/drawing/2014/main" id="{B8C457A3-D781-4199-87D9-18638CF1E997}"/>
              </a:ext>
            </a:extLst>
          </p:cNvPr>
          <p:cNvSpPr txBox="1"/>
          <p:nvPr/>
        </p:nvSpPr>
        <p:spPr>
          <a:xfrm rot="16200000">
            <a:off x="1061234" y="2546068"/>
            <a:ext cx="1888438" cy="415498"/>
          </a:xfrm>
          <a:prstGeom prst="rect">
            <a:avLst/>
          </a:prstGeom>
          <a:solidFill>
            <a:schemeClr val="bg1"/>
          </a:solidFill>
        </p:spPr>
        <p:txBody>
          <a:bodyPr wrap="square" rtlCol="0">
            <a:spAutoFit/>
          </a:bodyPr>
          <a:lstStyle/>
          <a:p>
            <a:pPr algn="ctr"/>
            <a:r>
              <a:rPr lang="en-US" sz="2100" dirty="0"/>
              <a:t>ML Predictions</a:t>
            </a:r>
          </a:p>
        </p:txBody>
      </p:sp>
      <p:sp>
        <p:nvSpPr>
          <p:cNvPr id="11" name="TextBox 10">
            <a:extLst>
              <a:ext uri="{FF2B5EF4-FFF2-40B4-BE49-F238E27FC236}">
                <a16:creationId xmlns:a16="http://schemas.microsoft.com/office/drawing/2014/main" id="{11432B49-C43B-4C30-A9F3-681B86336C25}"/>
              </a:ext>
            </a:extLst>
          </p:cNvPr>
          <p:cNvSpPr txBox="1"/>
          <p:nvPr/>
        </p:nvSpPr>
        <p:spPr>
          <a:xfrm>
            <a:off x="3539261" y="3812497"/>
            <a:ext cx="2223364" cy="415498"/>
          </a:xfrm>
          <a:prstGeom prst="rect">
            <a:avLst/>
          </a:prstGeom>
          <a:solidFill>
            <a:schemeClr val="bg1"/>
          </a:solidFill>
        </p:spPr>
        <p:txBody>
          <a:bodyPr wrap="square" rtlCol="0">
            <a:spAutoFit/>
          </a:bodyPr>
          <a:lstStyle/>
          <a:p>
            <a:pPr algn="ctr"/>
            <a:r>
              <a:rPr lang="en-US" sz="2100" dirty="0"/>
              <a:t>Known Values</a:t>
            </a:r>
          </a:p>
        </p:txBody>
      </p:sp>
    </p:spTree>
    <p:extLst>
      <p:ext uri="{BB962C8B-B14F-4D97-AF65-F5344CB8AC3E}">
        <p14:creationId xmlns:p14="http://schemas.microsoft.com/office/powerpoint/2010/main" val="319978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A Basic Materials Design Workflow</a:t>
            </a:r>
          </a:p>
        </p:txBody>
      </p:sp>
      <p:graphicFrame>
        <p:nvGraphicFramePr>
          <p:cNvPr id="8" name="Diagram 7">
            <a:extLst>
              <a:ext uri="{FF2B5EF4-FFF2-40B4-BE49-F238E27FC236}">
                <a16:creationId xmlns:a16="http://schemas.microsoft.com/office/drawing/2014/main" id="{F106ACC7-7ECD-44EF-961D-DD4E4CDCB948}"/>
              </a:ext>
            </a:extLst>
          </p:cNvPr>
          <p:cNvGraphicFramePr/>
          <p:nvPr>
            <p:extLst>
              <p:ext uri="{D42A27DB-BD31-4B8C-83A1-F6EECF244321}">
                <p14:modId xmlns:p14="http://schemas.microsoft.com/office/powerpoint/2010/main" val="261561059"/>
              </p:ext>
            </p:extLst>
          </p:nvPr>
        </p:nvGraphicFramePr>
        <p:xfrm>
          <a:off x="1251857" y="1052882"/>
          <a:ext cx="6640286" cy="1546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B4DBB6D6-ADF5-4104-91AC-61A908A23934}"/>
              </a:ext>
            </a:extLst>
          </p:cNvPr>
          <p:cNvGraphicFramePr/>
          <p:nvPr>
            <p:extLst>
              <p:ext uri="{D42A27DB-BD31-4B8C-83A1-F6EECF244321}">
                <p14:modId xmlns:p14="http://schemas.microsoft.com/office/powerpoint/2010/main" val="3746349877"/>
              </p:ext>
            </p:extLst>
          </p:nvPr>
        </p:nvGraphicFramePr>
        <p:xfrm>
          <a:off x="289832" y="2902404"/>
          <a:ext cx="8564337" cy="22410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5" name="Group 14">
            <a:extLst>
              <a:ext uri="{FF2B5EF4-FFF2-40B4-BE49-F238E27FC236}">
                <a16:creationId xmlns:a16="http://schemas.microsoft.com/office/drawing/2014/main" id="{47CA3166-EB0C-4869-B827-80CD1C9D8856}"/>
              </a:ext>
            </a:extLst>
          </p:cNvPr>
          <p:cNvGrpSpPr/>
          <p:nvPr/>
        </p:nvGrpSpPr>
        <p:grpSpPr>
          <a:xfrm rot="8569940">
            <a:off x="1206295" y="2782021"/>
            <a:ext cx="1968623" cy="265494"/>
            <a:chOff x="1570128" y="1317067"/>
            <a:chExt cx="302606" cy="353992"/>
          </a:xfrm>
        </p:grpSpPr>
        <p:sp>
          <p:nvSpPr>
            <p:cNvPr id="16" name="Arrow: Right 15">
              <a:extLst>
                <a:ext uri="{FF2B5EF4-FFF2-40B4-BE49-F238E27FC236}">
                  <a16:creationId xmlns:a16="http://schemas.microsoft.com/office/drawing/2014/main" id="{752A25FC-AE7E-4A57-9CED-5DB112567988}"/>
                </a:ext>
              </a:extLst>
            </p:cNvPr>
            <p:cNvSpPr/>
            <p:nvPr/>
          </p:nvSpPr>
          <p:spPr>
            <a:xfrm>
              <a:off x="1570128" y="1317067"/>
              <a:ext cx="302606" cy="35399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1161DD87-4371-4A1A-9ACA-5A2EB172C110}"/>
                </a:ext>
              </a:extLst>
            </p:cNvPr>
            <p:cNvSpPr txBox="1"/>
            <p:nvPr/>
          </p:nvSpPr>
          <p:spPr>
            <a:xfrm>
              <a:off x="1570128" y="1387865"/>
              <a:ext cx="211824" cy="212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00075">
                <a:lnSpc>
                  <a:spcPct val="90000"/>
                </a:lnSpc>
                <a:spcBef>
                  <a:spcPct val="0"/>
                </a:spcBef>
                <a:spcAft>
                  <a:spcPct val="35000"/>
                </a:spcAft>
              </a:pPr>
              <a:endParaRPr lang="en-US"/>
            </a:p>
          </p:txBody>
        </p:sp>
      </p:grpSp>
      <p:grpSp>
        <p:nvGrpSpPr>
          <p:cNvPr id="18" name="Group 17">
            <a:extLst>
              <a:ext uri="{FF2B5EF4-FFF2-40B4-BE49-F238E27FC236}">
                <a16:creationId xmlns:a16="http://schemas.microsoft.com/office/drawing/2014/main" id="{9D6ADE3A-C28E-4280-851D-CA7197B2AD61}"/>
              </a:ext>
            </a:extLst>
          </p:cNvPr>
          <p:cNvGrpSpPr/>
          <p:nvPr/>
        </p:nvGrpSpPr>
        <p:grpSpPr>
          <a:xfrm rot="13173052">
            <a:off x="5991128" y="2834971"/>
            <a:ext cx="1968623" cy="265494"/>
            <a:chOff x="1570128" y="1317067"/>
            <a:chExt cx="302606" cy="353992"/>
          </a:xfrm>
        </p:grpSpPr>
        <p:sp>
          <p:nvSpPr>
            <p:cNvPr id="19" name="Arrow: Right 18">
              <a:extLst>
                <a:ext uri="{FF2B5EF4-FFF2-40B4-BE49-F238E27FC236}">
                  <a16:creationId xmlns:a16="http://schemas.microsoft.com/office/drawing/2014/main" id="{BCC6C62D-C61E-42A7-B99E-4BA0D684A6AC}"/>
                </a:ext>
              </a:extLst>
            </p:cNvPr>
            <p:cNvSpPr/>
            <p:nvPr/>
          </p:nvSpPr>
          <p:spPr>
            <a:xfrm>
              <a:off x="1570128" y="1317067"/>
              <a:ext cx="302606" cy="35399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BF5224CD-296C-4E66-A682-E9B37407FD91}"/>
                </a:ext>
              </a:extLst>
            </p:cNvPr>
            <p:cNvSpPr txBox="1"/>
            <p:nvPr/>
          </p:nvSpPr>
          <p:spPr>
            <a:xfrm>
              <a:off x="1570128" y="1387865"/>
              <a:ext cx="211824" cy="212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00075">
                <a:lnSpc>
                  <a:spcPct val="90000"/>
                </a:lnSpc>
                <a:spcBef>
                  <a:spcPct val="0"/>
                </a:spcBef>
                <a:spcAft>
                  <a:spcPct val="35000"/>
                </a:spcAft>
              </a:pPr>
              <a:endParaRPr lang="en-US"/>
            </a:p>
          </p:txBody>
        </p:sp>
      </p:grpSp>
      <p:sp>
        <p:nvSpPr>
          <p:cNvPr id="21" name="Title 1">
            <a:extLst>
              <a:ext uri="{FF2B5EF4-FFF2-40B4-BE49-F238E27FC236}">
                <a16:creationId xmlns:a16="http://schemas.microsoft.com/office/drawing/2014/main" id="{963E8272-4D16-41C4-AAC6-095A1F417612}"/>
              </a:ext>
            </a:extLst>
          </p:cNvPr>
          <p:cNvSpPr txBox="1">
            <a:spLocks/>
          </p:cNvSpPr>
          <p:nvPr/>
        </p:nvSpPr>
        <p:spPr>
          <a:xfrm>
            <a:off x="628650" y="246874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u="sng" dirty="0"/>
              <a:t>Training Details</a:t>
            </a:r>
          </a:p>
        </p:txBody>
      </p:sp>
    </p:spTree>
    <p:extLst>
      <p:ext uri="{BB962C8B-B14F-4D97-AF65-F5344CB8AC3E}">
        <p14:creationId xmlns:p14="http://schemas.microsoft.com/office/powerpoint/2010/main" val="320677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Machine Learning is Pattern Matching</a:t>
            </a:r>
          </a:p>
        </p:txBody>
      </p:sp>
      <p:sp>
        <p:nvSpPr>
          <p:cNvPr id="3" name="Rectangle 2">
            <a:extLst>
              <a:ext uri="{FF2B5EF4-FFF2-40B4-BE49-F238E27FC236}">
                <a16:creationId xmlns:a16="http://schemas.microsoft.com/office/drawing/2014/main" id="{02240645-4142-4DBF-9907-498DE5AF3AA2}"/>
              </a:ext>
            </a:extLst>
          </p:cNvPr>
          <p:cNvSpPr/>
          <p:nvPr/>
        </p:nvSpPr>
        <p:spPr>
          <a:xfrm>
            <a:off x="0" y="4866090"/>
            <a:ext cx="6537603" cy="230832"/>
          </a:xfrm>
          <a:prstGeom prst="rect">
            <a:avLst/>
          </a:prstGeom>
        </p:spPr>
        <p:txBody>
          <a:bodyPr wrap="square">
            <a:spAutoFit/>
          </a:bodyPr>
          <a:lstStyle/>
          <a:p>
            <a:r>
              <a:rPr lang="en-US" sz="900" dirty="0">
                <a:hlinkClick r:id="rId3"/>
              </a:rPr>
              <a:t>https://chem.libretexts.org/Bookshelves/Introductory_Chemistry</a:t>
            </a:r>
            <a:r>
              <a:rPr lang="en-US" sz="900" dirty="0"/>
              <a:t> (accessed May, 2020)</a:t>
            </a:r>
          </a:p>
        </p:txBody>
      </p:sp>
      <p:pic>
        <p:nvPicPr>
          <p:cNvPr id="5" name="Picture 4" descr="A close up of a map&#10;&#10;Description automatically generated">
            <a:extLst>
              <a:ext uri="{FF2B5EF4-FFF2-40B4-BE49-F238E27FC236}">
                <a16:creationId xmlns:a16="http://schemas.microsoft.com/office/drawing/2014/main" id="{B459CB4A-35CB-4A2B-BAAB-F43D6A029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4682" y="1268016"/>
            <a:ext cx="4514637" cy="3481703"/>
          </a:xfrm>
          <a:prstGeom prst="rect">
            <a:avLst/>
          </a:prstGeom>
        </p:spPr>
      </p:pic>
    </p:spTree>
    <p:extLst>
      <p:ext uri="{BB962C8B-B14F-4D97-AF65-F5344CB8AC3E}">
        <p14:creationId xmlns:p14="http://schemas.microsoft.com/office/powerpoint/2010/main" val="3817951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5CDF-DBB4-C2B9-FD0E-073779352A34}"/>
              </a:ext>
            </a:extLst>
          </p:cNvPr>
          <p:cNvSpPr>
            <a:spLocks noGrp="1"/>
          </p:cNvSpPr>
          <p:nvPr>
            <p:ph type="title"/>
          </p:nvPr>
        </p:nvSpPr>
        <p:spPr/>
        <p:txBody>
          <a:bodyPr/>
          <a:lstStyle/>
          <a:p>
            <a:r>
              <a:rPr lang="en-US" dirty="0"/>
              <a:t>Machine Learning Algorithms</a:t>
            </a:r>
          </a:p>
        </p:txBody>
      </p:sp>
      <p:sp>
        <p:nvSpPr>
          <p:cNvPr id="3" name="Content Placeholder 2">
            <a:extLst>
              <a:ext uri="{FF2B5EF4-FFF2-40B4-BE49-F238E27FC236}">
                <a16:creationId xmlns:a16="http://schemas.microsoft.com/office/drawing/2014/main" id="{C8FA771B-9A1D-3942-19F3-CB815F556F84}"/>
              </a:ext>
            </a:extLst>
          </p:cNvPr>
          <p:cNvSpPr>
            <a:spLocks noGrp="1"/>
          </p:cNvSpPr>
          <p:nvPr>
            <p:ph idx="1"/>
          </p:nvPr>
        </p:nvSpPr>
        <p:spPr/>
        <p:txBody>
          <a:bodyPr/>
          <a:lstStyle/>
          <a:p>
            <a:r>
              <a:rPr lang="en-US" dirty="0"/>
              <a:t>ML algorithms are at the heart of ML applications in MSE, although they are often not the most time-consuming part of developing a useful MSE tool.  That is generally related to getting and cleaning data, and perhaps deploying and maintaining a model.</a:t>
            </a:r>
          </a:p>
          <a:p>
            <a:r>
              <a:rPr lang="en-US" dirty="0"/>
              <a:t>Here we describe some basic aspects of the algorithms and how they learn.</a:t>
            </a:r>
          </a:p>
        </p:txBody>
      </p:sp>
    </p:spTree>
    <p:extLst>
      <p:ext uri="{BB962C8B-B14F-4D97-AF65-F5344CB8AC3E}">
        <p14:creationId xmlns:p14="http://schemas.microsoft.com/office/powerpoint/2010/main" val="8743023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17378</TotalTime>
  <Words>1542</Words>
  <Application>Microsoft Macintosh PowerPoint</Application>
  <PresentationFormat>On-screen Show (16:9)</PresentationFormat>
  <Paragraphs>168</Paragraphs>
  <Slides>14</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Office Theme</vt:lpstr>
      <vt:lpstr>2_Office Theme</vt:lpstr>
      <vt:lpstr>Module 1: Machine Learning Basics in Materials Science</vt:lpstr>
      <vt:lpstr>Overview</vt:lpstr>
      <vt:lpstr>Machine Learning in MS&amp;E</vt:lpstr>
      <vt:lpstr>Machine Learning in MS&amp;E</vt:lpstr>
      <vt:lpstr>What Happened That We Suddenly Need A Class on This?</vt:lpstr>
      <vt:lpstr>An Application: Predict a Materials Property</vt:lpstr>
      <vt:lpstr>A Basic Materials Design Workflow</vt:lpstr>
      <vt:lpstr>Machine Learning is Pattern Matching</vt:lpstr>
      <vt:lpstr>Machine Learning Algorithms</vt:lpstr>
      <vt:lpstr>Key Distinction in ML </vt:lpstr>
      <vt:lpstr>Two Major Types of ML Goals </vt:lpstr>
      <vt:lpstr>Model Types</vt:lpstr>
      <vt:lpstr>Two Major Types of ML Methods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What is Machine Learning</dc:title>
  <dc:creator>Ben Afflerbach</dc:creator>
  <cp:lastModifiedBy>Dane Morgan</cp:lastModifiedBy>
  <cp:revision>134</cp:revision>
  <dcterms:created xsi:type="dcterms:W3CDTF">2020-01-09T16:33:41Z</dcterms:created>
  <dcterms:modified xsi:type="dcterms:W3CDTF">2022-09-05T21:50:10Z</dcterms:modified>
</cp:coreProperties>
</file>