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87" r:id="rId4"/>
    <p:sldId id="286" r:id="rId5"/>
    <p:sldId id="292" r:id="rId6"/>
    <p:sldId id="293" r:id="rId7"/>
    <p:sldId id="258" r:id="rId8"/>
    <p:sldId id="259" r:id="rId9"/>
    <p:sldId id="260" r:id="rId10"/>
    <p:sldId id="261" r:id="rId11"/>
    <p:sldId id="262" r:id="rId12"/>
    <p:sldId id="263" r:id="rId13"/>
    <p:sldId id="264" r:id="rId14"/>
    <p:sldId id="265"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NPmKOBZMDfqmUofpEijGQpA7J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After we’ve built an initial model and understood it’s performance we want to know if we can change and improve it at all.</a:t>
            </a:r>
            <a:endParaRPr/>
          </a:p>
          <a:p>
            <a:pPr marL="171450" lvl="0" indent="-171450" algn="l" rtl="0">
              <a:spcBef>
                <a:spcPts val="0"/>
              </a:spcBef>
              <a:spcAft>
                <a:spcPts val="0"/>
              </a:spcAft>
              <a:buClr>
                <a:schemeClr val="dk1"/>
              </a:buClr>
              <a:buSzPts val="1200"/>
              <a:buFont typeface="Calibri"/>
              <a:buChar char="-"/>
            </a:pPr>
            <a:r>
              <a:rPr lang="en-US"/>
              <a:t>To do this we need to change the hyperparameters of the model</a:t>
            </a:r>
            <a:endParaRPr/>
          </a:p>
          <a:p>
            <a:pPr marL="171450" lvl="0" indent="-171450" algn="l" rtl="0">
              <a:spcBef>
                <a:spcPts val="0"/>
              </a:spcBef>
              <a:spcAft>
                <a:spcPts val="0"/>
              </a:spcAft>
              <a:buClr>
                <a:schemeClr val="dk1"/>
              </a:buClr>
              <a:buSzPts val="1200"/>
              <a:buFont typeface="Calibri"/>
              <a:buChar char="-"/>
            </a:pPr>
            <a:r>
              <a:rPr lang="en-US"/>
              <a:t>Hyperparameters are values that affect how the learning process takes place!</a:t>
            </a:r>
            <a:endParaRPr/>
          </a:p>
          <a:p>
            <a:pPr marL="171450" lvl="0" indent="-171450" algn="l" rtl="0">
              <a:spcBef>
                <a:spcPts val="0"/>
              </a:spcBef>
              <a:spcAft>
                <a:spcPts val="0"/>
              </a:spcAft>
              <a:buClr>
                <a:schemeClr val="dk1"/>
              </a:buClr>
              <a:buSzPts val="1200"/>
              <a:buFont typeface="Calibri"/>
              <a:buChar char="-"/>
            </a:pPr>
            <a:r>
              <a:rPr lang="en-US"/>
              <a:t>Specific example would be limiting the maximum tree depth so that a simpler model is made</a:t>
            </a:r>
            <a:endParaRPr/>
          </a:p>
          <a:p>
            <a:pPr marL="171450" lvl="0" indent="-95250" algn="l" rtl="0">
              <a:spcBef>
                <a:spcPts val="0"/>
              </a:spcBef>
              <a:spcAft>
                <a:spcPts val="0"/>
              </a:spcAft>
              <a:buClr>
                <a:schemeClr val="dk1"/>
              </a:buClr>
              <a:buSzPts val="1200"/>
              <a:buFont typeface="Calibri"/>
              <a:buNone/>
            </a:pPr>
            <a:endParaRPr/>
          </a:p>
        </p:txBody>
      </p:sp>
      <p:sp>
        <p:nvSpPr>
          <p:cNvPr id="256" name="Google Shape;25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Here’s an example plot we might make when optimizing for our band gap example</a:t>
            </a:r>
            <a:endParaRPr/>
          </a:p>
          <a:p>
            <a:pPr marL="171450" lvl="0" indent="-171450" algn="l" rtl="0">
              <a:spcBef>
                <a:spcPts val="0"/>
              </a:spcBef>
              <a:spcAft>
                <a:spcPts val="0"/>
              </a:spcAft>
              <a:buClr>
                <a:schemeClr val="dk1"/>
              </a:buClr>
              <a:buSzPts val="1200"/>
              <a:buFont typeface="Calibri"/>
              <a:buChar char="-"/>
            </a:pPr>
            <a:r>
              <a:rPr lang="en-US"/>
              <a:t>This type of plot (Error metrics vs hyperparameter) can be used to visual how performance changed</a:t>
            </a:r>
            <a:endParaRPr/>
          </a:p>
          <a:p>
            <a:pPr marL="171450" lvl="0" indent="-171450" algn="l" rtl="0">
              <a:spcBef>
                <a:spcPts val="0"/>
              </a:spcBef>
              <a:spcAft>
                <a:spcPts val="0"/>
              </a:spcAft>
              <a:buClr>
                <a:schemeClr val="dk1"/>
              </a:buClr>
              <a:buSzPts val="1200"/>
              <a:buFont typeface="Calibri"/>
              <a:buChar char="-"/>
            </a:pPr>
            <a:r>
              <a:rPr lang="en-US"/>
              <a:t>In this case we did a very simple grid search over one hyperparameter. Generally though you’d want to check a whole bunch of combinations of different hyperparameters</a:t>
            </a:r>
            <a:endParaRPr/>
          </a:p>
          <a:p>
            <a:pPr marL="171450" lvl="0" indent="-95250" algn="l" rtl="0">
              <a:spcBef>
                <a:spcPts val="0"/>
              </a:spcBef>
              <a:spcAft>
                <a:spcPts val="0"/>
              </a:spcAft>
              <a:buClr>
                <a:schemeClr val="dk1"/>
              </a:buClr>
              <a:buSzPts val="1200"/>
              <a:buFont typeface="Calibri"/>
              <a:buNone/>
            </a:pPr>
            <a:endParaRPr/>
          </a:p>
        </p:txBody>
      </p:sp>
      <p:sp>
        <p:nvSpPr>
          <p:cNvPr id="268" name="Google Shape;26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Finally we get to make new predictions!</a:t>
            </a:r>
            <a:endParaRPr/>
          </a:p>
          <a:p>
            <a:pPr marL="171450" lvl="0" indent="-171450" algn="l" rtl="0">
              <a:spcBef>
                <a:spcPts val="0"/>
              </a:spcBef>
              <a:spcAft>
                <a:spcPts val="0"/>
              </a:spcAft>
              <a:buClr>
                <a:schemeClr val="dk1"/>
              </a:buClr>
              <a:buSzPts val="1200"/>
              <a:buFont typeface="Calibri"/>
              <a:buChar char="-"/>
            </a:pPr>
            <a:r>
              <a:rPr lang="en-US"/>
              <a:t>The previous assessment tests ideally have given us a sense of the error in the model so now we have a better understanding of how much we can trust the predictions</a:t>
            </a:r>
            <a:endParaRPr/>
          </a:p>
        </p:txBody>
      </p:sp>
      <p:sp>
        <p:nvSpPr>
          <p:cNvPr id="279" name="Google Shape;27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This is a basic overview of how we get to the stage of making predictions</a:t>
            </a:r>
            <a:endParaRPr/>
          </a:p>
        </p:txBody>
      </p:sp>
      <p:sp>
        <p:nvSpPr>
          <p:cNvPr id="287" name="Google Shape;28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Throughout these materials we’ll be calling back to our over-arching example of performing materials design</a:t>
            </a:r>
            <a:endParaRPr/>
          </a:p>
          <a:p>
            <a:pPr marL="171450" lvl="0" indent="-171450" algn="l" rtl="0">
              <a:spcBef>
                <a:spcPts val="0"/>
              </a:spcBef>
              <a:spcAft>
                <a:spcPts val="0"/>
              </a:spcAft>
              <a:buClr>
                <a:schemeClr val="dk1"/>
              </a:buClr>
              <a:buSzPts val="1200"/>
              <a:buFont typeface="Calibri"/>
              <a:buChar char="-"/>
            </a:pPr>
            <a:r>
              <a:rPr lang="en-US"/>
              <a:t>Now we’ll dive into the second three steps in the training workflow</a:t>
            </a:r>
            <a:endParaRPr/>
          </a:p>
          <a:p>
            <a:pPr marL="171450" lvl="0" indent="-171450" algn="l" rtl="0">
              <a:spcBef>
                <a:spcPts val="0"/>
              </a:spcBef>
              <a:spcAft>
                <a:spcPts val="0"/>
              </a:spcAft>
              <a:buClr>
                <a:schemeClr val="dk1"/>
              </a:buClr>
              <a:buSzPts val="1200"/>
              <a:buFont typeface="Calibri"/>
              <a:buChar char="-"/>
            </a:pPr>
            <a:r>
              <a:rPr lang="en-US"/>
              <a:t>These encompass things that need to be done to ensure we build the best model possible</a:t>
            </a: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We’ll be talking about model training and it’s important to first understand what we mean by training.</a:t>
            </a:r>
          </a:p>
          <a:p>
            <a:pPr marL="171450" indent="-171450">
              <a:buFontTx/>
              <a:buChar char="-"/>
            </a:pPr>
            <a:r>
              <a:rPr lang="en-US" dirty="0"/>
              <a:t>Using the procedure on the right features and values are assigned to each node</a:t>
            </a:r>
          </a:p>
          <a:p>
            <a:pPr marL="171450" indent="-171450">
              <a:buFontTx/>
              <a:buChar char="-"/>
            </a:pPr>
            <a:r>
              <a:rPr lang="en-US" dirty="0"/>
              <a:t>Key thing to remember is we don’t decide what the nodes are, that’s the learning process. We only decide the features to use and some hyperparameters which affect how the learning proceeds</a:t>
            </a:r>
          </a:p>
        </p:txBody>
      </p:sp>
      <p:sp>
        <p:nvSpPr>
          <p:cNvPr id="4" name="Slide Number Placeholder 3"/>
          <p:cNvSpPr>
            <a:spLocks noGrp="1"/>
          </p:cNvSpPr>
          <p:nvPr>
            <p:ph type="sldNum" sz="quarter" idx="5"/>
          </p:nvPr>
        </p:nvSpPr>
        <p:spPr/>
        <p:txBody>
          <a:bodyPr/>
          <a:lstStyle/>
          <a:p>
            <a:fld id="{5D893E84-4C85-4E2E-ACDE-8F45EF13942A}" type="slidenum">
              <a:rPr lang="en-US" smtClean="0"/>
              <a:t>3</a:t>
            </a:fld>
            <a:endParaRPr lang="en-US"/>
          </a:p>
        </p:txBody>
      </p:sp>
    </p:spTree>
    <p:extLst>
      <p:ext uri="{BB962C8B-B14F-4D97-AF65-F5344CB8AC3E}">
        <p14:creationId xmlns:p14="http://schemas.microsoft.com/office/powerpoint/2010/main" val="268192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Once we’ve fit a tree we could start making predictions</a:t>
            </a:r>
          </a:p>
          <a:p>
            <a:pPr marL="171450" indent="-171450">
              <a:buFontTx/>
              <a:buChar char="-"/>
            </a:pPr>
            <a:r>
              <a:rPr lang="en-US" dirty="0"/>
              <a:t>But should we trust those predictions? We need some way to assess the model and decide on how much we trust it</a:t>
            </a:r>
          </a:p>
          <a:p>
            <a:pPr marL="171450" indent="-171450">
              <a:buFontTx/>
              <a:buChar char="-"/>
            </a:pPr>
            <a:r>
              <a:rPr lang="en-US" dirty="0"/>
              <a:t>Bold large text shows one example prediction pathway</a:t>
            </a:r>
          </a:p>
          <a:p>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4</a:t>
            </a:fld>
            <a:endParaRPr lang="en-US"/>
          </a:p>
        </p:txBody>
      </p:sp>
    </p:spTree>
    <p:extLst>
      <p:ext uri="{BB962C8B-B14F-4D97-AF65-F5344CB8AC3E}">
        <p14:creationId xmlns:p14="http://schemas.microsoft.com/office/powerpoint/2010/main" val="46857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5</a:t>
            </a:fld>
            <a:endParaRPr lang="en-US"/>
          </a:p>
        </p:txBody>
      </p:sp>
    </p:spTree>
    <p:extLst>
      <p:ext uri="{BB962C8B-B14F-4D97-AF65-F5344CB8AC3E}">
        <p14:creationId xmlns:p14="http://schemas.microsoft.com/office/powerpoint/2010/main" val="106888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6</a:t>
            </a:fld>
            <a:endParaRPr lang="en-US"/>
          </a:p>
        </p:txBody>
      </p:sp>
    </p:spTree>
    <p:extLst>
      <p:ext uri="{BB962C8B-B14F-4D97-AF65-F5344CB8AC3E}">
        <p14:creationId xmlns:p14="http://schemas.microsoft.com/office/powerpoint/2010/main" val="33807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Calibri"/>
              <a:buChar char="-"/>
            </a:pPr>
            <a:r>
              <a:rPr lang="en-US"/>
              <a:t>Before talking in more detail on assessment there’s three terms that we need to have clear in our minds</a:t>
            </a:r>
            <a:endParaRPr/>
          </a:p>
        </p:txBody>
      </p:sp>
      <p:sp>
        <p:nvSpPr>
          <p:cNvPr id="145" name="Google Shape;14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Calibri"/>
              <a:buChar char="-"/>
            </a:pPr>
            <a:r>
              <a:rPr lang="en-US"/>
              <a:t>To get some sort of estimate of model performance we need to make predictions on some data where we know what the correct answer in</a:t>
            </a:r>
            <a:endParaRPr/>
          </a:p>
          <a:p>
            <a:pPr marL="171450" marR="0" lvl="0" indent="-171450" algn="l" rtl="0">
              <a:lnSpc>
                <a:spcPct val="100000"/>
              </a:lnSpc>
              <a:spcBef>
                <a:spcPts val="0"/>
              </a:spcBef>
              <a:spcAft>
                <a:spcPts val="0"/>
              </a:spcAft>
              <a:buClr>
                <a:schemeClr val="dk1"/>
              </a:buClr>
              <a:buSzPts val="1200"/>
              <a:buFont typeface="Calibri"/>
              <a:buChar char="-"/>
            </a:pPr>
            <a:r>
              <a:rPr lang="en-US"/>
              <a:t>So instead of training on all available data we’ll make splits in the data and only train on parts of it</a:t>
            </a:r>
            <a:endParaRPr/>
          </a:p>
          <a:p>
            <a:pPr marL="171450" marR="0" lvl="0" indent="-171450" algn="l" rtl="0">
              <a:lnSpc>
                <a:spcPct val="100000"/>
              </a:lnSpc>
              <a:spcBef>
                <a:spcPts val="0"/>
              </a:spcBef>
              <a:spcAft>
                <a:spcPts val="0"/>
              </a:spcAft>
              <a:buClr>
                <a:schemeClr val="dk1"/>
              </a:buClr>
              <a:buSzPts val="1200"/>
              <a:buFont typeface="Calibri"/>
              <a:buChar char="-"/>
            </a:pPr>
            <a:r>
              <a:rPr lang="en-US"/>
              <a:t>Two methods are shown here, a single train/test split, and a more involved k-fold cross validation scheme</a:t>
            </a:r>
            <a:endParaRPr/>
          </a:p>
          <a:p>
            <a:pPr marL="171450" marR="0" lvl="0" indent="-171450" algn="l" rtl="0">
              <a:lnSpc>
                <a:spcPct val="100000"/>
              </a:lnSpc>
              <a:spcBef>
                <a:spcPts val="0"/>
              </a:spcBef>
              <a:spcAft>
                <a:spcPts val="0"/>
              </a:spcAft>
              <a:buClr>
                <a:schemeClr val="dk1"/>
              </a:buClr>
              <a:buSzPts val="1200"/>
              <a:buFont typeface="Calibri"/>
              <a:buChar char="-"/>
            </a:pPr>
            <a:r>
              <a:rPr lang="en-US"/>
              <a:t>Generally the single train/test is used for final model evaluation and cross validation is used for model optimization which we’ll talk about next</a:t>
            </a:r>
            <a:endParaRPr/>
          </a:p>
        </p:txBody>
      </p:sp>
      <p:sp>
        <p:nvSpPr>
          <p:cNvPr id="155" name="Google Shape;1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Parity plots are one of the easiest ways to qualitatively see how regression models are performing</a:t>
            </a:r>
            <a:endParaRPr/>
          </a:p>
          <a:p>
            <a:pPr marL="171450" lvl="0" indent="-171450" algn="l" rtl="0">
              <a:spcBef>
                <a:spcPts val="0"/>
              </a:spcBef>
              <a:spcAft>
                <a:spcPts val="0"/>
              </a:spcAft>
              <a:buClr>
                <a:schemeClr val="dk1"/>
              </a:buClr>
              <a:buSzPts val="1200"/>
              <a:buFont typeface="Calibri"/>
              <a:buChar char="-"/>
            </a:pPr>
            <a:r>
              <a:rPr lang="en-US"/>
              <a:t>A few typical kinds of errors are shown.</a:t>
            </a:r>
            <a:endParaRPr/>
          </a:p>
          <a:p>
            <a:pPr marL="171450" lvl="0" indent="-171450" algn="l" rtl="0">
              <a:spcBef>
                <a:spcPts val="0"/>
              </a:spcBef>
              <a:spcAft>
                <a:spcPts val="0"/>
              </a:spcAft>
              <a:buClr>
                <a:schemeClr val="dk1"/>
              </a:buClr>
              <a:buSzPts val="1200"/>
              <a:buFont typeface="Calibri"/>
              <a:buChar char="-"/>
            </a:pPr>
            <a:r>
              <a:rPr lang="en-US"/>
              <a:t>Quantitative error metrics are shown on the right (more on next slide)</a:t>
            </a: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Module 3:</a:t>
            </a:r>
            <a:br>
              <a:rPr lang="en-US"/>
            </a:br>
            <a:r>
              <a:rPr lang="en-US"/>
              <a:t>Model Assessment, Optimization, Predictions</a:t>
            </a:r>
            <a:endParaRPr/>
          </a:p>
        </p:txBody>
      </p:sp>
      <p:sp>
        <p:nvSpPr>
          <p:cNvPr id="89" name="Google Shape;89;p1"/>
          <p:cNvSpPr txBox="1">
            <a:spLocks noGrp="1"/>
          </p:cNvSpPr>
          <p:nvPr>
            <p:ph type="subTitle" idx="1"/>
          </p:nvPr>
        </p:nvSpPr>
        <p:spPr>
          <a:xfrm>
            <a:off x="1524000" y="3602037"/>
            <a:ext cx="9144000" cy="2133599"/>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US" dirty="0"/>
              <a:t>Ben </a:t>
            </a:r>
            <a:r>
              <a:rPr lang="en-US" dirty="0" err="1"/>
              <a:t>Afflerbach</a:t>
            </a:r>
            <a:endParaRPr dirty="0"/>
          </a:p>
          <a:p>
            <a:pPr marL="0" lvl="0" indent="0" algn="ctr" rtl="0">
              <a:lnSpc>
                <a:spcPct val="90000"/>
              </a:lnSpc>
              <a:spcBef>
                <a:spcPts val="1000"/>
              </a:spcBef>
              <a:spcAft>
                <a:spcPts val="0"/>
              </a:spcAft>
              <a:buClr>
                <a:schemeClr val="dk1"/>
              </a:buClr>
              <a:buSzPts val="2400"/>
              <a:buNone/>
            </a:pPr>
            <a:r>
              <a:rPr lang="en-US" dirty="0"/>
              <a:t>5/11/2020</a:t>
            </a:r>
            <a:endParaRPr dirty="0"/>
          </a:p>
          <a:p>
            <a:pPr marL="0" lvl="0" indent="0" algn="ctr" rtl="0">
              <a:lnSpc>
                <a:spcPct val="90000"/>
              </a:lnSpc>
              <a:spcBef>
                <a:spcPts val="1000"/>
              </a:spcBef>
              <a:spcAft>
                <a:spcPts val="0"/>
              </a:spcAft>
              <a:buClr>
                <a:schemeClr val="dk1"/>
              </a:buClr>
              <a:buSzPts val="2400"/>
              <a:buNone/>
            </a:pPr>
            <a:r>
              <a:rPr lang="en-US" dirty="0"/>
              <a:t>Dane Morgan</a:t>
            </a:r>
            <a:endParaRPr dirty="0"/>
          </a:p>
          <a:p>
            <a:pPr marL="0" lvl="0" indent="0" algn="ctr" rtl="0">
              <a:lnSpc>
                <a:spcPct val="90000"/>
              </a:lnSpc>
              <a:spcBef>
                <a:spcPts val="1000"/>
              </a:spcBef>
              <a:spcAft>
                <a:spcPts val="0"/>
              </a:spcAft>
              <a:buClr>
                <a:schemeClr val="dk1"/>
              </a:buClr>
              <a:buSzPts val="2400"/>
              <a:buNone/>
            </a:pPr>
            <a:r>
              <a:rPr lang="en-US"/>
              <a:t>9/6/2022</a:t>
            </a:r>
            <a:endParaRPr dirty="0"/>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Workflow Step 4: Quantifying Test Data Errors</a:t>
            </a:r>
            <a:endParaRPr/>
          </a:p>
        </p:txBody>
      </p:sp>
      <p:sp>
        <p:nvSpPr>
          <p:cNvPr id="247" name="Google Shape;247;p6"/>
          <p:cNvSpPr txBox="1"/>
          <p:nvPr/>
        </p:nvSpPr>
        <p:spPr>
          <a:xfrm>
            <a:off x="0" y="1234280"/>
            <a:ext cx="609599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Calibri"/>
              <a:buNone/>
            </a:pPr>
            <a:endParaRPr sz="3200" u="sng">
              <a:solidFill>
                <a:schemeClr val="dk1"/>
              </a:solidFill>
              <a:latin typeface="Calibri"/>
              <a:ea typeface="Calibri"/>
              <a:cs typeface="Calibri"/>
              <a:sym typeface="Calibri"/>
            </a:endParaRPr>
          </a:p>
        </p:txBody>
      </p:sp>
      <p:sp>
        <p:nvSpPr>
          <p:cNvPr id="248" name="Google Shape;248;p6"/>
          <p:cNvSpPr txBox="1"/>
          <p:nvPr/>
        </p:nvSpPr>
        <p:spPr>
          <a:xfrm>
            <a:off x="6776133" y="1754898"/>
            <a:ext cx="5007183" cy="190943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49" name="Google Shape;249;p6"/>
          <p:cNvSpPr txBox="1"/>
          <p:nvPr/>
        </p:nvSpPr>
        <p:spPr>
          <a:xfrm>
            <a:off x="6776132" y="3728541"/>
            <a:ext cx="5007183" cy="976486"/>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0" name="Google Shape;250;p6"/>
          <p:cNvSpPr txBox="1"/>
          <p:nvPr/>
        </p:nvSpPr>
        <p:spPr>
          <a:xfrm>
            <a:off x="1087066" y="1754898"/>
            <a:ext cx="5007183" cy="1460528"/>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1" name="Google Shape;251;p6"/>
          <p:cNvSpPr txBox="1"/>
          <p:nvPr/>
        </p:nvSpPr>
        <p:spPr>
          <a:xfrm>
            <a:off x="1087066" y="3706780"/>
            <a:ext cx="5007183" cy="190122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2" name="Google Shape;252;p6"/>
          <p:cNvSpPr/>
          <p:nvPr/>
        </p:nvSpPr>
        <p:spPr>
          <a:xfrm>
            <a:off x="7015962" y="5270617"/>
            <a:ext cx="4527521" cy="1222258"/>
          </a:xfrm>
          <a:prstGeom prst="rect">
            <a:avLst/>
          </a:prstGeom>
          <a:blipFill rotWithShape="1">
            <a:blip r:embed="rId7">
              <a:alphaModFix/>
            </a:blip>
            <a:stretch>
              <a:fillRect t="-2999" r="-268"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Workflow Step 5: Model Optimization</a:t>
            </a:r>
            <a:endParaRPr/>
          </a:p>
        </p:txBody>
      </p:sp>
      <p:sp>
        <p:nvSpPr>
          <p:cNvPr id="259" name="Google Shape;259;p7"/>
          <p:cNvSpPr txBox="1"/>
          <p:nvPr/>
        </p:nvSpPr>
        <p:spPr>
          <a:xfrm>
            <a:off x="0" y="1234280"/>
            <a:ext cx="609599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Calibri"/>
              <a:buNone/>
            </a:pPr>
            <a:endParaRPr sz="3200" u="sng">
              <a:solidFill>
                <a:schemeClr val="dk1"/>
              </a:solidFill>
              <a:latin typeface="Calibri"/>
              <a:ea typeface="Calibri"/>
              <a:cs typeface="Calibri"/>
              <a:sym typeface="Calibri"/>
            </a:endParaRPr>
          </a:p>
        </p:txBody>
      </p:sp>
      <p:sp>
        <p:nvSpPr>
          <p:cNvPr id="260" name="Google Shape;260;p7"/>
          <p:cNvSpPr txBox="1"/>
          <p:nvPr/>
        </p:nvSpPr>
        <p:spPr>
          <a:xfrm>
            <a:off x="0" y="1187880"/>
            <a:ext cx="609599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Calibri"/>
              <a:buNone/>
            </a:pPr>
            <a:r>
              <a:rPr lang="en-US" sz="4000" u="sng">
                <a:solidFill>
                  <a:schemeClr val="dk1"/>
                </a:solidFill>
                <a:latin typeface="Calibri"/>
                <a:ea typeface="Calibri"/>
                <a:cs typeface="Calibri"/>
                <a:sym typeface="Calibri"/>
              </a:rPr>
              <a:t>Model Parameters</a:t>
            </a:r>
            <a:endParaRPr/>
          </a:p>
        </p:txBody>
      </p:sp>
      <p:sp>
        <p:nvSpPr>
          <p:cNvPr id="261" name="Google Shape;261;p7"/>
          <p:cNvSpPr txBox="1"/>
          <p:nvPr/>
        </p:nvSpPr>
        <p:spPr>
          <a:xfrm>
            <a:off x="477672" y="2236911"/>
            <a:ext cx="5618318" cy="30469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Parameters are aspects of the model that get set during fitting! This is what the machine ”learns”.</a:t>
            </a:r>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Humans don’t decide these directly!</a:t>
            </a:r>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example in polynomial regression (fitting Y(x)=a0+a1*x+a2*x^2+ …an*x^n) these are the ai values.</a:t>
            </a:r>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62" name="Google Shape;262;p7"/>
          <p:cNvSpPr txBox="1"/>
          <p:nvPr/>
        </p:nvSpPr>
        <p:spPr>
          <a:xfrm>
            <a:off x="6095990" y="1187880"/>
            <a:ext cx="609599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Calibri"/>
              <a:buNone/>
            </a:pPr>
            <a:r>
              <a:rPr lang="en-US" sz="4000" u="sng">
                <a:solidFill>
                  <a:schemeClr val="dk1"/>
                </a:solidFill>
                <a:latin typeface="Calibri"/>
                <a:ea typeface="Calibri"/>
                <a:cs typeface="Calibri"/>
                <a:sym typeface="Calibri"/>
              </a:rPr>
              <a:t>Model Hyperparameters</a:t>
            </a:r>
            <a:endParaRPr/>
          </a:p>
        </p:txBody>
      </p:sp>
      <p:sp>
        <p:nvSpPr>
          <p:cNvPr id="263" name="Google Shape;263;p7"/>
          <p:cNvSpPr txBox="1"/>
          <p:nvPr/>
        </p:nvSpPr>
        <p:spPr>
          <a:xfrm>
            <a:off x="6334826" y="2147409"/>
            <a:ext cx="5618318" cy="37856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These are the aspects of the model humans change to affect model performance!</a:t>
            </a:r>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affect how the model learns, and therefore how the parameters are determined during fitting</a:t>
            </a:r>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example in polynomial regression (fitting Y(x)= a0+a1*x+a2*x^2+ …an*x^n) this would be n.</a:t>
            </a:r>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64" name="Google Shape;264;p7"/>
          <p:cNvSpPr txBox="1"/>
          <p:nvPr/>
        </p:nvSpPr>
        <p:spPr>
          <a:xfrm>
            <a:off x="358572" y="5830122"/>
            <a:ext cx="115945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Why two parameter groups?  Model parameters can be fit with high numerical efficiency. Hyperparameters cannot so are generally set by user or non-standard optimizations.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Example: Optimizing Band Gap Predictions</a:t>
            </a:r>
            <a:endParaRPr/>
          </a:p>
        </p:txBody>
      </p:sp>
      <p:pic>
        <p:nvPicPr>
          <p:cNvPr id="271" name="Google Shape;271;p8"/>
          <p:cNvPicPr preferRelativeResize="0"/>
          <p:nvPr/>
        </p:nvPicPr>
        <p:blipFill rotWithShape="1">
          <a:blip r:embed="rId3">
            <a:alphaModFix/>
          </a:blip>
          <a:srcRect/>
          <a:stretch/>
        </p:blipFill>
        <p:spPr>
          <a:xfrm>
            <a:off x="3143534" y="3104867"/>
            <a:ext cx="5904932" cy="3529384"/>
          </a:xfrm>
          <a:prstGeom prst="rect">
            <a:avLst/>
          </a:prstGeom>
          <a:noFill/>
          <a:ln>
            <a:noFill/>
          </a:ln>
        </p:spPr>
      </p:pic>
      <p:sp>
        <p:nvSpPr>
          <p:cNvPr id="272" name="Google Shape;272;p8"/>
          <p:cNvSpPr txBox="1"/>
          <p:nvPr/>
        </p:nvSpPr>
        <p:spPr>
          <a:xfrm>
            <a:off x="477673" y="1487230"/>
            <a:ext cx="1087612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Strategy:</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Identify a grid of hyperparameters of interest</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Use a cross validation strategy in combination with a desired error metric to quantify performance </a:t>
            </a:r>
            <a:endParaRPr/>
          </a:p>
        </p:txBody>
      </p:sp>
      <p:sp>
        <p:nvSpPr>
          <p:cNvPr id="273" name="Google Shape;273;p8"/>
          <p:cNvSpPr txBox="1"/>
          <p:nvPr/>
        </p:nvSpPr>
        <p:spPr>
          <a:xfrm>
            <a:off x="7693152" y="6332610"/>
            <a:ext cx="32873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(Random forest hyperparameter)</a:t>
            </a:r>
            <a:endParaRPr/>
          </a:p>
        </p:txBody>
      </p:sp>
      <p:sp>
        <p:nvSpPr>
          <p:cNvPr id="274" name="Google Shape;274;p8"/>
          <p:cNvSpPr txBox="1"/>
          <p:nvPr/>
        </p:nvSpPr>
        <p:spPr>
          <a:xfrm>
            <a:off x="5915736" y="3994329"/>
            <a:ext cx="10238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Test data</a:t>
            </a:r>
            <a:endParaRPr/>
          </a:p>
        </p:txBody>
      </p:sp>
      <p:sp>
        <p:nvSpPr>
          <p:cNvPr id="275" name="Google Shape;275;p8"/>
          <p:cNvSpPr txBox="1"/>
          <p:nvPr/>
        </p:nvSpPr>
        <p:spPr>
          <a:xfrm>
            <a:off x="5915736" y="5253123"/>
            <a:ext cx="13949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Training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Workflow Step 6: Model Predictions</a:t>
            </a:r>
            <a:endParaRPr/>
          </a:p>
        </p:txBody>
      </p:sp>
      <p:sp>
        <p:nvSpPr>
          <p:cNvPr id="282" name="Google Shape;282;p9"/>
          <p:cNvSpPr txBox="1"/>
          <p:nvPr/>
        </p:nvSpPr>
        <p:spPr>
          <a:xfrm>
            <a:off x="477673" y="1487230"/>
            <a:ext cx="10876127"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Identify materials of interest to predict:</a:t>
            </a:r>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Maximize, Minimize, or predict a target range for a property</a:t>
            </a:r>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Is there a specific target material, or composition space of materials, that is of interest?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For our Band Gap example:</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could want a bandgap around 1.4 eV to maximize efficiency of a single-junction solar cell</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also might only be interested in earth-abundant elements, so we would limit our search</a:t>
            </a:r>
            <a:endParaRPr/>
          </a:p>
        </p:txBody>
      </p:sp>
      <p:sp>
        <p:nvSpPr>
          <p:cNvPr id="283" name="Google Shape;283;p9"/>
          <p:cNvSpPr txBox="1"/>
          <p:nvPr/>
        </p:nvSpPr>
        <p:spPr>
          <a:xfrm>
            <a:off x="1612710" y="5272882"/>
            <a:ext cx="8966579"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Calibri"/>
                <a:ea typeface="Calibri"/>
                <a:cs typeface="Calibri"/>
                <a:sym typeface="Calibri"/>
              </a:rPr>
              <a:t>Important: </a:t>
            </a:r>
            <a:r>
              <a:rPr lang="en-US" sz="2800">
                <a:solidFill>
                  <a:schemeClr val="dk1"/>
                </a:solidFill>
                <a:latin typeface="Calibri"/>
                <a:ea typeface="Calibri"/>
                <a:cs typeface="Calibri"/>
                <a:sym typeface="Calibri"/>
              </a:rPr>
              <a:t>Although this step comes at the end. Thinking about how you want to use a model, should be one of the first things in any modeling process!</a:t>
            </a:r>
            <a:endParaRPr sz="2800" b="1">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a:t>
            </a:r>
            <a:endParaRPr/>
          </a:p>
        </p:txBody>
      </p:sp>
      <p:sp>
        <p:nvSpPr>
          <p:cNvPr id="290" name="Google Shape;290;p10"/>
          <p:cNvSpPr txBox="1">
            <a:spLocks noGrp="1"/>
          </p:cNvSpPr>
          <p:nvPr>
            <p:ph type="body" idx="1"/>
          </p:nvPr>
        </p:nvSpPr>
        <p:spPr>
          <a:xfrm>
            <a:off x="838200" y="166660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Model Assessment is the way in which we can decide how much to trust a model</a:t>
            </a:r>
            <a:endParaRPr/>
          </a:p>
          <a:p>
            <a:pPr marL="228600" lvl="0" indent="-228600" algn="l" rtl="0">
              <a:lnSpc>
                <a:spcPct val="90000"/>
              </a:lnSpc>
              <a:spcBef>
                <a:spcPts val="1000"/>
              </a:spcBef>
              <a:spcAft>
                <a:spcPts val="0"/>
              </a:spcAft>
              <a:buClr>
                <a:schemeClr val="dk1"/>
              </a:buClr>
              <a:buSzPts val="2800"/>
              <a:buChar char="•"/>
            </a:pPr>
            <a:r>
              <a:rPr lang="en-US"/>
              <a:t>We can also change hyperparameters of a model to affect its performance. </a:t>
            </a:r>
            <a:endParaRPr/>
          </a:p>
          <a:p>
            <a:pPr marL="228600" lvl="0" indent="-228600" algn="l" rtl="0">
              <a:lnSpc>
                <a:spcPct val="90000"/>
              </a:lnSpc>
              <a:spcBef>
                <a:spcPts val="1000"/>
              </a:spcBef>
              <a:spcAft>
                <a:spcPts val="0"/>
              </a:spcAft>
              <a:buClr>
                <a:schemeClr val="dk1"/>
              </a:buClr>
              <a:buSzPts val="2800"/>
              <a:buChar char="•"/>
            </a:pPr>
            <a:r>
              <a:rPr lang="en-US"/>
              <a:t>Once a final model is chosen, we can make predictions for new materials!</a:t>
            </a:r>
            <a:endParaRPr/>
          </a:p>
          <a:p>
            <a:pPr marL="228600" lvl="0" indent="-50800" algn="l" rtl="0">
              <a:lnSpc>
                <a:spcPct val="90000"/>
              </a:lnSpc>
              <a:spcBef>
                <a:spcPts val="1000"/>
              </a:spcBef>
              <a:spcAft>
                <a:spcPts val="0"/>
              </a:spcAft>
              <a:buClr>
                <a:schemeClr val="dk1"/>
              </a:buClr>
              <a:buSzPts val="2800"/>
              <a:buNone/>
            </a:pPr>
            <a:endParaRPr/>
          </a:p>
        </p:txBody>
      </p:sp>
      <p:grpSp>
        <p:nvGrpSpPr>
          <p:cNvPr id="291" name="Google Shape;291;p10"/>
          <p:cNvGrpSpPr/>
          <p:nvPr/>
        </p:nvGrpSpPr>
        <p:grpSpPr>
          <a:xfrm>
            <a:off x="386442" y="4755065"/>
            <a:ext cx="11419115" cy="1217741"/>
            <a:chOff x="0" y="885193"/>
            <a:chExt cx="11419115" cy="1217741"/>
          </a:xfrm>
        </p:grpSpPr>
        <p:sp>
          <p:nvSpPr>
            <p:cNvPr id="292" name="Google Shape;292;p10"/>
            <p:cNvSpPr/>
            <p:nvPr/>
          </p:nvSpPr>
          <p:spPr>
            <a:xfrm>
              <a:off x="0"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txBox="1"/>
            <p:nvPr/>
          </p:nvSpPr>
          <p:spPr>
            <a:xfrm>
              <a:off x="35666"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Generate Training Data</a:t>
              </a:r>
              <a:endParaRPr/>
            </a:p>
          </p:txBody>
        </p:sp>
        <p:sp>
          <p:nvSpPr>
            <p:cNvPr id="294" name="Google Shape;294;p10"/>
            <p:cNvSpPr/>
            <p:nvPr/>
          </p:nvSpPr>
          <p:spPr>
            <a:xfrm>
              <a:off x="1570128"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txBox="1"/>
            <p:nvPr/>
          </p:nvSpPr>
          <p:spPr>
            <a:xfrm>
              <a:off x="1570128"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296" name="Google Shape;296;p10"/>
            <p:cNvSpPr/>
            <p:nvPr/>
          </p:nvSpPr>
          <p:spPr>
            <a:xfrm>
              <a:off x="1998345"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txBox="1"/>
            <p:nvPr/>
          </p:nvSpPr>
          <p:spPr>
            <a:xfrm>
              <a:off x="2034011"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Data Cleaning</a:t>
              </a:r>
              <a:endParaRPr/>
            </a:p>
          </p:txBody>
        </p:sp>
        <p:sp>
          <p:nvSpPr>
            <p:cNvPr id="298" name="Google Shape;298;p10"/>
            <p:cNvSpPr/>
            <p:nvPr/>
          </p:nvSpPr>
          <p:spPr>
            <a:xfrm>
              <a:off x="3568473"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txBox="1"/>
            <p:nvPr/>
          </p:nvSpPr>
          <p:spPr>
            <a:xfrm>
              <a:off x="3568473"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0" name="Google Shape;300;p10"/>
            <p:cNvSpPr/>
            <p:nvPr/>
          </p:nvSpPr>
          <p:spPr>
            <a:xfrm>
              <a:off x="3996690"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txBox="1"/>
            <p:nvPr/>
          </p:nvSpPr>
          <p:spPr>
            <a:xfrm>
              <a:off x="4032356"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Feature Generation and Engineering</a:t>
              </a:r>
              <a:endParaRPr/>
            </a:p>
          </p:txBody>
        </p:sp>
        <p:sp>
          <p:nvSpPr>
            <p:cNvPr id="302" name="Google Shape;302;p10"/>
            <p:cNvSpPr/>
            <p:nvPr/>
          </p:nvSpPr>
          <p:spPr>
            <a:xfrm>
              <a:off x="5566819"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txBox="1"/>
            <p:nvPr/>
          </p:nvSpPr>
          <p:spPr>
            <a:xfrm>
              <a:off x="5566819"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4" name="Google Shape;304;p10"/>
            <p:cNvSpPr/>
            <p:nvPr/>
          </p:nvSpPr>
          <p:spPr>
            <a:xfrm>
              <a:off x="5995035"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txBox="1"/>
            <p:nvPr/>
          </p:nvSpPr>
          <p:spPr>
            <a:xfrm>
              <a:off x="6030701"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Model Assessment</a:t>
              </a:r>
              <a:endParaRPr/>
            </a:p>
          </p:txBody>
        </p:sp>
        <p:sp>
          <p:nvSpPr>
            <p:cNvPr id="306" name="Google Shape;306;p10"/>
            <p:cNvSpPr/>
            <p:nvPr/>
          </p:nvSpPr>
          <p:spPr>
            <a:xfrm>
              <a:off x="7565164"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txBox="1"/>
            <p:nvPr/>
          </p:nvSpPr>
          <p:spPr>
            <a:xfrm>
              <a:off x="7565164"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8" name="Google Shape;308;p10"/>
            <p:cNvSpPr/>
            <p:nvPr/>
          </p:nvSpPr>
          <p:spPr>
            <a:xfrm>
              <a:off x="7993381"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txBox="1"/>
            <p:nvPr/>
          </p:nvSpPr>
          <p:spPr>
            <a:xfrm>
              <a:off x="8029047"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Model Optimization</a:t>
              </a:r>
              <a:endParaRPr/>
            </a:p>
          </p:txBody>
        </p:sp>
        <p:sp>
          <p:nvSpPr>
            <p:cNvPr id="310" name="Google Shape;310;p10"/>
            <p:cNvSpPr/>
            <p:nvPr/>
          </p:nvSpPr>
          <p:spPr>
            <a:xfrm>
              <a:off x="9563509"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txBox="1"/>
            <p:nvPr/>
          </p:nvSpPr>
          <p:spPr>
            <a:xfrm>
              <a:off x="9563509"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12" name="Google Shape;312;p10"/>
            <p:cNvSpPr/>
            <p:nvPr/>
          </p:nvSpPr>
          <p:spPr>
            <a:xfrm>
              <a:off x="9991726"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txBox="1"/>
            <p:nvPr/>
          </p:nvSpPr>
          <p:spPr>
            <a:xfrm>
              <a:off x="10027392"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Predictions</a:t>
              </a:r>
              <a:endParaRPr/>
            </a:p>
          </p:txBody>
        </p:sp>
      </p:grpSp>
      <p:sp>
        <p:nvSpPr>
          <p:cNvPr id="314" name="Google Shape;314;p10"/>
          <p:cNvSpPr/>
          <p:nvPr/>
        </p:nvSpPr>
        <p:spPr>
          <a:xfrm>
            <a:off x="6273017" y="4598534"/>
            <a:ext cx="5657851" cy="1530803"/>
          </a:xfrm>
          <a:prstGeom prst="rect">
            <a:avLst/>
          </a:prstGeom>
          <a:noFill/>
          <a:ln w="508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 Basic Materials Design Workflow</a:t>
            </a:r>
            <a:endParaRPr/>
          </a:p>
        </p:txBody>
      </p:sp>
      <p:grpSp>
        <p:nvGrpSpPr>
          <p:cNvPr id="96" name="Google Shape;96;p2"/>
          <p:cNvGrpSpPr/>
          <p:nvPr/>
        </p:nvGrpSpPr>
        <p:grpSpPr>
          <a:xfrm>
            <a:off x="1673033" y="1804705"/>
            <a:ext cx="8845932" cy="1259907"/>
            <a:chOff x="3890" y="400862"/>
            <a:chExt cx="8845932" cy="1259907"/>
          </a:xfrm>
        </p:grpSpPr>
        <p:sp>
          <p:nvSpPr>
            <p:cNvPr id="97" name="Google Shape;97;p2"/>
            <p:cNvSpPr/>
            <p:nvPr/>
          </p:nvSpPr>
          <p:spPr>
            <a:xfrm>
              <a:off x="3890" y="400862"/>
              <a:ext cx="1701140" cy="125990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txBox="1"/>
            <p:nvPr/>
          </p:nvSpPr>
          <p:spPr>
            <a:xfrm>
              <a:off x="40791" y="437763"/>
              <a:ext cx="1627338" cy="118610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Identify Materials Properties</a:t>
              </a:r>
              <a:endParaRPr/>
            </a:p>
          </p:txBody>
        </p:sp>
        <p:sp>
          <p:nvSpPr>
            <p:cNvPr id="99" name="Google Shape;99;p2"/>
            <p:cNvSpPr/>
            <p:nvPr/>
          </p:nvSpPr>
          <p:spPr>
            <a:xfrm>
              <a:off x="1875145" y="819874"/>
              <a:ext cx="360641" cy="42188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p:nvPr/>
          </p:nvSpPr>
          <p:spPr>
            <a:xfrm>
              <a:off x="1875145" y="904250"/>
              <a:ext cx="252449" cy="25313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1" name="Google Shape;101;p2"/>
            <p:cNvSpPr/>
            <p:nvPr/>
          </p:nvSpPr>
          <p:spPr>
            <a:xfrm>
              <a:off x="2385487" y="400862"/>
              <a:ext cx="1701140" cy="125990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p:nvPr/>
          </p:nvSpPr>
          <p:spPr>
            <a:xfrm>
              <a:off x="2422388" y="437763"/>
              <a:ext cx="1627338" cy="118610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Train Model of Properties</a:t>
              </a:r>
              <a:endParaRPr/>
            </a:p>
          </p:txBody>
        </p:sp>
        <p:sp>
          <p:nvSpPr>
            <p:cNvPr id="103" name="Google Shape;103;p2"/>
            <p:cNvSpPr/>
            <p:nvPr/>
          </p:nvSpPr>
          <p:spPr>
            <a:xfrm>
              <a:off x="4256742" y="819874"/>
              <a:ext cx="360641" cy="42188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txBox="1"/>
            <p:nvPr/>
          </p:nvSpPr>
          <p:spPr>
            <a:xfrm>
              <a:off x="4256742" y="904250"/>
              <a:ext cx="252449" cy="25313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5" name="Google Shape;105;p2"/>
            <p:cNvSpPr/>
            <p:nvPr/>
          </p:nvSpPr>
          <p:spPr>
            <a:xfrm>
              <a:off x="4767085" y="400862"/>
              <a:ext cx="1701140" cy="125990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txBox="1"/>
            <p:nvPr/>
          </p:nvSpPr>
          <p:spPr>
            <a:xfrm>
              <a:off x="4803986" y="437763"/>
              <a:ext cx="1627338" cy="118610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Predict Properties For New Chemical Compositions</a:t>
              </a:r>
              <a:endParaRPr/>
            </a:p>
          </p:txBody>
        </p:sp>
        <p:sp>
          <p:nvSpPr>
            <p:cNvPr id="107" name="Google Shape;107;p2"/>
            <p:cNvSpPr/>
            <p:nvPr/>
          </p:nvSpPr>
          <p:spPr>
            <a:xfrm>
              <a:off x="6638340" y="819874"/>
              <a:ext cx="360641" cy="42188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txBox="1"/>
            <p:nvPr/>
          </p:nvSpPr>
          <p:spPr>
            <a:xfrm>
              <a:off x="6638340" y="904250"/>
              <a:ext cx="252449" cy="25313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9" name="Google Shape;109;p2"/>
            <p:cNvSpPr/>
            <p:nvPr/>
          </p:nvSpPr>
          <p:spPr>
            <a:xfrm>
              <a:off x="7148682" y="400862"/>
              <a:ext cx="1701140" cy="125990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txBox="1"/>
            <p:nvPr/>
          </p:nvSpPr>
          <p:spPr>
            <a:xfrm>
              <a:off x="7185583" y="437763"/>
              <a:ext cx="1627338" cy="118610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Synthesize and Verify Predictions</a:t>
              </a:r>
              <a:endParaRPr/>
            </a:p>
          </p:txBody>
        </p:sp>
      </p:grpSp>
      <p:grpSp>
        <p:nvGrpSpPr>
          <p:cNvPr id="111" name="Google Shape;111;p2"/>
          <p:cNvGrpSpPr/>
          <p:nvPr/>
        </p:nvGrpSpPr>
        <p:grpSpPr>
          <a:xfrm>
            <a:off x="386442" y="4755065"/>
            <a:ext cx="11419115" cy="1217741"/>
            <a:chOff x="0" y="885193"/>
            <a:chExt cx="11419115" cy="1217741"/>
          </a:xfrm>
        </p:grpSpPr>
        <p:sp>
          <p:nvSpPr>
            <p:cNvPr id="112" name="Google Shape;112;p2"/>
            <p:cNvSpPr/>
            <p:nvPr/>
          </p:nvSpPr>
          <p:spPr>
            <a:xfrm>
              <a:off x="0"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35666"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Generate Training Data</a:t>
              </a:r>
              <a:endParaRPr/>
            </a:p>
          </p:txBody>
        </p:sp>
        <p:sp>
          <p:nvSpPr>
            <p:cNvPr id="114" name="Google Shape;114;p2"/>
            <p:cNvSpPr/>
            <p:nvPr/>
          </p:nvSpPr>
          <p:spPr>
            <a:xfrm>
              <a:off x="1570128"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1570128"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a:off x="1998345"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a:off x="2034011"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Data Cleaning</a:t>
              </a:r>
              <a:endParaRPr/>
            </a:p>
          </p:txBody>
        </p:sp>
        <p:sp>
          <p:nvSpPr>
            <p:cNvPr id="118" name="Google Shape;118;p2"/>
            <p:cNvSpPr/>
            <p:nvPr/>
          </p:nvSpPr>
          <p:spPr>
            <a:xfrm>
              <a:off x="3568473"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3568473"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120" name="Google Shape;120;p2"/>
            <p:cNvSpPr/>
            <p:nvPr/>
          </p:nvSpPr>
          <p:spPr>
            <a:xfrm>
              <a:off x="3996690"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4032356"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Feature Generation and Engineering</a:t>
              </a:r>
              <a:endParaRPr/>
            </a:p>
          </p:txBody>
        </p:sp>
        <p:sp>
          <p:nvSpPr>
            <p:cNvPr id="122" name="Google Shape;122;p2"/>
            <p:cNvSpPr/>
            <p:nvPr/>
          </p:nvSpPr>
          <p:spPr>
            <a:xfrm>
              <a:off x="5566819"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txBox="1"/>
            <p:nvPr/>
          </p:nvSpPr>
          <p:spPr>
            <a:xfrm>
              <a:off x="5566819"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124" name="Google Shape;124;p2"/>
            <p:cNvSpPr/>
            <p:nvPr/>
          </p:nvSpPr>
          <p:spPr>
            <a:xfrm>
              <a:off x="5995035"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txBox="1"/>
            <p:nvPr/>
          </p:nvSpPr>
          <p:spPr>
            <a:xfrm>
              <a:off x="6030701"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Model Assessment</a:t>
              </a:r>
              <a:endParaRPr/>
            </a:p>
          </p:txBody>
        </p:sp>
        <p:sp>
          <p:nvSpPr>
            <p:cNvPr id="126" name="Google Shape;126;p2"/>
            <p:cNvSpPr/>
            <p:nvPr/>
          </p:nvSpPr>
          <p:spPr>
            <a:xfrm>
              <a:off x="7565164"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7565164"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128" name="Google Shape;128;p2"/>
            <p:cNvSpPr/>
            <p:nvPr/>
          </p:nvSpPr>
          <p:spPr>
            <a:xfrm>
              <a:off x="7993381"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txBox="1"/>
            <p:nvPr/>
          </p:nvSpPr>
          <p:spPr>
            <a:xfrm>
              <a:off x="8029047"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Model Optimization</a:t>
              </a:r>
              <a:endParaRPr/>
            </a:p>
          </p:txBody>
        </p:sp>
        <p:sp>
          <p:nvSpPr>
            <p:cNvPr id="130" name="Google Shape;130;p2"/>
            <p:cNvSpPr/>
            <p:nvPr/>
          </p:nvSpPr>
          <p:spPr>
            <a:xfrm>
              <a:off x="9563509"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txBox="1"/>
            <p:nvPr/>
          </p:nvSpPr>
          <p:spPr>
            <a:xfrm>
              <a:off x="9563509"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132" name="Google Shape;132;p2"/>
            <p:cNvSpPr/>
            <p:nvPr/>
          </p:nvSpPr>
          <p:spPr>
            <a:xfrm>
              <a:off x="9991726" y="885193"/>
              <a:ext cx="1427389" cy="1217741"/>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10027392" y="920859"/>
              <a:ext cx="1356057" cy="114640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Predictions</a:t>
              </a:r>
              <a:endParaRPr/>
            </a:p>
          </p:txBody>
        </p:sp>
      </p:grpSp>
      <p:grpSp>
        <p:nvGrpSpPr>
          <p:cNvPr id="134" name="Google Shape;134;p2"/>
          <p:cNvGrpSpPr/>
          <p:nvPr/>
        </p:nvGrpSpPr>
        <p:grpSpPr>
          <a:xfrm rot="8569940">
            <a:off x="1608394" y="3709361"/>
            <a:ext cx="2624830" cy="353992"/>
            <a:chOff x="1570128" y="1317067"/>
            <a:chExt cx="302606" cy="353992"/>
          </a:xfrm>
        </p:grpSpPr>
        <p:sp>
          <p:nvSpPr>
            <p:cNvPr id="135" name="Google Shape;135;p2"/>
            <p:cNvSpPr/>
            <p:nvPr/>
          </p:nvSpPr>
          <p:spPr>
            <a:xfrm>
              <a:off x="1570128"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1570128"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grpSp>
        <p:nvGrpSpPr>
          <p:cNvPr id="137" name="Google Shape;137;p2"/>
          <p:cNvGrpSpPr/>
          <p:nvPr/>
        </p:nvGrpSpPr>
        <p:grpSpPr>
          <a:xfrm rot="-8426948">
            <a:off x="7988171" y="3779961"/>
            <a:ext cx="2624830" cy="353992"/>
            <a:chOff x="1570128" y="1317067"/>
            <a:chExt cx="302606" cy="353992"/>
          </a:xfrm>
        </p:grpSpPr>
        <p:sp>
          <p:nvSpPr>
            <p:cNvPr id="138" name="Google Shape;138;p2"/>
            <p:cNvSpPr/>
            <p:nvPr/>
          </p:nvSpPr>
          <p:spPr>
            <a:xfrm>
              <a:off x="1570128" y="1317067"/>
              <a:ext cx="302606" cy="353992"/>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txBox="1"/>
            <p:nvPr/>
          </p:nvSpPr>
          <p:spPr>
            <a:xfrm>
              <a:off x="1570128" y="1387865"/>
              <a:ext cx="211824" cy="21239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sp>
        <p:nvSpPr>
          <p:cNvPr id="140" name="Google Shape;140;p2"/>
          <p:cNvSpPr txBox="1"/>
          <p:nvPr/>
        </p:nvSpPr>
        <p:spPr>
          <a:xfrm>
            <a:off x="838200" y="3700677"/>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Calibri"/>
              <a:buNone/>
            </a:pPr>
            <a:r>
              <a:rPr lang="en-US" sz="3200" b="0" i="0" u="sng" strike="noStrike" cap="none">
                <a:solidFill>
                  <a:schemeClr val="dk1"/>
                </a:solidFill>
                <a:latin typeface="Calibri"/>
                <a:ea typeface="Calibri"/>
                <a:cs typeface="Calibri"/>
                <a:sym typeface="Calibri"/>
              </a:rPr>
              <a:t>Training Details</a:t>
            </a:r>
            <a:endParaRPr/>
          </a:p>
        </p:txBody>
      </p:sp>
      <p:sp>
        <p:nvSpPr>
          <p:cNvPr id="141" name="Google Shape;141;p2"/>
          <p:cNvSpPr/>
          <p:nvPr/>
        </p:nvSpPr>
        <p:spPr>
          <a:xfrm>
            <a:off x="6246615" y="4598534"/>
            <a:ext cx="5657851" cy="1530803"/>
          </a:xfrm>
          <a:prstGeom prst="rect">
            <a:avLst/>
          </a:prstGeom>
          <a:noFill/>
          <a:ln w="508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So how do we actually “train” a decision tree?</a:t>
            </a:r>
          </a:p>
        </p:txBody>
      </p:sp>
      <p:grpSp>
        <p:nvGrpSpPr>
          <p:cNvPr id="5" name="Group 4">
            <a:extLst>
              <a:ext uri="{FF2B5EF4-FFF2-40B4-BE49-F238E27FC236}">
                <a16:creationId xmlns:a16="http://schemas.microsoft.com/office/drawing/2014/main" id="{39B1AAA3-C493-4BFB-87FC-AFD73E71B1CC}"/>
              </a:ext>
            </a:extLst>
          </p:cNvPr>
          <p:cNvGrpSpPr/>
          <p:nvPr/>
        </p:nvGrpSpPr>
        <p:grpSpPr>
          <a:xfrm>
            <a:off x="1275993" y="2099256"/>
            <a:ext cx="4341595" cy="3672627"/>
            <a:chOff x="1524001" y="1934527"/>
            <a:chExt cx="3381375" cy="2860361"/>
          </a:xfrm>
        </p:grpSpPr>
        <p:sp>
          <p:nvSpPr>
            <p:cNvPr id="6" name="Flowchart: Terminator 5">
              <a:extLst>
                <a:ext uri="{FF2B5EF4-FFF2-40B4-BE49-F238E27FC236}">
                  <a16:creationId xmlns:a16="http://schemas.microsoft.com/office/drawing/2014/main" id="{35CF02AC-1A01-4995-BD14-CD7E5CADE48C}"/>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cxnSp>
          <p:nvCxnSpPr>
            <p:cNvPr id="7" name="Straight Arrow Connector 6">
              <a:extLst>
                <a:ext uri="{FF2B5EF4-FFF2-40B4-BE49-F238E27FC236}">
                  <a16:creationId xmlns:a16="http://schemas.microsoft.com/office/drawing/2014/main" id="{4008F7CF-E14F-4099-99BF-470257E8F266}"/>
                </a:ext>
              </a:extLst>
            </p:cNvPr>
            <p:cNvCxnSpPr>
              <a:cxnSpLocks/>
              <a:stCxn id="6" idx="2"/>
              <a:endCxn id="9"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80D303-B8A4-4AD7-BBD6-506D84E6A6DE}"/>
                </a:ext>
              </a:extLst>
            </p:cNvPr>
            <p:cNvCxnSpPr>
              <a:cxnSpLocks/>
              <a:stCxn id="6" idx="2"/>
              <a:endCxn id="10"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88876878-FB2F-4A90-8075-D972BDA40313}"/>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sp>
          <p:nvSpPr>
            <p:cNvPr id="10" name="Flowchart: Terminator 9">
              <a:extLst>
                <a:ext uri="{FF2B5EF4-FFF2-40B4-BE49-F238E27FC236}">
                  <a16:creationId xmlns:a16="http://schemas.microsoft.com/office/drawing/2014/main" id="{A4F602D4-6C6E-41E8-ABC7-13AAEEA59C33}"/>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11" name="Straight Arrow Connector 10">
              <a:extLst>
                <a:ext uri="{FF2B5EF4-FFF2-40B4-BE49-F238E27FC236}">
                  <a16:creationId xmlns:a16="http://schemas.microsoft.com/office/drawing/2014/main" id="{E2DB5984-7320-4BB2-9370-2B2EC07738E7}"/>
                </a:ext>
              </a:extLst>
            </p:cNvPr>
            <p:cNvCxnSpPr>
              <a:cxnSpLocks/>
              <a:endCxn id="13"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7CB3333-1A77-4364-A1E8-7FDD868A1332}"/>
                </a:ext>
              </a:extLst>
            </p:cNvPr>
            <p:cNvCxnSpPr>
              <a:cxnSpLocks/>
              <a:endCxn id="14"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Terminator 12">
              <a:extLst>
                <a:ext uri="{FF2B5EF4-FFF2-40B4-BE49-F238E27FC236}">
                  <a16:creationId xmlns:a16="http://schemas.microsoft.com/office/drawing/2014/main" id="{C48A0F80-BB0C-4B4D-9F37-1F53DE778640}"/>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4" name="Flowchart: Terminator 13">
              <a:extLst>
                <a:ext uri="{FF2B5EF4-FFF2-40B4-BE49-F238E27FC236}">
                  <a16:creationId xmlns:a16="http://schemas.microsoft.com/office/drawing/2014/main" id="{834E50BC-7330-404E-92D1-16DA2D26FED8}"/>
                </a:ext>
              </a:extLst>
            </p:cNvPr>
            <p:cNvSpPr/>
            <p:nvPr/>
          </p:nvSpPr>
          <p:spPr>
            <a:xfrm>
              <a:off x="2238376" y="3569019"/>
              <a:ext cx="1238250"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cxnSp>
          <p:nvCxnSpPr>
            <p:cNvPr id="15" name="Straight Arrow Connector 14">
              <a:extLst>
                <a:ext uri="{FF2B5EF4-FFF2-40B4-BE49-F238E27FC236}">
                  <a16:creationId xmlns:a16="http://schemas.microsoft.com/office/drawing/2014/main" id="{39293E25-60DA-42C5-AA78-75904C1B9AF6}"/>
                </a:ext>
              </a:extLst>
            </p:cNvPr>
            <p:cNvCxnSpPr>
              <a:cxnSpLocks/>
              <a:endCxn id="17" idx="0"/>
            </p:cNvCxnSpPr>
            <p:nvPr/>
          </p:nvCxnSpPr>
          <p:spPr>
            <a:xfrm>
              <a:off x="2857501"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45E2496-EE10-4ED5-A7B0-F6BDCB1AE0F0}"/>
                </a:ext>
              </a:extLst>
            </p:cNvPr>
            <p:cNvCxnSpPr>
              <a:cxnSpLocks/>
              <a:endCxn id="18"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Terminator 16">
              <a:extLst>
                <a:ext uri="{FF2B5EF4-FFF2-40B4-BE49-F238E27FC236}">
                  <a16:creationId xmlns:a16="http://schemas.microsoft.com/office/drawing/2014/main" id="{F4491026-A9C9-4BB0-A078-4E9A7222F4EF}"/>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8" name="Flowchart: Terminator 17">
              <a:extLst>
                <a:ext uri="{FF2B5EF4-FFF2-40B4-BE49-F238E27FC236}">
                  <a16:creationId xmlns:a16="http://schemas.microsoft.com/office/drawing/2014/main" id="{6EDE6086-3312-4294-9F26-390F2AB4FBFB}"/>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20" name="TextBox 19">
            <a:extLst>
              <a:ext uri="{FF2B5EF4-FFF2-40B4-BE49-F238E27FC236}">
                <a16:creationId xmlns:a16="http://schemas.microsoft.com/office/drawing/2014/main" id="{B58F0007-A38E-4C10-8E09-411461F0B519}"/>
              </a:ext>
            </a:extLst>
          </p:cNvPr>
          <p:cNvSpPr txBox="1"/>
          <p:nvPr/>
        </p:nvSpPr>
        <p:spPr>
          <a:xfrm>
            <a:off x="6346914" y="1863080"/>
            <a:ext cx="5460644" cy="3785652"/>
          </a:xfrm>
          <a:prstGeom prst="rect">
            <a:avLst/>
          </a:prstGeom>
          <a:noFill/>
        </p:spPr>
        <p:txBody>
          <a:bodyPr wrap="square" rtlCol="0">
            <a:spAutoFit/>
          </a:bodyPr>
          <a:lstStyle/>
          <a:p>
            <a:pPr marL="342900" indent="-342900">
              <a:buFont typeface="+mj-lt"/>
              <a:buAutoNum type="arabicPeriod"/>
            </a:pPr>
            <a:r>
              <a:rPr lang="en-US" sz="2400" dirty="0"/>
              <a:t>Search through available </a:t>
            </a:r>
            <a:r>
              <a:rPr lang="en-US" sz="2400" b="1" dirty="0"/>
              <a:t>features</a:t>
            </a:r>
            <a:r>
              <a:rPr lang="en-US" sz="2400" dirty="0"/>
              <a:t> to split on</a:t>
            </a:r>
          </a:p>
          <a:p>
            <a:pPr marL="342900" indent="-342900">
              <a:buFont typeface="+mj-lt"/>
              <a:buAutoNum type="arabicPeriod"/>
            </a:pPr>
            <a:r>
              <a:rPr lang="en-US" sz="2400" dirty="0"/>
              <a:t>For each feature find the best </a:t>
            </a:r>
            <a:r>
              <a:rPr lang="en-US" sz="2400" b="1" dirty="0"/>
              <a:t>value</a:t>
            </a:r>
            <a:r>
              <a:rPr lang="en-US" sz="2400" dirty="0"/>
              <a:t> to split on</a:t>
            </a:r>
          </a:p>
          <a:p>
            <a:pPr marL="342900" indent="-342900">
              <a:buFont typeface="+mj-lt"/>
              <a:buAutoNum type="arabicPeriod"/>
            </a:pPr>
            <a:r>
              <a:rPr lang="en-US" sz="2400" dirty="0"/>
              <a:t>Look at all </a:t>
            </a:r>
            <a:r>
              <a:rPr lang="en-US" sz="2400" b="1" dirty="0"/>
              <a:t>combinations</a:t>
            </a:r>
            <a:r>
              <a:rPr lang="en-US" sz="2400" dirty="0"/>
              <a:t> of features and values and choose the one the optimizes </a:t>
            </a:r>
            <a:r>
              <a:rPr lang="en-US" sz="2400" b="1" dirty="0"/>
              <a:t>performance </a:t>
            </a:r>
            <a:r>
              <a:rPr lang="en-US" sz="2400" dirty="0"/>
              <a:t>(e.g., root mean squared error on data) if the tree stopped there</a:t>
            </a:r>
          </a:p>
          <a:p>
            <a:pPr marL="342900" indent="-342900">
              <a:buFont typeface="+mj-lt"/>
              <a:buAutoNum type="arabicPeriod"/>
            </a:pPr>
            <a:r>
              <a:rPr lang="en-US" sz="2400" b="1" dirty="0"/>
              <a:t>Repeat</a:t>
            </a:r>
            <a:r>
              <a:rPr lang="en-US" sz="2400" dirty="0"/>
              <a:t> for next level of nodes</a:t>
            </a:r>
            <a:endParaRPr lang="en-US" sz="2400" b="1" dirty="0"/>
          </a:p>
        </p:txBody>
      </p:sp>
      <p:sp>
        <p:nvSpPr>
          <p:cNvPr id="22" name="TextBox 21">
            <a:extLst>
              <a:ext uri="{FF2B5EF4-FFF2-40B4-BE49-F238E27FC236}">
                <a16:creationId xmlns:a16="http://schemas.microsoft.com/office/drawing/2014/main" id="{A89A2503-F085-45BC-A3D2-A10C6DFCE8B5}"/>
              </a:ext>
            </a:extLst>
          </p:cNvPr>
          <p:cNvSpPr txBox="1"/>
          <p:nvPr/>
        </p:nvSpPr>
        <p:spPr>
          <a:xfrm>
            <a:off x="283335" y="6050241"/>
            <a:ext cx="11362115" cy="523220"/>
          </a:xfrm>
          <a:prstGeom prst="rect">
            <a:avLst/>
          </a:prstGeom>
          <a:noFill/>
        </p:spPr>
        <p:txBody>
          <a:bodyPr wrap="square" rtlCol="0">
            <a:spAutoFit/>
          </a:bodyPr>
          <a:lstStyle/>
          <a:p>
            <a:r>
              <a:rPr lang="en-US" sz="2800" dirty="0"/>
              <a:t>Remember: As we work down the tree, we’re progressively splitting the data</a:t>
            </a:r>
          </a:p>
        </p:txBody>
      </p:sp>
    </p:spTree>
    <p:extLst>
      <p:ext uri="{BB962C8B-B14F-4D97-AF65-F5344CB8AC3E}">
        <p14:creationId xmlns:p14="http://schemas.microsoft.com/office/powerpoint/2010/main" val="323600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We Could Make Predictions Now</a:t>
            </a:r>
          </a:p>
        </p:txBody>
      </p:sp>
      <p:grpSp>
        <p:nvGrpSpPr>
          <p:cNvPr id="5" name="Group 4">
            <a:extLst>
              <a:ext uri="{FF2B5EF4-FFF2-40B4-BE49-F238E27FC236}">
                <a16:creationId xmlns:a16="http://schemas.microsoft.com/office/drawing/2014/main" id="{40665211-72F5-46CA-8940-9BF8804893B4}"/>
              </a:ext>
            </a:extLst>
          </p:cNvPr>
          <p:cNvGrpSpPr/>
          <p:nvPr/>
        </p:nvGrpSpPr>
        <p:grpSpPr>
          <a:xfrm>
            <a:off x="1507813" y="2099256"/>
            <a:ext cx="4341595" cy="3672627"/>
            <a:chOff x="1524001" y="1934527"/>
            <a:chExt cx="3381375" cy="2860361"/>
          </a:xfrm>
        </p:grpSpPr>
        <p:sp>
          <p:nvSpPr>
            <p:cNvPr id="6" name="Flowchart: Terminator 5">
              <a:extLst>
                <a:ext uri="{FF2B5EF4-FFF2-40B4-BE49-F238E27FC236}">
                  <a16:creationId xmlns:a16="http://schemas.microsoft.com/office/drawing/2014/main" id="{0B4F5BDD-52B3-4CD9-8904-9B8578A89100}"/>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Root</a:t>
              </a:r>
            </a:p>
          </p:txBody>
        </p:sp>
        <p:cxnSp>
          <p:nvCxnSpPr>
            <p:cNvPr id="7" name="Straight Arrow Connector 6">
              <a:extLst>
                <a:ext uri="{FF2B5EF4-FFF2-40B4-BE49-F238E27FC236}">
                  <a16:creationId xmlns:a16="http://schemas.microsoft.com/office/drawing/2014/main" id="{B0C38A7E-A714-4D1E-ABF5-01687F3389A1}"/>
                </a:ext>
              </a:extLst>
            </p:cNvPr>
            <p:cNvCxnSpPr>
              <a:cxnSpLocks/>
              <a:stCxn id="6" idx="2"/>
              <a:endCxn id="9" idx="0"/>
            </p:cNvCxnSpPr>
            <p:nvPr/>
          </p:nvCxnSpPr>
          <p:spPr>
            <a:xfrm>
              <a:off x="2857501" y="2343150"/>
              <a:ext cx="714375" cy="4086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F1B50E2-5AC5-45AD-9CC4-CC44CA51E1E3}"/>
                </a:ext>
              </a:extLst>
            </p:cNvPr>
            <p:cNvCxnSpPr>
              <a:cxnSpLocks/>
              <a:stCxn id="6" idx="2"/>
              <a:endCxn id="10"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9F190458-93D6-4F21-880C-FD9D51D36F4B}"/>
                </a:ext>
              </a:extLst>
            </p:cNvPr>
            <p:cNvSpPr/>
            <p:nvPr/>
          </p:nvSpPr>
          <p:spPr>
            <a:xfrm>
              <a:off x="2890839" y="2751773"/>
              <a:ext cx="1362075"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Decision</a:t>
              </a:r>
            </a:p>
          </p:txBody>
        </p:sp>
        <p:sp>
          <p:nvSpPr>
            <p:cNvPr id="10" name="Flowchart: Terminator 9">
              <a:extLst>
                <a:ext uri="{FF2B5EF4-FFF2-40B4-BE49-F238E27FC236}">
                  <a16:creationId xmlns:a16="http://schemas.microsoft.com/office/drawing/2014/main" id="{C75A1606-4F29-402B-B7EA-B79E5254E34F}"/>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11" name="Straight Arrow Connector 10">
              <a:extLst>
                <a:ext uri="{FF2B5EF4-FFF2-40B4-BE49-F238E27FC236}">
                  <a16:creationId xmlns:a16="http://schemas.microsoft.com/office/drawing/2014/main" id="{4D39D74C-B6C0-4A8E-863E-15A36AD242A1}"/>
                </a:ext>
              </a:extLst>
            </p:cNvPr>
            <p:cNvCxnSpPr>
              <a:cxnSpLocks/>
              <a:endCxn id="13"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47069D-45AD-4558-A3F7-AB3E0189EFF5}"/>
                </a:ext>
              </a:extLst>
            </p:cNvPr>
            <p:cNvCxnSpPr>
              <a:cxnSpLocks/>
              <a:endCxn id="14" idx="0"/>
            </p:cNvCxnSpPr>
            <p:nvPr/>
          </p:nvCxnSpPr>
          <p:spPr>
            <a:xfrm flipH="1">
              <a:off x="2857501" y="3160396"/>
              <a:ext cx="714375" cy="4086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Terminator 12">
              <a:extLst>
                <a:ext uri="{FF2B5EF4-FFF2-40B4-BE49-F238E27FC236}">
                  <a16:creationId xmlns:a16="http://schemas.microsoft.com/office/drawing/2014/main" id="{B040950E-1832-4FF8-8645-386DF4DBE85B}"/>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4" name="Flowchart: Terminator 13">
              <a:extLst>
                <a:ext uri="{FF2B5EF4-FFF2-40B4-BE49-F238E27FC236}">
                  <a16:creationId xmlns:a16="http://schemas.microsoft.com/office/drawing/2014/main" id="{ECFE75B2-A867-49D0-BB5A-64216CAB02C3}"/>
                </a:ext>
              </a:extLst>
            </p:cNvPr>
            <p:cNvSpPr/>
            <p:nvPr/>
          </p:nvSpPr>
          <p:spPr>
            <a:xfrm>
              <a:off x="2176463" y="3569019"/>
              <a:ext cx="1362075"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Decision</a:t>
              </a:r>
            </a:p>
          </p:txBody>
        </p:sp>
        <p:cxnSp>
          <p:nvCxnSpPr>
            <p:cNvPr id="15" name="Straight Arrow Connector 14">
              <a:extLst>
                <a:ext uri="{FF2B5EF4-FFF2-40B4-BE49-F238E27FC236}">
                  <a16:creationId xmlns:a16="http://schemas.microsoft.com/office/drawing/2014/main" id="{29D677EC-CF9A-4E33-B1C0-4CD91AC368FC}"/>
                </a:ext>
              </a:extLst>
            </p:cNvPr>
            <p:cNvCxnSpPr>
              <a:cxnSpLocks/>
              <a:endCxn id="17" idx="0"/>
            </p:cNvCxnSpPr>
            <p:nvPr/>
          </p:nvCxnSpPr>
          <p:spPr>
            <a:xfrm>
              <a:off x="2857501" y="3977642"/>
              <a:ext cx="714375" cy="4086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248CD3-4407-47E4-81BE-B913020779A5}"/>
                </a:ext>
              </a:extLst>
            </p:cNvPr>
            <p:cNvCxnSpPr>
              <a:cxnSpLocks/>
              <a:endCxn id="18"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Terminator 16">
              <a:extLst>
                <a:ext uri="{FF2B5EF4-FFF2-40B4-BE49-F238E27FC236}">
                  <a16:creationId xmlns:a16="http://schemas.microsoft.com/office/drawing/2014/main" id="{1A773EB3-9A6D-440F-AD89-3C7C4FD5154F}"/>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Leaf</a:t>
              </a:r>
            </a:p>
          </p:txBody>
        </p:sp>
        <p:sp>
          <p:nvSpPr>
            <p:cNvPr id="18" name="Flowchart: Terminator 17">
              <a:extLst>
                <a:ext uri="{FF2B5EF4-FFF2-40B4-BE49-F238E27FC236}">
                  <a16:creationId xmlns:a16="http://schemas.microsoft.com/office/drawing/2014/main" id="{0CA1122F-2D9B-4AE9-8357-61F7E0802DA8}"/>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19" name="Flowchart: Process 18">
            <a:extLst>
              <a:ext uri="{FF2B5EF4-FFF2-40B4-BE49-F238E27FC236}">
                <a16:creationId xmlns:a16="http://schemas.microsoft.com/office/drawing/2014/main" id="{46BCEB4C-681D-43DC-A1EB-107B636490AB}"/>
              </a:ext>
            </a:extLst>
          </p:cNvPr>
          <p:cNvSpPr/>
          <p:nvPr/>
        </p:nvSpPr>
        <p:spPr>
          <a:xfrm>
            <a:off x="5371341" y="2041282"/>
            <a:ext cx="1589879" cy="640608"/>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cxnSp>
        <p:nvCxnSpPr>
          <p:cNvPr id="20" name="Straight Arrow Connector 19">
            <a:extLst>
              <a:ext uri="{FF2B5EF4-FFF2-40B4-BE49-F238E27FC236}">
                <a16:creationId xmlns:a16="http://schemas.microsoft.com/office/drawing/2014/main" id="{2FA73426-A40D-4D22-861D-EAEEC44F9007}"/>
              </a:ext>
            </a:extLst>
          </p:cNvPr>
          <p:cNvCxnSpPr>
            <a:cxnSpLocks/>
            <a:stCxn id="19" idx="1"/>
            <a:endCxn id="6" idx="3"/>
          </p:cNvCxnSpPr>
          <p:nvPr/>
        </p:nvCxnSpPr>
        <p:spPr>
          <a:xfrm flipH="1">
            <a:off x="4014931" y="2361586"/>
            <a:ext cx="1356410"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a:extLst>
              <a:ext uri="{FF2B5EF4-FFF2-40B4-BE49-F238E27FC236}">
                <a16:creationId xmlns:a16="http://schemas.microsoft.com/office/drawing/2014/main" id="{F928D74F-F9C6-4631-B11D-F5AFC25AE15E}"/>
              </a:ext>
            </a:extLst>
          </p:cNvPr>
          <p:cNvSpPr/>
          <p:nvPr/>
        </p:nvSpPr>
        <p:spPr>
          <a:xfrm>
            <a:off x="5849408" y="5189248"/>
            <a:ext cx="1736248" cy="640608"/>
          </a:xfrm>
          <a:prstGeom prst="flowChartProcess">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23" name="Straight Arrow Connector 22">
            <a:extLst>
              <a:ext uri="{FF2B5EF4-FFF2-40B4-BE49-F238E27FC236}">
                <a16:creationId xmlns:a16="http://schemas.microsoft.com/office/drawing/2014/main" id="{571DE8A9-55FE-4CD9-A183-20E362F10141}"/>
              </a:ext>
            </a:extLst>
          </p:cNvPr>
          <p:cNvCxnSpPr>
            <a:cxnSpLocks/>
            <a:stCxn id="17" idx="3"/>
            <a:endCxn id="22" idx="1"/>
          </p:cNvCxnSpPr>
          <p:nvPr/>
        </p:nvCxnSpPr>
        <p:spPr>
          <a:xfrm flipV="1">
            <a:off x="4932170" y="5509552"/>
            <a:ext cx="917238"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98F9185-73C8-405F-B1EC-1F095D56F5A8}"/>
              </a:ext>
            </a:extLst>
          </p:cNvPr>
          <p:cNvSpPr txBox="1"/>
          <p:nvPr/>
        </p:nvSpPr>
        <p:spPr>
          <a:xfrm>
            <a:off x="6766646" y="2831896"/>
            <a:ext cx="561831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do we decide if this is a good prediction?</a:t>
            </a:r>
          </a:p>
          <a:p>
            <a:pPr marL="285750" indent="-285750">
              <a:buFont typeface="Arial" panose="020B0604020202020204" pitchFamily="34" charset="0"/>
              <a:buChar char="•"/>
            </a:pPr>
            <a:r>
              <a:rPr lang="en-US" sz="2400" dirty="0"/>
              <a:t>How confidence should we be in the model?</a:t>
            </a:r>
          </a:p>
          <a:p>
            <a:pPr marL="285750" indent="-285750">
              <a:buFont typeface="Arial" panose="020B0604020202020204" pitchFamily="34" charset="0"/>
              <a:buChar char="•"/>
            </a:pPr>
            <a:r>
              <a:rPr lang="en-US" sz="2400" dirty="0"/>
              <a:t>We need some way to quantify performance!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0521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What do predictions look like after training?</a:t>
            </a:r>
          </a:p>
        </p:txBody>
      </p:sp>
      <p:pic>
        <p:nvPicPr>
          <p:cNvPr id="4" name="Picture 3" descr="A picture containing scatter chart&#10;&#10;Description automatically generated">
            <a:extLst>
              <a:ext uri="{FF2B5EF4-FFF2-40B4-BE49-F238E27FC236}">
                <a16:creationId xmlns:a16="http://schemas.microsoft.com/office/drawing/2014/main" id="{D97135E9-195B-431A-9E1B-7B87DE83E984}"/>
              </a:ext>
            </a:extLst>
          </p:cNvPr>
          <p:cNvPicPr>
            <a:picLocks noChangeAspect="1"/>
          </p:cNvPicPr>
          <p:nvPr/>
        </p:nvPicPr>
        <p:blipFill rotWithShape="1">
          <a:blip r:embed="rId3">
            <a:extLst>
              <a:ext uri="{28A0092B-C50C-407E-A947-70E740481C1C}">
                <a14:useLocalDpi xmlns:a14="http://schemas.microsoft.com/office/drawing/2010/main" val="0"/>
              </a:ext>
            </a:extLst>
          </a:blip>
          <a:srcRect t="6476" r="51308"/>
          <a:stretch/>
        </p:blipFill>
        <p:spPr>
          <a:xfrm>
            <a:off x="640238" y="1690688"/>
            <a:ext cx="6751162" cy="4879108"/>
          </a:xfrm>
          <a:prstGeom prst="rect">
            <a:avLst/>
          </a:prstGeom>
        </p:spPr>
      </p:pic>
      <p:sp>
        <p:nvSpPr>
          <p:cNvPr id="24" name="TextBox 23">
            <a:extLst>
              <a:ext uri="{FF2B5EF4-FFF2-40B4-BE49-F238E27FC236}">
                <a16:creationId xmlns:a16="http://schemas.microsoft.com/office/drawing/2014/main" id="{2B198A82-0904-40CA-B837-303DC86BDD04}"/>
              </a:ext>
            </a:extLst>
          </p:cNvPr>
          <p:cNvSpPr txBox="1"/>
          <p:nvPr/>
        </p:nvSpPr>
        <p:spPr>
          <a:xfrm>
            <a:off x="7391399" y="1752600"/>
            <a:ext cx="4501243" cy="4093428"/>
          </a:xfrm>
          <a:prstGeom prst="rect">
            <a:avLst/>
          </a:prstGeom>
          <a:noFill/>
        </p:spPr>
        <p:txBody>
          <a:bodyPr wrap="square" rtlCol="0">
            <a:spAutoFit/>
          </a:bodyPr>
          <a:lstStyle/>
          <a:p>
            <a:pPr algn="ctr"/>
            <a:r>
              <a:rPr lang="en-US" sz="2000" b="1" dirty="0"/>
              <a:t>Parity Plots</a:t>
            </a:r>
          </a:p>
          <a:p>
            <a:pPr marL="342900" indent="-342900">
              <a:buFont typeface="Arial" panose="020B0604020202020204" pitchFamily="34" charset="0"/>
              <a:buChar char="•"/>
            </a:pPr>
            <a:r>
              <a:rPr lang="en-US" sz="2000" dirty="0"/>
              <a:t>Compare ML predictions to the “known” values from a dataset</a:t>
            </a:r>
            <a:endParaRPr lang="en-US" sz="2000" b="1" dirty="0"/>
          </a:p>
          <a:p>
            <a:pPr marL="342900" indent="-342900">
              <a:buFont typeface="Arial" panose="020B0604020202020204" pitchFamily="34" charset="0"/>
              <a:buChar char="•"/>
            </a:pPr>
            <a:r>
              <a:rPr lang="en-US" sz="2000" dirty="0"/>
              <a:t>Show errors as deviations from the line Y=X</a:t>
            </a:r>
          </a:p>
          <a:p>
            <a:endParaRPr lang="en-US" sz="2000" dirty="0"/>
          </a:p>
          <a:p>
            <a:pPr algn="ctr"/>
            <a:r>
              <a:rPr lang="en-US" sz="2000" b="1" dirty="0"/>
              <a:t>Predicting data the model has trained on:</a:t>
            </a:r>
          </a:p>
          <a:p>
            <a:pPr marL="342900" indent="-342900">
              <a:buFont typeface="Arial" panose="020B0604020202020204" pitchFamily="34" charset="0"/>
              <a:buChar char="•"/>
            </a:pPr>
            <a:r>
              <a:rPr lang="en-US" sz="2000" dirty="0"/>
              <a:t>Often gives errors of ~0 for complex ML models</a:t>
            </a:r>
          </a:p>
          <a:p>
            <a:pPr marL="342900" indent="-342900">
              <a:buFont typeface="Arial" panose="020B0604020202020204" pitchFamily="34" charset="0"/>
              <a:buChar char="•"/>
            </a:pPr>
            <a:r>
              <a:rPr lang="en-US" sz="2000" dirty="0"/>
              <a:t>Doesn’t tell us how the model performs on “new” data it hasn’t seen</a:t>
            </a:r>
          </a:p>
        </p:txBody>
      </p:sp>
    </p:spTree>
    <p:extLst>
      <p:ext uri="{BB962C8B-B14F-4D97-AF65-F5344CB8AC3E}">
        <p14:creationId xmlns:p14="http://schemas.microsoft.com/office/powerpoint/2010/main" val="423757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What if we had new data the model hasn’t trained on?</a:t>
            </a:r>
          </a:p>
        </p:txBody>
      </p:sp>
      <p:pic>
        <p:nvPicPr>
          <p:cNvPr id="4" name="Picture 3" descr="A picture containing scatter chart&#10;&#10;Description automatically generated">
            <a:extLst>
              <a:ext uri="{FF2B5EF4-FFF2-40B4-BE49-F238E27FC236}">
                <a16:creationId xmlns:a16="http://schemas.microsoft.com/office/drawing/2014/main" id="{D97135E9-195B-431A-9E1B-7B87DE83E984}"/>
              </a:ext>
            </a:extLst>
          </p:cNvPr>
          <p:cNvPicPr>
            <a:picLocks noChangeAspect="1"/>
          </p:cNvPicPr>
          <p:nvPr/>
        </p:nvPicPr>
        <p:blipFill rotWithShape="1">
          <a:blip r:embed="rId3">
            <a:extLst>
              <a:ext uri="{28A0092B-C50C-407E-A947-70E740481C1C}">
                <a14:useLocalDpi xmlns:a14="http://schemas.microsoft.com/office/drawing/2010/main" val="0"/>
              </a:ext>
            </a:extLst>
          </a:blip>
          <a:srcRect l="51545" t="6048" r="-237" b="427"/>
          <a:stretch/>
        </p:blipFill>
        <p:spPr>
          <a:xfrm>
            <a:off x="640238" y="1690688"/>
            <a:ext cx="6751162" cy="4879108"/>
          </a:xfrm>
          <a:prstGeom prst="rect">
            <a:avLst/>
          </a:prstGeom>
        </p:spPr>
      </p:pic>
      <p:sp>
        <p:nvSpPr>
          <p:cNvPr id="24" name="TextBox 23">
            <a:extLst>
              <a:ext uri="{FF2B5EF4-FFF2-40B4-BE49-F238E27FC236}">
                <a16:creationId xmlns:a16="http://schemas.microsoft.com/office/drawing/2014/main" id="{2B198A82-0904-40CA-B837-303DC86BDD04}"/>
              </a:ext>
            </a:extLst>
          </p:cNvPr>
          <p:cNvSpPr txBox="1"/>
          <p:nvPr/>
        </p:nvSpPr>
        <p:spPr>
          <a:xfrm>
            <a:off x="7587344" y="1905506"/>
            <a:ext cx="3820886" cy="3046988"/>
          </a:xfrm>
          <a:prstGeom prst="rect">
            <a:avLst/>
          </a:prstGeom>
          <a:noFill/>
        </p:spPr>
        <p:txBody>
          <a:bodyPr wrap="square" rtlCol="0">
            <a:spAutoFit/>
          </a:bodyPr>
          <a:lstStyle/>
          <a:p>
            <a:pPr algn="ctr"/>
            <a:r>
              <a:rPr lang="en-US" sz="2400" b="1" dirty="0"/>
              <a:t>Predicting data the model hasn’t trained on:</a:t>
            </a:r>
          </a:p>
          <a:p>
            <a:pPr marL="342900" indent="-342900">
              <a:buFont typeface="Arial" panose="020B0604020202020204" pitchFamily="34" charset="0"/>
              <a:buChar char="•"/>
            </a:pPr>
            <a:r>
              <a:rPr lang="en-US" sz="2400" dirty="0"/>
              <a:t>Usually gives non-zero errors</a:t>
            </a:r>
          </a:p>
          <a:p>
            <a:pPr marL="342900" indent="-342900">
              <a:buFont typeface="Arial" panose="020B0604020202020204" pitchFamily="34" charset="0"/>
              <a:buChar char="•"/>
            </a:pPr>
            <a:r>
              <a:rPr lang="en-US" sz="2400" dirty="0"/>
              <a:t>Gives a much better approximation of “real world” performance</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6B6376DA-F9B3-414F-A40F-C9766F367D42}"/>
              </a:ext>
            </a:extLst>
          </p:cNvPr>
          <p:cNvSpPr txBox="1"/>
          <p:nvPr/>
        </p:nvSpPr>
        <p:spPr>
          <a:xfrm>
            <a:off x="7587344" y="4941102"/>
            <a:ext cx="3820886" cy="830997"/>
          </a:xfrm>
          <a:prstGeom prst="rect">
            <a:avLst/>
          </a:prstGeom>
          <a:noFill/>
        </p:spPr>
        <p:txBody>
          <a:bodyPr wrap="square" rtlCol="0">
            <a:spAutoFit/>
          </a:bodyPr>
          <a:lstStyle/>
          <a:p>
            <a:pPr algn="ctr"/>
            <a:r>
              <a:rPr lang="en-US" sz="2400" b="1" dirty="0"/>
              <a:t>How do we get new data the model hasn’t trained on?</a:t>
            </a:r>
          </a:p>
        </p:txBody>
      </p:sp>
    </p:spTree>
    <p:extLst>
      <p:ext uri="{BB962C8B-B14F-4D97-AF65-F5344CB8AC3E}">
        <p14:creationId xmlns:p14="http://schemas.microsoft.com/office/powerpoint/2010/main" val="18081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838200" y="365125"/>
            <a:ext cx="10515600" cy="1669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Workflow Step 4: Model Assessment</a:t>
            </a:r>
            <a:br>
              <a:rPr lang="en-US"/>
            </a:br>
            <a:r>
              <a:rPr lang="en-US"/>
              <a:t>(Key Terms) </a:t>
            </a:r>
            <a:endParaRPr/>
          </a:p>
        </p:txBody>
      </p:sp>
      <p:sp>
        <p:nvSpPr>
          <p:cNvPr id="148" name="Google Shape;148;p3"/>
          <p:cNvSpPr txBox="1"/>
          <p:nvPr/>
        </p:nvSpPr>
        <p:spPr>
          <a:xfrm>
            <a:off x="0" y="1234280"/>
            <a:ext cx="609599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Calibri"/>
              <a:buNone/>
            </a:pPr>
            <a:endParaRPr sz="3200" b="0" i="0" u="sng" strike="noStrike" cap="none">
              <a:solidFill>
                <a:schemeClr val="dk1"/>
              </a:solidFill>
              <a:latin typeface="Calibri"/>
              <a:ea typeface="Calibri"/>
              <a:cs typeface="Calibri"/>
              <a:sym typeface="Calibri"/>
            </a:endParaRPr>
          </a:p>
        </p:txBody>
      </p:sp>
      <p:sp>
        <p:nvSpPr>
          <p:cNvPr id="149" name="Google Shape;149;p3"/>
          <p:cNvSpPr txBox="1"/>
          <p:nvPr/>
        </p:nvSpPr>
        <p:spPr>
          <a:xfrm>
            <a:off x="6496938" y="4296735"/>
            <a:ext cx="1809935" cy="62151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3"/>
          <p:cNvSpPr txBox="1"/>
          <p:nvPr/>
        </p:nvSpPr>
        <p:spPr>
          <a:xfrm>
            <a:off x="838200" y="2034862"/>
            <a:ext cx="6657304"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Training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that the model is fit to</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is expected that the model would predict this data very well, because it’s explicitly what it was trained on</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Testing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that is withheld until a “final” model has been fit. Then it is predicted</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Known values are compared with predictions to assess error</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Validation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Similar to testing data (and sometimes this term is used interchangeably which can be confusing).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that is temporarily withheld from the Training Data during a cross-validation procedure.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Used to optimize a model before the “final” model has been determined</a:t>
            </a:r>
            <a:endParaRPr/>
          </a:p>
        </p:txBody>
      </p:sp>
      <p:sp>
        <p:nvSpPr>
          <p:cNvPr id="151" name="Google Shape;151;p3"/>
          <p:cNvSpPr/>
          <p:nvPr/>
        </p:nvSpPr>
        <p:spPr>
          <a:xfrm>
            <a:off x="15649" y="6507677"/>
            <a:ext cx="581906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https://scikit-learn.org/stable/modules/cross_validation.html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Workflow Step 4: Model Assessment </a:t>
            </a:r>
            <a:endParaRPr/>
          </a:p>
        </p:txBody>
      </p:sp>
      <p:sp>
        <p:nvSpPr>
          <p:cNvPr id="158" name="Google Shape;158;p4"/>
          <p:cNvSpPr txBox="1"/>
          <p:nvPr/>
        </p:nvSpPr>
        <p:spPr>
          <a:xfrm>
            <a:off x="0" y="1234280"/>
            <a:ext cx="609599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Calibri"/>
              <a:buNone/>
            </a:pPr>
            <a:endParaRPr sz="3200" u="sng">
              <a:solidFill>
                <a:schemeClr val="dk1"/>
              </a:solidFill>
              <a:latin typeface="Calibri"/>
              <a:ea typeface="Calibri"/>
              <a:cs typeface="Calibri"/>
              <a:sym typeface="Calibri"/>
            </a:endParaRPr>
          </a:p>
        </p:txBody>
      </p:sp>
      <p:pic>
        <p:nvPicPr>
          <p:cNvPr id="159" name="Google Shape;159;p4" descr="A screen shot of a computer&#10;&#10;Description automatically generated"/>
          <p:cNvPicPr preferRelativeResize="0"/>
          <p:nvPr/>
        </p:nvPicPr>
        <p:blipFill rotWithShape="1">
          <a:blip r:embed="rId3">
            <a:alphaModFix/>
          </a:blip>
          <a:srcRect/>
          <a:stretch/>
        </p:blipFill>
        <p:spPr>
          <a:xfrm>
            <a:off x="704027" y="1555235"/>
            <a:ext cx="7435422" cy="5150182"/>
          </a:xfrm>
          <a:prstGeom prst="rect">
            <a:avLst/>
          </a:prstGeom>
          <a:noFill/>
          <a:ln>
            <a:noFill/>
          </a:ln>
        </p:spPr>
      </p:pic>
      <p:sp>
        <p:nvSpPr>
          <p:cNvPr id="160" name="Google Shape;160;p4"/>
          <p:cNvSpPr txBox="1"/>
          <p:nvPr/>
        </p:nvSpPr>
        <p:spPr>
          <a:xfrm>
            <a:off x="9127020" y="1410777"/>
            <a:ext cx="2852111"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Train/Test Splits: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Separate which data a model is trained on, and which is compared against to assess errors</a:t>
            </a:r>
            <a:endParaRPr/>
          </a:p>
        </p:txBody>
      </p:sp>
      <p:cxnSp>
        <p:nvCxnSpPr>
          <p:cNvPr id="161" name="Google Shape;161;p4"/>
          <p:cNvCxnSpPr>
            <a:stCxn id="160" idx="1"/>
          </p:cNvCxnSpPr>
          <p:nvPr/>
        </p:nvCxnSpPr>
        <p:spPr>
          <a:xfrm flipH="1">
            <a:off x="8206620" y="2149441"/>
            <a:ext cx="920400" cy="181500"/>
          </a:xfrm>
          <a:prstGeom prst="straightConnector1">
            <a:avLst/>
          </a:prstGeom>
          <a:noFill/>
          <a:ln w="25400" cap="flat" cmpd="sng">
            <a:solidFill>
              <a:schemeClr val="dk1"/>
            </a:solidFill>
            <a:prstDash val="solid"/>
            <a:miter lim="800000"/>
            <a:headEnd type="none" w="sm" len="sm"/>
            <a:tailEnd type="triangle" w="med" len="med"/>
          </a:ln>
        </p:spPr>
      </p:cxnSp>
      <p:sp>
        <p:nvSpPr>
          <p:cNvPr id="162" name="Google Shape;162;p4"/>
          <p:cNvSpPr txBox="1"/>
          <p:nvPr/>
        </p:nvSpPr>
        <p:spPr>
          <a:xfrm>
            <a:off x="6496938" y="4296735"/>
            <a:ext cx="1809935" cy="62151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4"/>
          <p:cNvSpPr txBox="1"/>
          <p:nvPr/>
        </p:nvSpPr>
        <p:spPr>
          <a:xfrm>
            <a:off x="6496938" y="4026699"/>
            <a:ext cx="344555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K-Fold Cross Validation: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Make “K” splits in the data.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Train a series of models using each fold as testing data once while training on the rest.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Assess error on average across all splits</a:t>
            </a:r>
            <a:endParaRPr/>
          </a:p>
        </p:txBody>
      </p:sp>
      <p:sp>
        <p:nvSpPr>
          <p:cNvPr id="164" name="Google Shape;164;p4"/>
          <p:cNvSpPr/>
          <p:nvPr/>
        </p:nvSpPr>
        <p:spPr>
          <a:xfrm>
            <a:off x="15649" y="6507677"/>
            <a:ext cx="581906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https://scikit-learn.org/stable/modules/cross_validation.html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Workflow Step 4: Visualizing Test Data Errors</a:t>
            </a:r>
            <a:endParaRPr/>
          </a:p>
        </p:txBody>
      </p:sp>
      <p:sp>
        <p:nvSpPr>
          <p:cNvPr id="171" name="Google Shape;171;p5"/>
          <p:cNvSpPr txBox="1"/>
          <p:nvPr/>
        </p:nvSpPr>
        <p:spPr>
          <a:xfrm>
            <a:off x="0" y="1234280"/>
            <a:ext cx="609599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Calibri"/>
              <a:buNone/>
            </a:pPr>
            <a:endParaRPr sz="3200" u="sng">
              <a:solidFill>
                <a:schemeClr val="dk1"/>
              </a:solidFill>
              <a:latin typeface="Calibri"/>
              <a:ea typeface="Calibri"/>
              <a:cs typeface="Calibri"/>
              <a:sym typeface="Calibri"/>
            </a:endParaRPr>
          </a:p>
        </p:txBody>
      </p:sp>
      <p:grpSp>
        <p:nvGrpSpPr>
          <p:cNvPr id="172" name="Google Shape;172;p5"/>
          <p:cNvGrpSpPr/>
          <p:nvPr/>
        </p:nvGrpSpPr>
        <p:grpSpPr>
          <a:xfrm>
            <a:off x="462360" y="2174799"/>
            <a:ext cx="2427126" cy="2293285"/>
            <a:chOff x="838200" y="3017042"/>
            <a:chExt cx="3355789" cy="3170737"/>
          </a:xfrm>
        </p:grpSpPr>
        <p:cxnSp>
          <p:nvCxnSpPr>
            <p:cNvPr id="173" name="Google Shape;173;p5"/>
            <p:cNvCxnSpPr/>
            <p:nvPr/>
          </p:nvCxnSpPr>
          <p:spPr>
            <a:xfrm rot="10800000" flipH="1">
              <a:off x="1450789" y="3017043"/>
              <a:ext cx="2743200" cy="2743200"/>
            </a:xfrm>
            <a:prstGeom prst="straightConnector1">
              <a:avLst/>
            </a:prstGeom>
            <a:noFill/>
            <a:ln w="38100" cap="flat" cmpd="sng">
              <a:solidFill>
                <a:schemeClr val="dk1"/>
              </a:solidFill>
              <a:prstDash val="dash"/>
              <a:miter lim="800000"/>
              <a:headEnd type="none" w="sm" len="sm"/>
              <a:tailEnd type="triangle" w="med" len="med"/>
            </a:ln>
          </p:spPr>
        </p:cxnSp>
        <p:cxnSp>
          <p:nvCxnSpPr>
            <p:cNvPr id="174" name="Google Shape;174;p5"/>
            <p:cNvCxnSpPr/>
            <p:nvPr/>
          </p:nvCxnSpPr>
          <p:spPr>
            <a:xfrm>
              <a:off x="1431246" y="5764694"/>
              <a:ext cx="27432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175" name="Google Shape;175;p5"/>
            <p:cNvCxnSpPr/>
            <p:nvPr/>
          </p:nvCxnSpPr>
          <p:spPr>
            <a:xfrm rot="-5400000">
              <a:off x="69418" y="4388643"/>
              <a:ext cx="2743200" cy="0"/>
            </a:xfrm>
            <a:prstGeom prst="straightConnector1">
              <a:avLst/>
            </a:prstGeom>
            <a:noFill/>
            <a:ln w="38100" cap="flat" cmpd="sng">
              <a:solidFill>
                <a:schemeClr val="dk1"/>
              </a:solidFill>
              <a:prstDash val="solid"/>
              <a:miter lim="800000"/>
              <a:headEnd type="none" w="sm" len="sm"/>
              <a:tailEnd type="triangle" w="med" len="med"/>
            </a:ln>
          </p:spPr>
        </p:cxnSp>
        <p:sp>
          <p:nvSpPr>
            <p:cNvPr id="176" name="Google Shape;176;p5"/>
            <p:cNvSpPr/>
            <p:nvPr/>
          </p:nvSpPr>
          <p:spPr>
            <a:xfrm>
              <a:off x="1770067" y="5065621"/>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5"/>
            <p:cNvSpPr/>
            <p:nvPr/>
          </p:nvSpPr>
          <p:spPr>
            <a:xfrm>
              <a:off x="2456783" y="4497833"/>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
            <p:cNvSpPr/>
            <p:nvPr/>
          </p:nvSpPr>
          <p:spPr>
            <a:xfrm>
              <a:off x="1947444" y="5374012"/>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5"/>
            <p:cNvSpPr/>
            <p:nvPr/>
          </p:nvSpPr>
          <p:spPr>
            <a:xfrm>
              <a:off x="2576724" y="4250372"/>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5"/>
            <p:cNvSpPr/>
            <p:nvPr/>
          </p:nvSpPr>
          <p:spPr>
            <a:xfrm>
              <a:off x="2066449" y="4678589"/>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5"/>
            <p:cNvSpPr/>
            <p:nvPr/>
          </p:nvSpPr>
          <p:spPr>
            <a:xfrm>
              <a:off x="2925723" y="4497833"/>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5"/>
            <p:cNvSpPr/>
            <p:nvPr/>
          </p:nvSpPr>
          <p:spPr>
            <a:xfrm>
              <a:off x="3318982" y="4117765"/>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5"/>
            <p:cNvSpPr/>
            <p:nvPr/>
          </p:nvSpPr>
          <p:spPr>
            <a:xfrm>
              <a:off x="3987718" y="4276572"/>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5"/>
            <p:cNvSpPr txBox="1"/>
            <p:nvPr/>
          </p:nvSpPr>
          <p:spPr>
            <a:xfrm>
              <a:off x="1441017" y="5818447"/>
              <a:ext cx="2733428" cy="369332"/>
            </a:xfrm>
            <a:prstGeom prst="rect">
              <a:avLst/>
            </a:prstGeom>
            <a:blipFill rotWithShape="1">
              <a:blip r:embed="rId3">
                <a:alphaModFix/>
              </a:blip>
              <a:stretch>
                <a:fillRect l="-1851" t="-13950" r="-1541" b="-7673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5" name="Google Shape;185;p5"/>
            <p:cNvSpPr txBox="1"/>
            <p:nvPr/>
          </p:nvSpPr>
          <p:spPr>
            <a:xfrm rot="-5400000">
              <a:off x="-348735" y="4203977"/>
              <a:ext cx="2743202" cy="369332"/>
            </a:xfrm>
            <a:prstGeom prst="rect">
              <a:avLst/>
            </a:prstGeom>
            <a:blipFill rotWithShape="1">
              <a:blip r:embed="rId4">
                <a:alphaModFix/>
              </a:blip>
              <a:stretch>
                <a:fillRect l="-9999" r="-2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6" name="Google Shape;186;p5"/>
            <p:cNvSpPr/>
            <p:nvPr/>
          </p:nvSpPr>
          <p:spPr>
            <a:xfrm>
              <a:off x="3625619" y="4096126"/>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5"/>
            <p:cNvSpPr/>
            <p:nvPr/>
          </p:nvSpPr>
          <p:spPr>
            <a:xfrm>
              <a:off x="3580502" y="4338485"/>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5"/>
            <p:cNvSpPr/>
            <p:nvPr/>
          </p:nvSpPr>
          <p:spPr>
            <a:xfrm>
              <a:off x="3149666" y="4299589"/>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89" name="Google Shape;189;p5"/>
          <p:cNvGrpSpPr/>
          <p:nvPr/>
        </p:nvGrpSpPr>
        <p:grpSpPr>
          <a:xfrm>
            <a:off x="3389642" y="2181238"/>
            <a:ext cx="2427126" cy="2280406"/>
            <a:chOff x="838200" y="3017042"/>
            <a:chExt cx="3355789" cy="3152930"/>
          </a:xfrm>
        </p:grpSpPr>
        <p:cxnSp>
          <p:nvCxnSpPr>
            <p:cNvPr id="190" name="Google Shape;190;p5"/>
            <p:cNvCxnSpPr/>
            <p:nvPr/>
          </p:nvCxnSpPr>
          <p:spPr>
            <a:xfrm rot="10800000" flipH="1">
              <a:off x="1450789" y="3017043"/>
              <a:ext cx="2743200" cy="2743200"/>
            </a:xfrm>
            <a:prstGeom prst="straightConnector1">
              <a:avLst/>
            </a:prstGeom>
            <a:noFill/>
            <a:ln w="38100" cap="flat" cmpd="sng">
              <a:solidFill>
                <a:schemeClr val="dk1"/>
              </a:solidFill>
              <a:prstDash val="dash"/>
              <a:miter lim="800000"/>
              <a:headEnd type="none" w="sm" len="sm"/>
              <a:tailEnd type="triangle" w="med" len="med"/>
            </a:ln>
          </p:spPr>
        </p:cxnSp>
        <p:cxnSp>
          <p:nvCxnSpPr>
            <p:cNvPr id="191" name="Google Shape;191;p5"/>
            <p:cNvCxnSpPr/>
            <p:nvPr/>
          </p:nvCxnSpPr>
          <p:spPr>
            <a:xfrm>
              <a:off x="1431246" y="5764694"/>
              <a:ext cx="27432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192" name="Google Shape;192;p5"/>
            <p:cNvCxnSpPr/>
            <p:nvPr/>
          </p:nvCxnSpPr>
          <p:spPr>
            <a:xfrm rot="-5400000">
              <a:off x="69418" y="4388643"/>
              <a:ext cx="2743200" cy="0"/>
            </a:xfrm>
            <a:prstGeom prst="straightConnector1">
              <a:avLst/>
            </a:prstGeom>
            <a:noFill/>
            <a:ln w="38100" cap="flat" cmpd="sng">
              <a:solidFill>
                <a:schemeClr val="dk1"/>
              </a:solidFill>
              <a:prstDash val="solid"/>
              <a:miter lim="800000"/>
              <a:headEnd type="none" w="sm" len="sm"/>
              <a:tailEnd type="triangle" w="med" len="med"/>
            </a:ln>
          </p:spPr>
        </p:cxnSp>
        <p:sp>
          <p:nvSpPr>
            <p:cNvPr id="193" name="Google Shape;193;p5"/>
            <p:cNvSpPr/>
            <p:nvPr/>
          </p:nvSpPr>
          <p:spPr>
            <a:xfrm>
              <a:off x="3145113" y="4805276"/>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5"/>
            <p:cNvSpPr/>
            <p:nvPr/>
          </p:nvSpPr>
          <p:spPr>
            <a:xfrm>
              <a:off x="2722439" y="5073085"/>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5"/>
            <p:cNvSpPr/>
            <p:nvPr/>
          </p:nvSpPr>
          <p:spPr>
            <a:xfrm>
              <a:off x="2298486" y="5505299"/>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5"/>
            <p:cNvSpPr/>
            <p:nvPr/>
          </p:nvSpPr>
          <p:spPr>
            <a:xfrm>
              <a:off x="2809913" y="4696702"/>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5"/>
            <p:cNvSpPr/>
            <p:nvPr/>
          </p:nvSpPr>
          <p:spPr>
            <a:xfrm>
              <a:off x="2243838" y="5157036"/>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5"/>
            <p:cNvSpPr/>
            <p:nvPr/>
          </p:nvSpPr>
          <p:spPr>
            <a:xfrm>
              <a:off x="3315829" y="4497834"/>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5"/>
            <p:cNvSpPr/>
            <p:nvPr/>
          </p:nvSpPr>
          <p:spPr>
            <a:xfrm>
              <a:off x="3751406" y="3901983"/>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5"/>
            <p:cNvSpPr/>
            <p:nvPr/>
          </p:nvSpPr>
          <p:spPr>
            <a:xfrm>
              <a:off x="3884899" y="3464887"/>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5"/>
            <p:cNvSpPr txBox="1"/>
            <p:nvPr/>
          </p:nvSpPr>
          <p:spPr>
            <a:xfrm>
              <a:off x="1441017" y="5800640"/>
              <a:ext cx="2733428" cy="369332"/>
            </a:xfrm>
            <a:prstGeom prst="rect">
              <a:avLst/>
            </a:prstGeom>
            <a:blipFill rotWithShape="1">
              <a:blip r:embed="rId5">
                <a:alphaModFix/>
              </a:blip>
              <a:stretch>
                <a:fillRect l="-1542" t="-13950" r="-1851" b="-7673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2" name="Google Shape;202;p5"/>
            <p:cNvSpPr txBox="1"/>
            <p:nvPr/>
          </p:nvSpPr>
          <p:spPr>
            <a:xfrm rot="-5400000">
              <a:off x="-348735" y="4203977"/>
              <a:ext cx="2743202" cy="369332"/>
            </a:xfrm>
            <a:prstGeom prst="rect">
              <a:avLst/>
            </a:prstGeom>
            <a:blipFill rotWithShape="1">
              <a:blip r:embed="rId4">
                <a:alphaModFix/>
              </a:blip>
              <a:stretch>
                <a:fillRect l="-9999" r="-2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3" name="Google Shape;203;p5"/>
            <p:cNvSpPr/>
            <p:nvPr/>
          </p:nvSpPr>
          <p:spPr>
            <a:xfrm>
              <a:off x="3483273" y="3948509"/>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5"/>
            <p:cNvSpPr/>
            <p:nvPr/>
          </p:nvSpPr>
          <p:spPr>
            <a:xfrm>
              <a:off x="3689494" y="4430877"/>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5"/>
            <p:cNvSpPr/>
            <p:nvPr/>
          </p:nvSpPr>
          <p:spPr>
            <a:xfrm>
              <a:off x="3132625" y="4051382"/>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6" name="Google Shape;206;p5"/>
          <p:cNvGrpSpPr/>
          <p:nvPr/>
        </p:nvGrpSpPr>
        <p:grpSpPr>
          <a:xfrm>
            <a:off x="6316924" y="2181238"/>
            <a:ext cx="2427126" cy="2280406"/>
            <a:chOff x="838200" y="3017042"/>
            <a:chExt cx="3355789" cy="3152930"/>
          </a:xfrm>
        </p:grpSpPr>
        <p:cxnSp>
          <p:nvCxnSpPr>
            <p:cNvPr id="207" name="Google Shape;207;p5"/>
            <p:cNvCxnSpPr/>
            <p:nvPr/>
          </p:nvCxnSpPr>
          <p:spPr>
            <a:xfrm rot="10800000" flipH="1">
              <a:off x="1450789" y="3017043"/>
              <a:ext cx="2743200" cy="2743200"/>
            </a:xfrm>
            <a:prstGeom prst="straightConnector1">
              <a:avLst/>
            </a:prstGeom>
            <a:noFill/>
            <a:ln w="38100" cap="flat" cmpd="sng">
              <a:solidFill>
                <a:schemeClr val="dk1"/>
              </a:solidFill>
              <a:prstDash val="dash"/>
              <a:miter lim="800000"/>
              <a:headEnd type="none" w="sm" len="sm"/>
              <a:tailEnd type="triangle" w="med" len="med"/>
            </a:ln>
          </p:spPr>
        </p:cxnSp>
        <p:cxnSp>
          <p:nvCxnSpPr>
            <p:cNvPr id="208" name="Google Shape;208;p5"/>
            <p:cNvCxnSpPr/>
            <p:nvPr/>
          </p:nvCxnSpPr>
          <p:spPr>
            <a:xfrm>
              <a:off x="1431246" y="5764694"/>
              <a:ext cx="27432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209" name="Google Shape;209;p5"/>
            <p:cNvCxnSpPr/>
            <p:nvPr/>
          </p:nvCxnSpPr>
          <p:spPr>
            <a:xfrm rot="-5400000">
              <a:off x="69418" y="4388643"/>
              <a:ext cx="2743200" cy="0"/>
            </a:xfrm>
            <a:prstGeom prst="straightConnector1">
              <a:avLst/>
            </a:prstGeom>
            <a:noFill/>
            <a:ln w="38100" cap="flat" cmpd="sng">
              <a:solidFill>
                <a:schemeClr val="dk1"/>
              </a:solidFill>
              <a:prstDash val="solid"/>
              <a:miter lim="800000"/>
              <a:headEnd type="none" w="sm" len="sm"/>
              <a:tailEnd type="triangle" w="med" len="med"/>
            </a:ln>
          </p:spPr>
        </p:cxnSp>
        <p:sp>
          <p:nvSpPr>
            <p:cNvPr id="210" name="Google Shape;210;p5"/>
            <p:cNvSpPr/>
            <p:nvPr/>
          </p:nvSpPr>
          <p:spPr>
            <a:xfrm>
              <a:off x="1648630" y="4388642"/>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5"/>
            <p:cNvSpPr/>
            <p:nvPr/>
          </p:nvSpPr>
          <p:spPr>
            <a:xfrm>
              <a:off x="2456783" y="4497833"/>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5"/>
            <p:cNvSpPr/>
            <p:nvPr/>
          </p:nvSpPr>
          <p:spPr>
            <a:xfrm>
              <a:off x="1807167" y="4399400"/>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5"/>
            <p:cNvSpPr/>
            <p:nvPr/>
          </p:nvSpPr>
          <p:spPr>
            <a:xfrm>
              <a:off x="2257025" y="4461312"/>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5"/>
            <p:cNvSpPr/>
            <p:nvPr/>
          </p:nvSpPr>
          <p:spPr>
            <a:xfrm>
              <a:off x="2006925" y="4485326"/>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5"/>
            <p:cNvSpPr/>
            <p:nvPr/>
          </p:nvSpPr>
          <p:spPr>
            <a:xfrm>
              <a:off x="2925723" y="4497833"/>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5"/>
            <p:cNvSpPr/>
            <p:nvPr/>
          </p:nvSpPr>
          <p:spPr>
            <a:xfrm>
              <a:off x="3949469" y="4440215"/>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5"/>
            <p:cNvSpPr/>
            <p:nvPr/>
          </p:nvSpPr>
          <p:spPr>
            <a:xfrm>
              <a:off x="3704949" y="4497833"/>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5"/>
            <p:cNvSpPr txBox="1"/>
            <p:nvPr/>
          </p:nvSpPr>
          <p:spPr>
            <a:xfrm>
              <a:off x="1441017" y="5800640"/>
              <a:ext cx="2733428" cy="369332"/>
            </a:xfrm>
            <a:prstGeom prst="rect">
              <a:avLst/>
            </a:prstGeom>
            <a:blipFill rotWithShape="1">
              <a:blip r:embed="rId6">
                <a:alphaModFix/>
              </a:blip>
              <a:stretch>
                <a:fillRect l="-1537" t="-13633" r="-1536" b="-7272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9" name="Google Shape;219;p5"/>
            <p:cNvSpPr txBox="1"/>
            <p:nvPr/>
          </p:nvSpPr>
          <p:spPr>
            <a:xfrm rot="-5400000">
              <a:off x="-348735" y="4203977"/>
              <a:ext cx="2743202" cy="369332"/>
            </a:xfrm>
            <a:prstGeom prst="rect">
              <a:avLst/>
            </a:prstGeom>
            <a:blipFill rotWithShape="1">
              <a:blip r:embed="rId4">
                <a:alphaModFix/>
              </a:blip>
              <a:stretch>
                <a:fillRect l="-9999" r="-2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20" name="Google Shape;220;p5"/>
            <p:cNvSpPr/>
            <p:nvPr/>
          </p:nvSpPr>
          <p:spPr>
            <a:xfrm>
              <a:off x="3336663" y="4269291"/>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5"/>
            <p:cNvSpPr/>
            <p:nvPr/>
          </p:nvSpPr>
          <p:spPr>
            <a:xfrm>
              <a:off x="3383282" y="4547238"/>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5"/>
            <p:cNvSpPr/>
            <p:nvPr/>
          </p:nvSpPr>
          <p:spPr>
            <a:xfrm>
              <a:off x="3074823" y="4497833"/>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23" name="Google Shape;223;p5"/>
          <p:cNvGrpSpPr/>
          <p:nvPr/>
        </p:nvGrpSpPr>
        <p:grpSpPr>
          <a:xfrm>
            <a:off x="9244206" y="2181238"/>
            <a:ext cx="2427126" cy="2280406"/>
            <a:chOff x="838200" y="3017042"/>
            <a:chExt cx="3355789" cy="3152930"/>
          </a:xfrm>
        </p:grpSpPr>
        <p:cxnSp>
          <p:nvCxnSpPr>
            <p:cNvPr id="224" name="Google Shape;224;p5"/>
            <p:cNvCxnSpPr/>
            <p:nvPr/>
          </p:nvCxnSpPr>
          <p:spPr>
            <a:xfrm rot="10800000" flipH="1">
              <a:off x="1450789" y="3017043"/>
              <a:ext cx="2743200" cy="2743200"/>
            </a:xfrm>
            <a:prstGeom prst="straightConnector1">
              <a:avLst/>
            </a:prstGeom>
            <a:noFill/>
            <a:ln w="38100" cap="flat" cmpd="sng">
              <a:solidFill>
                <a:schemeClr val="dk1"/>
              </a:solidFill>
              <a:prstDash val="dash"/>
              <a:miter lim="800000"/>
              <a:headEnd type="none" w="sm" len="sm"/>
              <a:tailEnd type="triangle" w="med" len="med"/>
            </a:ln>
          </p:spPr>
        </p:cxnSp>
        <p:cxnSp>
          <p:nvCxnSpPr>
            <p:cNvPr id="225" name="Google Shape;225;p5"/>
            <p:cNvCxnSpPr/>
            <p:nvPr/>
          </p:nvCxnSpPr>
          <p:spPr>
            <a:xfrm>
              <a:off x="1431246" y="5764694"/>
              <a:ext cx="27432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226" name="Google Shape;226;p5"/>
            <p:cNvCxnSpPr/>
            <p:nvPr/>
          </p:nvCxnSpPr>
          <p:spPr>
            <a:xfrm rot="-5400000">
              <a:off x="69418" y="4388643"/>
              <a:ext cx="2743200" cy="0"/>
            </a:xfrm>
            <a:prstGeom prst="straightConnector1">
              <a:avLst/>
            </a:prstGeom>
            <a:noFill/>
            <a:ln w="38100" cap="flat" cmpd="sng">
              <a:solidFill>
                <a:schemeClr val="dk1"/>
              </a:solidFill>
              <a:prstDash val="solid"/>
              <a:miter lim="800000"/>
              <a:headEnd type="none" w="sm" len="sm"/>
              <a:tailEnd type="triangle" w="med" len="med"/>
            </a:ln>
          </p:spPr>
        </p:cxnSp>
        <p:sp>
          <p:nvSpPr>
            <p:cNvPr id="227" name="Google Shape;227;p5"/>
            <p:cNvSpPr/>
            <p:nvPr/>
          </p:nvSpPr>
          <p:spPr>
            <a:xfrm>
              <a:off x="2842372" y="5230939"/>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5"/>
            <p:cNvSpPr/>
            <p:nvPr/>
          </p:nvSpPr>
          <p:spPr>
            <a:xfrm>
              <a:off x="2604379" y="5461933"/>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5"/>
            <p:cNvSpPr/>
            <p:nvPr/>
          </p:nvSpPr>
          <p:spPr>
            <a:xfrm>
              <a:off x="2152471" y="5400021"/>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5"/>
            <p:cNvSpPr/>
            <p:nvPr/>
          </p:nvSpPr>
          <p:spPr>
            <a:xfrm>
              <a:off x="2809913" y="4696702"/>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5"/>
            <p:cNvSpPr/>
            <p:nvPr/>
          </p:nvSpPr>
          <p:spPr>
            <a:xfrm>
              <a:off x="1564668" y="4704813"/>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5"/>
            <p:cNvSpPr/>
            <p:nvPr/>
          </p:nvSpPr>
          <p:spPr>
            <a:xfrm>
              <a:off x="3245339" y="3766140"/>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5"/>
            <p:cNvSpPr/>
            <p:nvPr/>
          </p:nvSpPr>
          <p:spPr>
            <a:xfrm>
              <a:off x="3512841" y="3558066"/>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5"/>
            <p:cNvSpPr/>
            <p:nvPr/>
          </p:nvSpPr>
          <p:spPr>
            <a:xfrm>
              <a:off x="3762743" y="3340752"/>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5"/>
            <p:cNvSpPr txBox="1"/>
            <p:nvPr/>
          </p:nvSpPr>
          <p:spPr>
            <a:xfrm>
              <a:off x="1441017" y="5800640"/>
              <a:ext cx="2733428" cy="369332"/>
            </a:xfrm>
            <a:prstGeom prst="rect">
              <a:avLst/>
            </a:prstGeom>
            <a:blipFill rotWithShape="1">
              <a:blip r:embed="rId7">
                <a:alphaModFix/>
              </a:blip>
              <a:stretch>
                <a:fillRect l="-1542" t="-11363" r="-1851" b="-7272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6" name="Google Shape;236;p5"/>
            <p:cNvSpPr txBox="1"/>
            <p:nvPr/>
          </p:nvSpPr>
          <p:spPr>
            <a:xfrm rot="-5400000">
              <a:off x="-348735" y="4203977"/>
              <a:ext cx="2743202" cy="369332"/>
            </a:xfrm>
            <a:prstGeom prst="rect">
              <a:avLst/>
            </a:prstGeom>
            <a:blipFill rotWithShape="1">
              <a:blip r:embed="rId4">
                <a:alphaModFix/>
              </a:blip>
              <a:stretch>
                <a:fillRect l="-9999" r="-2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7" name="Google Shape;237;p5"/>
            <p:cNvSpPr/>
            <p:nvPr/>
          </p:nvSpPr>
          <p:spPr>
            <a:xfrm>
              <a:off x="2024424" y="4572429"/>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5"/>
            <p:cNvSpPr/>
            <p:nvPr/>
          </p:nvSpPr>
          <p:spPr>
            <a:xfrm>
              <a:off x="2337366" y="4175207"/>
              <a:ext cx="123825" cy="123824"/>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5"/>
            <p:cNvSpPr/>
            <p:nvPr/>
          </p:nvSpPr>
          <p:spPr>
            <a:xfrm>
              <a:off x="3132625" y="4051382"/>
              <a:ext cx="123825" cy="12382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0" name="Google Shape;240;p5"/>
          <p:cNvSpPr txBox="1"/>
          <p:nvPr/>
        </p:nvSpPr>
        <p:spPr>
          <a:xfrm>
            <a:off x="3389642" y="5263645"/>
            <a:ext cx="4722949"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Parity plots show qualitative trends in predictions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1415</Words>
  <Application>Microsoft Macintosh PowerPoint</Application>
  <PresentationFormat>Widescreen</PresentationFormat>
  <Paragraphs>169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Module 3: Model Assessment, Optimization, Predictions</vt:lpstr>
      <vt:lpstr>A Basic Materials Design Workflow</vt:lpstr>
      <vt:lpstr>So how do we actually “train” a decision tree?</vt:lpstr>
      <vt:lpstr>We Could Make Predictions Now</vt:lpstr>
      <vt:lpstr>What do predictions look like after training?</vt:lpstr>
      <vt:lpstr>What if we had new data the model hasn’t trained on?</vt:lpstr>
      <vt:lpstr>Workflow Step 4: Model Assessment (Key Terms) </vt:lpstr>
      <vt:lpstr>Workflow Step 4: Model Assessment </vt:lpstr>
      <vt:lpstr>Workflow Step 4: Visualizing Test Data Errors</vt:lpstr>
      <vt:lpstr>Workflow Step 4: Quantifying Test Data Errors</vt:lpstr>
      <vt:lpstr>Workflow Step 5: Model Optimization</vt:lpstr>
      <vt:lpstr>Example: Optimizing Band Gap Predictions</vt:lpstr>
      <vt:lpstr>Workflow Step 6: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Model Assessment, Optimization, Predictions</dc:title>
  <dc:creator>Ben Afflerbach</dc:creator>
  <cp:lastModifiedBy>Dane Morgan</cp:lastModifiedBy>
  <cp:revision>5</cp:revision>
  <dcterms:created xsi:type="dcterms:W3CDTF">2020-01-09T16:33:41Z</dcterms:created>
  <dcterms:modified xsi:type="dcterms:W3CDTF">2022-09-05T21:46:28Z</dcterms:modified>
</cp:coreProperties>
</file>