
<file path=[Content_Types].xml><?xml version="1.0" encoding="utf-8"?>
<Types xmlns="http://schemas.openxmlformats.org/package/2006/content-types">
  <Default Extension="bmp" ContentType="image/bmp"/>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4"/>
  </p:sldMasterIdLst>
  <p:notesMasterIdLst>
    <p:notesMasterId r:id="rId17"/>
  </p:notesMasterIdLst>
  <p:handoutMasterIdLst>
    <p:handoutMasterId r:id="rId18"/>
  </p:handoutMasterIdLst>
  <p:sldIdLst>
    <p:sldId id="256" r:id="rId5"/>
    <p:sldId id="263" r:id="rId6"/>
    <p:sldId id="258" r:id="rId7"/>
    <p:sldId id="264" r:id="rId8"/>
    <p:sldId id="265" r:id="rId9"/>
    <p:sldId id="266" r:id="rId10"/>
    <p:sldId id="267" r:id="rId11"/>
    <p:sldId id="268" r:id="rId12"/>
    <p:sldId id="269" r:id="rId13"/>
    <p:sldId id="270" r:id="rId14"/>
    <p:sldId id="271" r:id="rId15"/>
    <p:sldId id="26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5" autoAdjust="0"/>
  </p:normalViewPr>
  <p:slideViewPr>
    <p:cSldViewPr snapToGrid="0">
      <p:cViewPr>
        <p:scale>
          <a:sx n="63" d="100"/>
          <a:sy n="63" d="100"/>
        </p:scale>
        <p:origin x="84" y="80"/>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18/5/colors/Iconchunking_neutralbg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a:alpha val="0"/>
      </a:schemeClr>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720856-93F0-4CC7-B7FD-2466914A11D4}" type="doc">
      <dgm:prSet loTypeId="urn:microsoft.com/office/officeart/2018/2/layout/IconVerticalSolidList" loCatId="icon" qsTypeId="urn:microsoft.com/office/officeart/2005/8/quickstyle/simple1" qsCatId="simple" csTypeId="urn:microsoft.com/office/officeart/2018/5/colors/Iconchunking_neutralbg_accent5_2" csCatId="accent5" phldr="1"/>
      <dgm:spPr/>
    </dgm:pt>
    <dgm:pt modelId="{4AF52931-E4CA-4429-AACB-B8747CDB2409}">
      <dgm:prSet phldrT="[Text]"/>
      <dgm:spPr/>
      <dgm:t>
        <a:bodyPr/>
        <a:lstStyle/>
        <a:p>
          <a:pPr>
            <a:lnSpc>
              <a:spcPct val="100000"/>
            </a:lnSpc>
          </a:pPr>
          <a:r>
            <a:rPr lang="en-US" dirty="0"/>
            <a:t>Lack of understanding</a:t>
          </a:r>
        </a:p>
      </dgm:t>
    </dgm:pt>
    <dgm:pt modelId="{67B2FC97-2FAE-4EFE-9DEE-E4216C657F35}" type="parTrans" cxnId="{F82329C8-C3B2-4E9B-9033-528488D72705}">
      <dgm:prSet/>
      <dgm:spPr/>
      <dgm:t>
        <a:bodyPr/>
        <a:lstStyle/>
        <a:p>
          <a:endParaRPr lang="en-US" sz="1400"/>
        </a:p>
      </dgm:t>
    </dgm:pt>
    <dgm:pt modelId="{D86AF01C-9CBC-41F8-9354-48CD82BDFDC9}" type="sibTrans" cxnId="{F82329C8-C3B2-4E9B-9033-528488D72705}">
      <dgm:prSet/>
      <dgm:spPr/>
      <dgm:t>
        <a:bodyPr/>
        <a:lstStyle/>
        <a:p>
          <a:endParaRPr lang="en-US"/>
        </a:p>
      </dgm:t>
    </dgm:pt>
    <dgm:pt modelId="{81BEB84D-9A77-49C6-9301-B3359FCAC75F}">
      <dgm:prSet phldrT="[Text]"/>
      <dgm:spPr/>
      <dgm:t>
        <a:bodyPr/>
        <a:lstStyle/>
        <a:p>
          <a:pPr>
            <a:lnSpc>
              <a:spcPct val="100000"/>
            </a:lnSpc>
          </a:pPr>
          <a:r>
            <a:rPr lang="en-US" dirty="0"/>
            <a:t>Forgetting to water them</a:t>
          </a:r>
        </a:p>
      </dgm:t>
    </dgm:pt>
    <dgm:pt modelId="{AE4D0D43-0332-4F79-8D35-BCD8C10758AE}" type="parTrans" cxnId="{420EF6C4-7321-43BE-A2FC-253606B1E06A}">
      <dgm:prSet/>
      <dgm:spPr/>
      <dgm:t>
        <a:bodyPr/>
        <a:lstStyle/>
        <a:p>
          <a:endParaRPr lang="en-US" sz="1400"/>
        </a:p>
      </dgm:t>
    </dgm:pt>
    <dgm:pt modelId="{5D260F18-25D2-4074-87F1-7E78DDA61C58}" type="sibTrans" cxnId="{420EF6C4-7321-43BE-A2FC-253606B1E06A}">
      <dgm:prSet/>
      <dgm:spPr/>
      <dgm:t>
        <a:bodyPr/>
        <a:lstStyle/>
        <a:p>
          <a:endParaRPr lang="en-US"/>
        </a:p>
      </dgm:t>
    </dgm:pt>
    <dgm:pt modelId="{BFF9359E-E9B1-4B73-BACC-2C7988765B16}">
      <dgm:prSet phldrT="[Text]"/>
      <dgm:spPr/>
      <dgm:t>
        <a:bodyPr/>
        <a:lstStyle/>
        <a:p>
          <a:pPr>
            <a:lnSpc>
              <a:spcPct val="100000"/>
            </a:lnSpc>
          </a:pPr>
          <a:r>
            <a:rPr lang="en-US" dirty="0"/>
            <a:t>Improper care</a:t>
          </a:r>
        </a:p>
      </dgm:t>
    </dgm:pt>
    <dgm:pt modelId="{6E0A40FA-1B79-4089-8B9A-3BA22865FE4E}" type="parTrans" cxnId="{516EC545-1971-48B3-978C-4756FCDCCFD9}">
      <dgm:prSet/>
      <dgm:spPr/>
      <dgm:t>
        <a:bodyPr/>
        <a:lstStyle/>
        <a:p>
          <a:endParaRPr lang="en-US" sz="1400"/>
        </a:p>
      </dgm:t>
    </dgm:pt>
    <dgm:pt modelId="{1CEF1965-C516-4C44-BAE3-2FA3F5116930}" type="sibTrans" cxnId="{516EC545-1971-48B3-978C-4756FCDCCFD9}">
      <dgm:prSet/>
      <dgm:spPr/>
      <dgm:t>
        <a:bodyPr/>
        <a:lstStyle/>
        <a:p>
          <a:endParaRPr lang="en-US"/>
        </a:p>
      </dgm:t>
    </dgm:pt>
    <dgm:pt modelId="{333BA55A-4FB9-4CDB-BE45-5B2839A9588A}" type="pres">
      <dgm:prSet presAssocID="{C7720856-93F0-4CC7-B7FD-2466914A11D4}" presName="root" presStyleCnt="0">
        <dgm:presLayoutVars>
          <dgm:dir/>
          <dgm:resizeHandles val="exact"/>
        </dgm:presLayoutVars>
      </dgm:prSet>
      <dgm:spPr/>
    </dgm:pt>
    <dgm:pt modelId="{4130BD56-E415-4C77-B902-1C7745EECC0A}" type="pres">
      <dgm:prSet presAssocID="{4AF52931-E4CA-4429-AACB-B8747CDB2409}" presName="compNode" presStyleCnt="0"/>
      <dgm:spPr/>
    </dgm:pt>
    <dgm:pt modelId="{9E0B2482-4830-4D46-8929-F9D2DADF178F}" type="pres">
      <dgm:prSet presAssocID="{4AF52931-E4CA-4429-AACB-B8747CDB2409}" presName="bgRect" presStyleLbl="bgShp" presStyleIdx="0" presStyleCnt="3"/>
      <dgm:spPr/>
    </dgm:pt>
    <dgm:pt modelId="{D1AB7B5A-7CB4-433B-BDAD-61D154FBB639}" type="pres">
      <dgm:prSet presAssocID="{4AF52931-E4CA-4429-AACB-B8747CDB240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eeds"/>
        </a:ext>
      </dgm:extLst>
    </dgm:pt>
    <dgm:pt modelId="{C4986089-54D6-48DE-88C9-751556F2884B}" type="pres">
      <dgm:prSet presAssocID="{4AF52931-E4CA-4429-AACB-B8747CDB2409}" presName="spaceRect" presStyleCnt="0"/>
      <dgm:spPr/>
    </dgm:pt>
    <dgm:pt modelId="{DC3FF7F7-2836-45AE-B06A-2E337C2233AC}" type="pres">
      <dgm:prSet presAssocID="{4AF52931-E4CA-4429-AACB-B8747CDB2409}" presName="parTx" presStyleLbl="revTx" presStyleIdx="0" presStyleCnt="3">
        <dgm:presLayoutVars>
          <dgm:chMax val="0"/>
          <dgm:chPref val="0"/>
        </dgm:presLayoutVars>
      </dgm:prSet>
      <dgm:spPr/>
    </dgm:pt>
    <dgm:pt modelId="{A37F1CBF-8F30-4D65-8129-8B458890C5FF}" type="pres">
      <dgm:prSet presAssocID="{D86AF01C-9CBC-41F8-9354-48CD82BDFDC9}" presName="sibTrans" presStyleCnt="0"/>
      <dgm:spPr/>
    </dgm:pt>
    <dgm:pt modelId="{FCE925AA-5329-46CB-93D2-5C01F58583CE}" type="pres">
      <dgm:prSet presAssocID="{81BEB84D-9A77-49C6-9301-B3359FCAC75F}" presName="compNode" presStyleCnt="0"/>
      <dgm:spPr/>
    </dgm:pt>
    <dgm:pt modelId="{3A0D703B-098B-4E59-8765-DFD90796F008}" type="pres">
      <dgm:prSet presAssocID="{81BEB84D-9A77-49C6-9301-B3359FCAC75F}" presName="bgRect" presStyleLbl="bgShp" presStyleIdx="1" presStyleCnt="3"/>
      <dgm:spPr/>
    </dgm:pt>
    <dgm:pt modelId="{F065CC5F-0D7E-438D-A290-6D28C1B3EDF2}" type="pres">
      <dgm:prSet presAssocID="{81BEB84D-9A77-49C6-9301-B3359FCAC75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lant"/>
        </a:ext>
      </dgm:extLst>
    </dgm:pt>
    <dgm:pt modelId="{FCFDB9D5-350E-4BFF-92DC-C71BD2A82972}" type="pres">
      <dgm:prSet presAssocID="{81BEB84D-9A77-49C6-9301-B3359FCAC75F}" presName="spaceRect" presStyleCnt="0"/>
      <dgm:spPr/>
    </dgm:pt>
    <dgm:pt modelId="{4CBA5ED1-114D-4BE5-A41A-79565ED13248}" type="pres">
      <dgm:prSet presAssocID="{81BEB84D-9A77-49C6-9301-B3359FCAC75F}" presName="parTx" presStyleLbl="revTx" presStyleIdx="1" presStyleCnt="3">
        <dgm:presLayoutVars>
          <dgm:chMax val="0"/>
          <dgm:chPref val="0"/>
        </dgm:presLayoutVars>
      </dgm:prSet>
      <dgm:spPr/>
    </dgm:pt>
    <dgm:pt modelId="{321A91E4-7EA2-4DC4-BAB1-AA394CB05F71}" type="pres">
      <dgm:prSet presAssocID="{5D260F18-25D2-4074-87F1-7E78DDA61C58}" presName="sibTrans" presStyleCnt="0"/>
      <dgm:spPr/>
    </dgm:pt>
    <dgm:pt modelId="{F8B60166-DAD7-43EB-A140-0C239D20F607}" type="pres">
      <dgm:prSet presAssocID="{BFF9359E-E9B1-4B73-BACC-2C7988765B16}" presName="compNode" presStyleCnt="0"/>
      <dgm:spPr/>
    </dgm:pt>
    <dgm:pt modelId="{752F83EC-7F2D-41AA-973E-014FDB46F0D7}" type="pres">
      <dgm:prSet presAssocID="{BFF9359E-E9B1-4B73-BACC-2C7988765B16}" presName="bgRect" presStyleLbl="bgShp" presStyleIdx="2" presStyleCnt="3"/>
      <dgm:spPr/>
    </dgm:pt>
    <dgm:pt modelId="{364BF251-23E8-4976-BDA1-862737AF35BC}" type="pres">
      <dgm:prSet presAssocID="{BFF9359E-E9B1-4B73-BACC-2C7988765B1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artial Sun"/>
        </a:ext>
      </dgm:extLst>
    </dgm:pt>
    <dgm:pt modelId="{DE144953-173A-42D5-AAA7-59C3FDE13693}" type="pres">
      <dgm:prSet presAssocID="{BFF9359E-E9B1-4B73-BACC-2C7988765B16}" presName="spaceRect" presStyleCnt="0"/>
      <dgm:spPr/>
    </dgm:pt>
    <dgm:pt modelId="{34A44A9A-99AA-49EC-92E7-07AA5F4F4AA9}" type="pres">
      <dgm:prSet presAssocID="{BFF9359E-E9B1-4B73-BACC-2C7988765B16}" presName="parTx" presStyleLbl="revTx" presStyleIdx="2" presStyleCnt="3">
        <dgm:presLayoutVars>
          <dgm:chMax val="0"/>
          <dgm:chPref val="0"/>
        </dgm:presLayoutVars>
      </dgm:prSet>
      <dgm:spPr/>
    </dgm:pt>
  </dgm:ptLst>
  <dgm:cxnLst>
    <dgm:cxn modelId="{063EE20D-F15A-4699-8713-589FF62B5DDF}" type="presOf" srcId="{4AF52931-E4CA-4429-AACB-B8747CDB2409}" destId="{DC3FF7F7-2836-45AE-B06A-2E337C2233AC}" srcOrd="0" destOrd="0" presId="urn:microsoft.com/office/officeart/2018/2/layout/IconVerticalSolidList"/>
    <dgm:cxn modelId="{4C13BA31-1C1D-4AB6-A184-5A43CF867DD0}" type="presOf" srcId="{BFF9359E-E9B1-4B73-BACC-2C7988765B16}" destId="{34A44A9A-99AA-49EC-92E7-07AA5F4F4AA9}" srcOrd="0" destOrd="0" presId="urn:microsoft.com/office/officeart/2018/2/layout/IconVerticalSolidList"/>
    <dgm:cxn modelId="{516EC545-1971-48B3-978C-4756FCDCCFD9}" srcId="{C7720856-93F0-4CC7-B7FD-2466914A11D4}" destId="{BFF9359E-E9B1-4B73-BACC-2C7988765B16}" srcOrd="2" destOrd="0" parTransId="{6E0A40FA-1B79-4089-8B9A-3BA22865FE4E}" sibTransId="{1CEF1965-C516-4C44-BAE3-2FA3F5116930}"/>
    <dgm:cxn modelId="{90A3AE9C-7EDA-4EDC-9AFA-1A3CBA52AC92}" type="presOf" srcId="{81BEB84D-9A77-49C6-9301-B3359FCAC75F}" destId="{4CBA5ED1-114D-4BE5-A41A-79565ED13248}" srcOrd="0" destOrd="0" presId="urn:microsoft.com/office/officeart/2018/2/layout/IconVerticalSolidList"/>
    <dgm:cxn modelId="{420EF6C4-7321-43BE-A2FC-253606B1E06A}" srcId="{C7720856-93F0-4CC7-B7FD-2466914A11D4}" destId="{81BEB84D-9A77-49C6-9301-B3359FCAC75F}" srcOrd="1" destOrd="0" parTransId="{AE4D0D43-0332-4F79-8D35-BCD8C10758AE}" sibTransId="{5D260F18-25D2-4074-87F1-7E78DDA61C58}"/>
    <dgm:cxn modelId="{F82329C8-C3B2-4E9B-9033-528488D72705}" srcId="{C7720856-93F0-4CC7-B7FD-2466914A11D4}" destId="{4AF52931-E4CA-4429-AACB-B8747CDB2409}" srcOrd="0" destOrd="0" parTransId="{67B2FC97-2FAE-4EFE-9DEE-E4216C657F35}" sibTransId="{D86AF01C-9CBC-41F8-9354-48CD82BDFDC9}"/>
    <dgm:cxn modelId="{5D25EDCD-23D4-4BDB-8CF3-68BB138857BA}" type="presOf" srcId="{C7720856-93F0-4CC7-B7FD-2466914A11D4}" destId="{333BA55A-4FB9-4CDB-BE45-5B2839A9588A}" srcOrd="0" destOrd="0" presId="urn:microsoft.com/office/officeart/2018/2/layout/IconVerticalSolidList"/>
    <dgm:cxn modelId="{24215397-9BF3-43BD-8BE6-B67C43C17BB4}" type="presParOf" srcId="{333BA55A-4FB9-4CDB-BE45-5B2839A9588A}" destId="{4130BD56-E415-4C77-B902-1C7745EECC0A}" srcOrd="0" destOrd="0" presId="urn:microsoft.com/office/officeart/2018/2/layout/IconVerticalSolidList"/>
    <dgm:cxn modelId="{71409055-5E4C-45F9-8F81-0404D1F52BB5}" type="presParOf" srcId="{4130BD56-E415-4C77-B902-1C7745EECC0A}" destId="{9E0B2482-4830-4D46-8929-F9D2DADF178F}" srcOrd="0" destOrd="0" presId="urn:microsoft.com/office/officeart/2018/2/layout/IconVerticalSolidList"/>
    <dgm:cxn modelId="{59088EB3-503E-4C06-87B9-605B75AEE17F}" type="presParOf" srcId="{4130BD56-E415-4C77-B902-1C7745EECC0A}" destId="{D1AB7B5A-7CB4-433B-BDAD-61D154FBB639}" srcOrd="1" destOrd="0" presId="urn:microsoft.com/office/officeart/2018/2/layout/IconVerticalSolidList"/>
    <dgm:cxn modelId="{3302F49F-4915-4B99-A65D-72A2843764B2}" type="presParOf" srcId="{4130BD56-E415-4C77-B902-1C7745EECC0A}" destId="{C4986089-54D6-48DE-88C9-751556F2884B}" srcOrd="2" destOrd="0" presId="urn:microsoft.com/office/officeart/2018/2/layout/IconVerticalSolidList"/>
    <dgm:cxn modelId="{C9195B83-D72D-4D2C-9D93-48C5E930AB73}" type="presParOf" srcId="{4130BD56-E415-4C77-B902-1C7745EECC0A}" destId="{DC3FF7F7-2836-45AE-B06A-2E337C2233AC}" srcOrd="3" destOrd="0" presId="urn:microsoft.com/office/officeart/2018/2/layout/IconVerticalSolidList"/>
    <dgm:cxn modelId="{12E7F4E6-680C-435F-9C9C-8A01B6426E1F}" type="presParOf" srcId="{333BA55A-4FB9-4CDB-BE45-5B2839A9588A}" destId="{A37F1CBF-8F30-4D65-8129-8B458890C5FF}" srcOrd="1" destOrd="0" presId="urn:microsoft.com/office/officeart/2018/2/layout/IconVerticalSolidList"/>
    <dgm:cxn modelId="{DCFC8BAB-417F-4BC4-AF07-9DE4C060CDC8}" type="presParOf" srcId="{333BA55A-4FB9-4CDB-BE45-5B2839A9588A}" destId="{FCE925AA-5329-46CB-93D2-5C01F58583CE}" srcOrd="2" destOrd="0" presId="urn:microsoft.com/office/officeart/2018/2/layout/IconVerticalSolidList"/>
    <dgm:cxn modelId="{60575168-BC6B-4CAA-8296-403200EEF3B2}" type="presParOf" srcId="{FCE925AA-5329-46CB-93D2-5C01F58583CE}" destId="{3A0D703B-098B-4E59-8765-DFD90796F008}" srcOrd="0" destOrd="0" presId="urn:microsoft.com/office/officeart/2018/2/layout/IconVerticalSolidList"/>
    <dgm:cxn modelId="{61EC41A3-02C7-4A47-B293-CE1F62322095}" type="presParOf" srcId="{FCE925AA-5329-46CB-93D2-5C01F58583CE}" destId="{F065CC5F-0D7E-438D-A290-6D28C1B3EDF2}" srcOrd="1" destOrd="0" presId="urn:microsoft.com/office/officeart/2018/2/layout/IconVerticalSolidList"/>
    <dgm:cxn modelId="{349689AD-CDE3-4FB9-AFB4-0DCCB109A4B2}" type="presParOf" srcId="{FCE925AA-5329-46CB-93D2-5C01F58583CE}" destId="{FCFDB9D5-350E-4BFF-92DC-C71BD2A82972}" srcOrd="2" destOrd="0" presId="urn:microsoft.com/office/officeart/2018/2/layout/IconVerticalSolidList"/>
    <dgm:cxn modelId="{7CBAFDAF-2BE7-4CB2-A164-F487FC642633}" type="presParOf" srcId="{FCE925AA-5329-46CB-93D2-5C01F58583CE}" destId="{4CBA5ED1-114D-4BE5-A41A-79565ED13248}" srcOrd="3" destOrd="0" presId="urn:microsoft.com/office/officeart/2018/2/layout/IconVerticalSolidList"/>
    <dgm:cxn modelId="{D12283E6-19A0-45B3-8967-F64B9FE7DC2D}" type="presParOf" srcId="{333BA55A-4FB9-4CDB-BE45-5B2839A9588A}" destId="{321A91E4-7EA2-4DC4-BAB1-AA394CB05F71}" srcOrd="3" destOrd="0" presId="urn:microsoft.com/office/officeart/2018/2/layout/IconVerticalSolidList"/>
    <dgm:cxn modelId="{9700BF1A-D71B-4BD8-8926-BA981972F1C9}" type="presParOf" srcId="{333BA55A-4FB9-4CDB-BE45-5B2839A9588A}" destId="{F8B60166-DAD7-43EB-A140-0C239D20F607}" srcOrd="4" destOrd="0" presId="urn:microsoft.com/office/officeart/2018/2/layout/IconVerticalSolidList"/>
    <dgm:cxn modelId="{3CF8F750-F1AA-462D-A9CC-E1F8C399D25E}" type="presParOf" srcId="{F8B60166-DAD7-43EB-A140-0C239D20F607}" destId="{752F83EC-7F2D-41AA-973E-014FDB46F0D7}" srcOrd="0" destOrd="0" presId="urn:microsoft.com/office/officeart/2018/2/layout/IconVerticalSolidList"/>
    <dgm:cxn modelId="{8A4BE552-8543-4EED-B1C0-C8F1048A96F9}" type="presParOf" srcId="{F8B60166-DAD7-43EB-A140-0C239D20F607}" destId="{364BF251-23E8-4976-BDA1-862737AF35BC}" srcOrd="1" destOrd="0" presId="urn:microsoft.com/office/officeart/2018/2/layout/IconVerticalSolidList"/>
    <dgm:cxn modelId="{8DD0108B-32DE-4411-BE1F-7A8E752BCD37}" type="presParOf" srcId="{F8B60166-DAD7-43EB-A140-0C239D20F607}" destId="{DE144953-173A-42D5-AAA7-59C3FDE13693}" srcOrd="2" destOrd="0" presId="urn:microsoft.com/office/officeart/2018/2/layout/IconVerticalSolidList"/>
    <dgm:cxn modelId="{BE3F8C23-CBE9-46C5-94C6-673333475EF7}" type="presParOf" srcId="{F8B60166-DAD7-43EB-A140-0C239D20F607}" destId="{34A44A9A-99AA-49EC-92E7-07AA5F4F4AA9}"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C1EA0D-80C2-4208-B50F-C99BCE0B5EBD}"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AD9B3BF4-68F8-486C-8F15-E65E1AA1622D}">
      <dgm:prSet/>
      <dgm:spPr/>
      <dgm:t>
        <a:bodyPr/>
        <a:lstStyle/>
        <a:p>
          <a:pPr>
            <a:lnSpc>
              <a:spcPct val="100000"/>
            </a:lnSpc>
          </a:pPr>
          <a:r>
            <a:rPr lang="en-US"/>
            <a:t>The only persistent data in this application is the application itself and the SQLite database.</a:t>
          </a:r>
        </a:p>
      </dgm:t>
    </dgm:pt>
    <dgm:pt modelId="{098F00F5-5DFC-466D-935E-7DAC3C84EE20}" type="parTrans" cxnId="{1004B3F2-75B5-444F-A9FE-E9C3B38A5F7B}">
      <dgm:prSet/>
      <dgm:spPr/>
      <dgm:t>
        <a:bodyPr/>
        <a:lstStyle/>
        <a:p>
          <a:endParaRPr lang="en-US"/>
        </a:p>
      </dgm:t>
    </dgm:pt>
    <dgm:pt modelId="{35677114-CA57-42C1-9037-9B16B1CDFEE8}" type="sibTrans" cxnId="{1004B3F2-75B5-444F-A9FE-E9C3B38A5F7B}">
      <dgm:prSet/>
      <dgm:spPr/>
      <dgm:t>
        <a:bodyPr/>
        <a:lstStyle/>
        <a:p>
          <a:endParaRPr lang="en-US"/>
        </a:p>
      </dgm:t>
    </dgm:pt>
    <dgm:pt modelId="{8D7ACEE0-208E-422D-86BA-805F989C1491}">
      <dgm:prSet/>
      <dgm:spPr/>
      <dgm:t>
        <a:bodyPr/>
        <a:lstStyle/>
        <a:p>
          <a:pPr>
            <a:lnSpc>
              <a:spcPct val="100000"/>
            </a:lnSpc>
          </a:pPr>
          <a:r>
            <a:rPr lang="en-US"/>
            <a:t>Users control what data is stored in their SQLite database by adding or removing plants.</a:t>
          </a:r>
        </a:p>
      </dgm:t>
    </dgm:pt>
    <dgm:pt modelId="{7AA6C1F7-8061-4302-A9EA-91AA3FBDAF9C}" type="parTrans" cxnId="{0F9B4BB8-0249-4A46-A915-0BDDBFCAC652}">
      <dgm:prSet/>
      <dgm:spPr/>
      <dgm:t>
        <a:bodyPr/>
        <a:lstStyle/>
        <a:p>
          <a:endParaRPr lang="en-US"/>
        </a:p>
      </dgm:t>
    </dgm:pt>
    <dgm:pt modelId="{897A430D-FE52-4899-83B5-58E3B4B55AD0}" type="sibTrans" cxnId="{0F9B4BB8-0249-4A46-A915-0BDDBFCAC652}">
      <dgm:prSet/>
      <dgm:spPr/>
      <dgm:t>
        <a:bodyPr/>
        <a:lstStyle/>
        <a:p>
          <a:endParaRPr lang="en-US"/>
        </a:p>
      </dgm:t>
    </dgm:pt>
    <dgm:pt modelId="{5FA91F32-EBC3-4743-95DA-0BD21FE4F04B}" type="pres">
      <dgm:prSet presAssocID="{C1C1EA0D-80C2-4208-B50F-C99BCE0B5EBD}" presName="root" presStyleCnt="0">
        <dgm:presLayoutVars>
          <dgm:dir/>
          <dgm:resizeHandles val="exact"/>
        </dgm:presLayoutVars>
      </dgm:prSet>
      <dgm:spPr/>
    </dgm:pt>
    <dgm:pt modelId="{03362CD2-151F-4D7E-9EA6-42E0D1D7F0EE}" type="pres">
      <dgm:prSet presAssocID="{AD9B3BF4-68F8-486C-8F15-E65E1AA1622D}" presName="compNode" presStyleCnt="0"/>
      <dgm:spPr/>
    </dgm:pt>
    <dgm:pt modelId="{68985568-1845-4AFF-886A-94CED9A539B4}" type="pres">
      <dgm:prSet presAssocID="{AD9B3BF4-68F8-486C-8F15-E65E1AA1622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8886A297-EFE5-4B1B-9727-C2E12ED96736}" type="pres">
      <dgm:prSet presAssocID="{AD9B3BF4-68F8-486C-8F15-E65E1AA1622D}" presName="spaceRect" presStyleCnt="0"/>
      <dgm:spPr/>
    </dgm:pt>
    <dgm:pt modelId="{3AB68669-D071-4A05-8BBA-786C3B80B8CA}" type="pres">
      <dgm:prSet presAssocID="{AD9B3BF4-68F8-486C-8F15-E65E1AA1622D}" presName="textRect" presStyleLbl="revTx" presStyleIdx="0" presStyleCnt="2">
        <dgm:presLayoutVars>
          <dgm:chMax val="1"/>
          <dgm:chPref val="1"/>
        </dgm:presLayoutVars>
      </dgm:prSet>
      <dgm:spPr/>
    </dgm:pt>
    <dgm:pt modelId="{2F7FCE1B-BD18-4DEC-BE9F-115DF9E93A06}" type="pres">
      <dgm:prSet presAssocID="{35677114-CA57-42C1-9037-9B16B1CDFEE8}" presName="sibTrans" presStyleCnt="0"/>
      <dgm:spPr/>
    </dgm:pt>
    <dgm:pt modelId="{7C86DE91-F38D-4EC4-A209-D2E3242B5365}" type="pres">
      <dgm:prSet presAssocID="{8D7ACEE0-208E-422D-86BA-805F989C1491}" presName="compNode" presStyleCnt="0"/>
      <dgm:spPr/>
    </dgm:pt>
    <dgm:pt modelId="{582DB1CD-CD41-4C06-ADCD-289567854A2B}" type="pres">
      <dgm:prSet presAssocID="{8D7ACEE0-208E-422D-86BA-805F989C149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omputer"/>
        </a:ext>
      </dgm:extLst>
    </dgm:pt>
    <dgm:pt modelId="{C1376004-0890-433E-9925-AAD78F885F1A}" type="pres">
      <dgm:prSet presAssocID="{8D7ACEE0-208E-422D-86BA-805F989C1491}" presName="spaceRect" presStyleCnt="0"/>
      <dgm:spPr/>
    </dgm:pt>
    <dgm:pt modelId="{A5D319B0-8668-4AB5-894B-5D1AF1DB5028}" type="pres">
      <dgm:prSet presAssocID="{8D7ACEE0-208E-422D-86BA-805F989C1491}" presName="textRect" presStyleLbl="revTx" presStyleIdx="1" presStyleCnt="2">
        <dgm:presLayoutVars>
          <dgm:chMax val="1"/>
          <dgm:chPref val="1"/>
        </dgm:presLayoutVars>
      </dgm:prSet>
      <dgm:spPr/>
    </dgm:pt>
  </dgm:ptLst>
  <dgm:cxnLst>
    <dgm:cxn modelId="{B2854555-A657-4B49-9ACB-D32C4F488386}" type="presOf" srcId="{8D7ACEE0-208E-422D-86BA-805F989C1491}" destId="{A5D319B0-8668-4AB5-894B-5D1AF1DB5028}" srcOrd="0" destOrd="0" presId="urn:microsoft.com/office/officeart/2018/2/layout/IconLabelList"/>
    <dgm:cxn modelId="{A0143D85-B3C6-411B-8E57-92CBF25731BF}" type="presOf" srcId="{AD9B3BF4-68F8-486C-8F15-E65E1AA1622D}" destId="{3AB68669-D071-4A05-8BBA-786C3B80B8CA}" srcOrd="0" destOrd="0" presId="urn:microsoft.com/office/officeart/2018/2/layout/IconLabelList"/>
    <dgm:cxn modelId="{0F9B4BB8-0249-4A46-A915-0BDDBFCAC652}" srcId="{C1C1EA0D-80C2-4208-B50F-C99BCE0B5EBD}" destId="{8D7ACEE0-208E-422D-86BA-805F989C1491}" srcOrd="1" destOrd="0" parTransId="{7AA6C1F7-8061-4302-A9EA-91AA3FBDAF9C}" sibTransId="{897A430D-FE52-4899-83B5-58E3B4B55AD0}"/>
    <dgm:cxn modelId="{0576B3D3-CDC4-4B90-8D62-D9F594EFB98B}" type="presOf" srcId="{C1C1EA0D-80C2-4208-B50F-C99BCE0B5EBD}" destId="{5FA91F32-EBC3-4743-95DA-0BD21FE4F04B}" srcOrd="0" destOrd="0" presId="urn:microsoft.com/office/officeart/2018/2/layout/IconLabelList"/>
    <dgm:cxn modelId="{1004B3F2-75B5-444F-A9FE-E9C3B38A5F7B}" srcId="{C1C1EA0D-80C2-4208-B50F-C99BCE0B5EBD}" destId="{AD9B3BF4-68F8-486C-8F15-E65E1AA1622D}" srcOrd="0" destOrd="0" parTransId="{098F00F5-5DFC-466D-935E-7DAC3C84EE20}" sibTransId="{35677114-CA57-42C1-9037-9B16B1CDFEE8}"/>
    <dgm:cxn modelId="{1A8B9EBB-3E7F-49ED-BAE3-649167B9D3BB}" type="presParOf" srcId="{5FA91F32-EBC3-4743-95DA-0BD21FE4F04B}" destId="{03362CD2-151F-4D7E-9EA6-42E0D1D7F0EE}" srcOrd="0" destOrd="0" presId="urn:microsoft.com/office/officeart/2018/2/layout/IconLabelList"/>
    <dgm:cxn modelId="{39DFAF7D-93F7-4011-ADEA-76CD4ED35C70}" type="presParOf" srcId="{03362CD2-151F-4D7E-9EA6-42E0D1D7F0EE}" destId="{68985568-1845-4AFF-886A-94CED9A539B4}" srcOrd="0" destOrd="0" presId="urn:microsoft.com/office/officeart/2018/2/layout/IconLabelList"/>
    <dgm:cxn modelId="{A033989E-FBF2-4AD9-A607-7AE5C5763645}" type="presParOf" srcId="{03362CD2-151F-4D7E-9EA6-42E0D1D7F0EE}" destId="{8886A297-EFE5-4B1B-9727-C2E12ED96736}" srcOrd="1" destOrd="0" presId="urn:microsoft.com/office/officeart/2018/2/layout/IconLabelList"/>
    <dgm:cxn modelId="{3E82F52C-AE30-4779-BCB9-4A8894583086}" type="presParOf" srcId="{03362CD2-151F-4D7E-9EA6-42E0D1D7F0EE}" destId="{3AB68669-D071-4A05-8BBA-786C3B80B8CA}" srcOrd="2" destOrd="0" presId="urn:microsoft.com/office/officeart/2018/2/layout/IconLabelList"/>
    <dgm:cxn modelId="{9C27FB63-D4DD-4465-A6A1-2C9D83B7BDEA}" type="presParOf" srcId="{5FA91F32-EBC3-4743-95DA-0BD21FE4F04B}" destId="{2F7FCE1B-BD18-4DEC-BE9F-115DF9E93A06}" srcOrd="1" destOrd="0" presId="urn:microsoft.com/office/officeart/2018/2/layout/IconLabelList"/>
    <dgm:cxn modelId="{3AF13BF5-58FA-4F84-A1E4-2D8D44BB20C6}" type="presParOf" srcId="{5FA91F32-EBC3-4743-95DA-0BD21FE4F04B}" destId="{7C86DE91-F38D-4EC4-A209-D2E3242B5365}" srcOrd="2" destOrd="0" presId="urn:microsoft.com/office/officeart/2018/2/layout/IconLabelList"/>
    <dgm:cxn modelId="{4554640C-6594-4E8A-A95F-3DA706EB31B7}" type="presParOf" srcId="{7C86DE91-F38D-4EC4-A209-D2E3242B5365}" destId="{582DB1CD-CD41-4C06-ADCD-289567854A2B}" srcOrd="0" destOrd="0" presId="urn:microsoft.com/office/officeart/2018/2/layout/IconLabelList"/>
    <dgm:cxn modelId="{6419F3D6-D65E-4EE4-BDC1-81C975CC0707}" type="presParOf" srcId="{7C86DE91-F38D-4EC4-A209-D2E3242B5365}" destId="{C1376004-0890-433E-9925-AAD78F885F1A}" srcOrd="1" destOrd="0" presId="urn:microsoft.com/office/officeart/2018/2/layout/IconLabelList"/>
    <dgm:cxn modelId="{E3DB2079-E8ED-4AD2-BFFD-5B1DB45526D0}" type="presParOf" srcId="{7C86DE91-F38D-4EC4-A209-D2E3242B5365}" destId="{A5D319B0-8668-4AB5-894B-5D1AF1DB502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0B2482-4830-4D46-8929-F9D2DADF178F}">
      <dsp:nvSpPr>
        <dsp:cNvPr id="0" name=""/>
        <dsp:cNvSpPr/>
      </dsp:nvSpPr>
      <dsp:spPr>
        <a:xfrm>
          <a:off x="0" y="479"/>
          <a:ext cx="6747310" cy="112313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AB7B5A-7CB4-433B-BDAD-61D154FBB639}">
      <dsp:nvSpPr>
        <dsp:cNvPr id="0" name=""/>
        <dsp:cNvSpPr/>
      </dsp:nvSpPr>
      <dsp:spPr>
        <a:xfrm>
          <a:off x="339747" y="253184"/>
          <a:ext cx="617722" cy="61772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C3FF7F7-2836-45AE-B06A-2E337C2233AC}">
      <dsp:nvSpPr>
        <dsp:cNvPr id="0" name=""/>
        <dsp:cNvSpPr/>
      </dsp:nvSpPr>
      <dsp:spPr>
        <a:xfrm>
          <a:off x="1297216" y="479"/>
          <a:ext cx="5450093" cy="1123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865" tIns="118865" rIns="118865" bIns="118865" numCol="1" spcCol="1270" anchor="ctr" anchorCtr="0">
          <a:noAutofit/>
        </a:bodyPr>
        <a:lstStyle/>
        <a:p>
          <a:pPr marL="0" lvl="0" indent="0" algn="l" defTabSz="1111250">
            <a:lnSpc>
              <a:spcPct val="100000"/>
            </a:lnSpc>
            <a:spcBef>
              <a:spcPct val="0"/>
            </a:spcBef>
            <a:spcAft>
              <a:spcPct val="35000"/>
            </a:spcAft>
            <a:buNone/>
          </a:pPr>
          <a:r>
            <a:rPr lang="en-US" sz="2500" kern="1200" dirty="0"/>
            <a:t>Lack of understanding</a:t>
          </a:r>
        </a:p>
      </dsp:txBody>
      <dsp:txXfrm>
        <a:off x="1297216" y="479"/>
        <a:ext cx="5450093" cy="1123131"/>
      </dsp:txXfrm>
    </dsp:sp>
    <dsp:sp modelId="{3A0D703B-098B-4E59-8765-DFD90796F008}">
      <dsp:nvSpPr>
        <dsp:cNvPr id="0" name=""/>
        <dsp:cNvSpPr/>
      </dsp:nvSpPr>
      <dsp:spPr>
        <a:xfrm>
          <a:off x="0" y="1404394"/>
          <a:ext cx="6747310" cy="112313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65CC5F-0D7E-438D-A290-6D28C1B3EDF2}">
      <dsp:nvSpPr>
        <dsp:cNvPr id="0" name=""/>
        <dsp:cNvSpPr/>
      </dsp:nvSpPr>
      <dsp:spPr>
        <a:xfrm>
          <a:off x="339747" y="1657098"/>
          <a:ext cx="617722" cy="61772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CBA5ED1-114D-4BE5-A41A-79565ED13248}">
      <dsp:nvSpPr>
        <dsp:cNvPr id="0" name=""/>
        <dsp:cNvSpPr/>
      </dsp:nvSpPr>
      <dsp:spPr>
        <a:xfrm>
          <a:off x="1297216" y="1404394"/>
          <a:ext cx="5450093" cy="1123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865" tIns="118865" rIns="118865" bIns="118865" numCol="1" spcCol="1270" anchor="ctr" anchorCtr="0">
          <a:noAutofit/>
        </a:bodyPr>
        <a:lstStyle/>
        <a:p>
          <a:pPr marL="0" lvl="0" indent="0" algn="l" defTabSz="1111250">
            <a:lnSpc>
              <a:spcPct val="100000"/>
            </a:lnSpc>
            <a:spcBef>
              <a:spcPct val="0"/>
            </a:spcBef>
            <a:spcAft>
              <a:spcPct val="35000"/>
            </a:spcAft>
            <a:buNone/>
          </a:pPr>
          <a:r>
            <a:rPr lang="en-US" sz="2500" kern="1200" dirty="0"/>
            <a:t>Forgetting to water them</a:t>
          </a:r>
        </a:p>
      </dsp:txBody>
      <dsp:txXfrm>
        <a:off x="1297216" y="1404394"/>
        <a:ext cx="5450093" cy="1123131"/>
      </dsp:txXfrm>
    </dsp:sp>
    <dsp:sp modelId="{752F83EC-7F2D-41AA-973E-014FDB46F0D7}">
      <dsp:nvSpPr>
        <dsp:cNvPr id="0" name=""/>
        <dsp:cNvSpPr/>
      </dsp:nvSpPr>
      <dsp:spPr>
        <a:xfrm>
          <a:off x="0" y="2808308"/>
          <a:ext cx="6747310" cy="112313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4BF251-23E8-4976-BDA1-862737AF35BC}">
      <dsp:nvSpPr>
        <dsp:cNvPr id="0" name=""/>
        <dsp:cNvSpPr/>
      </dsp:nvSpPr>
      <dsp:spPr>
        <a:xfrm>
          <a:off x="339747" y="3061013"/>
          <a:ext cx="617722" cy="61772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4A44A9A-99AA-49EC-92E7-07AA5F4F4AA9}">
      <dsp:nvSpPr>
        <dsp:cNvPr id="0" name=""/>
        <dsp:cNvSpPr/>
      </dsp:nvSpPr>
      <dsp:spPr>
        <a:xfrm>
          <a:off x="1297216" y="2808308"/>
          <a:ext cx="5450093" cy="1123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865" tIns="118865" rIns="118865" bIns="118865" numCol="1" spcCol="1270" anchor="ctr" anchorCtr="0">
          <a:noAutofit/>
        </a:bodyPr>
        <a:lstStyle/>
        <a:p>
          <a:pPr marL="0" lvl="0" indent="0" algn="l" defTabSz="1111250">
            <a:lnSpc>
              <a:spcPct val="100000"/>
            </a:lnSpc>
            <a:spcBef>
              <a:spcPct val="0"/>
            </a:spcBef>
            <a:spcAft>
              <a:spcPct val="35000"/>
            </a:spcAft>
            <a:buNone/>
          </a:pPr>
          <a:r>
            <a:rPr lang="en-US" sz="2500" kern="1200" dirty="0"/>
            <a:t>Improper care</a:t>
          </a:r>
        </a:p>
      </dsp:txBody>
      <dsp:txXfrm>
        <a:off x="1297216" y="2808308"/>
        <a:ext cx="5450093" cy="11231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985568-1845-4AFF-886A-94CED9A539B4}">
      <dsp:nvSpPr>
        <dsp:cNvPr id="0" name=""/>
        <dsp:cNvSpPr/>
      </dsp:nvSpPr>
      <dsp:spPr>
        <a:xfrm>
          <a:off x="659002" y="891136"/>
          <a:ext cx="951750" cy="9517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AB68669-D071-4A05-8BBA-786C3B80B8CA}">
      <dsp:nvSpPr>
        <dsp:cNvPr id="0" name=""/>
        <dsp:cNvSpPr/>
      </dsp:nvSpPr>
      <dsp:spPr>
        <a:xfrm>
          <a:off x="77377" y="2137903"/>
          <a:ext cx="211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The only persistent data in this application is the application itself and the SQLite database.</a:t>
          </a:r>
        </a:p>
      </dsp:txBody>
      <dsp:txXfrm>
        <a:off x="77377" y="2137903"/>
        <a:ext cx="2115000" cy="720000"/>
      </dsp:txXfrm>
    </dsp:sp>
    <dsp:sp modelId="{582DB1CD-CD41-4C06-ADCD-289567854A2B}">
      <dsp:nvSpPr>
        <dsp:cNvPr id="0" name=""/>
        <dsp:cNvSpPr/>
      </dsp:nvSpPr>
      <dsp:spPr>
        <a:xfrm>
          <a:off x="3144127" y="891136"/>
          <a:ext cx="951750" cy="9517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D319B0-8668-4AB5-894B-5D1AF1DB5028}">
      <dsp:nvSpPr>
        <dsp:cNvPr id="0" name=""/>
        <dsp:cNvSpPr/>
      </dsp:nvSpPr>
      <dsp:spPr>
        <a:xfrm>
          <a:off x="2562502" y="2137903"/>
          <a:ext cx="211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Users control what data is stored in their SQLite database by adding or removing plants.</a:t>
          </a:r>
        </a:p>
      </dsp:txBody>
      <dsp:txXfrm>
        <a:off x="2562502" y="2137903"/>
        <a:ext cx="2115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8F4EA64-D5E8-4450-BC30-7DFC4EBD38F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6641F71-C740-4CC1-840C-5FB23C8519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D963B1-226B-4B24-8975-7DD28730789D}" type="datetimeFigureOut">
              <a:rPr lang="en-US" smtClean="0"/>
              <a:t>4/26/2023</a:t>
            </a:fld>
            <a:endParaRPr lang="en-US" dirty="0"/>
          </a:p>
        </p:txBody>
      </p:sp>
      <p:sp>
        <p:nvSpPr>
          <p:cNvPr id="4" name="Footer Placeholder 3">
            <a:extLst>
              <a:ext uri="{FF2B5EF4-FFF2-40B4-BE49-F238E27FC236}">
                <a16:creationId xmlns:a16="http://schemas.microsoft.com/office/drawing/2014/main" id="{C1BCE577-AAC9-4588-9221-506DA251D45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9921CD-9C42-44C5-B535-5F5FA40227C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FA9CF0-FE85-40E5-A3E4-9D8D4A205BC2}" type="slidenum">
              <a:rPr lang="en-US" smtClean="0"/>
              <a:t>‹#›</a:t>
            </a:fld>
            <a:endParaRPr lang="en-US" dirty="0"/>
          </a:p>
        </p:txBody>
      </p:sp>
    </p:spTree>
    <p:extLst>
      <p:ext uri="{BB962C8B-B14F-4D97-AF65-F5344CB8AC3E}">
        <p14:creationId xmlns:p14="http://schemas.microsoft.com/office/powerpoint/2010/main" val="14096780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C0BE83-1F76-412F-817F-6B87541A62B7}" type="datetimeFigureOut">
              <a:rPr lang="en-US" smtClean="0"/>
              <a:t>4/26/2023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B54AA9-D1C5-4A71-8BC1-393246244DDE}" type="slidenum">
              <a:rPr lang="en-US" smtClean="0"/>
              <a:t>‹#›</a:t>
            </a:fld>
            <a:endParaRPr lang="en-US" dirty="0"/>
          </a:p>
        </p:txBody>
      </p:sp>
    </p:spTree>
    <p:extLst>
      <p:ext uri="{BB962C8B-B14F-4D97-AF65-F5344CB8AC3E}">
        <p14:creationId xmlns:p14="http://schemas.microsoft.com/office/powerpoint/2010/main" val="1341209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B54AA9-D1C5-4A71-8BC1-393246244DDE}" type="slidenum">
              <a:rPr lang="en-US" smtClean="0"/>
              <a:t>1</a:t>
            </a:fld>
            <a:endParaRPr lang="en-US" dirty="0"/>
          </a:p>
        </p:txBody>
      </p:sp>
    </p:spTree>
    <p:extLst>
      <p:ext uri="{BB962C8B-B14F-4D97-AF65-F5344CB8AC3E}">
        <p14:creationId xmlns:p14="http://schemas.microsoft.com/office/powerpoint/2010/main" val="161009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B54AA9-D1C5-4A71-8BC1-393246244DDE}" type="slidenum">
              <a:rPr lang="en-US" smtClean="0"/>
              <a:t>3</a:t>
            </a:fld>
            <a:endParaRPr lang="en-US" dirty="0"/>
          </a:p>
        </p:txBody>
      </p:sp>
    </p:spTree>
    <p:extLst>
      <p:ext uri="{BB962C8B-B14F-4D97-AF65-F5344CB8AC3E}">
        <p14:creationId xmlns:p14="http://schemas.microsoft.com/office/powerpoint/2010/main" val="2570254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B54AA9-D1C5-4A71-8BC1-393246244DDE}" type="slidenum">
              <a:rPr lang="en-US" smtClean="0"/>
              <a:t>12</a:t>
            </a:fld>
            <a:endParaRPr lang="en-US" dirty="0"/>
          </a:p>
        </p:txBody>
      </p:sp>
    </p:spTree>
    <p:extLst>
      <p:ext uri="{BB962C8B-B14F-4D97-AF65-F5344CB8AC3E}">
        <p14:creationId xmlns:p14="http://schemas.microsoft.com/office/powerpoint/2010/main" val="6143339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5000"/>
              <a:duotone>
                <a:schemeClr val="accent2">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11" name="Rectangle 10"/>
          <p:cNvSpPr/>
          <p:nvPr/>
        </p:nvSpPr>
        <p:spPr>
          <a:xfrm>
            <a:off x="1447801" y="1411615"/>
            <a:ext cx="9296400" cy="4034770"/>
          </a:xfrm>
          <a:prstGeom prst="rect">
            <a:avLst/>
          </a:prstGeom>
          <a:solidFill>
            <a:schemeClr val="bg2"/>
          </a:solidFill>
          <a:ln w="9525" cap="sq" cmpd="sng" algn="ctr">
            <a:no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03FCE02C-6EC6-4E09-BC2C-9FDED4DE236E}" type="datetimeFigureOut">
              <a:rPr lang="en-US" dirty="0"/>
              <a:t>4/26/2023</a:t>
            </a:fld>
            <a:endParaRPr lang="en-US"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2"/>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FB075A7A-4A9A-410F-B848-AB998ACC9419}" type="datetimeFigureOut">
              <a:rPr lang="en-US" dirty="0"/>
              <a:pPr/>
              <a:t>4/26/2023</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AA5F3E88-2D66-4D17-B0FA-EA13CB20B2FF}" type="datetimeFigureOut">
              <a:rPr lang="en-US" dirty="0"/>
              <a:pPr/>
              <a:t>4/26/2023</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1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4D8F36E1-9596-4E98-8786-4A17C5D29C65}" type="datetimeFigureOut">
              <a:rPr lang="en-US" dirty="0"/>
              <a:pPr/>
              <a:t>4/26/2023</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a:xfrm>
            <a:off x="0" y="0"/>
            <a:ext cx="12192000" cy="6858000"/>
          </a:xfrm>
          <a:prstGeom prst="rect">
            <a:avLst/>
          </a:prstGeom>
          <a:blipFill dpi="0" rotWithShape="1">
            <a:blip r:embed="rId2">
              <a:alphaModFix amt="40000"/>
              <a:duotone>
                <a:schemeClr val="accent3">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24" name="Rectangle 23"/>
          <p:cNvSpPr/>
          <p:nvPr/>
        </p:nvSpPr>
        <p:spPr>
          <a:xfrm>
            <a:off x="1447801" y="1411615"/>
            <a:ext cx="9296400" cy="4034770"/>
          </a:xfrm>
          <a:prstGeom prst="rect">
            <a:avLst/>
          </a:prstGeom>
          <a:solidFill>
            <a:schemeClr val="bg2"/>
          </a:solidFill>
          <a:ln w="9525" cap="sq" cmpd="sng" algn="ctr">
            <a:noFill/>
            <a:prstDash val="solid"/>
            <a:miter lim="800000"/>
          </a:ln>
          <a:effectLst/>
        </p:spPr>
      </p:sp>
      <p:sp>
        <p:nvSpPr>
          <p:cNvPr id="30" name="Rectangle 29"/>
          <p:cNvSpPr/>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b="0" kern="1200" cap="all" spc="-100"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EE4D1A55-63BC-4BA2-9538-7DDEADA10621}" type="datetimeFigureOut">
              <a:rPr lang="en-US" dirty="0"/>
              <a:t>4/26/2023</a:t>
            </a:fld>
            <a:endParaRPr lang="en-US" dirty="0"/>
          </a:p>
        </p:txBody>
      </p:sp>
      <p:sp>
        <p:nvSpPr>
          <p:cNvPr id="5" name="Footer Placeholder 4"/>
          <p:cNvSpPr>
            <a:spLocks noGrp="1"/>
          </p:cNvSpPr>
          <p:nvPr>
            <p:ph type="ftr" sz="quarter" idx="11"/>
          </p:nvPr>
        </p:nvSpPr>
        <p:spPr>
          <a:xfrm>
            <a:off x="1453896" y="5212080"/>
            <a:ext cx="5907024" cy="228600"/>
          </a:xfrm>
        </p:spPr>
        <p:txBody>
          <a:bodyPr/>
          <a:lstStyle>
            <a:lvl1pPr algn="l">
              <a:defRPr>
                <a:solidFill>
                  <a:schemeClr val="tx2"/>
                </a:solidFill>
              </a:defRPr>
            </a:lvl1pPr>
          </a:lstStyle>
          <a:p>
            <a:endParaRPr lang="en-US" dirty="0"/>
          </a:p>
        </p:txBody>
      </p:sp>
      <p:sp>
        <p:nvSpPr>
          <p:cNvPr id="6" name="Slide Number Placeholder 5"/>
          <p:cNvSpPr>
            <a:spLocks noGrp="1"/>
          </p:cNvSpPr>
          <p:nvPr>
            <p:ph type="sldNum" sz="quarter" idx="12"/>
          </p:nvPr>
        </p:nvSpPr>
        <p:spPr>
          <a:xfrm>
            <a:off x="8604504" y="5212080"/>
            <a:ext cx="2112264" cy="228600"/>
          </a:xfrm>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solidFill>
                  <a:schemeClr val="tx2"/>
                </a:solidFill>
              </a:defRPr>
            </a:lvl1pPr>
          </a:lstStyle>
          <a:p>
            <a:fld id="{66D01ABB-8821-4BF5-97A9-E1A66ACAEAA9}" type="datetimeFigureOut">
              <a:rPr lang="en-US" dirty="0"/>
              <a:pPr/>
              <a:t>4/26/2023</a:t>
            </a:fld>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solidFill>
                  <a:schemeClr val="tx2"/>
                </a:solidFill>
              </a:defRPr>
            </a:lvl1pPr>
          </a:lstStyle>
          <a:p>
            <a:fld id="{20C37B1C-D4A1-4A4F-A470-80868146AFC5}" type="datetimeFigureOut">
              <a:rPr lang="en-US" dirty="0"/>
              <a:pPr/>
              <a:t>4/26/2023</a:t>
            </a:fld>
            <a:endParaRPr lang="en-US" dirty="0"/>
          </a:p>
        </p:txBody>
      </p:sp>
      <p:sp>
        <p:nvSpPr>
          <p:cNvPr id="8" name="Footer Placeholder 7"/>
          <p:cNvSpPr>
            <a:spLocks noGrp="1"/>
          </p:cNvSpPr>
          <p:nvPr>
            <p:ph type="ftr" sz="quarter" idx="11"/>
          </p:nvPr>
        </p:nvSpPr>
        <p:spPr/>
        <p:txBody>
          <a:bodyPr/>
          <a:lstStyle>
            <a:lvl1pPr>
              <a:defRPr>
                <a:solidFill>
                  <a:schemeClr val="tx2"/>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tx2"/>
                </a:solidFill>
              </a:defRPr>
            </a:lvl1pPr>
          </a:lstStyle>
          <a:p>
            <a:fld id="{6D31D1B9-F39E-471E-80A9-595CAA5664AD}" type="datetimeFigureOut">
              <a:rPr lang="en-US" dirty="0"/>
              <a:pPr/>
              <a:t>4/26/2023</a:t>
            </a:fld>
            <a:endParaRPr lang="en-US" dirty="0"/>
          </a:p>
        </p:txBody>
      </p:sp>
      <p:sp>
        <p:nvSpPr>
          <p:cNvPr id="4" name="Footer Placeholder 3"/>
          <p:cNvSpPr>
            <a:spLocks noGrp="1"/>
          </p:cNvSpPr>
          <p:nvPr>
            <p:ph type="ftr" sz="quarter" idx="11"/>
          </p:nvPr>
        </p:nvSpPr>
        <p:spPr/>
        <p:txBody>
          <a:bodyPr/>
          <a:lstStyle>
            <a:lvl1pPr>
              <a:defRPr>
                <a:solidFill>
                  <a:schemeClr val="tx2"/>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lstStyle>
          <a:p>
            <a:fld id="{33FCEABC-E2B9-4606-A74F-CB06AF596887}" type="datetimeFigureOut">
              <a:rPr lang="en-US" dirty="0"/>
              <a:pPr/>
              <a:t>4/26/2023</a:t>
            </a:fld>
            <a:endParaRPr lang="en-US" dirty="0"/>
          </a:p>
        </p:txBody>
      </p:sp>
      <p:sp>
        <p:nvSpPr>
          <p:cNvPr id="3" name="Footer Placeholder 2"/>
          <p:cNvSpPr>
            <a:spLocks noGrp="1"/>
          </p:cNvSpPr>
          <p:nvPr>
            <p:ph type="ftr" sz="quarter" idx="11"/>
          </p:nvPr>
        </p:nvSpPr>
        <p:spPr/>
        <p:txBody>
          <a:bodyPr/>
          <a:lstStyle>
            <a:lvl1pPr>
              <a:defRPr>
                <a:solidFill>
                  <a:schemeClr val="tx2"/>
                </a:solidFill>
              </a:defRPr>
            </a:lvl1pPr>
          </a:lstStyle>
          <a:p>
            <a:endParaRPr lang="en-US" dirty="0"/>
          </a:p>
        </p:txBody>
      </p:sp>
      <p:sp>
        <p:nvSpPr>
          <p:cNvPr id="4" name="Slide Number Placeholder 3"/>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4" name="Rectangle 13"/>
          <p:cNvSpPr/>
          <p:nvPr/>
        </p:nvSpPr>
        <p:spPr>
          <a:xfrm>
            <a:off x="234693" y="237744"/>
            <a:ext cx="8633081" cy="6382512"/>
          </a:xfrm>
          <a:prstGeom prst="rect">
            <a:avLst/>
          </a:prstGeom>
          <a:solidFill>
            <a:schemeClr val="tx1"/>
          </a:solidFill>
          <a:ln w="6350" cap="flat" cmpd="sng" algn="ctr">
            <a:solidFill>
              <a:schemeClr val="tx1">
                <a:lumMod val="75000"/>
              </a:schemeClr>
            </a:solidFill>
            <a:prstDash val="solid"/>
          </a:ln>
          <a:effectLst>
            <a:softEdge rad="0"/>
          </a:effectLst>
        </p:spPr>
      </p:sp>
      <p:sp>
        <p:nvSpPr>
          <p:cNvPr id="16" name="Rectangle 15"/>
          <p:cNvSpPr/>
          <p:nvPr/>
        </p:nvSpPr>
        <p:spPr>
          <a:xfrm>
            <a:off x="371856" y="374904"/>
            <a:ext cx="8353044" cy="6108192"/>
          </a:xfrm>
          <a:prstGeom prst="rect">
            <a:avLst/>
          </a:prstGeom>
          <a:solidFill>
            <a:schemeClr val="bg2"/>
          </a:solidFill>
          <a:ln w="6350" cap="sq" cmpd="sng" algn="ctr">
            <a:noFill/>
            <a:prstDash val="solid"/>
            <a:miter lim="800000"/>
          </a:ln>
          <a:effectLst/>
        </p:spPr>
      </p:sp>
      <p:sp>
        <p:nvSpPr>
          <p:cNvPr id="15" name="Rectangle 14"/>
          <p:cNvSpPr/>
          <p:nvPr/>
        </p:nvSpPr>
        <p:spPr>
          <a:xfrm>
            <a:off x="9020386" y="237744"/>
            <a:ext cx="2926080" cy="63825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790575" y="704850"/>
            <a:ext cx="7562850" cy="51435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FA8850A0-01A3-4F4E-AA52-F716A9BFD4EB}" type="datetimeFigureOut">
              <a:rPr lang="en-US" dirty="0"/>
              <a:pPr/>
              <a:t>4/26/2023</a:t>
            </a:fld>
            <a:endParaRPr lang="en-US" dirty="0"/>
          </a:p>
        </p:txBody>
      </p:sp>
      <p:sp>
        <p:nvSpPr>
          <p:cNvPr id="6" name="Footer Placeholder 5"/>
          <p:cNvSpPr>
            <a:spLocks noGrp="1"/>
          </p:cNvSpPr>
          <p:nvPr>
            <p:ph type="ftr" sz="quarter" idx="11"/>
          </p:nvPr>
        </p:nvSpPr>
        <p:spPr>
          <a:xfrm>
            <a:off x="3439158" y="6214535"/>
            <a:ext cx="5184648" cy="256032"/>
          </a:xfrm>
        </p:spPr>
        <p:txBody>
          <a:bodyPr/>
          <a:lstStyle>
            <a:lvl1pPr algn="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2"/>
                </a:solidFill>
              </a:defRPr>
            </a:lvl1pPr>
          </a:lstStyle>
          <a:p>
            <a:fld id="{4FAB73BC-B049-4115-A692-8D63A059BFB8}" type="slidenum">
              <a:rPr lang="en-US" dirty="0"/>
              <a:pPr/>
              <a:t>‹#›</a:t>
            </a:fld>
            <a:endParaRPr lang="en-US" dirty="0"/>
          </a:p>
        </p:txBody>
      </p:sp>
      <p:sp>
        <p:nvSpPr>
          <p:cNvPr id="11" name="Rectangle 10"/>
          <p:cNvSpPr/>
          <p:nvPr/>
        </p:nvSpPr>
        <p:spPr>
          <a:xfrm>
            <a:off x="9157546" y="374904"/>
            <a:ext cx="2651760"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tx1"/>
          </a:solidFill>
          <a:ln w="6350" cap="sq">
            <a:solidFill>
              <a:schemeClr val="tx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157546" y="374904"/>
            <a:ext cx="2651760" cy="6108192"/>
          </a:xfrm>
          <a:prstGeom prst="rect">
            <a:avLst/>
          </a:prstGeom>
          <a:solidFill>
            <a:schemeClr val="bg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601076" cy="6382512"/>
          </a:xfrm>
          <a:solidFill>
            <a:srgbClr val="808080"/>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E5811CCA-BB49-46C7-A0E2-F42339750F9A}" type="datetimeFigureOut">
              <a:rPr lang="en-US" dirty="0"/>
              <a:t>4/26/2023</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tx1"/>
          </a:solidFill>
          <a:ln w="6350" cap="flat" cmpd="sng" algn="ctr">
            <a:solidFill>
              <a:schemeClr val="tx1">
                <a:lumMod val="75000"/>
              </a:schemeClr>
            </a:solidFill>
            <a:prstDash val="solid"/>
          </a:ln>
          <a:effectLst>
            <a:softEdge rad="0"/>
          </a:effectLst>
        </p:spPr>
      </p:sp>
      <p:sp>
        <p:nvSpPr>
          <p:cNvPr id="8" name="Rectangle 7"/>
          <p:cNvSpPr/>
          <p:nvPr/>
        </p:nvSpPr>
        <p:spPr>
          <a:xfrm>
            <a:off x="371856" y="374904"/>
            <a:ext cx="11448288" cy="6108192"/>
          </a:xfrm>
          <a:prstGeom prst="rect">
            <a:avLst/>
          </a:prstGeom>
          <a:solidFill>
            <a:schemeClr val="bg2"/>
          </a:solidFill>
          <a:ln w="6350" cap="sq" cmpd="sng" algn="ctr">
            <a:no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bg2"/>
                </a:solidFill>
              </a:defRPr>
            </a:lvl1pPr>
          </a:lstStyle>
          <a:p>
            <a:fld id="{17205CAA-4E5A-4223-BD55-C5D2841AC9EF}" type="datetimeFigureOut">
              <a:rPr lang="en-US" dirty="0"/>
              <a:t>4/26/2023</a:t>
            </a:fld>
            <a:endParaRPr lang="en-US" dirty="0"/>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bg2"/>
                </a:solidFill>
              </a:defRPr>
            </a:lvl1pPr>
          </a:lstStyle>
          <a:p>
            <a:endParaRPr lang="en-US" dirty="0"/>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bg2"/>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2">
            <a:lumMod val="60000"/>
            <a:lumOff val="40000"/>
          </a:schemeClr>
        </a:buClr>
        <a:buFont typeface="Arial"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6pPr>
      <a:lvl7pPr marL="19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7pPr>
      <a:lvl8pPr marL="22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8pPr>
      <a:lvl9pPr marL="25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Cactus">
            <a:extLst>
              <a:ext uri="{FF2B5EF4-FFF2-40B4-BE49-F238E27FC236}">
                <a16:creationId xmlns:a16="http://schemas.microsoft.com/office/drawing/2014/main" id="{CA6895E3-C8BD-4010-B9E7-E43BA3DCF210}"/>
              </a:ext>
            </a:extLst>
          </p:cNvPr>
          <p:cNvPicPr>
            <a:picLocks noChangeAspect="1"/>
          </p:cNvPicPr>
          <p:nvPr/>
        </p:nvPicPr>
        <p:blipFill rotWithShape="1">
          <a:blip r:embed="rId3" cstate="email">
            <a:alphaModFix amt="45000"/>
            <a:extLst>
              <a:ext uri="{28A0092B-C50C-407E-A947-70E740481C1C}">
                <a14:useLocalDpi xmlns:a14="http://schemas.microsoft.com/office/drawing/2010/main"/>
              </a:ext>
            </a:extLst>
          </a:blip>
          <a:srcRect t="28797"/>
          <a:stretch/>
        </p:blipFill>
        <p:spPr>
          <a:xfrm>
            <a:off x="20" y="10"/>
            <a:ext cx="12191980" cy="6857990"/>
          </a:xfrm>
          <a:prstGeom prst="rect">
            <a:avLst/>
          </a:prstGeom>
        </p:spPr>
      </p:pic>
      <p:sp>
        <p:nvSpPr>
          <p:cNvPr id="45" name="Rectangle 44">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6350" cap="sq" cmpd="sng" algn="ctr">
            <a:solidFill>
              <a:schemeClr val="tx1">
                <a:lumMod val="75000"/>
                <a:lumOff val="25000"/>
              </a:schemeClr>
            </a:solidFill>
            <a:prstDash val="solid"/>
            <a:miter lim="800000"/>
          </a:ln>
          <a:effectLst>
            <a:outerShdw blurRad="50800" algn="ctr" rotWithShape="0">
              <a:prstClr val="black">
                <a:alpha val="66000"/>
              </a:prstClr>
            </a:outerShdw>
            <a:softEdge rad="0"/>
          </a:effectLst>
        </p:spPr>
      </p:sp>
      <p:sp>
        <p:nvSpPr>
          <p:cNvPr id="2" name="Title 1">
            <a:extLst>
              <a:ext uri="{FF2B5EF4-FFF2-40B4-BE49-F238E27FC236}">
                <a16:creationId xmlns:a16="http://schemas.microsoft.com/office/drawing/2014/main" id="{ED90EC3D-482A-4E73-B198-E8341A0D0973}"/>
              </a:ext>
            </a:extLst>
          </p:cNvPr>
          <p:cNvSpPr>
            <a:spLocks noGrp="1"/>
          </p:cNvSpPr>
          <p:nvPr>
            <p:ph type="ctrTitle"/>
          </p:nvPr>
        </p:nvSpPr>
        <p:spPr>
          <a:xfrm>
            <a:off x="1561708" y="2091263"/>
            <a:ext cx="9068586" cy="2461504"/>
          </a:xfrm>
        </p:spPr>
        <p:txBody>
          <a:bodyPr>
            <a:normAutofit/>
          </a:bodyPr>
          <a:lstStyle/>
          <a:p>
            <a:r>
              <a:rPr lang="en-US" err="1"/>
              <a:t>OverGrowth</a:t>
            </a:r>
            <a:endParaRPr lang="en-US"/>
          </a:p>
        </p:txBody>
      </p:sp>
      <p:sp>
        <p:nvSpPr>
          <p:cNvPr id="7" name="Subtitle 6">
            <a:extLst>
              <a:ext uri="{FF2B5EF4-FFF2-40B4-BE49-F238E27FC236}">
                <a16:creationId xmlns:a16="http://schemas.microsoft.com/office/drawing/2014/main" id="{2048EE7C-B77F-4E59-88A7-DD66337BB69C}"/>
              </a:ext>
            </a:extLst>
          </p:cNvPr>
          <p:cNvSpPr>
            <a:spLocks noGrp="1"/>
          </p:cNvSpPr>
          <p:nvPr>
            <p:ph type="subTitle" idx="1"/>
          </p:nvPr>
        </p:nvSpPr>
        <p:spPr>
          <a:xfrm>
            <a:off x="1561708" y="4623127"/>
            <a:ext cx="9070848" cy="457201"/>
          </a:xfrm>
        </p:spPr>
        <p:txBody>
          <a:bodyPr>
            <a:normAutofit/>
          </a:bodyPr>
          <a:lstStyle/>
          <a:p>
            <a:pPr>
              <a:spcAft>
                <a:spcPts val="600"/>
              </a:spcAft>
            </a:pPr>
            <a:r>
              <a:rPr lang="en-US"/>
              <a:t>An application for managing your plants</a:t>
            </a:r>
          </a:p>
        </p:txBody>
      </p:sp>
      <p:sp>
        <p:nvSpPr>
          <p:cNvPr id="47" name="Rectangle 46">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755769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lumOff val="5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192707B-B929-41A7-9B41-E959A1C68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hild with his mouth open looking at a computer&#10;&#10;Description automatically generated with low confidence">
            <a:extLst>
              <a:ext uri="{FF2B5EF4-FFF2-40B4-BE49-F238E27FC236}">
                <a16:creationId xmlns:a16="http://schemas.microsoft.com/office/drawing/2014/main" id="{6D58BF38-4493-61CE-BB96-16B797162455}"/>
              </a:ext>
            </a:extLst>
          </p:cNvPr>
          <p:cNvPicPr>
            <a:picLocks noChangeAspect="1"/>
          </p:cNvPicPr>
          <p:nvPr/>
        </p:nvPicPr>
        <p:blipFill rotWithShape="1">
          <a:blip r:embed="rId2">
            <a:alphaModFix amt="35000"/>
          </a:blip>
          <a:srcRect t="20213"/>
          <a:stretch/>
        </p:blipFill>
        <p:spPr>
          <a:xfrm>
            <a:off x="20" y="10"/>
            <a:ext cx="12191980" cy="6857990"/>
          </a:xfrm>
          <a:prstGeom prst="rect">
            <a:avLst/>
          </a:prstGeom>
        </p:spPr>
      </p:pic>
      <p:sp>
        <p:nvSpPr>
          <p:cNvPr id="2" name="Title 1">
            <a:extLst>
              <a:ext uri="{FF2B5EF4-FFF2-40B4-BE49-F238E27FC236}">
                <a16:creationId xmlns:a16="http://schemas.microsoft.com/office/drawing/2014/main" id="{004998BF-7B59-0FF2-76FB-774B6AE08706}"/>
              </a:ext>
            </a:extLst>
          </p:cNvPr>
          <p:cNvSpPr>
            <a:spLocks noGrp="1"/>
          </p:cNvSpPr>
          <p:nvPr>
            <p:ph type="title"/>
          </p:nvPr>
        </p:nvSpPr>
        <p:spPr>
          <a:xfrm>
            <a:off x="1066800" y="642594"/>
            <a:ext cx="10058400" cy="1371600"/>
          </a:xfrm>
        </p:spPr>
        <p:txBody>
          <a:bodyPr>
            <a:normAutofit/>
          </a:bodyPr>
          <a:lstStyle/>
          <a:p>
            <a:r>
              <a:rPr lang="en-US" dirty="0"/>
              <a:t>Problems faced</a:t>
            </a:r>
          </a:p>
        </p:txBody>
      </p:sp>
      <p:sp>
        <p:nvSpPr>
          <p:cNvPr id="3" name="Content Placeholder 2">
            <a:extLst>
              <a:ext uri="{FF2B5EF4-FFF2-40B4-BE49-F238E27FC236}">
                <a16:creationId xmlns:a16="http://schemas.microsoft.com/office/drawing/2014/main" id="{1E4ACDE9-EC5C-8C2C-29FE-5A6DA6D12E10}"/>
              </a:ext>
            </a:extLst>
          </p:cNvPr>
          <p:cNvSpPr>
            <a:spLocks noGrp="1"/>
          </p:cNvSpPr>
          <p:nvPr>
            <p:ph idx="1"/>
          </p:nvPr>
        </p:nvSpPr>
        <p:spPr>
          <a:xfrm>
            <a:off x="1066800" y="2103120"/>
            <a:ext cx="10058400" cy="3931920"/>
          </a:xfrm>
        </p:spPr>
        <p:txBody>
          <a:bodyPr>
            <a:normAutofit/>
          </a:bodyPr>
          <a:lstStyle/>
          <a:p>
            <a:r>
              <a:rPr lang="en-US" dirty="0"/>
              <a:t>The first major problem was finding a way to store the immense amount of plant data we gathered.</a:t>
            </a:r>
          </a:p>
          <a:p>
            <a:r>
              <a:rPr lang="en-US" dirty="0"/>
              <a:t>Querying the real-time database logically to avoid slow speeds.</a:t>
            </a:r>
          </a:p>
          <a:p>
            <a:r>
              <a:rPr lang="en-US" dirty="0"/>
              <a:t>We didn’t want to store users’ plants remotely so they could still access them while offline.</a:t>
            </a:r>
          </a:p>
          <a:p>
            <a:r>
              <a:rPr lang="en-US" dirty="0"/>
              <a:t>Too much work on the main thread.</a:t>
            </a:r>
          </a:p>
          <a:p>
            <a:r>
              <a:rPr lang="en-US" dirty="0"/>
              <a:t>Dark mode.</a:t>
            </a:r>
          </a:p>
          <a:p>
            <a:r>
              <a:rPr lang="en-US" dirty="0"/>
              <a:t>Figuring out what a plant app should look like.</a:t>
            </a:r>
          </a:p>
        </p:txBody>
      </p:sp>
      <p:sp>
        <p:nvSpPr>
          <p:cNvPr id="12" name="Rectangle 11">
            <a:extLst>
              <a:ext uri="{FF2B5EF4-FFF2-40B4-BE49-F238E27FC236}">
                <a16:creationId xmlns:a16="http://schemas.microsoft.com/office/drawing/2014/main" id="{8FB4235C-4505-46C7-AD8F-8769A1972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noFill/>
          <a:ln w="6350" cap="sq" cmpd="sng" algn="ctr">
            <a:solidFill>
              <a:schemeClr val="tx1"/>
            </a:solidFill>
            <a:prstDash val="solid"/>
            <a:miter lim="800000"/>
          </a:ln>
          <a:effectLst>
            <a:softEdge rad="0"/>
          </a:effectLst>
        </p:spPr>
      </p:sp>
    </p:spTree>
    <p:extLst>
      <p:ext uri="{BB962C8B-B14F-4D97-AF65-F5344CB8AC3E}">
        <p14:creationId xmlns:p14="http://schemas.microsoft.com/office/powerpoint/2010/main" val="2954103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E25BDA2-3F4D-4B38-90E7-989465ECD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F65EEA05-AD42-442F-B6C6-CB9FC2894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BC96869A-A70D-42F7-876F-605CB1718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4" name="Rectangle 13">
            <a:extLst>
              <a:ext uri="{FF2B5EF4-FFF2-40B4-BE49-F238E27FC236}">
                <a16:creationId xmlns:a16="http://schemas.microsoft.com/office/drawing/2014/main" id="{6CD407CC-EF5C-486F-9A14-7F681F986D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solid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FD93879E-1387-20DE-1C63-01F96C320835}"/>
              </a:ext>
            </a:extLst>
          </p:cNvPr>
          <p:cNvSpPr>
            <a:spLocks noGrp="1"/>
          </p:cNvSpPr>
          <p:nvPr>
            <p:ph type="title"/>
          </p:nvPr>
        </p:nvSpPr>
        <p:spPr>
          <a:xfrm>
            <a:off x="7532835" y="1420706"/>
            <a:ext cx="3466540" cy="4016587"/>
          </a:xfrm>
        </p:spPr>
        <p:txBody>
          <a:bodyPr>
            <a:normAutofit/>
          </a:bodyPr>
          <a:lstStyle/>
          <a:p>
            <a:r>
              <a:rPr lang="en-US" sz="3600"/>
              <a:t> Future improvements</a:t>
            </a:r>
          </a:p>
        </p:txBody>
      </p:sp>
      <p:sp>
        <p:nvSpPr>
          <p:cNvPr id="3" name="Content Placeholder 2">
            <a:extLst>
              <a:ext uri="{FF2B5EF4-FFF2-40B4-BE49-F238E27FC236}">
                <a16:creationId xmlns:a16="http://schemas.microsoft.com/office/drawing/2014/main" id="{34F2D6D5-718B-6BC5-5E6E-49A1B920244B}"/>
              </a:ext>
            </a:extLst>
          </p:cNvPr>
          <p:cNvSpPr>
            <a:spLocks noGrp="1"/>
          </p:cNvSpPr>
          <p:nvPr>
            <p:ph idx="1"/>
          </p:nvPr>
        </p:nvSpPr>
        <p:spPr>
          <a:xfrm>
            <a:off x="1440519" y="1420706"/>
            <a:ext cx="5514758" cy="4016587"/>
          </a:xfrm>
        </p:spPr>
        <p:txBody>
          <a:bodyPr anchor="ctr">
            <a:normAutofit/>
          </a:bodyPr>
          <a:lstStyle/>
          <a:p>
            <a:r>
              <a:rPr lang="en-US">
                <a:solidFill>
                  <a:schemeClr val="tx1">
                    <a:lumMod val="75000"/>
                    <a:lumOff val="25000"/>
                  </a:schemeClr>
                </a:solidFill>
              </a:rPr>
              <a:t>The addition of push notifications when a timer ends.</a:t>
            </a:r>
          </a:p>
          <a:p>
            <a:r>
              <a:rPr lang="en-US">
                <a:solidFill>
                  <a:schemeClr val="tx1">
                    <a:lumMod val="75000"/>
                    <a:lumOff val="25000"/>
                  </a:schemeClr>
                </a:solidFill>
              </a:rPr>
              <a:t>Dark mode compatibility.</a:t>
            </a:r>
          </a:p>
          <a:p>
            <a:r>
              <a:rPr lang="en-US">
                <a:solidFill>
                  <a:schemeClr val="tx1">
                    <a:lumMod val="75000"/>
                    <a:lumOff val="25000"/>
                  </a:schemeClr>
                </a:solidFill>
              </a:rPr>
              <a:t>Enabling the ability to create an account and store plants remotely to ensure local storage isn’t lost between devices.</a:t>
            </a:r>
          </a:p>
          <a:p>
            <a:r>
              <a:rPr lang="en-US">
                <a:solidFill>
                  <a:schemeClr val="tx1">
                    <a:lumMod val="75000"/>
                    <a:lumOff val="25000"/>
                  </a:schemeClr>
                </a:solidFill>
              </a:rPr>
              <a:t>Plant identification functionality.</a:t>
            </a:r>
          </a:p>
          <a:p>
            <a:r>
              <a:rPr lang="en-US">
                <a:solidFill>
                  <a:schemeClr val="tx1">
                    <a:lumMod val="75000"/>
                    <a:lumOff val="25000"/>
                  </a:schemeClr>
                </a:solidFill>
              </a:rPr>
              <a:t>Making the browse plants tab more inviting for users to “browse”.</a:t>
            </a:r>
          </a:p>
        </p:txBody>
      </p:sp>
      <p:cxnSp>
        <p:nvCxnSpPr>
          <p:cNvPr id="16" name="Straight Connector 15">
            <a:extLst>
              <a:ext uri="{FF2B5EF4-FFF2-40B4-BE49-F238E27FC236}">
                <a16:creationId xmlns:a16="http://schemas.microsoft.com/office/drawing/2014/main" id="{0DD76B5F-5BAA-48C6-9065-9AEF15D30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5731" y="2057401"/>
            <a:ext cx="0" cy="274320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200931"/>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84" name="Rectangle 63">
            <a:extLst>
              <a:ext uri="{FF2B5EF4-FFF2-40B4-BE49-F238E27FC236}">
                <a16:creationId xmlns:a16="http://schemas.microsoft.com/office/drawing/2014/main" id="{1B5D6631-F74B-410E-B60D-7C97D6D77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3">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6" name="Rectangle 65">
            <a:extLst>
              <a:ext uri="{FF2B5EF4-FFF2-40B4-BE49-F238E27FC236}">
                <a16:creationId xmlns:a16="http://schemas.microsoft.com/office/drawing/2014/main" id="{6F300CB1-0412-47A2-BA30-07135C98E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88" name="Rectangle 67">
            <a:extLst>
              <a:ext uri="{FF2B5EF4-FFF2-40B4-BE49-F238E27FC236}">
                <a16:creationId xmlns:a16="http://schemas.microsoft.com/office/drawing/2014/main" id="{C1AC820A-F7A7-46F3-933A-2CCC7201D3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89" name="Rectangle 69">
            <a:extLst>
              <a:ext uri="{FF2B5EF4-FFF2-40B4-BE49-F238E27FC236}">
                <a16:creationId xmlns:a16="http://schemas.microsoft.com/office/drawing/2014/main" id="{8DAFCA3D-277C-4C06-BC17-5108F3A70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90" name="Group 71">
            <a:extLst>
              <a:ext uri="{FF2B5EF4-FFF2-40B4-BE49-F238E27FC236}">
                <a16:creationId xmlns:a16="http://schemas.microsoft.com/office/drawing/2014/main" id="{5457DF47-900A-447E-9B61-2B94B7495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28372" y="1267730"/>
            <a:ext cx="1567331" cy="645295"/>
            <a:chOff x="5318306" y="1386268"/>
            <a:chExt cx="1567331" cy="645295"/>
          </a:xfrm>
        </p:grpSpPr>
        <p:cxnSp>
          <p:nvCxnSpPr>
            <p:cNvPr id="73" name="Straight Connector 72">
              <a:extLst>
                <a:ext uri="{FF2B5EF4-FFF2-40B4-BE49-F238E27FC236}">
                  <a16:creationId xmlns:a16="http://schemas.microsoft.com/office/drawing/2014/main" id="{84772325-EEFF-4BA8-841C-29A78A2E43F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AD3094C5-7785-41DD-B095-217D26651E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ED3CF66E-289D-4AB8-85D9-C0B9AE18B6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9" name="Picture 8" descr="Bright Flowers">
            <a:extLst>
              <a:ext uri="{FF2B5EF4-FFF2-40B4-BE49-F238E27FC236}">
                <a16:creationId xmlns:a16="http://schemas.microsoft.com/office/drawing/2014/main" id="{E3AED392-F4FF-45D7-9A91-FD20E7E29C46}"/>
              </a:ext>
            </a:extLst>
          </p:cNvPr>
          <p:cNvPicPr>
            <a:picLocks noChangeAspect="1"/>
          </p:cNvPicPr>
          <p:nvPr/>
        </p:nvPicPr>
        <p:blipFill rotWithShape="1">
          <a:blip r:embed="rId4" cstate="email">
            <a:alphaModFix amt="85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91" name="Rectangle 76">
            <a:extLst>
              <a:ext uri="{FF2B5EF4-FFF2-40B4-BE49-F238E27FC236}">
                <a16:creationId xmlns:a16="http://schemas.microsoft.com/office/drawing/2014/main" id="{8A3844E6-D96A-41C1-870D-EE39760D72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alpha val="94000"/>
            </a:schemeClr>
          </a:solidFill>
          <a:ln w="6350" cap="flat" cmpd="sng" algn="ctr">
            <a:noFill/>
            <a:prstDash val="solid"/>
          </a:ln>
          <a:effectLst>
            <a:softEdge rad="0"/>
          </a:effectLst>
        </p:spPr>
      </p:sp>
      <p:sp>
        <p:nvSpPr>
          <p:cNvPr id="92" name="Rectangle 78">
            <a:extLst>
              <a:ext uri="{FF2B5EF4-FFF2-40B4-BE49-F238E27FC236}">
                <a16:creationId xmlns:a16="http://schemas.microsoft.com/office/drawing/2014/main" id="{F2A92315-CB5C-4EB8-992E-4AA0C5DBC6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722BAEBB-B897-4E2E-8BE7-753F1060BEA5}"/>
              </a:ext>
            </a:extLst>
          </p:cNvPr>
          <p:cNvSpPr>
            <a:spLocks noGrp="1"/>
          </p:cNvSpPr>
          <p:nvPr>
            <p:ph type="title"/>
          </p:nvPr>
        </p:nvSpPr>
        <p:spPr>
          <a:xfrm>
            <a:off x="1561708" y="2091263"/>
            <a:ext cx="9068586" cy="2590800"/>
          </a:xfrm>
        </p:spPr>
        <p:txBody>
          <a:bodyPr vert="horz" lIns="91440" tIns="45720" rIns="91440" bIns="45720" rtlCol="0" anchor="ctr">
            <a:normAutofit/>
          </a:bodyPr>
          <a:lstStyle/>
          <a:p>
            <a:r>
              <a:rPr lang="en-US" dirty="0">
                <a:solidFill>
                  <a:schemeClr val="tx1">
                    <a:lumMod val="85000"/>
                    <a:lumOff val="15000"/>
                  </a:schemeClr>
                </a:solidFill>
                <a:effectLst/>
              </a:rPr>
              <a:t>Thank you for watching</a:t>
            </a:r>
          </a:p>
        </p:txBody>
      </p:sp>
      <p:sp>
        <p:nvSpPr>
          <p:cNvPr id="93" name="Rectangle 80">
            <a:extLst>
              <a:ext uri="{FF2B5EF4-FFF2-40B4-BE49-F238E27FC236}">
                <a16:creationId xmlns:a16="http://schemas.microsoft.com/office/drawing/2014/main" id="{79FECA57-A5E2-44A8-96B6-A95724F80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3" name="Straight Connector 82">
            <a:extLst>
              <a:ext uri="{FF2B5EF4-FFF2-40B4-BE49-F238E27FC236}">
                <a16:creationId xmlns:a16="http://schemas.microsoft.com/office/drawing/2014/main" id="{BD4DE04D-ED96-4A1A-AA20-E4BBEECBFC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F6D8CE3E-8596-4FB7-A9A6-0B18C146B9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3D78D154-D736-4782-853A-1EC344B8E8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2906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0C957-7A53-0702-3F21-2D0771C5226B}"/>
              </a:ext>
            </a:extLst>
          </p:cNvPr>
          <p:cNvSpPr>
            <a:spLocks noGrp="1"/>
          </p:cNvSpPr>
          <p:nvPr>
            <p:ph type="title"/>
          </p:nvPr>
        </p:nvSpPr>
        <p:spPr/>
        <p:txBody>
          <a:bodyPr/>
          <a:lstStyle/>
          <a:p>
            <a:r>
              <a:rPr lang="en-US"/>
              <a:t>By: Dustin Nold and Wesley Millett</a:t>
            </a:r>
            <a:endParaRPr lang="en-US" dirty="0"/>
          </a:p>
        </p:txBody>
      </p:sp>
    </p:spTree>
    <p:extLst>
      <p:ext uri="{BB962C8B-B14F-4D97-AF65-F5344CB8AC3E}">
        <p14:creationId xmlns:p14="http://schemas.microsoft.com/office/powerpoint/2010/main" val="1440329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27">
            <a:extLst>
              <a:ext uri="{FF2B5EF4-FFF2-40B4-BE49-F238E27FC236}">
                <a16:creationId xmlns:a16="http://schemas.microsoft.com/office/drawing/2014/main" id="{F9C9470D-F677-4F4D-91C6-DDAAFB41E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pic>
        <p:nvPicPr>
          <p:cNvPr id="5" name="Picture 2" descr="Close up leaves">
            <a:extLst>
              <a:ext uri="{FF2B5EF4-FFF2-40B4-BE49-F238E27FC236}">
                <a16:creationId xmlns:a16="http://schemas.microsoft.com/office/drawing/2014/main" id="{C542C31E-A9A6-4196-9C15-D9E26F2B2175}"/>
              </a:ext>
            </a:extLst>
          </p:cNvPr>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9091" t="909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29">
            <a:extLst>
              <a:ext uri="{FF2B5EF4-FFF2-40B4-BE49-F238E27FC236}">
                <a16:creationId xmlns:a16="http://schemas.microsoft.com/office/drawing/2014/main" id="{BF9DC97C-B63C-41D6-923D-44FF13CF2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a:extLst>
              <a:ext uri="{FF2B5EF4-FFF2-40B4-BE49-F238E27FC236}">
                <a16:creationId xmlns:a16="http://schemas.microsoft.com/office/drawing/2014/main" id="{89D35CC7-2F55-4CD1-8570-56ADF4255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solidFill>
            <a:schemeClr val="tx2">
              <a:alpha val="90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850B972-0B7A-40CD-9E79-07E8A87AB03C}"/>
              </a:ext>
            </a:extLst>
          </p:cNvPr>
          <p:cNvSpPr>
            <a:spLocks noGrp="1"/>
          </p:cNvSpPr>
          <p:nvPr>
            <p:ph type="title"/>
          </p:nvPr>
        </p:nvSpPr>
        <p:spPr>
          <a:xfrm>
            <a:off x="4716379" y="642594"/>
            <a:ext cx="6747309" cy="1371600"/>
          </a:xfrm>
        </p:spPr>
        <p:txBody>
          <a:bodyPr>
            <a:normAutofit fontScale="90000"/>
          </a:bodyPr>
          <a:lstStyle/>
          <a:p>
            <a:pPr>
              <a:tabLst>
                <a:tab pos="4119563" algn="l"/>
              </a:tabLst>
            </a:pPr>
            <a:r>
              <a:rPr lang="en-US" dirty="0">
                <a:solidFill>
                  <a:schemeClr val="bg1"/>
                </a:solidFill>
              </a:rPr>
              <a:t>Plants can be hard to manage</a:t>
            </a:r>
          </a:p>
        </p:txBody>
      </p:sp>
      <p:graphicFrame>
        <p:nvGraphicFramePr>
          <p:cNvPr id="9" name="Content Placeholder 8" descr="Smart Art Icons">
            <a:extLst>
              <a:ext uri="{FF2B5EF4-FFF2-40B4-BE49-F238E27FC236}">
                <a16:creationId xmlns:a16="http://schemas.microsoft.com/office/drawing/2014/main" id="{8FF6EDB8-0D3A-4193-BDFE-DD56CEA7DAB2}"/>
              </a:ext>
            </a:extLst>
          </p:cNvPr>
          <p:cNvGraphicFramePr>
            <a:graphicFrameLocks noGrp="1"/>
          </p:cNvGraphicFramePr>
          <p:nvPr>
            <p:ph idx="1"/>
            <p:extLst>
              <p:ext uri="{D42A27DB-BD31-4B8C-83A1-F6EECF244321}">
                <p14:modId xmlns:p14="http://schemas.microsoft.com/office/powerpoint/2010/main" val="1933339421"/>
              </p:ext>
            </p:extLst>
          </p:nvPr>
        </p:nvGraphicFramePr>
        <p:xfrm>
          <a:off x="4716378" y="2103120"/>
          <a:ext cx="6747310" cy="39319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27679542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009E310-C7C2-4F23-B466-4417C8ED3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Rectangle 20">
            <a:extLst>
              <a:ext uri="{FF2B5EF4-FFF2-40B4-BE49-F238E27FC236}">
                <a16:creationId xmlns:a16="http://schemas.microsoft.com/office/drawing/2014/main" id="{51A4F4A1-146B-4D29-852A-F60996679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A4C31FF5-F97E-4082-BFC5-A880DB9F3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1150" y="457200"/>
            <a:ext cx="8533646" cy="594360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5" name="Rectangle 24">
            <a:extLst>
              <a:ext uri="{FF2B5EF4-FFF2-40B4-BE49-F238E27FC236}">
                <a16:creationId xmlns:a16="http://schemas.microsoft.com/office/drawing/2014/main" id="{6015B4CE-42DE-4E9B-B800-B5B8142E6F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72467" y="621793"/>
            <a:ext cx="8198780" cy="5614416"/>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E388FC4E-0F0C-6DC9-8E19-417BA2A44493}"/>
              </a:ext>
            </a:extLst>
          </p:cNvPr>
          <p:cNvSpPr>
            <a:spLocks noGrp="1"/>
          </p:cNvSpPr>
          <p:nvPr>
            <p:ph type="title"/>
          </p:nvPr>
        </p:nvSpPr>
        <p:spPr>
          <a:xfrm>
            <a:off x="3844616" y="881210"/>
            <a:ext cx="7417925" cy="1517035"/>
          </a:xfrm>
        </p:spPr>
        <p:txBody>
          <a:bodyPr>
            <a:normAutofit/>
          </a:bodyPr>
          <a:lstStyle/>
          <a:p>
            <a:r>
              <a:rPr lang="en-US">
                <a:solidFill>
                  <a:schemeClr val="tx1">
                    <a:lumMod val="75000"/>
                    <a:lumOff val="25000"/>
                  </a:schemeClr>
                </a:solidFill>
              </a:rPr>
              <a:t>Our Solution</a:t>
            </a:r>
          </a:p>
        </p:txBody>
      </p:sp>
      <p:sp>
        <p:nvSpPr>
          <p:cNvPr id="24" name="Content Placeholder 2">
            <a:extLst>
              <a:ext uri="{FF2B5EF4-FFF2-40B4-BE49-F238E27FC236}">
                <a16:creationId xmlns:a16="http://schemas.microsoft.com/office/drawing/2014/main" id="{64CBCF2B-1B96-A222-ADB4-2EADDE082AF6}"/>
              </a:ext>
            </a:extLst>
          </p:cNvPr>
          <p:cNvSpPr>
            <a:spLocks noGrp="1"/>
          </p:cNvSpPr>
          <p:nvPr>
            <p:ph idx="1"/>
          </p:nvPr>
        </p:nvSpPr>
        <p:spPr>
          <a:xfrm>
            <a:off x="3844616" y="2626840"/>
            <a:ext cx="7245103" cy="3131777"/>
          </a:xfrm>
        </p:spPr>
        <p:txBody>
          <a:bodyPr>
            <a:normAutofit/>
          </a:bodyPr>
          <a:lstStyle/>
          <a:p>
            <a:r>
              <a:rPr lang="en-US">
                <a:solidFill>
                  <a:schemeClr val="tx1">
                    <a:lumMod val="75000"/>
                    <a:lumOff val="25000"/>
                  </a:schemeClr>
                </a:solidFill>
              </a:rPr>
              <a:t>Provide users with an easy way to search for their plants</a:t>
            </a:r>
          </a:p>
          <a:p>
            <a:r>
              <a:rPr lang="en-US">
                <a:solidFill>
                  <a:schemeClr val="tx1">
                    <a:lumMod val="75000"/>
                    <a:lumOff val="25000"/>
                  </a:schemeClr>
                </a:solidFill>
              </a:rPr>
              <a:t>Provide users with a plethora of basic information regarding the care for their plants</a:t>
            </a:r>
          </a:p>
          <a:p>
            <a:r>
              <a:rPr lang="en-US">
                <a:solidFill>
                  <a:schemeClr val="tx1">
                    <a:lumMod val="75000"/>
                    <a:lumOff val="25000"/>
                  </a:schemeClr>
                </a:solidFill>
              </a:rPr>
              <a:t>Provide users with additional exterior resources to research their plants.</a:t>
            </a:r>
          </a:p>
          <a:p>
            <a:r>
              <a:rPr lang="en-US">
                <a:solidFill>
                  <a:schemeClr val="tx1">
                    <a:lumMod val="75000"/>
                    <a:lumOff val="25000"/>
                  </a:schemeClr>
                </a:solidFill>
              </a:rPr>
              <a:t>Finally, provide a service that reminds users what plants they need to water and when.</a:t>
            </a:r>
          </a:p>
        </p:txBody>
      </p:sp>
    </p:spTree>
    <p:extLst>
      <p:ext uri="{BB962C8B-B14F-4D97-AF65-F5344CB8AC3E}">
        <p14:creationId xmlns:p14="http://schemas.microsoft.com/office/powerpoint/2010/main" val="516366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EC6DF-F5D1-3290-D786-6B0AA91AED6B}"/>
              </a:ext>
            </a:extLst>
          </p:cNvPr>
          <p:cNvSpPr>
            <a:spLocks noGrp="1"/>
          </p:cNvSpPr>
          <p:nvPr>
            <p:ph type="title"/>
          </p:nvPr>
        </p:nvSpPr>
        <p:spPr>
          <a:xfrm>
            <a:off x="6579450" y="727627"/>
            <a:ext cx="4957553" cy="1645920"/>
          </a:xfrm>
        </p:spPr>
        <p:txBody>
          <a:bodyPr>
            <a:normAutofit/>
          </a:bodyPr>
          <a:lstStyle/>
          <a:p>
            <a:r>
              <a:rPr lang="en-US"/>
              <a:t>Features of Overgrowth</a:t>
            </a:r>
          </a:p>
        </p:txBody>
      </p:sp>
      <p:sp>
        <p:nvSpPr>
          <p:cNvPr id="52" name="Rectangle 47">
            <a:extLst>
              <a:ext uri="{FF2B5EF4-FFF2-40B4-BE49-F238E27FC236}">
                <a16:creationId xmlns:a16="http://schemas.microsoft.com/office/drawing/2014/main" id="{CD000060-D06D-4A48-BD8E-978966CC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654" y="727628"/>
            <a:ext cx="5367164" cy="5415552"/>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53" name="Rectangle 49">
            <a:extLst>
              <a:ext uri="{FF2B5EF4-FFF2-40B4-BE49-F238E27FC236}">
                <a16:creationId xmlns:a16="http://schemas.microsoft.com/office/drawing/2014/main" id="{DE4E5113-B3D0-40F8-9F39-B2C2BF92A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3978" y="886862"/>
            <a:ext cx="5054517" cy="5097085"/>
          </a:xfrm>
          <a:prstGeom prst="rect">
            <a:avLst/>
          </a:prstGeom>
          <a:noFill/>
          <a:ln w="6350" cap="sq" cmpd="sng" algn="ctr">
            <a:solidFill>
              <a:schemeClr val="tx1">
                <a:lumMod val="75000"/>
                <a:lumOff val="25000"/>
              </a:schemeClr>
            </a:solidFill>
            <a:prstDash val="solid"/>
            <a:miter lim="800000"/>
          </a:ln>
          <a:effectLst/>
        </p:spPr>
      </p:sp>
      <p:pic>
        <p:nvPicPr>
          <p:cNvPr id="7" name="Picture 6" descr="A picture containing icon&#10;&#10;Description automatically generated">
            <a:extLst>
              <a:ext uri="{FF2B5EF4-FFF2-40B4-BE49-F238E27FC236}">
                <a16:creationId xmlns:a16="http://schemas.microsoft.com/office/drawing/2014/main" id="{FD39237B-D754-C3B9-398F-CD7689F60C99}"/>
              </a:ext>
            </a:extLst>
          </p:cNvPr>
          <p:cNvPicPr>
            <a:picLocks noChangeAspect="1"/>
          </p:cNvPicPr>
          <p:nvPr/>
        </p:nvPicPr>
        <p:blipFill>
          <a:blip r:embed="rId2"/>
          <a:stretch>
            <a:fillRect/>
          </a:stretch>
        </p:blipFill>
        <p:spPr>
          <a:xfrm>
            <a:off x="1204017" y="1239222"/>
            <a:ext cx="4414438" cy="4392365"/>
          </a:xfrm>
          <a:prstGeom prst="rect">
            <a:avLst/>
          </a:prstGeom>
        </p:spPr>
      </p:pic>
      <p:sp>
        <p:nvSpPr>
          <p:cNvPr id="26" name="Content Placeholder 2">
            <a:extLst>
              <a:ext uri="{FF2B5EF4-FFF2-40B4-BE49-F238E27FC236}">
                <a16:creationId xmlns:a16="http://schemas.microsoft.com/office/drawing/2014/main" id="{E7037FA2-E693-3BB8-0FF5-93858726526C}"/>
              </a:ext>
            </a:extLst>
          </p:cNvPr>
          <p:cNvSpPr>
            <a:spLocks noGrp="1"/>
          </p:cNvSpPr>
          <p:nvPr>
            <p:ph idx="1"/>
          </p:nvPr>
        </p:nvSpPr>
        <p:spPr>
          <a:xfrm>
            <a:off x="6579450" y="2538919"/>
            <a:ext cx="4957554" cy="3496120"/>
          </a:xfrm>
        </p:spPr>
        <p:txBody>
          <a:bodyPr>
            <a:normAutofit/>
          </a:bodyPr>
          <a:lstStyle/>
          <a:p>
            <a:pPr>
              <a:lnSpc>
                <a:spcPct val="90000"/>
              </a:lnSpc>
            </a:pPr>
            <a:r>
              <a:rPr lang="en-US" sz="1100" dirty="0"/>
              <a:t>Large Real-time database containing a large array of different plants. -- COMPLETE</a:t>
            </a:r>
          </a:p>
          <a:p>
            <a:pPr>
              <a:lnSpc>
                <a:spcPct val="90000"/>
              </a:lnSpc>
            </a:pPr>
            <a:r>
              <a:rPr lang="en-US" sz="1100" dirty="0"/>
              <a:t>Local SQLite database for offline usage -- COMPLETE</a:t>
            </a:r>
          </a:p>
          <a:p>
            <a:pPr>
              <a:lnSpc>
                <a:spcPct val="90000"/>
              </a:lnSpc>
            </a:pPr>
            <a:r>
              <a:rPr lang="en-US" sz="1100" dirty="0"/>
              <a:t>Ability to search this database in real-time -- COMPLETE</a:t>
            </a:r>
          </a:p>
          <a:p>
            <a:pPr>
              <a:lnSpc>
                <a:spcPct val="90000"/>
              </a:lnSpc>
            </a:pPr>
            <a:r>
              <a:rPr lang="en-US" sz="1100" dirty="0"/>
              <a:t>Ability to add plants to a user's personal garden -- COMPLETE</a:t>
            </a:r>
          </a:p>
          <a:p>
            <a:pPr>
              <a:lnSpc>
                <a:spcPct val="90000"/>
              </a:lnSpc>
            </a:pPr>
            <a:r>
              <a:rPr lang="en-US" sz="1100" dirty="0"/>
              <a:t>Ability to add a timer for each plant in a user’s personal garden -- COMPLETE</a:t>
            </a:r>
          </a:p>
          <a:p>
            <a:pPr>
              <a:lnSpc>
                <a:spcPct val="90000"/>
              </a:lnSpc>
            </a:pPr>
            <a:r>
              <a:rPr lang="en-US" sz="1100" dirty="0"/>
              <a:t>Ability to view plants in the database and develop a cursory understanding of how to care for the plant -- COMPLETE</a:t>
            </a:r>
          </a:p>
          <a:p>
            <a:pPr>
              <a:lnSpc>
                <a:spcPct val="90000"/>
              </a:lnSpc>
            </a:pPr>
            <a:r>
              <a:rPr lang="en-US" sz="1100" dirty="0"/>
              <a:t>A notifications view that shows all the plants with expired timers. -- COMPLETE</a:t>
            </a:r>
          </a:p>
          <a:p>
            <a:pPr>
              <a:lnSpc>
                <a:spcPct val="90000"/>
              </a:lnSpc>
            </a:pPr>
            <a:r>
              <a:rPr lang="en-US" sz="1100" dirty="0"/>
              <a:t>Ability to reset a timer with the press of a button -- COMPLETE</a:t>
            </a:r>
          </a:p>
          <a:p>
            <a:pPr>
              <a:lnSpc>
                <a:spcPct val="90000"/>
              </a:lnSpc>
            </a:pPr>
            <a:r>
              <a:rPr lang="en-US" sz="1100" dirty="0"/>
              <a:t>Push notifications when a timer expires. – INCOMPLETE</a:t>
            </a:r>
          </a:p>
          <a:p>
            <a:pPr>
              <a:lnSpc>
                <a:spcPct val="90000"/>
              </a:lnSpc>
            </a:pPr>
            <a:r>
              <a:rPr lang="en-US" sz="1100" dirty="0"/>
              <a:t>Dark Mode compatibility -- INCOMPLETE</a:t>
            </a:r>
          </a:p>
        </p:txBody>
      </p:sp>
    </p:spTree>
    <p:extLst>
      <p:ext uri="{BB962C8B-B14F-4D97-AF65-F5344CB8AC3E}">
        <p14:creationId xmlns:p14="http://schemas.microsoft.com/office/powerpoint/2010/main" val="725523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6D2B2-C26E-35A3-41ED-2089864D9BB2}"/>
              </a:ext>
            </a:extLst>
          </p:cNvPr>
          <p:cNvSpPr>
            <a:spLocks noGrp="1"/>
          </p:cNvSpPr>
          <p:nvPr>
            <p:ph type="title"/>
          </p:nvPr>
        </p:nvSpPr>
        <p:spPr>
          <a:xfrm>
            <a:off x="7064082" y="642594"/>
            <a:ext cx="4472921" cy="1371600"/>
          </a:xfrm>
        </p:spPr>
        <p:txBody>
          <a:bodyPr>
            <a:normAutofit/>
          </a:bodyPr>
          <a:lstStyle/>
          <a:p>
            <a:r>
              <a:rPr lang="en-US" sz="3400"/>
              <a:t>Home/Notifications</a:t>
            </a:r>
          </a:p>
        </p:txBody>
      </p:sp>
      <p:sp>
        <p:nvSpPr>
          <p:cNvPr id="44" name="Rectangle 43">
            <a:extLst>
              <a:ext uri="{FF2B5EF4-FFF2-40B4-BE49-F238E27FC236}">
                <a16:creationId xmlns:a16="http://schemas.microsoft.com/office/drawing/2014/main" id="{8751C0E9-4187-482F-9E57-6F626A9C4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57945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Graphical user interface, text, application, chat or text message&#10;&#10;Description automatically generated">
            <a:extLst>
              <a:ext uri="{FF2B5EF4-FFF2-40B4-BE49-F238E27FC236}">
                <a16:creationId xmlns:a16="http://schemas.microsoft.com/office/drawing/2014/main" id="{DE71B275-BCD8-9D0F-336A-8CC3866D1A5C}"/>
              </a:ext>
            </a:extLst>
          </p:cNvPr>
          <p:cNvPicPr>
            <a:picLocks noChangeAspect="1"/>
          </p:cNvPicPr>
          <p:nvPr/>
        </p:nvPicPr>
        <p:blipFill>
          <a:blip r:embed="rId2"/>
          <a:stretch>
            <a:fillRect/>
          </a:stretch>
        </p:blipFill>
        <p:spPr>
          <a:xfrm>
            <a:off x="942469" y="233264"/>
            <a:ext cx="1905978" cy="3755625"/>
          </a:xfrm>
          <a:prstGeom prst="rect">
            <a:avLst/>
          </a:prstGeom>
        </p:spPr>
      </p:pic>
      <p:sp>
        <p:nvSpPr>
          <p:cNvPr id="46" name="Rectangle 45">
            <a:extLst>
              <a:ext uri="{FF2B5EF4-FFF2-40B4-BE49-F238E27FC236}">
                <a16:creationId xmlns:a16="http://schemas.microsoft.com/office/drawing/2014/main" id="{A5D494F4-DB8B-4D3D-A107-4E84A0B74C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92243" y="239052"/>
            <a:ext cx="2722671" cy="24749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D3FC58BE-64BA-44F6-B62D-AA29B1BF6A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264" y="4154694"/>
            <a:ext cx="3324388" cy="247004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text, application, chat or text message&#10;&#10;Description automatically generated">
            <a:extLst>
              <a:ext uri="{FF2B5EF4-FFF2-40B4-BE49-F238E27FC236}">
                <a16:creationId xmlns:a16="http://schemas.microsoft.com/office/drawing/2014/main" id="{8FE0F5FB-BD66-00C5-AE93-00901AE46077}"/>
              </a:ext>
            </a:extLst>
          </p:cNvPr>
          <p:cNvPicPr>
            <a:picLocks noChangeAspect="1"/>
          </p:cNvPicPr>
          <p:nvPr/>
        </p:nvPicPr>
        <p:blipFill>
          <a:blip r:embed="rId3"/>
          <a:stretch>
            <a:fillRect/>
          </a:stretch>
        </p:blipFill>
        <p:spPr>
          <a:xfrm>
            <a:off x="4134859" y="2874858"/>
            <a:ext cx="1837439" cy="3749878"/>
          </a:xfrm>
          <a:prstGeom prst="rect">
            <a:avLst/>
          </a:prstGeom>
        </p:spPr>
      </p:pic>
      <p:sp>
        <p:nvSpPr>
          <p:cNvPr id="15" name="Content Placeholder 14">
            <a:extLst>
              <a:ext uri="{FF2B5EF4-FFF2-40B4-BE49-F238E27FC236}">
                <a16:creationId xmlns:a16="http://schemas.microsoft.com/office/drawing/2014/main" id="{68D500A2-FB1D-ACDD-B170-79F7D91E4603}"/>
              </a:ext>
            </a:extLst>
          </p:cNvPr>
          <p:cNvSpPr>
            <a:spLocks noGrp="1"/>
          </p:cNvSpPr>
          <p:nvPr>
            <p:ph idx="1"/>
          </p:nvPr>
        </p:nvSpPr>
        <p:spPr>
          <a:xfrm>
            <a:off x="7064082" y="2103120"/>
            <a:ext cx="4472922" cy="3931920"/>
          </a:xfrm>
        </p:spPr>
        <p:txBody>
          <a:bodyPr>
            <a:normAutofit/>
          </a:bodyPr>
          <a:lstStyle/>
          <a:p>
            <a:r>
              <a:rPr lang="en-US" dirty="0"/>
              <a:t>Home tab or “My Garden” will display the plants a user adds to their local database from the “Browse plants” tab. This is accessible offline.</a:t>
            </a:r>
          </a:p>
          <a:p>
            <a:r>
              <a:rPr lang="en-US" dirty="0"/>
              <a:t>Notifications tab will display any plants that have had a timer expire on them. Additionally in the detail view this will be visible via the calendar turning red. From here you can simply click “water” to reset the timer from the current time.</a:t>
            </a:r>
          </a:p>
        </p:txBody>
      </p:sp>
    </p:spTree>
    <p:extLst>
      <p:ext uri="{BB962C8B-B14F-4D97-AF65-F5344CB8AC3E}">
        <p14:creationId xmlns:p14="http://schemas.microsoft.com/office/powerpoint/2010/main" val="3945196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6D2B2-C26E-35A3-41ED-2089864D9BB2}"/>
              </a:ext>
            </a:extLst>
          </p:cNvPr>
          <p:cNvSpPr>
            <a:spLocks noGrp="1"/>
          </p:cNvSpPr>
          <p:nvPr>
            <p:ph type="title"/>
          </p:nvPr>
        </p:nvSpPr>
        <p:spPr>
          <a:xfrm>
            <a:off x="7064082" y="642594"/>
            <a:ext cx="4472921" cy="1371600"/>
          </a:xfrm>
        </p:spPr>
        <p:txBody>
          <a:bodyPr>
            <a:normAutofit/>
          </a:bodyPr>
          <a:lstStyle/>
          <a:p>
            <a:r>
              <a:rPr lang="en-US" sz="3400" dirty="0"/>
              <a:t>Browse Plants</a:t>
            </a:r>
          </a:p>
        </p:txBody>
      </p:sp>
      <p:sp>
        <p:nvSpPr>
          <p:cNvPr id="53" name="Rectangle 52">
            <a:extLst>
              <a:ext uri="{FF2B5EF4-FFF2-40B4-BE49-F238E27FC236}">
                <a16:creationId xmlns:a16="http://schemas.microsoft.com/office/drawing/2014/main" id="{8751C0E9-4187-482F-9E57-6F626A9C4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57945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Graphical user interface, text, application, chat or text message&#10;&#10;Description automatically generated">
            <a:extLst>
              <a:ext uri="{FF2B5EF4-FFF2-40B4-BE49-F238E27FC236}">
                <a16:creationId xmlns:a16="http://schemas.microsoft.com/office/drawing/2014/main" id="{0C82537E-3B7C-99D1-95EA-2F0B6B33DD3A}"/>
              </a:ext>
            </a:extLst>
          </p:cNvPr>
          <p:cNvPicPr>
            <a:picLocks noChangeAspect="1"/>
          </p:cNvPicPr>
          <p:nvPr/>
        </p:nvPicPr>
        <p:blipFill>
          <a:blip r:embed="rId2"/>
          <a:stretch>
            <a:fillRect/>
          </a:stretch>
        </p:blipFill>
        <p:spPr>
          <a:xfrm>
            <a:off x="961246" y="233264"/>
            <a:ext cx="1868423" cy="3755625"/>
          </a:xfrm>
          <a:prstGeom prst="rect">
            <a:avLst/>
          </a:prstGeom>
        </p:spPr>
      </p:pic>
      <p:sp>
        <p:nvSpPr>
          <p:cNvPr id="55" name="Rectangle 54">
            <a:extLst>
              <a:ext uri="{FF2B5EF4-FFF2-40B4-BE49-F238E27FC236}">
                <a16:creationId xmlns:a16="http://schemas.microsoft.com/office/drawing/2014/main" id="{A5D494F4-DB8B-4D3D-A107-4E84A0B74C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92243" y="239052"/>
            <a:ext cx="2722671" cy="24749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D3FC58BE-64BA-44F6-B62D-AA29B1BF6A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264" y="4154694"/>
            <a:ext cx="3324388" cy="247004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ical user interface, text, application, chat or text message&#10;&#10;Description automatically generated">
            <a:extLst>
              <a:ext uri="{FF2B5EF4-FFF2-40B4-BE49-F238E27FC236}">
                <a16:creationId xmlns:a16="http://schemas.microsoft.com/office/drawing/2014/main" id="{9C978669-8D16-9988-F03F-27DA4FB63C45}"/>
              </a:ext>
            </a:extLst>
          </p:cNvPr>
          <p:cNvPicPr>
            <a:picLocks noChangeAspect="1"/>
          </p:cNvPicPr>
          <p:nvPr/>
        </p:nvPicPr>
        <p:blipFill>
          <a:blip r:embed="rId3"/>
          <a:stretch>
            <a:fillRect/>
          </a:stretch>
        </p:blipFill>
        <p:spPr>
          <a:xfrm>
            <a:off x="4134859" y="2874858"/>
            <a:ext cx="1837439" cy="3749878"/>
          </a:xfrm>
          <a:prstGeom prst="rect">
            <a:avLst/>
          </a:prstGeom>
        </p:spPr>
      </p:pic>
      <p:sp>
        <p:nvSpPr>
          <p:cNvPr id="15" name="Content Placeholder 14">
            <a:extLst>
              <a:ext uri="{FF2B5EF4-FFF2-40B4-BE49-F238E27FC236}">
                <a16:creationId xmlns:a16="http://schemas.microsoft.com/office/drawing/2014/main" id="{68D500A2-FB1D-ACDD-B170-79F7D91E4603}"/>
              </a:ext>
            </a:extLst>
          </p:cNvPr>
          <p:cNvSpPr>
            <a:spLocks noGrp="1"/>
          </p:cNvSpPr>
          <p:nvPr>
            <p:ph idx="1"/>
          </p:nvPr>
        </p:nvSpPr>
        <p:spPr>
          <a:xfrm>
            <a:off x="7064082" y="2103120"/>
            <a:ext cx="4472922" cy="3931920"/>
          </a:xfrm>
        </p:spPr>
        <p:txBody>
          <a:bodyPr>
            <a:normAutofit/>
          </a:bodyPr>
          <a:lstStyle/>
          <a:p>
            <a:r>
              <a:rPr lang="en-US" dirty="0"/>
              <a:t>Without a search input will feature plants in alphabetical order of their common name. When a user scrolls plants will continue to be generated 3 at a time.</a:t>
            </a:r>
          </a:p>
          <a:p>
            <a:r>
              <a:rPr lang="en-US" dirty="0"/>
              <a:t>With a search the tab will feature plants that match the common name you searched for. If no results are found the page is simply blank with no indication as of right now. When scrolling from here you will see results in alphabetical order.</a:t>
            </a:r>
          </a:p>
        </p:txBody>
      </p:sp>
    </p:spTree>
    <p:extLst>
      <p:ext uri="{BB962C8B-B14F-4D97-AF65-F5344CB8AC3E}">
        <p14:creationId xmlns:p14="http://schemas.microsoft.com/office/powerpoint/2010/main" val="1891068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6D2B2-C26E-35A3-41ED-2089864D9BB2}"/>
              </a:ext>
            </a:extLst>
          </p:cNvPr>
          <p:cNvSpPr>
            <a:spLocks noGrp="1"/>
          </p:cNvSpPr>
          <p:nvPr>
            <p:ph type="title"/>
          </p:nvPr>
        </p:nvSpPr>
        <p:spPr>
          <a:xfrm>
            <a:off x="6976534" y="642594"/>
            <a:ext cx="4560470" cy="1371600"/>
          </a:xfrm>
        </p:spPr>
        <p:txBody>
          <a:bodyPr>
            <a:normAutofit/>
          </a:bodyPr>
          <a:lstStyle/>
          <a:p>
            <a:r>
              <a:rPr lang="en-US" sz="4000"/>
              <a:t>Detail Views</a:t>
            </a:r>
          </a:p>
        </p:txBody>
      </p:sp>
      <p:sp>
        <p:nvSpPr>
          <p:cNvPr id="62" name="Rectangle 61">
            <a:extLst>
              <a:ext uri="{FF2B5EF4-FFF2-40B4-BE49-F238E27FC236}">
                <a16:creationId xmlns:a16="http://schemas.microsoft.com/office/drawing/2014/main" id="{3821B5BB-7ABD-47E0-A916-A32AF42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57945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69F17369-CC77-4403-B1B0-D890E1BB1B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264" y="233264"/>
            <a:ext cx="3324388" cy="3755625"/>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Graphical user interface, text, application, chat or text message&#10;&#10;Description automatically generated">
            <a:extLst>
              <a:ext uri="{FF2B5EF4-FFF2-40B4-BE49-F238E27FC236}">
                <a16:creationId xmlns:a16="http://schemas.microsoft.com/office/drawing/2014/main" id="{7CAD8F25-74F9-ACA9-18C1-3CE42E9B3548}"/>
              </a:ext>
            </a:extLst>
          </p:cNvPr>
          <p:cNvPicPr>
            <a:picLocks noChangeAspect="1"/>
          </p:cNvPicPr>
          <p:nvPr/>
        </p:nvPicPr>
        <p:blipFill>
          <a:blip r:embed="rId2"/>
          <a:stretch>
            <a:fillRect/>
          </a:stretch>
        </p:blipFill>
        <p:spPr>
          <a:xfrm>
            <a:off x="991059" y="396576"/>
            <a:ext cx="1808797" cy="3429000"/>
          </a:xfrm>
          <a:prstGeom prst="rect">
            <a:avLst/>
          </a:prstGeom>
        </p:spPr>
      </p:pic>
      <p:pic>
        <p:nvPicPr>
          <p:cNvPr id="5" name="Picture 4" descr="Diagram&#10;&#10;Description automatically generated">
            <a:extLst>
              <a:ext uri="{FF2B5EF4-FFF2-40B4-BE49-F238E27FC236}">
                <a16:creationId xmlns:a16="http://schemas.microsoft.com/office/drawing/2014/main" id="{97B13C9E-14B5-E60C-F7A7-C268702068CB}"/>
              </a:ext>
            </a:extLst>
          </p:cNvPr>
          <p:cNvPicPr>
            <a:picLocks noChangeAspect="1"/>
          </p:cNvPicPr>
          <p:nvPr/>
        </p:nvPicPr>
        <p:blipFill>
          <a:blip r:embed="rId3"/>
          <a:stretch>
            <a:fillRect/>
          </a:stretch>
        </p:blipFill>
        <p:spPr>
          <a:xfrm>
            <a:off x="4479363" y="396576"/>
            <a:ext cx="1148430" cy="2146599"/>
          </a:xfrm>
          <a:prstGeom prst="rect">
            <a:avLst/>
          </a:prstGeom>
        </p:spPr>
      </p:pic>
      <p:sp>
        <p:nvSpPr>
          <p:cNvPr id="66" name="Rectangle 65">
            <a:extLst>
              <a:ext uri="{FF2B5EF4-FFF2-40B4-BE49-F238E27FC236}">
                <a16:creationId xmlns:a16="http://schemas.microsoft.com/office/drawing/2014/main" id="{0951ED58-21A2-4B8A-B2C3-E7FD8B5D3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92243" y="242136"/>
            <a:ext cx="2722671" cy="2466535"/>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BF3F9D9E-6073-4539-B601-29B1A491B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264" y="4154694"/>
            <a:ext cx="3324388" cy="247004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14">
            <a:extLst>
              <a:ext uri="{FF2B5EF4-FFF2-40B4-BE49-F238E27FC236}">
                <a16:creationId xmlns:a16="http://schemas.microsoft.com/office/drawing/2014/main" id="{68D500A2-FB1D-ACDD-B170-79F7D91E4603}"/>
              </a:ext>
            </a:extLst>
          </p:cNvPr>
          <p:cNvSpPr>
            <a:spLocks noGrp="1"/>
          </p:cNvSpPr>
          <p:nvPr>
            <p:ph idx="1"/>
          </p:nvPr>
        </p:nvSpPr>
        <p:spPr>
          <a:xfrm>
            <a:off x="6976533" y="2103120"/>
            <a:ext cx="4560471" cy="3931920"/>
          </a:xfrm>
        </p:spPr>
        <p:txBody>
          <a:bodyPr>
            <a:normAutofit/>
          </a:bodyPr>
          <a:lstStyle/>
          <a:p>
            <a:r>
              <a:rPr lang="en-US" sz="1700" dirty="0"/>
              <a:t>When you select a plant from “Browse plants” you will be taken to a detailed view of the plant. Here you can see information about the plant, add it to your list, and optionally set a timer in days.</a:t>
            </a:r>
          </a:p>
          <a:p>
            <a:r>
              <a:rPr lang="en-US" sz="1700" dirty="0"/>
              <a:t>When you select a plant from the home tab you will also be taken to a detailed view of the plant. Here you can remove the plant and additionally, a calendar view will show when your timer is set to expire.</a:t>
            </a:r>
          </a:p>
        </p:txBody>
      </p:sp>
      <p:sp>
        <p:nvSpPr>
          <p:cNvPr id="70" name="Rectangle 69">
            <a:extLst>
              <a:ext uri="{FF2B5EF4-FFF2-40B4-BE49-F238E27FC236}">
                <a16:creationId xmlns:a16="http://schemas.microsoft.com/office/drawing/2014/main" id="{4B6BA001-080A-48C3-A83D-3B2E2F862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92243" y="2871984"/>
            <a:ext cx="2722671" cy="3755625"/>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Calendar&#10;&#10;Description automatically generated">
            <a:extLst>
              <a:ext uri="{FF2B5EF4-FFF2-40B4-BE49-F238E27FC236}">
                <a16:creationId xmlns:a16="http://schemas.microsoft.com/office/drawing/2014/main" id="{7978AC85-1753-8CFA-4F2B-B386BE495469}"/>
              </a:ext>
            </a:extLst>
          </p:cNvPr>
          <p:cNvPicPr>
            <a:picLocks noChangeAspect="1"/>
          </p:cNvPicPr>
          <p:nvPr/>
        </p:nvPicPr>
        <p:blipFill>
          <a:blip r:embed="rId4"/>
          <a:stretch>
            <a:fillRect/>
          </a:stretch>
        </p:blipFill>
        <p:spPr>
          <a:xfrm>
            <a:off x="4157753" y="3035296"/>
            <a:ext cx="1791651" cy="3429000"/>
          </a:xfrm>
          <a:prstGeom prst="rect">
            <a:avLst/>
          </a:prstGeom>
        </p:spPr>
      </p:pic>
    </p:spTree>
    <p:extLst>
      <p:ext uri="{BB962C8B-B14F-4D97-AF65-F5344CB8AC3E}">
        <p14:creationId xmlns:p14="http://schemas.microsoft.com/office/powerpoint/2010/main" val="4109664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71BA2-1314-798A-8933-964DFB39B178}"/>
              </a:ext>
            </a:extLst>
          </p:cNvPr>
          <p:cNvSpPr>
            <a:spLocks noGrp="1"/>
          </p:cNvSpPr>
          <p:nvPr>
            <p:ph type="title"/>
          </p:nvPr>
        </p:nvSpPr>
        <p:spPr/>
        <p:txBody>
          <a:bodyPr/>
          <a:lstStyle/>
          <a:p>
            <a:r>
              <a:rPr lang="en-US" dirty="0"/>
              <a:t>Persistent Data  |New Libraries</a:t>
            </a:r>
          </a:p>
        </p:txBody>
      </p:sp>
      <p:graphicFrame>
        <p:nvGraphicFramePr>
          <p:cNvPr id="6" name="Content Placeholder 2">
            <a:extLst>
              <a:ext uri="{FF2B5EF4-FFF2-40B4-BE49-F238E27FC236}">
                <a16:creationId xmlns:a16="http://schemas.microsoft.com/office/drawing/2014/main" id="{172AFBC6-3A84-476E-4DCB-436D6A1AB651}"/>
              </a:ext>
            </a:extLst>
          </p:cNvPr>
          <p:cNvGraphicFramePr>
            <a:graphicFrameLocks noGrp="1"/>
          </p:cNvGraphicFramePr>
          <p:nvPr>
            <p:ph sz="half" idx="1"/>
          </p:nvPr>
        </p:nvGraphicFramePr>
        <p:xfrm>
          <a:off x="1066800" y="2103120"/>
          <a:ext cx="4754880" cy="37490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ontent Placeholder 3">
            <a:extLst>
              <a:ext uri="{FF2B5EF4-FFF2-40B4-BE49-F238E27FC236}">
                <a16:creationId xmlns:a16="http://schemas.microsoft.com/office/drawing/2014/main" id="{B55EA5B4-75BC-6350-A74D-AEB49A31032D}"/>
              </a:ext>
            </a:extLst>
          </p:cNvPr>
          <p:cNvSpPr>
            <a:spLocks noGrp="1"/>
          </p:cNvSpPr>
          <p:nvPr>
            <p:ph sz="half" idx="2"/>
          </p:nvPr>
        </p:nvSpPr>
        <p:spPr/>
        <p:txBody>
          <a:bodyPr/>
          <a:lstStyle/>
          <a:p>
            <a:r>
              <a:rPr lang="en-US" dirty="0"/>
              <a:t>The only library we used that wasn’t covered in class I believe was Picasso.</a:t>
            </a:r>
          </a:p>
          <a:p>
            <a:r>
              <a:rPr lang="en-US" dirty="0"/>
              <a:t>Picasso is a library that allows you to perform transformations on images, which we used to make the images round via a </a:t>
            </a:r>
            <a:r>
              <a:rPr lang="en-US" dirty="0" err="1"/>
              <a:t>CropCircleTransformation</a:t>
            </a:r>
            <a:r>
              <a:rPr lang="en-US" dirty="0"/>
              <a:t>.</a:t>
            </a:r>
          </a:p>
        </p:txBody>
      </p:sp>
    </p:spTree>
    <p:extLst>
      <p:ext uri="{BB962C8B-B14F-4D97-AF65-F5344CB8AC3E}">
        <p14:creationId xmlns:p14="http://schemas.microsoft.com/office/powerpoint/2010/main" val="38883347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26B02"/>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9FC83A0-AB98-4659-ACD5-D2185007C703}">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2B7C465-BD8F-4B6A-8925-267AB00CDB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3949939-2C9E-4399-80BE-3FEFB064CF1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Garden design</Template>
  <TotalTime>290</TotalTime>
  <Words>665</Words>
  <Application>Microsoft Office PowerPoint</Application>
  <PresentationFormat>Widescreen</PresentationFormat>
  <Paragraphs>54</Paragraphs>
  <Slides>12</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Century Gothic</vt:lpstr>
      <vt:lpstr>Savon</vt:lpstr>
      <vt:lpstr>OverGrowth</vt:lpstr>
      <vt:lpstr>By: Dustin Nold and Wesley Millett</vt:lpstr>
      <vt:lpstr>Plants can be hard to manage</vt:lpstr>
      <vt:lpstr>Our Solution</vt:lpstr>
      <vt:lpstr>Features of Overgrowth</vt:lpstr>
      <vt:lpstr>Home/Notifications</vt:lpstr>
      <vt:lpstr>Browse Plants</vt:lpstr>
      <vt:lpstr>Detail Views</vt:lpstr>
      <vt:lpstr>Persistent Data  |New Libraries</vt:lpstr>
      <vt:lpstr>Problems faced</vt:lpstr>
      <vt:lpstr> Future improvements</vt:lpstr>
      <vt:lpstr>Thank you for watching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OverGrowth</dc:title>
  <dc:creator>Nold,Dustin J</dc:creator>
  <cp:lastModifiedBy>Nold,Dustin J</cp:lastModifiedBy>
  <cp:revision>5</cp:revision>
  <dcterms:created xsi:type="dcterms:W3CDTF">2023-04-26T17:34:34Z</dcterms:created>
  <dcterms:modified xsi:type="dcterms:W3CDTF">2023-04-26T23:04:04Z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