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10042" r:id="rId2"/>
    <p:sldId id="257" r:id="rId3"/>
    <p:sldId id="10040" r:id="rId4"/>
    <p:sldId id="10041" r:id="rId5"/>
    <p:sldId id="2026" r:id="rId6"/>
    <p:sldId id="2020" r:id="rId7"/>
    <p:sldId id="2023" r:id="rId8"/>
    <p:sldId id="2009" r:id="rId9"/>
    <p:sldId id="2011" r:id="rId10"/>
    <p:sldId id="2008" r:id="rId11"/>
    <p:sldId id="2012" r:id="rId12"/>
    <p:sldId id="2013" r:id="rId13"/>
    <p:sldId id="2014" r:id="rId14"/>
    <p:sldId id="2027" r:id="rId15"/>
    <p:sldId id="2018" r:id="rId16"/>
    <p:sldId id="2003" r:id="rId17"/>
    <p:sldId id="308" r:id="rId18"/>
    <p:sldId id="362" r:id="rId19"/>
    <p:sldId id="1982" r:id="rId20"/>
    <p:sldId id="292" r:id="rId21"/>
    <p:sldId id="293" r:id="rId22"/>
    <p:sldId id="275" r:id="rId23"/>
    <p:sldId id="294" r:id="rId24"/>
    <p:sldId id="10026" r:id="rId25"/>
    <p:sldId id="295" r:id="rId26"/>
    <p:sldId id="329" r:id="rId27"/>
    <p:sldId id="299" r:id="rId28"/>
    <p:sldId id="10027" r:id="rId29"/>
    <p:sldId id="10032" r:id="rId30"/>
    <p:sldId id="10033" r:id="rId31"/>
    <p:sldId id="300" r:id="rId32"/>
    <p:sldId id="10038" r:id="rId33"/>
    <p:sldId id="310" r:id="rId34"/>
    <p:sldId id="10020" r:id="rId35"/>
    <p:sldId id="10034" r:id="rId36"/>
    <p:sldId id="10035" r:id="rId37"/>
    <p:sldId id="10022" r:id="rId38"/>
    <p:sldId id="363" r:id="rId39"/>
    <p:sldId id="332" r:id="rId40"/>
    <p:sldId id="316" r:id="rId41"/>
    <p:sldId id="317" r:id="rId42"/>
    <p:sldId id="334" r:id="rId43"/>
    <p:sldId id="320" r:id="rId44"/>
    <p:sldId id="321" r:id="rId45"/>
    <p:sldId id="337" r:id="rId46"/>
    <p:sldId id="323" r:id="rId47"/>
    <p:sldId id="10036" r:id="rId48"/>
    <p:sldId id="324" r:id="rId49"/>
    <p:sldId id="336" r:id="rId50"/>
    <p:sldId id="326" r:id="rId51"/>
    <p:sldId id="327" r:id="rId52"/>
    <p:sldId id="335" r:id="rId53"/>
    <p:sldId id="10025" r:id="rId54"/>
    <p:sldId id="2004" r:id="rId55"/>
    <p:sldId id="2030" r:id="rId56"/>
    <p:sldId id="1830" r:id="rId57"/>
    <p:sldId id="202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813" autoAdjust="0"/>
  </p:normalViewPr>
  <p:slideViewPr>
    <p:cSldViewPr snapToGrid="0">
      <p:cViewPr varScale="1">
        <p:scale>
          <a:sx n="82" d="100"/>
          <a:sy n="82" d="100"/>
        </p:scale>
        <p:origin x="16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36C82-5A55-4134-B044-B097C78A2E9B}" type="datetimeFigureOut">
              <a:rPr lang="en-US" smtClean="0"/>
              <a:t>7/12/2019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60E5A-108F-422F-9AB5-D83C7EC45095}" type="slidenum">
              <a:rPr lang="en-US" smtClean="0"/>
              <a:t>‹#›</a:t>
            </a:fld>
            <a:endParaRPr lang="en-US"/>
          </a:p>
        </p:txBody>
      </p:sp>
    </p:spTree>
    <p:extLst>
      <p:ext uri="{BB962C8B-B14F-4D97-AF65-F5344CB8AC3E}">
        <p14:creationId xmlns:p14="http://schemas.microsoft.com/office/powerpoint/2010/main" val="306143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developer.mozilla.org/en-US/docs/Web/API/URLSearchParams" TargetMode="External"/><Relationship Id="rId13" Type="http://schemas.openxmlformats.org/officeDocument/2006/relationships/hyperlink" Target="https://developer.mozilla.org/en-US/docs/Web/API/Navigator/sendBeacon" TargetMode="External"/><Relationship Id="rId3" Type="http://schemas.openxmlformats.org/officeDocument/2006/relationships/hyperlink" Target="https://developer.mozilla.org/en-US/docs/Web/API/Headers" TargetMode="External"/><Relationship Id="rId7" Type="http://schemas.openxmlformats.org/officeDocument/2006/relationships/hyperlink" Target="https://developer.mozilla.org/en-US/docs/Web/API/FormData" TargetMode="External"/><Relationship Id="rId12" Type="http://schemas.openxmlformats.org/officeDocument/2006/relationships/hyperlink" Target="https://developer.mozilla.org/en-US/docs/Web/Security/Subresource_Integrity"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eveloper.mozilla.org/en-US/docs/Web/API/BufferSource" TargetMode="External"/><Relationship Id="rId11" Type="http://schemas.openxmlformats.org/officeDocument/2006/relationships/hyperlink" Target="https://developer.mozilla.org/en-US/docs/Web/API/PasswordCredential" TargetMode="External"/><Relationship Id="rId5" Type="http://schemas.openxmlformats.org/officeDocument/2006/relationships/hyperlink" Target="https://developer.mozilla.org/en-US/docs/Web/API/Blob" TargetMode="External"/><Relationship Id="rId15" Type="http://schemas.openxmlformats.org/officeDocument/2006/relationships/hyperlink" Target="https://developer.mozilla.org/en-US/docs/Web/API/AbortController" TargetMode="External"/><Relationship Id="rId10" Type="http://schemas.openxmlformats.org/officeDocument/2006/relationships/hyperlink" Target="https://developer.mozilla.org/en-US/docs/Web/API/FederatedCredential" TargetMode="External"/><Relationship Id="rId4" Type="http://schemas.openxmlformats.org/officeDocument/2006/relationships/hyperlink" Target="https://developer.mozilla.org/en-US/docs/Web/API/ByteString" TargetMode="External"/><Relationship Id="rId9" Type="http://schemas.openxmlformats.org/officeDocument/2006/relationships/hyperlink" Target="https://developer.mozilla.org/en-US/docs/Web/API/USVString" TargetMode="External"/><Relationship Id="rId14" Type="http://schemas.openxmlformats.org/officeDocument/2006/relationships/hyperlink" Target="https://developer.mozilla.org/en-US/docs/Web/API/AbortSigna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developer.mozilla.org/en-US/docs/Web/API/Cache" TargetMode="External"/><Relationship Id="rId3" Type="http://schemas.openxmlformats.org/officeDocument/2006/relationships/hyperlink" Target="https://developer.mozilla.org/en-US/docs/Web/API/Cache/put" TargetMode="External"/><Relationship Id="rId7" Type="http://schemas.openxmlformats.org/officeDocument/2006/relationships/hyperlink" Target="https://developer.mozilla.org/en-US/docs/Web/API/Cache/delete"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eveloper.mozilla.org/en-US/docs/Web/API/Cache/keys" TargetMode="External"/><Relationship Id="rId11" Type="http://schemas.openxmlformats.org/officeDocument/2006/relationships/hyperlink" Target="https://developer.mozilla.org/en-US/docs/Web/API/Cache/addAll" TargetMode="External"/><Relationship Id="rId5" Type="http://schemas.openxmlformats.org/officeDocument/2006/relationships/hyperlink" Target="https://developer.mozilla.org/en-US/docs/Web/JavaScript/Reference/Global_Objects/Promise" TargetMode="External"/><Relationship Id="rId10" Type="http://schemas.openxmlformats.org/officeDocument/2006/relationships/hyperlink" Target="https://developer.mozilla.org/en-US/docs/Web/API/Cache/matchAll" TargetMode="External"/><Relationship Id="rId4" Type="http://schemas.openxmlformats.org/officeDocument/2006/relationships/hyperlink" Target="https://developer.mozilla.org/en-US/docs/Web/API/Cache/match" TargetMode="External"/><Relationship Id="rId9" Type="http://schemas.openxmlformats.org/officeDocument/2006/relationships/hyperlink" Target="https://developer.mozilla.org/en-US/docs/Web/API/Cache/ad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wa.rock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idt19.azurewebsites.ne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www.pwabuilder.co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avid.blob.core.windows.net/idt2019/wasm/index-video.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graph/microsoft-graph-toolkit"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urzagatherer.app/"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fluentweb.netlify.co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northwindpwa.azurewebsites.net/"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preview.pwabuilder.com/feature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mobile.twitter.com/"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www.pinterest.com/"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web developers, we have used JavaScript /HTML to develop fantastic apps of all kinds, but until recently there has been a divide between what can be done with a web app and a native app. A new class of apps called Progressive Web Apps (PWAs) is helping bridge that gap by enabling extremely native-like features in our Web Apps: offline functionality, background activity, native API layers, push notifications and even app store listings. I will show you how to can take code meant for the browser, and extend it to become cross-platform, Progressive Web Apps.</a:t>
            </a:r>
          </a:p>
          <a:p>
            <a:endParaRPr lang="en-US" dirty="0"/>
          </a:p>
        </p:txBody>
      </p:sp>
      <p:sp>
        <p:nvSpPr>
          <p:cNvPr id="4" name="Slide Number Placeholder 3"/>
          <p:cNvSpPr>
            <a:spLocks noGrp="1"/>
          </p:cNvSpPr>
          <p:nvPr>
            <p:ph type="sldNum" sz="quarter" idx="5"/>
          </p:nvPr>
        </p:nvSpPr>
        <p:spPr/>
        <p:txBody>
          <a:bodyPr/>
          <a:lstStyle/>
          <a:p>
            <a:fld id="{6EEB8F9C-470E-4439-A620-ED6893BACFC3}" type="slidenum">
              <a:rPr lang="en-US" smtClean="0"/>
              <a:t>2</a:t>
            </a:fld>
            <a:endParaRPr lang="en-US"/>
          </a:p>
        </p:txBody>
      </p:sp>
      <p:sp>
        <p:nvSpPr>
          <p:cNvPr id="5" name="Header Placeholder 4"/>
          <p:cNvSpPr>
            <a:spLocks noGrp="1"/>
          </p:cNvSpPr>
          <p:nvPr>
            <p:ph type="hdr" sz="quarter" idx="10"/>
          </p:nvPr>
        </p:nvSpPr>
        <p:spPr/>
        <p:txBody>
          <a:bodyPr/>
          <a:lstStyle/>
          <a:p>
            <a:r>
              <a:rPr lang="en-US"/>
              <a:t>Windows Insider Dev Tour</a:t>
            </a:r>
          </a:p>
        </p:txBody>
      </p:sp>
    </p:spTree>
    <p:extLst>
      <p:ext uri="{BB962C8B-B14F-4D97-AF65-F5344CB8AC3E}">
        <p14:creationId xmlns:p14="http://schemas.microsoft.com/office/powerpoint/2010/main" val="2853828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Times New Roman" pitchFamily="18" charset="0"/>
                <a:ea typeface="+mn-ea"/>
                <a:cs typeface="+mn-cs"/>
              </a:rPr>
              <a:t>An options object containing any custom settings that you want to apply to the request. </a:t>
            </a:r>
          </a:p>
          <a:p>
            <a:r>
              <a:rPr lang="en-US" sz="1200" b="1" i="0" u="none" strike="noStrike" kern="1200" dirty="0">
                <a:solidFill>
                  <a:schemeClr val="tx1"/>
                </a:solidFill>
                <a:effectLst/>
                <a:latin typeface="Times New Roman" pitchFamily="18" charset="0"/>
                <a:ea typeface="+mn-ea"/>
                <a:cs typeface="+mn-cs"/>
              </a:rPr>
              <a:t>method: </a:t>
            </a:r>
            <a:r>
              <a:rPr lang="en-US" sz="1200" b="0" i="0" u="none" strike="noStrike" kern="1200" dirty="0">
                <a:solidFill>
                  <a:schemeClr val="tx1"/>
                </a:solidFill>
                <a:effectLst/>
                <a:latin typeface="Times New Roman" pitchFamily="18" charset="0"/>
                <a:ea typeface="+mn-ea"/>
                <a:cs typeface="+mn-cs"/>
              </a:rPr>
              <a:t>the request method, e.g., GET, POST.</a:t>
            </a:r>
          </a:p>
          <a:p>
            <a:r>
              <a:rPr lang="en-US" sz="1200" b="1" i="0" u="none" strike="noStrike" kern="1200" dirty="0">
                <a:solidFill>
                  <a:schemeClr val="tx1"/>
                </a:solidFill>
                <a:effectLst/>
                <a:latin typeface="Times New Roman" pitchFamily="18" charset="0"/>
                <a:ea typeface="+mn-ea"/>
                <a:cs typeface="+mn-cs"/>
              </a:rPr>
              <a:t>headers: </a:t>
            </a:r>
            <a:r>
              <a:rPr lang="en-US" sz="1200" b="0" i="0" u="none" strike="noStrike" kern="1200" dirty="0">
                <a:solidFill>
                  <a:schemeClr val="tx1"/>
                </a:solidFill>
                <a:effectLst/>
                <a:latin typeface="Times New Roman" pitchFamily="18" charset="0"/>
                <a:ea typeface="+mn-ea"/>
                <a:cs typeface="+mn-cs"/>
              </a:rPr>
              <a:t>Any headers you want to add to your request, contained within a </a:t>
            </a:r>
            <a:r>
              <a:rPr lang="en-US" sz="1200" b="0" i="0" u="none" strike="noStrike" kern="1200" dirty="0">
                <a:solidFill>
                  <a:schemeClr val="tx1"/>
                </a:solidFill>
                <a:effectLst/>
                <a:latin typeface="Times New Roman" pitchFamily="18" charset="0"/>
                <a:ea typeface="+mn-ea"/>
                <a:cs typeface="+mn-cs"/>
                <a:hlinkClick r:id="rId3" tooltip="The Headers interface of the Fetch API allows you to perform various actions on HTTP request and response headers. These actions include retrieving, setting, adding to, and removing. A Headers object has an associated header list, which is initially empty and consists of zero or more name and value pairs.  You can add to this using methods like append() (see Examples.) In all methods of this interface, header names are matched by case-insensitive byte sequence."/>
              </a:rPr>
              <a:t>Headers</a:t>
            </a:r>
            <a:r>
              <a:rPr lang="en-US" sz="1200" b="0" i="0" u="none" strike="noStrike" kern="1200" dirty="0">
                <a:solidFill>
                  <a:schemeClr val="tx1"/>
                </a:solidFill>
                <a:effectLst/>
                <a:latin typeface="Times New Roman" pitchFamily="18" charset="0"/>
                <a:ea typeface="+mn-ea"/>
                <a:cs typeface="+mn-cs"/>
              </a:rPr>
              <a:t> object or an object literal with </a:t>
            </a:r>
            <a:r>
              <a:rPr lang="en-US" sz="1200" b="0" i="0" u="none" strike="noStrike" kern="1200" dirty="0" err="1">
                <a:solidFill>
                  <a:schemeClr val="tx1"/>
                </a:solidFill>
                <a:effectLst/>
                <a:latin typeface="Times New Roman" pitchFamily="18" charset="0"/>
                <a:ea typeface="+mn-ea"/>
                <a:cs typeface="+mn-cs"/>
                <a:hlinkClick r:id="rId4" tooltip="ByteString is a UTF-8 String that corresponds to the set of all possible sequences of bytes. ByteString maps to a String when returned in JavaScript; generally, it's only used when interfacing with protocols that use bytes and strings interchangably, such as HTTP."/>
              </a:rPr>
              <a:t>ByteString</a:t>
            </a:r>
            <a:r>
              <a:rPr lang="en-US" sz="1200" b="0" i="0" u="none" strike="noStrike" kern="1200" dirty="0">
                <a:solidFill>
                  <a:schemeClr val="tx1"/>
                </a:solidFill>
                <a:effectLst/>
                <a:latin typeface="Times New Roman" pitchFamily="18" charset="0"/>
                <a:ea typeface="+mn-ea"/>
                <a:cs typeface="+mn-cs"/>
              </a:rPr>
              <a:t> values.</a:t>
            </a:r>
          </a:p>
          <a:p>
            <a:r>
              <a:rPr lang="en-US" sz="1200" b="1" i="0" u="none" strike="noStrike" kern="1200" dirty="0">
                <a:solidFill>
                  <a:schemeClr val="tx1"/>
                </a:solidFill>
                <a:effectLst/>
                <a:latin typeface="Times New Roman" pitchFamily="18" charset="0"/>
                <a:ea typeface="+mn-ea"/>
                <a:cs typeface="+mn-cs"/>
              </a:rPr>
              <a:t>body: </a:t>
            </a:r>
            <a:r>
              <a:rPr lang="en-US" sz="1200" b="0" i="0" u="none" strike="noStrike" kern="1200" dirty="0">
                <a:solidFill>
                  <a:schemeClr val="tx1"/>
                </a:solidFill>
                <a:effectLst/>
                <a:latin typeface="Times New Roman" pitchFamily="18" charset="0"/>
                <a:ea typeface="+mn-ea"/>
                <a:cs typeface="+mn-cs"/>
              </a:rPr>
              <a:t>Any body that you want to add to your request: this can be a </a:t>
            </a:r>
            <a:r>
              <a:rPr lang="en-US" sz="1200" b="0" i="0" u="none" strike="noStrike" kern="1200" dirty="0">
                <a:solidFill>
                  <a:schemeClr val="tx1"/>
                </a:solidFill>
                <a:effectLst/>
                <a:latin typeface="Times New Roman" pitchFamily="18" charset="0"/>
                <a:ea typeface="+mn-ea"/>
                <a:cs typeface="+mn-cs"/>
                <a:hlinkClick r:id="rId5" tooltip="A Blob object represents a file-like object of immutable, raw data. Blobs represent data that isn't necessarily in a JavaScript-native format. The File interface is based on Blob, inheriting blob functionality and expanding it to support files on the user's system."/>
              </a:rPr>
              <a:t>Blob</a:t>
            </a:r>
            <a:r>
              <a:rPr lang="en-US" sz="1200" b="0" i="0" u="none" strike="noStrike" kern="1200" dirty="0">
                <a:solidFill>
                  <a:schemeClr val="tx1"/>
                </a:solidFill>
                <a:effectLst/>
                <a:latin typeface="Times New Roman" pitchFamily="18" charset="0"/>
                <a:ea typeface="+mn-ea"/>
                <a:cs typeface="+mn-cs"/>
              </a:rPr>
              <a:t>, </a:t>
            </a:r>
            <a:r>
              <a:rPr lang="en-US" sz="1200" b="0" i="0" u="none" strike="noStrike" kern="1200" dirty="0" err="1">
                <a:solidFill>
                  <a:schemeClr val="tx1"/>
                </a:solidFill>
                <a:effectLst/>
                <a:latin typeface="Times New Roman" pitchFamily="18" charset="0"/>
                <a:ea typeface="+mn-ea"/>
                <a:cs typeface="+mn-cs"/>
                <a:hlinkClick r:id="rId6" tooltip="BufferSource is a typedef used to represent objects that are either themselves an ArrayBuffer, or which are a TypedArray providing an ArrayBufferView."/>
              </a:rPr>
              <a:t>BufferSource</a:t>
            </a:r>
            <a:r>
              <a:rPr lang="en-US" sz="1200" b="0" i="0" u="none" strike="noStrike" kern="1200" dirty="0">
                <a:solidFill>
                  <a:schemeClr val="tx1"/>
                </a:solidFill>
                <a:effectLst/>
                <a:latin typeface="Times New Roman" pitchFamily="18" charset="0"/>
                <a:ea typeface="+mn-ea"/>
                <a:cs typeface="+mn-cs"/>
              </a:rPr>
              <a:t>, </a:t>
            </a:r>
            <a:r>
              <a:rPr lang="en-US" sz="1200" b="0" i="0" u="none" strike="noStrike" kern="1200" dirty="0" err="1">
                <a:solidFill>
                  <a:schemeClr val="tx1"/>
                </a:solidFill>
                <a:effectLst/>
                <a:latin typeface="Times New Roman" pitchFamily="18" charset="0"/>
                <a:ea typeface="+mn-ea"/>
                <a:cs typeface="+mn-cs"/>
                <a:hlinkClick r:id="rId7" tooltip="The FormData interface provides a way to easily construct a set of key/value pairs representing form fields and their values, which can then be easily sent using the XMLHttpRequest.send() method. It uses the same format a form would use if the encoding type were set to &quot;multipart/form-data&quot;."/>
              </a:rPr>
              <a:t>FormData</a:t>
            </a:r>
            <a:r>
              <a:rPr lang="en-US" sz="1200" b="0" i="0" u="none" strike="noStrike" kern="1200" dirty="0">
                <a:solidFill>
                  <a:schemeClr val="tx1"/>
                </a:solidFill>
                <a:effectLst/>
                <a:latin typeface="Times New Roman" pitchFamily="18" charset="0"/>
                <a:ea typeface="+mn-ea"/>
                <a:cs typeface="+mn-cs"/>
              </a:rPr>
              <a:t>, </a:t>
            </a:r>
            <a:r>
              <a:rPr lang="en-US" sz="1200" b="0" i="0" u="none" strike="noStrike" kern="1200" dirty="0" err="1">
                <a:solidFill>
                  <a:schemeClr val="tx1"/>
                </a:solidFill>
                <a:effectLst/>
                <a:latin typeface="Times New Roman" pitchFamily="18" charset="0"/>
                <a:ea typeface="+mn-ea"/>
                <a:cs typeface="+mn-cs"/>
                <a:hlinkClick r:id="rId8" tooltip="The URLSearchParams interface defines utility methods to work with the query string of a URL."/>
              </a:rPr>
              <a:t>URLSearchParams</a:t>
            </a:r>
            <a:r>
              <a:rPr lang="en-US" sz="1200" b="0" i="0" u="none" strike="noStrike" kern="1200" dirty="0">
                <a:solidFill>
                  <a:schemeClr val="tx1"/>
                </a:solidFill>
                <a:effectLst/>
                <a:latin typeface="Times New Roman" pitchFamily="18" charset="0"/>
                <a:ea typeface="+mn-ea"/>
                <a:cs typeface="+mn-cs"/>
              </a:rPr>
              <a:t>, or </a:t>
            </a:r>
            <a:r>
              <a:rPr lang="en-US" sz="1200" b="0" i="0" u="none" strike="noStrike" kern="1200" dirty="0" err="1">
                <a:solidFill>
                  <a:schemeClr val="tx1"/>
                </a:solidFill>
                <a:effectLst/>
                <a:latin typeface="Times New Roman" pitchFamily="18" charset="0"/>
                <a:ea typeface="+mn-ea"/>
                <a:cs typeface="+mn-cs"/>
                <a:hlinkClick r:id="rId9" tooltip="USVString corresponds to the set of all possible sequences of unicode scalar values. USVString maps to a String when returned in JavaScript; it's generally only used for APIs that perform text processing and need a string of unicode scalar values to operate on. USVString is equivalent to DOMString except for not allowing unpaired surrogate codepoints. Unpaired surrogate codepoints present in USVString are converted by the browser to Unicode 'replacement character' U+FFFD, (�)."/>
              </a:rPr>
              <a:t>USVString</a:t>
            </a:r>
            <a:r>
              <a:rPr lang="en-US" sz="1200" b="0" i="0" u="none" strike="noStrike" kern="1200" dirty="0">
                <a:solidFill>
                  <a:schemeClr val="tx1"/>
                </a:solidFill>
                <a:effectLst/>
                <a:latin typeface="Times New Roman" pitchFamily="18" charset="0"/>
                <a:ea typeface="+mn-ea"/>
                <a:cs typeface="+mn-cs"/>
              </a:rPr>
              <a:t> </a:t>
            </a:r>
            <a:r>
              <a:rPr lang="en-US" sz="1200" b="1" i="0" u="none" strike="noStrike" kern="1200" dirty="0">
                <a:solidFill>
                  <a:schemeClr val="tx1"/>
                </a:solidFill>
                <a:effectLst/>
                <a:latin typeface="Times New Roman" pitchFamily="18" charset="0"/>
                <a:ea typeface="+mn-ea"/>
                <a:cs typeface="+mn-cs"/>
              </a:rPr>
              <a:t>object</a:t>
            </a:r>
            <a:r>
              <a:rPr lang="en-US" sz="1200" b="0" i="0" u="none" strike="noStrike" kern="1200" dirty="0">
                <a:solidFill>
                  <a:schemeClr val="tx1"/>
                </a:solidFill>
                <a:effectLst/>
                <a:latin typeface="Times New Roman" pitchFamily="18" charset="0"/>
                <a:ea typeface="+mn-ea"/>
                <a:cs typeface="+mn-cs"/>
              </a:rPr>
              <a:t>. Note that a request using the GET or HEAD method cannot have a body.</a:t>
            </a:r>
          </a:p>
          <a:p>
            <a:r>
              <a:rPr lang="en-US" sz="1200" b="1" i="0" u="none" strike="noStrike" kern="1200" dirty="0">
                <a:solidFill>
                  <a:schemeClr val="tx1"/>
                </a:solidFill>
                <a:effectLst/>
                <a:latin typeface="Times New Roman" pitchFamily="18" charset="0"/>
                <a:ea typeface="+mn-ea"/>
                <a:cs typeface="+mn-cs"/>
              </a:rPr>
              <a:t>mode</a:t>
            </a:r>
            <a:r>
              <a:rPr lang="en-US" sz="1200" b="0" i="0" u="none" strike="noStrike" kern="1200" dirty="0">
                <a:solidFill>
                  <a:schemeClr val="tx1"/>
                </a:solidFill>
                <a:effectLst/>
                <a:latin typeface="Times New Roman" pitchFamily="18" charset="0"/>
                <a:ea typeface="+mn-ea"/>
                <a:cs typeface="+mn-cs"/>
              </a:rPr>
              <a:t>: The mode you want to use for the request, e.g., </a:t>
            </a:r>
            <a:r>
              <a:rPr lang="en-US" sz="1200" b="0" i="0" u="none" strike="noStrike" kern="1200" dirty="0" err="1">
                <a:solidFill>
                  <a:schemeClr val="tx1"/>
                </a:solidFill>
                <a:effectLst/>
                <a:latin typeface="Times New Roman" pitchFamily="18" charset="0"/>
                <a:ea typeface="+mn-ea"/>
                <a:cs typeface="+mn-cs"/>
              </a:rPr>
              <a:t>cors</a:t>
            </a:r>
            <a:r>
              <a:rPr lang="en-US" sz="1200" b="0" i="0" u="none" strike="noStrike" kern="1200" dirty="0">
                <a:solidFill>
                  <a:schemeClr val="tx1"/>
                </a:solidFill>
                <a:effectLst/>
                <a:latin typeface="Times New Roman" pitchFamily="18" charset="0"/>
                <a:ea typeface="+mn-ea"/>
                <a:cs typeface="+mn-cs"/>
              </a:rPr>
              <a:t>, no-</a:t>
            </a:r>
            <a:r>
              <a:rPr lang="en-US" sz="1200" b="0" i="0" u="none" strike="noStrike" kern="1200" dirty="0" err="1">
                <a:solidFill>
                  <a:schemeClr val="tx1"/>
                </a:solidFill>
                <a:effectLst/>
                <a:latin typeface="Times New Roman" pitchFamily="18" charset="0"/>
                <a:ea typeface="+mn-ea"/>
                <a:cs typeface="+mn-cs"/>
              </a:rPr>
              <a:t>cors</a:t>
            </a:r>
            <a:r>
              <a:rPr lang="en-US" sz="1200" b="0" i="0" u="none" strike="noStrike" kern="1200" dirty="0">
                <a:solidFill>
                  <a:schemeClr val="tx1"/>
                </a:solidFill>
                <a:effectLst/>
                <a:latin typeface="Times New Roman" pitchFamily="18" charset="0"/>
                <a:ea typeface="+mn-ea"/>
                <a:cs typeface="+mn-cs"/>
              </a:rPr>
              <a:t>, or same-origin.</a:t>
            </a:r>
          </a:p>
          <a:p>
            <a:r>
              <a:rPr lang="en-US" sz="1200" b="1" i="0" u="none" strike="noStrike" kern="1200" dirty="0">
                <a:solidFill>
                  <a:schemeClr val="tx1"/>
                </a:solidFill>
                <a:effectLst/>
                <a:latin typeface="Times New Roman" pitchFamily="18" charset="0"/>
                <a:ea typeface="+mn-ea"/>
                <a:cs typeface="+mn-cs"/>
              </a:rPr>
              <a:t>credentials</a:t>
            </a:r>
            <a:r>
              <a:rPr lang="en-US" sz="1200" b="0" i="0" u="none" strike="noStrike" kern="1200" dirty="0">
                <a:solidFill>
                  <a:schemeClr val="tx1"/>
                </a:solidFill>
                <a:effectLst/>
                <a:latin typeface="Times New Roman" pitchFamily="18" charset="0"/>
                <a:ea typeface="+mn-ea"/>
                <a:cs typeface="+mn-cs"/>
              </a:rPr>
              <a:t>: The request credentials you want to use for the request: omit, same-origin, or include. To automatically send cookies for the current domain, this option must be provided. Starting with Chrome 50, this property also takes a </a:t>
            </a:r>
            <a:r>
              <a:rPr lang="en-US" sz="1200" b="0" i="0" u="none" strike="noStrike" kern="1200" dirty="0" err="1">
                <a:solidFill>
                  <a:schemeClr val="tx1"/>
                </a:solidFill>
                <a:effectLst/>
                <a:latin typeface="Times New Roman" pitchFamily="18" charset="0"/>
                <a:ea typeface="+mn-ea"/>
                <a:cs typeface="+mn-cs"/>
                <a:hlinkClick r:id="rId10" tooltip="The FederatedCredential interface of the the Credential Management API provides information about credentials from a federated identity provider. A federated identity provider is an entity that a website trusts to correctly authenticate a user, and that provides an API for that purpose. OpenID Connect is an example of a federated identity provider framework."/>
              </a:rPr>
              <a:t>FederatedCredential</a:t>
            </a:r>
            <a:r>
              <a:rPr lang="en-US" sz="1200" b="0" i="0" u="none" strike="noStrike" kern="1200" dirty="0">
                <a:solidFill>
                  <a:schemeClr val="tx1"/>
                </a:solidFill>
                <a:effectLst/>
                <a:latin typeface="Times New Roman" pitchFamily="18" charset="0"/>
                <a:ea typeface="+mn-ea"/>
                <a:cs typeface="+mn-cs"/>
              </a:rPr>
              <a:t> instance or a </a:t>
            </a:r>
            <a:r>
              <a:rPr lang="en-US" sz="1200" b="0" i="0" u="none" strike="noStrike" kern="1200" dirty="0" err="1">
                <a:solidFill>
                  <a:schemeClr val="tx1"/>
                </a:solidFill>
                <a:effectLst/>
                <a:latin typeface="Times New Roman" pitchFamily="18" charset="0"/>
                <a:ea typeface="+mn-ea"/>
                <a:cs typeface="+mn-cs"/>
                <a:hlinkClick r:id="rId11" tooltip="The interface of the Credential Management API provides information about a username/password pair. In supporting browsers an instance of this class may be passed in the credential member of the init object for global fetch."/>
              </a:rPr>
              <a:t>PasswordCredential</a:t>
            </a:r>
            <a:r>
              <a:rPr lang="en-US" sz="1200" b="0" i="0" u="none" strike="noStrike" kern="1200" dirty="0">
                <a:solidFill>
                  <a:schemeClr val="tx1"/>
                </a:solidFill>
                <a:effectLst/>
                <a:latin typeface="Times New Roman" pitchFamily="18" charset="0"/>
                <a:ea typeface="+mn-ea"/>
                <a:cs typeface="+mn-cs"/>
              </a:rPr>
              <a:t> instance.</a:t>
            </a:r>
          </a:p>
          <a:p>
            <a:r>
              <a:rPr lang="en-US" sz="1200" b="1" i="0" u="none" strike="noStrike" kern="1200" dirty="0">
                <a:solidFill>
                  <a:schemeClr val="tx1"/>
                </a:solidFill>
                <a:effectLst/>
                <a:latin typeface="Times New Roman" pitchFamily="18" charset="0"/>
                <a:ea typeface="+mn-ea"/>
                <a:cs typeface="+mn-cs"/>
              </a:rPr>
              <a:t>cache</a:t>
            </a:r>
            <a:r>
              <a:rPr lang="en-US" sz="1200" b="0" i="0" u="none" strike="noStrike" kern="1200" dirty="0">
                <a:solidFill>
                  <a:schemeClr val="tx1"/>
                </a:solidFill>
                <a:effectLst/>
                <a:latin typeface="Times New Roman" pitchFamily="18" charset="0"/>
                <a:ea typeface="+mn-ea"/>
                <a:cs typeface="+mn-cs"/>
              </a:rPr>
              <a:t>: The cache mode you want to use for the request: default, no-store, reload, no-cache, force-cache, or only-if-cached.</a:t>
            </a:r>
          </a:p>
          <a:p>
            <a:r>
              <a:rPr lang="en-US" sz="1200" b="1" i="0" u="none" strike="noStrike" kern="1200" dirty="0">
                <a:solidFill>
                  <a:schemeClr val="tx1"/>
                </a:solidFill>
                <a:effectLst/>
                <a:latin typeface="Times New Roman" pitchFamily="18" charset="0"/>
                <a:ea typeface="+mn-ea"/>
                <a:cs typeface="+mn-cs"/>
              </a:rPr>
              <a:t>redirect</a:t>
            </a:r>
            <a:r>
              <a:rPr lang="en-US" sz="1200" b="0" i="0" u="none" strike="noStrike" kern="1200" dirty="0">
                <a:solidFill>
                  <a:schemeClr val="tx1"/>
                </a:solidFill>
                <a:effectLst/>
                <a:latin typeface="Times New Roman" pitchFamily="18" charset="0"/>
                <a:ea typeface="+mn-ea"/>
                <a:cs typeface="+mn-cs"/>
              </a:rPr>
              <a:t>: The redirect mode to use: follow (automatically follow redirects), error (abort with an error if a redirect occurs), or manual (handle redirects manually). In Chrome the default is follow (before Chrome 47 it defaulted to manual).</a:t>
            </a:r>
          </a:p>
          <a:p>
            <a:r>
              <a:rPr lang="en-US" sz="1200" b="1" i="0" u="none" strike="noStrike" kern="1200" dirty="0">
                <a:solidFill>
                  <a:schemeClr val="tx1"/>
                </a:solidFill>
                <a:effectLst/>
                <a:latin typeface="Times New Roman" pitchFamily="18" charset="0"/>
                <a:ea typeface="+mn-ea"/>
                <a:cs typeface="+mn-cs"/>
              </a:rPr>
              <a:t>referrer</a:t>
            </a:r>
            <a:r>
              <a:rPr lang="en-US" sz="1200" b="0" i="0" u="none" strike="noStrike" kern="1200" dirty="0">
                <a:solidFill>
                  <a:schemeClr val="tx1"/>
                </a:solidFill>
                <a:effectLst/>
                <a:latin typeface="Times New Roman" pitchFamily="18" charset="0"/>
                <a:ea typeface="+mn-ea"/>
                <a:cs typeface="+mn-cs"/>
              </a:rPr>
              <a:t>: A </a:t>
            </a:r>
            <a:r>
              <a:rPr lang="en-US" sz="1200" b="0" i="0" u="none" strike="noStrike" kern="1200" dirty="0" err="1">
                <a:solidFill>
                  <a:schemeClr val="tx1"/>
                </a:solidFill>
                <a:effectLst/>
                <a:latin typeface="Times New Roman" pitchFamily="18" charset="0"/>
                <a:ea typeface="+mn-ea"/>
                <a:cs typeface="+mn-cs"/>
                <a:hlinkClick r:id="rId9" tooltip="USVString corresponds to the set of all possible sequences of unicode scalar values. USVString maps to a String when returned in JavaScript; it's generally only used for APIs that perform text processing and need a string of unicode scalar values to operate on. USVString is equivalent to DOMString except for not allowing unpaired surrogate codepoints. Unpaired surrogate codepoints present in USVString are converted by the browser to Unicode 'replacement character' U+FFFD, (�)."/>
              </a:rPr>
              <a:t>USVString</a:t>
            </a:r>
            <a:r>
              <a:rPr lang="en-US" sz="1200" b="0" i="0" u="none" strike="noStrike" kern="1200" dirty="0">
                <a:solidFill>
                  <a:schemeClr val="tx1"/>
                </a:solidFill>
                <a:effectLst/>
                <a:latin typeface="Times New Roman" pitchFamily="18" charset="0"/>
                <a:ea typeface="+mn-ea"/>
                <a:cs typeface="+mn-cs"/>
              </a:rPr>
              <a:t> specifying no-referrer, client, or a URL. The default is client.</a:t>
            </a:r>
          </a:p>
          <a:p>
            <a:r>
              <a:rPr lang="en-US" sz="1200" b="1" i="0" u="none" strike="noStrike" kern="1200" dirty="0" err="1">
                <a:solidFill>
                  <a:schemeClr val="tx1"/>
                </a:solidFill>
                <a:effectLst/>
                <a:latin typeface="Times New Roman" pitchFamily="18" charset="0"/>
                <a:ea typeface="+mn-ea"/>
                <a:cs typeface="+mn-cs"/>
              </a:rPr>
              <a:t>referrerPolicy</a:t>
            </a:r>
            <a:r>
              <a:rPr lang="en-US" sz="1200" b="0" i="0" u="none" strike="noStrike" kern="1200" dirty="0">
                <a:solidFill>
                  <a:schemeClr val="tx1"/>
                </a:solidFill>
                <a:effectLst/>
                <a:latin typeface="Times New Roman" pitchFamily="18" charset="0"/>
                <a:ea typeface="+mn-ea"/>
                <a:cs typeface="+mn-cs"/>
              </a:rPr>
              <a:t>: Specifies the value of the </a:t>
            </a:r>
            <a:r>
              <a:rPr lang="en-US" sz="1200" b="0" i="0" u="none" strike="noStrike" kern="1200" dirty="0" err="1">
                <a:solidFill>
                  <a:schemeClr val="tx1"/>
                </a:solidFill>
                <a:effectLst/>
                <a:latin typeface="Times New Roman" pitchFamily="18" charset="0"/>
                <a:ea typeface="+mn-ea"/>
                <a:cs typeface="+mn-cs"/>
              </a:rPr>
              <a:t>referer</a:t>
            </a:r>
            <a:r>
              <a:rPr lang="en-US" sz="1200" b="0" i="0" u="none" strike="noStrike" kern="1200" dirty="0">
                <a:solidFill>
                  <a:schemeClr val="tx1"/>
                </a:solidFill>
                <a:effectLst/>
                <a:latin typeface="Times New Roman" pitchFamily="18" charset="0"/>
                <a:ea typeface="+mn-ea"/>
                <a:cs typeface="+mn-cs"/>
              </a:rPr>
              <a:t> HTTP header. May be one of no-referrer, no-referrer-when-downgrade, origin, origin-when-cross-origin, unsafe-</a:t>
            </a:r>
            <a:r>
              <a:rPr lang="en-US" sz="1200" b="0" i="0" u="none" strike="noStrike" kern="1200" dirty="0" err="1">
                <a:solidFill>
                  <a:schemeClr val="tx1"/>
                </a:solidFill>
                <a:effectLst/>
                <a:latin typeface="Times New Roman" pitchFamily="18" charset="0"/>
                <a:ea typeface="+mn-ea"/>
                <a:cs typeface="+mn-cs"/>
              </a:rPr>
              <a:t>url</a:t>
            </a:r>
            <a:r>
              <a:rPr lang="en-US" sz="1200" b="0" i="0" u="none" strike="noStrike" kern="1200" dirty="0">
                <a:solidFill>
                  <a:schemeClr val="tx1"/>
                </a:solidFill>
                <a:effectLst/>
                <a:latin typeface="Times New Roman" pitchFamily="18" charset="0"/>
                <a:ea typeface="+mn-ea"/>
                <a:cs typeface="+mn-cs"/>
              </a:rPr>
              <a:t>.</a:t>
            </a:r>
          </a:p>
          <a:p>
            <a:r>
              <a:rPr lang="en-US" sz="1200" b="1" i="0" u="none" strike="noStrike" kern="1200" dirty="0">
                <a:solidFill>
                  <a:schemeClr val="tx1"/>
                </a:solidFill>
                <a:effectLst/>
                <a:latin typeface="Times New Roman" pitchFamily="18" charset="0"/>
                <a:ea typeface="+mn-ea"/>
                <a:cs typeface="+mn-cs"/>
              </a:rPr>
              <a:t>integrity</a:t>
            </a:r>
            <a:r>
              <a:rPr lang="en-US" sz="1200" b="0" i="0" u="none" strike="noStrike" kern="1200" dirty="0">
                <a:solidFill>
                  <a:schemeClr val="tx1"/>
                </a:solidFill>
                <a:effectLst/>
                <a:latin typeface="Times New Roman" pitchFamily="18" charset="0"/>
                <a:ea typeface="+mn-ea"/>
                <a:cs typeface="+mn-cs"/>
              </a:rPr>
              <a:t>: Contains the </a:t>
            </a:r>
            <a:r>
              <a:rPr lang="en-US" sz="1200" b="0" i="0" u="none" strike="noStrike" kern="1200" dirty="0" err="1">
                <a:solidFill>
                  <a:schemeClr val="tx1"/>
                </a:solidFill>
                <a:effectLst/>
                <a:latin typeface="Times New Roman" pitchFamily="18" charset="0"/>
                <a:ea typeface="+mn-ea"/>
                <a:cs typeface="+mn-cs"/>
                <a:hlinkClick r:id="rId12"/>
              </a:rPr>
              <a:t>subresource</a:t>
            </a:r>
            <a:r>
              <a:rPr lang="en-US" sz="1200" b="0" i="0" u="none" strike="noStrike" kern="1200" dirty="0">
                <a:solidFill>
                  <a:schemeClr val="tx1"/>
                </a:solidFill>
                <a:effectLst/>
                <a:latin typeface="Times New Roman" pitchFamily="18" charset="0"/>
                <a:ea typeface="+mn-ea"/>
                <a:cs typeface="+mn-cs"/>
                <a:hlinkClick r:id="rId12"/>
              </a:rPr>
              <a:t> integrity</a:t>
            </a:r>
            <a:r>
              <a:rPr lang="en-US" sz="1200" b="0" i="0" u="none" strike="noStrike" kern="1200" dirty="0">
                <a:solidFill>
                  <a:schemeClr val="tx1"/>
                </a:solidFill>
                <a:effectLst/>
                <a:latin typeface="Times New Roman" pitchFamily="18" charset="0"/>
                <a:ea typeface="+mn-ea"/>
                <a:cs typeface="+mn-cs"/>
              </a:rPr>
              <a:t> value of the request (e.g., sha256-BpfBw7ivV8q2jLiT13fxDYAe2tJllusRSZ273h2nFSE=).</a:t>
            </a:r>
          </a:p>
          <a:p>
            <a:r>
              <a:rPr lang="en-US" sz="1200" b="1" i="0" u="none" strike="noStrike" kern="1200" dirty="0">
                <a:solidFill>
                  <a:schemeClr val="tx1"/>
                </a:solidFill>
                <a:effectLst/>
                <a:latin typeface="Times New Roman" pitchFamily="18" charset="0"/>
                <a:ea typeface="+mn-ea"/>
                <a:cs typeface="+mn-cs"/>
              </a:rPr>
              <a:t>keepalive</a:t>
            </a:r>
            <a:r>
              <a:rPr lang="en-US" sz="1200" b="0" i="0" u="none" strike="noStrike" kern="1200" dirty="0">
                <a:solidFill>
                  <a:schemeClr val="tx1"/>
                </a:solidFill>
                <a:effectLst/>
                <a:latin typeface="Times New Roman" pitchFamily="18" charset="0"/>
                <a:ea typeface="+mn-ea"/>
                <a:cs typeface="+mn-cs"/>
              </a:rPr>
              <a:t>: The keepalive option can be used to allow the request to outlive the page. Fetch with the keepalive flag is a replacement for the </a:t>
            </a:r>
            <a:r>
              <a:rPr lang="en-US" sz="1200" b="0" i="0" u="none" strike="noStrike" kern="1200" dirty="0" err="1">
                <a:solidFill>
                  <a:schemeClr val="tx1"/>
                </a:solidFill>
                <a:effectLst/>
                <a:latin typeface="Times New Roman" pitchFamily="18" charset="0"/>
                <a:ea typeface="+mn-ea"/>
                <a:cs typeface="+mn-cs"/>
                <a:hlinkClick r:id="rId13" tooltip="The navigator.sendBeacon() method can be used to asynchronously transfer a small amount of data over HTTP to a web server."/>
              </a:rPr>
              <a:t>Navigator.sendBeacon</a:t>
            </a:r>
            <a:r>
              <a:rPr lang="en-US" sz="1200" b="0" i="0" u="none" strike="noStrike" kern="1200" dirty="0">
                <a:solidFill>
                  <a:schemeClr val="tx1"/>
                </a:solidFill>
                <a:effectLst/>
                <a:latin typeface="Times New Roman" pitchFamily="18" charset="0"/>
                <a:ea typeface="+mn-ea"/>
                <a:cs typeface="+mn-cs"/>
                <a:hlinkClick r:id="rId13" tooltip="The navigator.sendBeacon() method can be used to asynchronously transfer a small amount of data over HTTP to a web server."/>
              </a:rPr>
              <a:t>()</a:t>
            </a:r>
            <a:r>
              <a:rPr lang="en-US" sz="1200" b="0" i="0" u="none" strike="noStrike" kern="1200" dirty="0">
                <a:solidFill>
                  <a:schemeClr val="tx1"/>
                </a:solidFill>
                <a:effectLst/>
                <a:latin typeface="Times New Roman" pitchFamily="18" charset="0"/>
                <a:ea typeface="+mn-ea"/>
                <a:cs typeface="+mn-cs"/>
              </a:rPr>
              <a:t> API. </a:t>
            </a:r>
          </a:p>
          <a:p>
            <a:r>
              <a:rPr lang="en-US" sz="1200" b="1" i="0" u="none" strike="noStrike" kern="1200" dirty="0">
                <a:solidFill>
                  <a:schemeClr val="tx1"/>
                </a:solidFill>
                <a:effectLst/>
                <a:latin typeface="Times New Roman" pitchFamily="18" charset="0"/>
                <a:ea typeface="+mn-ea"/>
                <a:cs typeface="+mn-cs"/>
              </a:rPr>
              <a:t>signal</a:t>
            </a:r>
            <a:r>
              <a:rPr lang="en-US" sz="1200" b="0" i="0" u="none" strike="noStrike" kern="1200" dirty="0">
                <a:solidFill>
                  <a:schemeClr val="tx1"/>
                </a:solidFill>
                <a:effectLst/>
                <a:latin typeface="Times New Roman" pitchFamily="18" charset="0"/>
                <a:ea typeface="+mn-ea"/>
                <a:cs typeface="+mn-cs"/>
              </a:rPr>
              <a:t>: An </a:t>
            </a:r>
            <a:r>
              <a:rPr lang="en-US" sz="1200" b="0" i="0" u="none" strike="noStrike" kern="1200" dirty="0" err="1">
                <a:solidFill>
                  <a:schemeClr val="tx1"/>
                </a:solidFill>
                <a:effectLst/>
                <a:latin typeface="Times New Roman" pitchFamily="18" charset="0"/>
                <a:ea typeface="+mn-ea"/>
                <a:cs typeface="+mn-cs"/>
                <a:hlinkClick r:id="rId14" tooltip="The AbortSignal interface represents a signal object that allows you to communicate with a DOM request (such as a Fetch) and abort it if required via an AbortController object."/>
              </a:rPr>
              <a:t>AbortSignal</a:t>
            </a:r>
            <a:r>
              <a:rPr lang="en-US" sz="1200" b="0" i="0" u="none" strike="noStrike" kern="1200" dirty="0">
                <a:solidFill>
                  <a:schemeClr val="tx1"/>
                </a:solidFill>
                <a:effectLst/>
                <a:latin typeface="Times New Roman" pitchFamily="18" charset="0"/>
                <a:ea typeface="+mn-ea"/>
                <a:cs typeface="+mn-cs"/>
              </a:rPr>
              <a:t> object instance; allows you to communicate with a fetch request and abort it if desired via an </a:t>
            </a:r>
            <a:r>
              <a:rPr lang="en-US" sz="1200" b="0" i="0" u="none" strike="noStrike" kern="1200" dirty="0" err="1">
                <a:solidFill>
                  <a:schemeClr val="tx1"/>
                </a:solidFill>
                <a:effectLst/>
                <a:latin typeface="Times New Roman" pitchFamily="18" charset="0"/>
                <a:ea typeface="+mn-ea"/>
                <a:cs typeface="+mn-cs"/>
                <a:hlinkClick r:id="rId15" tooltip="The AbortController interface represents a controller object that allows you to abort one or more DOM requests as and when desired."/>
              </a:rPr>
              <a:t>AbortController</a:t>
            </a:r>
            <a:r>
              <a:rPr lang="en-US" sz="1200" b="0" i="0" u="none" strike="noStrike" kern="1200" dirty="0">
                <a:solidFill>
                  <a:schemeClr val="tx1"/>
                </a:solidFill>
                <a:effectLst/>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7B3AF23B-C136-4163-BF79-4FDE389F730E}" type="slidenum">
              <a:rPr lang="en-US" smtClean="0"/>
              <a:pPr>
                <a:defRPr/>
              </a:pPr>
              <a:t>11</a:t>
            </a:fld>
            <a:endParaRPr lang="en-US" dirty="0"/>
          </a:p>
        </p:txBody>
      </p:sp>
    </p:spTree>
    <p:extLst>
      <p:ext uri="{BB962C8B-B14F-4D97-AF65-F5344CB8AC3E}">
        <p14:creationId xmlns:p14="http://schemas.microsoft.com/office/powerpoint/2010/main" val="1771076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3AF23B-C136-4163-BF79-4FDE389F730E}" type="slidenum">
              <a:rPr lang="en-US" smtClean="0"/>
              <a:pPr>
                <a:defRPr/>
              </a:pPr>
              <a:t>12</a:t>
            </a:fld>
            <a:endParaRPr lang="en-US" dirty="0"/>
          </a:p>
        </p:txBody>
      </p:sp>
    </p:spTree>
    <p:extLst>
      <p:ext uri="{BB962C8B-B14F-4D97-AF65-F5344CB8AC3E}">
        <p14:creationId xmlns:p14="http://schemas.microsoft.com/office/powerpoint/2010/main" val="1364546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Cache</a:t>
            </a:r>
            <a:r>
              <a:rPr lang="en-US" dirty="0"/>
              <a:t> interface provides a storage mechanism for Request / Response object pairs that are cached</a:t>
            </a:r>
          </a:p>
          <a:p>
            <a:endParaRPr lang="en-US" dirty="0"/>
          </a:p>
          <a:p>
            <a:r>
              <a:rPr lang="en-US" dirty="0"/>
              <a:t>Items in the cache do not expire. </a:t>
            </a:r>
            <a:r>
              <a:rPr lang="en-US" sz="1200" b="0" i="0" u="none" strike="noStrike" kern="1200" dirty="0">
                <a:solidFill>
                  <a:schemeClr val="tx1"/>
                </a:solidFill>
                <a:effectLst/>
                <a:latin typeface="Times New Roman" pitchFamily="18" charset="0"/>
                <a:ea typeface="+mn-ea"/>
                <a:cs typeface="+mn-cs"/>
              </a:rPr>
              <a:t>You are also responsible for periodically purging cache entries. </a:t>
            </a:r>
          </a:p>
          <a:p>
            <a:pPr marL="171450" indent="-171450">
              <a:buFont typeface="Arial" panose="020B0604020202020204" pitchFamily="34" charset="0"/>
              <a:buChar char="•"/>
            </a:pPr>
            <a:r>
              <a:rPr lang="en-US" sz="1200" b="0" i="0" u="none" strike="noStrike" kern="1200" dirty="0">
                <a:solidFill>
                  <a:schemeClr val="tx1"/>
                </a:solidFill>
                <a:effectLst/>
                <a:latin typeface="Times New Roman" pitchFamily="18" charset="0"/>
                <a:ea typeface="+mn-ea"/>
                <a:cs typeface="+mn-cs"/>
              </a:rPr>
              <a:t>Make sure you version your cache.</a:t>
            </a:r>
          </a:p>
          <a:p>
            <a:pPr marL="171450" indent="-171450">
              <a:buFont typeface="Arial" panose="020B0604020202020204" pitchFamily="34" charset="0"/>
              <a:buChar char="•"/>
            </a:pPr>
            <a:r>
              <a:rPr lang="en-US" sz="1200" b="0" i="0" u="none" strike="noStrike" kern="1200" dirty="0">
                <a:solidFill>
                  <a:schemeClr val="tx1"/>
                </a:solidFill>
                <a:effectLst/>
                <a:latin typeface="Times New Roman" pitchFamily="18" charset="0"/>
                <a:ea typeface="+mn-ea"/>
                <a:cs typeface="+mn-cs"/>
              </a:rPr>
              <a:t>The caching API doesn't honor HTTP caching headers.</a:t>
            </a:r>
            <a:endParaRPr lang="en-US" dirty="0"/>
          </a:p>
        </p:txBody>
      </p:sp>
      <p:sp>
        <p:nvSpPr>
          <p:cNvPr id="4" name="Slide Number Placeholder 3"/>
          <p:cNvSpPr>
            <a:spLocks noGrp="1"/>
          </p:cNvSpPr>
          <p:nvPr>
            <p:ph type="sldNum" sz="quarter" idx="10"/>
          </p:nvPr>
        </p:nvSpPr>
        <p:spPr/>
        <p:txBody>
          <a:bodyPr/>
          <a:lstStyle/>
          <a:p>
            <a:pPr>
              <a:defRPr/>
            </a:pPr>
            <a:fld id="{7B3AF23B-C136-4163-BF79-4FDE389F730E}" type="slidenum">
              <a:rPr lang="en-US" smtClean="0"/>
              <a:pPr>
                <a:defRPr/>
              </a:pPr>
              <a:t>13</a:t>
            </a:fld>
            <a:endParaRPr lang="en-US" dirty="0"/>
          </a:p>
        </p:txBody>
      </p:sp>
    </p:spTree>
    <p:extLst>
      <p:ext uri="{BB962C8B-B14F-4D97-AF65-F5344CB8AC3E}">
        <p14:creationId xmlns:p14="http://schemas.microsoft.com/office/powerpoint/2010/main" val="7593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Takes both a request and its response and adds it to the given cache.</a:t>
            </a:r>
          </a:p>
          <a:p>
            <a:endParaRPr lang="en-US" dirty="0"/>
          </a:p>
        </p:txBody>
      </p:sp>
      <p:sp>
        <p:nvSpPr>
          <p:cNvPr id="4" name="Slide Number Placeholder 3"/>
          <p:cNvSpPr>
            <a:spLocks noGrp="1"/>
          </p:cNvSpPr>
          <p:nvPr>
            <p:ph type="sldNum" sz="quarter" idx="10"/>
          </p:nvPr>
        </p:nvSpPr>
        <p:spPr/>
        <p:txBody>
          <a:bodyPr/>
          <a:lstStyle/>
          <a:p>
            <a:pPr>
              <a:defRPr/>
            </a:pPr>
            <a:fld id="{7B3AF23B-C136-4163-BF79-4FDE389F730E}" type="slidenum">
              <a:rPr lang="en-US" smtClean="0"/>
              <a:pPr>
                <a:defRPr/>
              </a:pPr>
              <a:t>14</a:t>
            </a:fld>
            <a:endParaRPr lang="en-US" dirty="0"/>
          </a:p>
        </p:txBody>
      </p:sp>
    </p:spTree>
    <p:extLst>
      <p:ext uri="{BB962C8B-B14F-4D97-AF65-F5344CB8AC3E}">
        <p14:creationId xmlns:p14="http://schemas.microsoft.com/office/powerpoint/2010/main" val="409600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err="1">
                <a:solidFill>
                  <a:schemeClr val="tx1"/>
                </a:solidFill>
                <a:effectLst/>
                <a:latin typeface="Times New Roman" pitchFamily="18" charset="0"/>
                <a:ea typeface="+mn-ea"/>
                <a:cs typeface="+mn-cs"/>
                <a:hlinkClick r:id="rId3" tooltip="The put() method of the Cache interface allows key/value pairs to be added to the current Cache object."/>
              </a:rPr>
              <a:t>Cache.put</a:t>
            </a:r>
            <a:r>
              <a:rPr lang="en-US" sz="1200" u="none" strike="noStrike" kern="1200" dirty="0">
                <a:solidFill>
                  <a:schemeClr val="tx1"/>
                </a:solidFill>
                <a:effectLst/>
                <a:latin typeface="Times New Roman" pitchFamily="18" charset="0"/>
                <a:ea typeface="+mn-ea"/>
                <a:cs typeface="+mn-cs"/>
                <a:hlinkClick r:id="rId3" tooltip="The put() method of the Cache interface allows key/value pairs to be added to the current Cache object."/>
              </a:rPr>
              <a:t>(request, response)</a:t>
            </a:r>
            <a:r>
              <a:rPr lang="en-US" sz="1200" b="0" i="0" u="none" strike="noStrike" kern="1200" dirty="0">
                <a:solidFill>
                  <a:schemeClr val="tx1"/>
                </a:solidFill>
                <a:effectLst/>
                <a:latin typeface="Times New Roman" pitchFamily="18" charset="0"/>
                <a:ea typeface="+mn-ea"/>
                <a:cs typeface="+mn-cs"/>
              </a:rPr>
              <a:t> </a:t>
            </a:r>
            <a:r>
              <a:rPr lang="en-US" dirty="0"/>
              <a:t>Takes both a request and its response and adds it to the given cache.</a:t>
            </a:r>
          </a:p>
          <a:p>
            <a:r>
              <a:rPr lang="en-US" sz="1200" u="none" strike="noStrike" kern="1200" dirty="0" err="1">
                <a:solidFill>
                  <a:schemeClr val="tx1"/>
                </a:solidFill>
                <a:effectLst/>
                <a:latin typeface="Times New Roman" pitchFamily="18" charset="0"/>
                <a:ea typeface="+mn-ea"/>
                <a:cs typeface="+mn-cs"/>
                <a:hlinkClick r:id="rId4" tooltip="The match() method of the Cache interface returns a Promise that resolves to the Response associated with the first matching request in the Cache object. If no match is found, the Promise resolves to undefined."/>
              </a:rPr>
              <a:t>Cache.match</a:t>
            </a:r>
            <a:r>
              <a:rPr lang="en-US" sz="1200" u="none" strike="noStrike" kern="1200" dirty="0">
                <a:solidFill>
                  <a:schemeClr val="tx1"/>
                </a:solidFill>
                <a:effectLst/>
                <a:latin typeface="Times New Roman" pitchFamily="18" charset="0"/>
                <a:ea typeface="+mn-ea"/>
                <a:cs typeface="+mn-cs"/>
                <a:hlinkClick r:id="rId4" tooltip="The match() method of the Cache interface returns a Promise that resolves to the Response associated with the first matching request in the Cache object. If no match is found, the Promise resolves to undefined."/>
              </a:rPr>
              <a:t>(request, options)</a:t>
            </a:r>
            <a:r>
              <a:rPr lang="en-US" sz="1200" b="0" i="0" u="none" strike="noStrike" kern="1200" dirty="0">
                <a:solidFill>
                  <a:schemeClr val="tx1"/>
                </a:solidFill>
                <a:effectLst/>
                <a:latin typeface="Times New Roman" pitchFamily="18" charset="0"/>
                <a:ea typeface="+mn-ea"/>
                <a:cs typeface="+mn-cs"/>
              </a:rPr>
              <a:t> </a:t>
            </a:r>
            <a:r>
              <a:rPr lang="en-US" dirty="0"/>
              <a:t>Returns a </a:t>
            </a:r>
            <a:r>
              <a:rPr lang="en-US" sz="1200" u="none" strike="noStrike" kern="1200" dirty="0">
                <a:solidFill>
                  <a:schemeClr val="tx1"/>
                </a:solidFill>
                <a:effectLst/>
                <a:latin typeface="Times New Roman" pitchFamily="18" charset="0"/>
                <a:ea typeface="+mn-ea"/>
                <a:cs typeface="+mn-cs"/>
                <a:hlinkClick r:id="rId5" tooltip="The Promise object represents the eventual completion (or failure) of an asynchronous operation, and its resulting value."/>
              </a:rPr>
              <a:t>Promise</a:t>
            </a:r>
            <a:r>
              <a:rPr lang="en-US" dirty="0"/>
              <a:t> that resolves to the response associated with the first matching request in the Cache object.</a:t>
            </a:r>
          </a:p>
          <a:p>
            <a:r>
              <a:rPr lang="en-US" sz="1200" u="none" strike="noStrike" kern="1200" dirty="0" err="1">
                <a:solidFill>
                  <a:schemeClr val="tx1"/>
                </a:solidFill>
                <a:effectLst/>
                <a:latin typeface="Times New Roman" pitchFamily="18" charset="0"/>
                <a:ea typeface="+mn-ea"/>
                <a:cs typeface="+mn-cs"/>
                <a:hlinkClick r:id="rId6" tooltip="The keys() method of the Cache interface returns a Promise that resolves to an array of Cache keys."/>
              </a:rPr>
              <a:t>Cache.keys</a:t>
            </a:r>
            <a:r>
              <a:rPr lang="en-US" sz="1200" u="none" strike="noStrike" kern="1200" dirty="0">
                <a:solidFill>
                  <a:schemeClr val="tx1"/>
                </a:solidFill>
                <a:effectLst/>
                <a:latin typeface="Times New Roman" pitchFamily="18" charset="0"/>
                <a:ea typeface="+mn-ea"/>
                <a:cs typeface="+mn-cs"/>
                <a:hlinkClick r:id="rId6" tooltip="The keys() method of the Cache interface returns a Promise that resolves to an array of Cache keys."/>
              </a:rPr>
              <a:t>(request, options)</a:t>
            </a:r>
            <a:r>
              <a:rPr lang="en-US" sz="1200" b="0" i="0" u="none" strike="noStrike" kern="1200" dirty="0">
                <a:solidFill>
                  <a:schemeClr val="tx1"/>
                </a:solidFill>
                <a:effectLst/>
                <a:latin typeface="Times New Roman" pitchFamily="18" charset="0"/>
                <a:ea typeface="+mn-ea"/>
                <a:cs typeface="+mn-cs"/>
              </a:rPr>
              <a:t> </a:t>
            </a:r>
            <a:r>
              <a:rPr lang="en-US" dirty="0"/>
              <a:t>Returns a </a:t>
            </a:r>
            <a:r>
              <a:rPr lang="en-US" sz="1200" u="none" strike="noStrike" kern="1200" dirty="0">
                <a:solidFill>
                  <a:schemeClr val="tx1"/>
                </a:solidFill>
                <a:effectLst/>
                <a:latin typeface="Times New Roman" pitchFamily="18" charset="0"/>
                <a:ea typeface="+mn-ea"/>
                <a:cs typeface="+mn-cs"/>
                <a:hlinkClick r:id="rId5" tooltip="The Promise object represents the eventual completion (or failure) of an asynchronous operation, and its resulting value."/>
              </a:rPr>
              <a:t>Promise</a:t>
            </a:r>
            <a:r>
              <a:rPr lang="en-US" dirty="0"/>
              <a:t> that resolves to an array of Cache keys.</a:t>
            </a:r>
          </a:p>
          <a:p>
            <a:r>
              <a:rPr lang="en-US" sz="1200" u="none" strike="noStrike" kern="1200" dirty="0" err="1">
                <a:solidFill>
                  <a:schemeClr val="tx1"/>
                </a:solidFill>
                <a:effectLst/>
                <a:latin typeface="Times New Roman" pitchFamily="18" charset="0"/>
                <a:ea typeface="+mn-ea"/>
                <a:cs typeface="+mn-cs"/>
                <a:hlinkClick r:id="rId7" tooltip="The delete() method of the Cache interface finds the Cache entry whose key is the request, and if found, deletes the Cache entry and returns a Promise that resolves to true. If no Cache entry is found, it returns false."/>
              </a:rPr>
              <a:t>Cache.delete</a:t>
            </a:r>
            <a:r>
              <a:rPr lang="en-US" sz="1200" u="none" strike="noStrike" kern="1200" dirty="0">
                <a:solidFill>
                  <a:schemeClr val="tx1"/>
                </a:solidFill>
                <a:effectLst/>
                <a:latin typeface="Times New Roman" pitchFamily="18" charset="0"/>
                <a:ea typeface="+mn-ea"/>
                <a:cs typeface="+mn-cs"/>
                <a:hlinkClick r:id="rId7" tooltip="The delete() method of the Cache interface finds the Cache entry whose key is the request, and if found, deletes the Cache entry and returns a Promise that resolves to true. If no Cache entry is found, it returns false."/>
              </a:rPr>
              <a:t>(request, options)</a:t>
            </a:r>
            <a:r>
              <a:rPr lang="en-US" sz="1200" b="0" i="0" u="none" strike="noStrike" kern="1200" dirty="0">
                <a:solidFill>
                  <a:schemeClr val="tx1"/>
                </a:solidFill>
                <a:effectLst/>
                <a:latin typeface="Times New Roman" pitchFamily="18" charset="0"/>
                <a:ea typeface="+mn-ea"/>
                <a:cs typeface="+mn-cs"/>
              </a:rPr>
              <a:t> </a:t>
            </a:r>
            <a:r>
              <a:rPr lang="en-US" dirty="0"/>
              <a:t>Finds the </a:t>
            </a:r>
            <a:r>
              <a:rPr lang="en-US" sz="1200" u="none" strike="noStrike" kern="1200" dirty="0">
                <a:solidFill>
                  <a:schemeClr val="tx1"/>
                </a:solidFill>
                <a:effectLst/>
                <a:latin typeface="Times New Roman" pitchFamily="18" charset="0"/>
                <a:ea typeface="+mn-ea"/>
                <a:cs typeface="+mn-cs"/>
                <a:hlinkClick r:id="rId8" tooltip="The Cache interface provides a storage mechanism for Request / Response object pairs that are cached, for example as part of the ServiceWorker life cycle. Note that the Cache interface is exposed to windowed scopes as well as workers. You don't have to use it in conjunction with service workers, even though it is defined in the service worker spec."/>
              </a:rPr>
              <a:t>Cache</a:t>
            </a:r>
            <a:r>
              <a:rPr lang="en-US" dirty="0"/>
              <a:t> entry whose key is the request, returning a </a:t>
            </a:r>
            <a:r>
              <a:rPr lang="en-US" sz="1200" u="none" strike="noStrike" kern="1200" dirty="0">
                <a:solidFill>
                  <a:schemeClr val="tx1"/>
                </a:solidFill>
                <a:effectLst/>
                <a:latin typeface="Times New Roman" pitchFamily="18" charset="0"/>
                <a:ea typeface="+mn-ea"/>
                <a:cs typeface="+mn-cs"/>
                <a:hlinkClick r:id="rId5" tooltip="The Promise object represents the eventual completion (or failure) of an asynchronous operation, and its resulting value."/>
              </a:rPr>
              <a:t>Promise</a:t>
            </a:r>
            <a:r>
              <a:rPr lang="en-US" dirty="0"/>
              <a:t> that resolves to true if a matching Cache entry is found and deleted. If no Cache entry is found, the promise resolves to false.</a:t>
            </a:r>
          </a:p>
          <a:p>
            <a:r>
              <a:rPr lang="en-US" sz="1200" u="none" strike="noStrike" kern="1200" dirty="0" err="1">
                <a:solidFill>
                  <a:schemeClr val="tx1"/>
                </a:solidFill>
                <a:effectLst/>
                <a:latin typeface="Times New Roman" pitchFamily="18" charset="0"/>
                <a:ea typeface="+mn-ea"/>
                <a:cs typeface="+mn-cs"/>
                <a:hlinkClick r:id="rId9" tooltip="The add() method of the Cache interface takes a URL, retrieves it, and adds the resulting response object to the given cache. "/>
              </a:rPr>
              <a:t>Cache.add</a:t>
            </a:r>
            <a:r>
              <a:rPr lang="en-US" sz="1200" u="none" strike="noStrike" kern="1200" dirty="0">
                <a:solidFill>
                  <a:schemeClr val="tx1"/>
                </a:solidFill>
                <a:effectLst/>
                <a:latin typeface="Times New Roman" pitchFamily="18" charset="0"/>
                <a:ea typeface="+mn-ea"/>
                <a:cs typeface="+mn-cs"/>
                <a:hlinkClick r:id="rId9" tooltip="The add() method of the Cache interface takes a URL, retrieves it, and adds the resulting response object to the given cache. "/>
              </a:rPr>
              <a:t>(request)</a:t>
            </a:r>
            <a:r>
              <a:rPr lang="en-US" sz="1200" b="0" i="0" u="none" strike="noStrike" kern="1200" dirty="0">
                <a:solidFill>
                  <a:schemeClr val="tx1"/>
                </a:solidFill>
                <a:effectLst/>
                <a:latin typeface="Times New Roman" pitchFamily="18" charset="0"/>
                <a:ea typeface="+mn-ea"/>
                <a:cs typeface="+mn-cs"/>
              </a:rPr>
              <a:t> </a:t>
            </a:r>
            <a:r>
              <a:rPr lang="en-US" dirty="0"/>
              <a:t>Takes a URL, retrieves it and adds the resulting response object to the given cache. This is functionally equivalent to calling fetch(), then using put() to add the results to the cache.</a:t>
            </a:r>
          </a:p>
          <a:p>
            <a:r>
              <a:rPr lang="en-US" b="1" dirty="0"/>
              <a:t>Additional methods</a:t>
            </a:r>
          </a:p>
          <a:p>
            <a:r>
              <a:rPr lang="en-US" sz="1200" u="none" strike="noStrike" kern="1200" dirty="0" err="1">
                <a:solidFill>
                  <a:schemeClr val="tx1"/>
                </a:solidFill>
                <a:effectLst/>
                <a:latin typeface="Times New Roman" pitchFamily="18" charset="0"/>
                <a:ea typeface="+mn-ea"/>
                <a:cs typeface="+mn-cs"/>
                <a:hlinkClick r:id="rId10" tooltip="The matchAll() method of the Cache interface returns a Promise that resolves to an array of all matching requests in the Cache object."/>
              </a:rPr>
              <a:t>Cache.matchAll</a:t>
            </a:r>
            <a:r>
              <a:rPr lang="en-US" sz="1200" u="none" strike="noStrike" kern="1200" dirty="0">
                <a:solidFill>
                  <a:schemeClr val="tx1"/>
                </a:solidFill>
                <a:effectLst/>
                <a:latin typeface="Times New Roman" pitchFamily="18" charset="0"/>
                <a:ea typeface="+mn-ea"/>
                <a:cs typeface="+mn-cs"/>
                <a:hlinkClick r:id="rId10" tooltip="The matchAll() method of the Cache interface returns a Promise that resolves to an array of all matching requests in the Cache object."/>
              </a:rPr>
              <a:t>(request, options)</a:t>
            </a:r>
            <a:r>
              <a:rPr lang="en-US" sz="1200" b="0" i="0" u="none" strike="noStrike" kern="1200" dirty="0">
                <a:solidFill>
                  <a:schemeClr val="tx1"/>
                </a:solidFill>
                <a:effectLst/>
                <a:latin typeface="Times New Roman" pitchFamily="18" charset="0"/>
                <a:ea typeface="+mn-ea"/>
                <a:cs typeface="+mn-cs"/>
              </a:rPr>
              <a:t> </a:t>
            </a:r>
            <a:r>
              <a:rPr lang="en-US" dirty="0"/>
              <a:t>Returns a </a:t>
            </a:r>
            <a:r>
              <a:rPr lang="en-US" sz="1200" u="none" strike="noStrike" kern="1200" dirty="0">
                <a:solidFill>
                  <a:schemeClr val="tx1"/>
                </a:solidFill>
                <a:effectLst/>
                <a:latin typeface="Times New Roman" pitchFamily="18" charset="0"/>
                <a:ea typeface="+mn-ea"/>
                <a:cs typeface="+mn-cs"/>
                <a:hlinkClick r:id="rId5" tooltip="The Promise object represents the eventual completion (or failure) of an asynchronous operation, and its resulting value."/>
              </a:rPr>
              <a:t>Promise</a:t>
            </a:r>
            <a:r>
              <a:rPr lang="en-US" dirty="0"/>
              <a:t> that resolves to an array of all matching requests in the Cache object.</a:t>
            </a:r>
          </a:p>
          <a:p>
            <a:r>
              <a:rPr lang="en-US" sz="1200" u="none" strike="noStrike" kern="1200" dirty="0" err="1">
                <a:solidFill>
                  <a:schemeClr val="tx1"/>
                </a:solidFill>
                <a:effectLst/>
                <a:latin typeface="Times New Roman" pitchFamily="18" charset="0"/>
                <a:ea typeface="+mn-ea"/>
                <a:cs typeface="+mn-cs"/>
                <a:hlinkClick r:id="rId11" tooltip="The addAll() method of the Cache interface takes an array of URLs, retrieves them, and adds the resulting response objects to the given cache. The request objects created during retrieval become keys to the stored response operations. "/>
              </a:rPr>
              <a:t>Cache.addAll</a:t>
            </a:r>
            <a:r>
              <a:rPr lang="en-US" sz="1200" u="none" strike="noStrike" kern="1200" dirty="0">
                <a:solidFill>
                  <a:schemeClr val="tx1"/>
                </a:solidFill>
                <a:effectLst/>
                <a:latin typeface="Times New Roman" pitchFamily="18" charset="0"/>
                <a:ea typeface="+mn-ea"/>
                <a:cs typeface="+mn-cs"/>
                <a:hlinkClick r:id="rId11" tooltip="The addAll() method of the Cache interface takes an array of URLs, retrieves them, and adds the resulting response objects to the given cache. The request objects created during retrieval become keys to the stored response operations. "/>
              </a:rPr>
              <a:t>(requests)</a:t>
            </a:r>
            <a:r>
              <a:rPr lang="en-US" sz="1200" b="0" i="0" u="none" strike="noStrike" kern="1200" dirty="0">
                <a:solidFill>
                  <a:schemeClr val="tx1"/>
                </a:solidFill>
                <a:effectLst/>
                <a:latin typeface="Times New Roman" pitchFamily="18" charset="0"/>
                <a:ea typeface="+mn-ea"/>
                <a:cs typeface="+mn-cs"/>
              </a:rPr>
              <a:t> </a:t>
            </a:r>
            <a:r>
              <a:rPr lang="en-US" dirty="0"/>
              <a:t>Takes an array of URLs, retrieves them, and adds the resulting response objects to the given cache.</a:t>
            </a:r>
          </a:p>
          <a:p>
            <a:r>
              <a:rPr lang="en-US" b="1" dirty="0"/>
              <a:t>Options: </a:t>
            </a:r>
            <a:r>
              <a:rPr lang="en-US" dirty="0" err="1"/>
              <a:t>ignoreSearch</a:t>
            </a:r>
            <a:r>
              <a:rPr lang="en-US" dirty="0"/>
              <a:t>, </a:t>
            </a:r>
            <a:r>
              <a:rPr lang="en-US" dirty="0" err="1"/>
              <a:t>ignoreMethod</a:t>
            </a:r>
            <a:r>
              <a:rPr lang="en-US" dirty="0"/>
              <a:t>, </a:t>
            </a:r>
            <a:r>
              <a:rPr lang="en-US" dirty="0" err="1"/>
              <a:t>ignoreVary</a:t>
            </a:r>
            <a:r>
              <a:rPr lang="en-US" dirty="0"/>
              <a:t>, </a:t>
            </a:r>
            <a:r>
              <a:rPr lang="en-US" dirty="0" err="1"/>
              <a:t>cacheName</a:t>
            </a:r>
            <a:endParaRPr lang="en-US" dirty="0"/>
          </a:p>
          <a:p>
            <a:endParaRPr lang="en-US" b="1" dirty="0"/>
          </a:p>
        </p:txBody>
      </p:sp>
      <p:sp>
        <p:nvSpPr>
          <p:cNvPr id="4" name="Slide Number Placeholder 3"/>
          <p:cNvSpPr>
            <a:spLocks noGrp="1"/>
          </p:cNvSpPr>
          <p:nvPr>
            <p:ph type="sldNum" sz="quarter" idx="10"/>
          </p:nvPr>
        </p:nvSpPr>
        <p:spPr/>
        <p:txBody>
          <a:bodyPr/>
          <a:lstStyle/>
          <a:p>
            <a:pPr>
              <a:defRPr/>
            </a:pPr>
            <a:fld id="{7B3AF23B-C136-4163-BF79-4FDE389F730E}" type="slidenum">
              <a:rPr lang="en-US" smtClean="0"/>
              <a:pPr>
                <a:defRPr/>
              </a:pPr>
              <a:t>15</a:t>
            </a:fld>
            <a:endParaRPr lang="en-US" dirty="0"/>
          </a:p>
        </p:txBody>
      </p:sp>
    </p:spTree>
    <p:extLst>
      <p:ext uri="{BB962C8B-B14F-4D97-AF65-F5344CB8AC3E}">
        <p14:creationId xmlns:p14="http://schemas.microsoft.com/office/powerpoint/2010/main" val="2101958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Progressive Web App (PWA) is a web app that uses modern web capabilities to deliver an app-like experience to users. It looks and feels like a native application.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App-Like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Connectivity-agnostic</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Installable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Progressive - can take advantage of features when they are available, but it does not break down when they don’t exist. Web apps that are progressively enhanced with native app-like features.</a:t>
            </a:r>
          </a:p>
        </p:txBody>
      </p:sp>
      <p:sp>
        <p:nvSpPr>
          <p:cNvPr id="4" name="Slide Number Placeholder 3"/>
          <p:cNvSpPr>
            <a:spLocks noGrp="1"/>
          </p:cNvSpPr>
          <p:nvPr>
            <p:ph type="sldNum" sz="quarter" idx="10"/>
          </p:nvPr>
        </p:nvSpPr>
        <p:spPr/>
        <p:txBody>
          <a:bodyPr/>
          <a:lstStyle/>
          <a:p>
            <a:fld id="{02795F60-9772-4C75-9225-04EDA1284A8C}" type="slidenum">
              <a:rPr lang="en-US" smtClean="0"/>
              <a:t>16</a:t>
            </a:fld>
            <a:endParaRPr lang="en-US"/>
          </a:p>
        </p:txBody>
      </p:sp>
    </p:spTree>
    <p:extLst>
      <p:ext uri="{BB962C8B-B14F-4D97-AF65-F5344CB8AC3E}">
        <p14:creationId xmlns:p14="http://schemas.microsoft.com/office/powerpoint/2010/main" val="3336361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What is a PWA?  It’s a web app that looks and feels like a native app.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PWAs: </a:t>
            </a:r>
            <a:r>
              <a:rPr lang="en-US" sz="1200" u="sng" kern="1200" dirty="0">
                <a:solidFill>
                  <a:schemeClr val="tx1"/>
                </a:solidFill>
                <a:effectLst/>
                <a:latin typeface="+mn-lt"/>
                <a:ea typeface="+mn-ea"/>
                <a:cs typeface="+mn-cs"/>
                <a:hlinkClick r:id="rId3"/>
              </a:rPr>
              <a:t>https://pwa.rocks/</a:t>
            </a:r>
            <a:endParaRPr lang="en-US" sz="1200"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Windows Insider Dev Tour</a:t>
            </a:r>
          </a:p>
        </p:txBody>
      </p:sp>
      <p:sp>
        <p:nvSpPr>
          <p:cNvPr id="5" name="Footer Placeholder 4"/>
          <p:cNvSpPr>
            <a:spLocks noGrp="1"/>
          </p:cNvSpPr>
          <p:nvPr>
            <p:ph type="ftr" sz="quarter" idx="11"/>
          </p:nvPr>
        </p:nvSpPr>
        <p:spPr/>
        <p:txBody>
          <a:bodyPr/>
          <a:lstStyle/>
          <a:p>
            <a:pPr defTabSz="9390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7/12/2019 3:57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44676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Web App Manifest</a:t>
            </a:r>
          </a:p>
          <a:p>
            <a:r>
              <a:rPr lang="en-US" sz="1200" kern="1200" dirty="0">
                <a:solidFill>
                  <a:schemeClr val="tx1"/>
                </a:solidFill>
                <a:effectLst/>
                <a:latin typeface="+mn-lt"/>
                <a:ea typeface="+mn-ea"/>
                <a:cs typeface="+mn-cs"/>
              </a:rPr>
              <a:t>A manifest is a JSON document that contains startup parameters and application defaults for when a web application is launched.</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Service Worker</a:t>
            </a:r>
          </a:p>
          <a:p>
            <a:r>
              <a:rPr lang="en-US" sz="1200" kern="1200" dirty="0">
                <a:solidFill>
                  <a:schemeClr val="tx1"/>
                </a:solidFill>
                <a:effectLst/>
                <a:latin typeface="+mn-lt"/>
                <a:ea typeface="+mn-ea"/>
                <a:cs typeface="+mn-cs"/>
              </a:rPr>
              <a:t>A service worker is an event-driven worker registered against an origin and a path. It takes the form of a JavaScript file that can control the web page/site it is associated with, intercepting and modifying navigation and resource requests, and caching resources in a very granular fashion to give you complete control over how your app behaves in certain situations, (the most obvious one being when the network is not available.)</a:t>
            </a:r>
          </a:p>
          <a:p>
            <a:r>
              <a:rPr lang="en-US" sz="1200" kern="1200" dirty="0">
                <a:solidFill>
                  <a:schemeClr val="tx1"/>
                </a:solidFill>
                <a:effectLst/>
                <a:latin typeface="+mn-lt"/>
                <a:ea typeface="+mn-ea"/>
                <a:cs typeface="+mn-cs"/>
              </a:rPr>
              <a:t>A service worker is run in a worker context: it therefore has no DOM access, and runs on a different thread to the main JavaScript that powers your app, so it is not blocking. It is designed to be fully async; as a consequence, APIs such as synchronous XHR and localStorage can't be used inside a service worker.</a:t>
            </a:r>
          </a:p>
        </p:txBody>
      </p:sp>
      <p:sp>
        <p:nvSpPr>
          <p:cNvPr id="4" name="Header Placeholder 3"/>
          <p:cNvSpPr>
            <a:spLocks noGrp="1"/>
          </p:cNvSpPr>
          <p:nvPr>
            <p:ph type="hdr" sz="quarter"/>
          </p:nvPr>
        </p:nvSpPr>
        <p:spPr/>
        <p:txBody>
          <a:bodyPr/>
          <a:lstStyle/>
          <a:p>
            <a:r>
              <a:rPr lang="en-US"/>
              <a:t>Windows Insider Dev Tour</a:t>
            </a:r>
          </a:p>
        </p:txBody>
      </p:sp>
      <p:sp>
        <p:nvSpPr>
          <p:cNvPr id="5" name="Footer Placeholder 4"/>
          <p:cNvSpPr>
            <a:spLocks noGrp="1"/>
          </p:cNvSpPr>
          <p:nvPr>
            <p:ph type="ftr" sz="quarter" idx="4"/>
          </p:nvPr>
        </p:nvSpPr>
        <p:spPr/>
        <p:txBody>
          <a:bodyPr/>
          <a:lstStyle/>
          <a:p>
            <a:pPr defTabSz="9390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7/12/2019 3:57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592356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63B197-17F8-4EA9-AAC7-A81159B6F7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348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39363">
              <a:defRPr/>
            </a:pPr>
            <a:fld id="{6EEB8F9C-470E-4439-A620-ED6893BACFC3}" type="slidenum">
              <a:rPr lang="en-US">
                <a:solidFill>
                  <a:prstClr val="black"/>
                </a:solidFill>
                <a:latin typeface="Calibri" panose="020F0502020204030204"/>
              </a:rPr>
              <a:pPr defTabSz="939363">
                <a:defRPr/>
              </a:pPr>
              <a:t>20</a:t>
            </a:fld>
            <a:endParaRPr lang="en-US">
              <a:solidFill>
                <a:prstClr val="black"/>
              </a:solidFill>
              <a:latin typeface="Calibri" panose="020F0502020204030204"/>
            </a:endParaRPr>
          </a:p>
        </p:txBody>
      </p:sp>
      <p:sp>
        <p:nvSpPr>
          <p:cNvPr id="5" name="Header Placeholder 4"/>
          <p:cNvSpPr>
            <a:spLocks noGrp="1"/>
          </p:cNvSpPr>
          <p:nvPr>
            <p:ph type="hdr" sz="quarter" idx="10"/>
          </p:nvPr>
        </p:nvSpPr>
        <p:spPr/>
        <p:txBody>
          <a:bodyPr/>
          <a:lstStyle/>
          <a:p>
            <a:r>
              <a:rPr lang="en-US"/>
              <a:t>Windows Insider Dev Tour</a:t>
            </a:r>
          </a:p>
        </p:txBody>
      </p:sp>
    </p:spTree>
    <p:extLst>
      <p:ext uri="{BB962C8B-B14F-4D97-AF65-F5344CB8AC3E}">
        <p14:creationId xmlns:p14="http://schemas.microsoft.com/office/powerpoint/2010/main" val="384963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Back in December, Microsoft announced their plan to adopt the Chromium open source project in the development of Microsoft Edge.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better web compatibility for their customers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Less fragmentation of the web for all web developers</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Show Flags, </a:t>
            </a:r>
            <a:r>
              <a:rPr lang="en-US" sz="1200" u="sng" kern="1200" dirty="0">
                <a:solidFill>
                  <a:schemeClr val="tx1"/>
                </a:solidFill>
                <a:effectLst/>
                <a:latin typeface="+mn-lt"/>
                <a:ea typeface="+mn-ea"/>
                <a:cs typeface="+mn-cs"/>
              </a:rPr>
              <a:t>edge://flags</a:t>
            </a:r>
            <a:endParaRPr lang="en-US" sz="1200" kern="1200" dirty="0">
              <a:solidFill>
                <a:schemeClr val="tx1"/>
              </a:solidFill>
              <a:effectLst/>
              <a:latin typeface="+mn-lt"/>
              <a:ea typeface="+mn-ea"/>
              <a:cs typeface="+mn-cs"/>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p:nvPr>
        </p:nvSpPr>
        <p:spPr/>
        <p:txBody>
          <a:bodyPr/>
          <a:lstStyle/>
          <a:p>
            <a:r>
              <a:rPr lang="en-US"/>
              <a:t>Windows Insider Dev Tour</a:t>
            </a:r>
          </a:p>
        </p:txBody>
      </p:sp>
      <p:sp>
        <p:nvSpPr>
          <p:cNvPr id="5" name="Slide Number Placeholder 4"/>
          <p:cNvSpPr>
            <a:spLocks noGrp="1"/>
          </p:cNvSpPr>
          <p:nvPr>
            <p:ph type="sldNum" sz="quarter" idx="5"/>
          </p:nvPr>
        </p:nvSpPr>
        <p:spPr/>
        <p:txBody>
          <a:bodyPr/>
          <a:lstStyle/>
          <a:p>
            <a:fld id="{6EEB8F9C-470E-4439-A620-ED6893BACFC3}" type="slidenum">
              <a:rPr lang="en-US" smtClean="0"/>
              <a:t>3</a:t>
            </a:fld>
            <a:endParaRPr lang="en-US"/>
          </a:p>
        </p:txBody>
      </p:sp>
    </p:spTree>
    <p:extLst>
      <p:ext uri="{BB962C8B-B14F-4D97-AF65-F5344CB8AC3E}">
        <p14:creationId xmlns:p14="http://schemas.microsoft.com/office/powerpoint/2010/main" val="4056744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URL: </a:t>
            </a:r>
            <a:r>
              <a:rPr lang="en-US" sz="1200" u="sng" kern="1200" dirty="0">
                <a:solidFill>
                  <a:schemeClr val="tx1"/>
                </a:solidFill>
                <a:effectLst/>
                <a:latin typeface="+mn-lt"/>
                <a:ea typeface="+mn-ea"/>
                <a:cs typeface="+mn-cs"/>
                <a:hlinkClick r:id="rId3"/>
              </a:rPr>
              <a:t>https://idt19.azurewebsites.net/</a:t>
            </a:r>
            <a:endParaRPr lang="en-US" sz="1200" u="sng"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PWA Builder</a:t>
            </a:r>
          </a:p>
          <a:p>
            <a:r>
              <a:rPr lang="en-US" sz="1200" u="sng" kern="1200" dirty="0">
                <a:solidFill>
                  <a:schemeClr val="tx1"/>
                </a:solidFill>
                <a:effectLst/>
                <a:latin typeface="+mn-lt"/>
                <a:ea typeface="+mn-ea"/>
                <a:cs typeface="+mn-cs"/>
                <a:hlinkClick r:id="rId4"/>
              </a:rPr>
              <a:t>https://www.pwabuilder.com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Open source project driven by Microsoft to help you build a PWA from an existing web app: manifest, visual assets &amp; service workers</a:t>
            </a:r>
          </a:p>
          <a:p>
            <a:r>
              <a:rPr lang="en-US" sz="1200" b="1" kern="1200" dirty="0">
                <a:solidFill>
                  <a:schemeClr val="tx1"/>
                </a:solidFill>
                <a:effectLst/>
                <a:latin typeface="+mn-lt"/>
                <a:ea typeface="+mn-ea"/>
                <a:cs typeface="+mn-cs"/>
              </a:rPr>
              <a:t>Manifest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Update Name and Description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Upload an image</a:t>
            </a:r>
          </a:p>
          <a:p>
            <a:r>
              <a:rPr lang="en-US" sz="1200" b="1" kern="1200" dirty="0">
                <a:solidFill>
                  <a:schemeClr val="tx1"/>
                </a:solidFill>
                <a:effectLst/>
                <a:latin typeface="+mn-lt"/>
                <a:ea typeface="+mn-ea"/>
                <a:cs typeface="+mn-cs"/>
              </a:rPr>
              <a:t>Service Worker</a:t>
            </a:r>
          </a:p>
          <a:p>
            <a:r>
              <a:rPr lang="en-US" sz="1200" kern="1200" dirty="0">
                <a:solidFill>
                  <a:schemeClr val="tx1"/>
                </a:solidFill>
                <a:effectLst/>
                <a:latin typeface="+mn-lt"/>
                <a:ea typeface="+mn-ea"/>
                <a:cs typeface="+mn-cs"/>
              </a:rPr>
              <a:t>Choose the service worker based on the functionality that you want.</a:t>
            </a:r>
          </a:p>
          <a:p>
            <a:pPr marL="228600" lvl="0" indent="-228600">
              <a:buFont typeface="+mj-lt"/>
              <a:buAutoNum type="arabicPeriod"/>
            </a:pPr>
            <a:r>
              <a:rPr lang="en-US" sz="1200" kern="1200" dirty="0">
                <a:solidFill>
                  <a:schemeClr val="tx1"/>
                </a:solidFill>
                <a:effectLst/>
                <a:latin typeface="+mn-lt"/>
                <a:ea typeface="+mn-ea"/>
                <a:cs typeface="+mn-cs"/>
              </a:rPr>
              <a:t>Offline page</a:t>
            </a:r>
          </a:p>
          <a:p>
            <a:pPr marL="228600" lvl="0" indent="-228600">
              <a:buFont typeface="+mj-lt"/>
              <a:buAutoNum type="arabicPeriod"/>
            </a:pPr>
            <a:r>
              <a:rPr lang="en-US" sz="1200" kern="1200" dirty="0">
                <a:solidFill>
                  <a:schemeClr val="tx1"/>
                </a:solidFill>
                <a:effectLst/>
                <a:latin typeface="+mn-lt"/>
                <a:ea typeface="+mn-ea"/>
                <a:cs typeface="+mn-cs"/>
              </a:rPr>
              <a:t>Cache-first network</a:t>
            </a:r>
          </a:p>
          <a:p>
            <a:endParaRPr lang="en-US" dirty="0"/>
          </a:p>
        </p:txBody>
      </p:sp>
      <p:sp>
        <p:nvSpPr>
          <p:cNvPr id="4" name="Slide Number Placeholder 3"/>
          <p:cNvSpPr>
            <a:spLocks noGrp="1"/>
          </p:cNvSpPr>
          <p:nvPr>
            <p:ph type="sldNum" sz="quarter" idx="5"/>
          </p:nvPr>
        </p:nvSpPr>
        <p:spPr/>
        <p:txBody>
          <a:bodyPr/>
          <a:lstStyle/>
          <a:p>
            <a:fld id="{2C760E5A-108F-422F-9AB5-D83C7EC45095}" type="slidenum">
              <a:rPr lang="en-US" smtClean="0"/>
              <a:t>21</a:t>
            </a:fld>
            <a:endParaRPr lang="en-US"/>
          </a:p>
        </p:txBody>
      </p:sp>
    </p:spTree>
    <p:extLst>
      <p:ext uri="{BB962C8B-B14F-4D97-AF65-F5344CB8AC3E}">
        <p14:creationId xmlns:p14="http://schemas.microsoft.com/office/powerpoint/2010/main" val="404565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60E5A-108F-422F-9AB5-D83C7EC45095}" type="slidenum">
              <a:rPr lang="en-US" smtClean="0"/>
              <a:t>23</a:t>
            </a:fld>
            <a:endParaRPr lang="en-US"/>
          </a:p>
        </p:txBody>
      </p:sp>
    </p:spTree>
    <p:extLst>
      <p:ext uri="{BB962C8B-B14F-4D97-AF65-F5344CB8AC3E}">
        <p14:creationId xmlns:p14="http://schemas.microsoft.com/office/powerpoint/2010/main" val="1942339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WebAssembly is a way of taking code written in programming languages other than JavaScript and running that code in the browser. </a:t>
            </a:r>
          </a:p>
          <a:p>
            <a:endParaRPr lang="en-US" dirty="0"/>
          </a:p>
          <a:p>
            <a:r>
              <a:rPr lang="en-US" b="1" dirty="0"/>
              <a:t>Goals</a:t>
            </a:r>
          </a:p>
          <a:p>
            <a:r>
              <a:rPr lang="en-US" dirty="0"/>
              <a:t>WebAssembly is being created as an open standard inside the W3C WebAssembly Community Group with the following goals:</a:t>
            </a:r>
          </a:p>
          <a:p>
            <a:r>
              <a:rPr lang="en-US" dirty="0"/>
              <a:t>• </a:t>
            </a:r>
            <a:r>
              <a:rPr lang="en-US" b="1" dirty="0"/>
              <a:t>Be fast, efficient, and portable</a:t>
            </a:r>
            <a:r>
              <a:rPr lang="en-US" dirty="0"/>
              <a:t> — WebAssembly code can be executed at near-native speed across different platforms by taking advantage of common hardware capabilities.</a:t>
            </a:r>
          </a:p>
          <a:p>
            <a:r>
              <a:rPr lang="en-US" dirty="0"/>
              <a:t>• </a:t>
            </a:r>
            <a:r>
              <a:rPr lang="en-US" b="1" dirty="0"/>
              <a:t>Be readable and </a:t>
            </a:r>
            <a:r>
              <a:rPr lang="en-US" b="1" dirty="0" err="1"/>
              <a:t>debuggable</a:t>
            </a:r>
            <a:r>
              <a:rPr lang="en-US" dirty="0"/>
              <a:t> — WebAssembly is a low-level assembly language, but it does have a human-readable text format (the specification for which is still being finalized) that allows code to be written, viewed, and debugged by hand.</a:t>
            </a:r>
          </a:p>
          <a:p>
            <a:r>
              <a:rPr lang="en-US" dirty="0"/>
              <a:t>• </a:t>
            </a:r>
            <a:r>
              <a:rPr lang="en-US" b="1" dirty="0"/>
              <a:t>Keep secure</a:t>
            </a:r>
            <a:r>
              <a:rPr lang="en-US" dirty="0"/>
              <a:t> — WebAssembly is specified to be run in a safe, sandboxed execution environment. Like other web code, it will enforce the browser's same-origin and permissions policies.</a:t>
            </a:r>
          </a:p>
          <a:p>
            <a:r>
              <a:rPr lang="en-US" dirty="0"/>
              <a:t>• </a:t>
            </a:r>
            <a:r>
              <a:rPr lang="en-US" b="1" dirty="0"/>
              <a:t>Don't break the web</a:t>
            </a:r>
            <a:r>
              <a:rPr lang="en-US" dirty="0"/>
              <a:t> — WebAssembly is designed so that it plays nicely with other web technologies and maintains backwards compatibility.</a:t>
            </a:r>
          </a:p>
          <a:p>
            <a:endParaRPr lang="en-US" dirty="0"/>
          </a:p>
        </p:txBody>
      </p:sp>
      <p:sp>
        <p:nvSpPr>
          <p:cNvPr id="4" name="Slide Number Placeholder 3"/>
          <p:cNvSpPr>
            <a:spLocks noGrp="1"/>
          </p:cNvSpPr>
          <p:nvPr>
            <p:ph type="sldNum" sz="quarter" idx="5"/>
          </p:nvPr>
        </p:nvSpPr>
        <p:spPr/>
        <p:txBody>
          <a:bodyPr/>
          <a:lstStyle/>
          <a:p>
            <a:fld id="{6EEB8F9C-470E-4439-A620-ED6893BACFC3}" type="slidenum">
              <a:rPr lang="en-US" smtClean="0"/>
              <a:t>24</a:t>
            </a:fld>
            <a:endParaRPr lang="en-US"/>
          </a:p>
        </p:txBody>
      </p:sp>
      <p:sp>
        <p:nvSpPr>
          <p:cNvPr id="5" name="Header Placeholder 4"/>
          <p:cNvSpPr>
            <a:spLocks noGrp="1"/>
          </p:cNvSpPr>
          <p:nvPr>
            <p:ph type="hdr" sz="quarter" idx="10"/>
          </p:nvPr>
        </p:nvSpPr>
        <p:spPr/>
        <p:txBody>
          <a:bodyPr/>
          <a:lstStyle/>
          <a:p>
            <a:r>
              <a:rPr lang="en-US"/>
              <a:t>Windows Insider Dev Tour</a:t>
            </a:r>
          </a:p>
        </p:txBody>
      </p:sp>
    </p:spTree>
    <p:extLst>
      <p:ext uri="{BB962C8B-B14F-4D97-AF65-F5344CB8AC3E}">
        <p14:creationId xmlns:p14="http://schemas.microsoft.com/office/powerpoint/2010/main" val="4266033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err="1">
                <a:solidFill>
                  <a:schemeClr val="tx1"/>
                </a:solidFill>
                <a:effectLst/>
                <a:latin typeface="+mn-lt"/>
                <a:ea typeface="+mn-ea"/>
                <a:cs typeface="+mn-cs"/>
              </a:rPr>
              <a:t>WebSight</a:t>
            </a:r>
            <a:r>
              <a:rPr lang="en-US" sz="1200" kern="1200" dirty="0">
                <a:solidFill>
                  <a:schemeClr val="tx1"/>
                </a:solidFill>
                <a:effectLst/>
                <a:latin typeface="+mn-lt"/>
                <a:ea typeface="+mn-ea"/>
                <a:cs typeface="+mn-cs"/>
              </a:rPr>
              <a:t> is a face detection app. It compares the performance between JavaScript, asm.js, and WebAssembly.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FPS: frames per second</a:t>
            </a:r>
          </a:p>
          <a:p>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URL: </a:t>
            </a:r>
            <a:r>
              <a:rPr lang="en-US" sz="1200" u="sng" kern="1200" dirty="0">
                <a:solidFill>
                  <a:schemeClr val="tx1"/>
                </a:solidFill>
                <a:effectLst/>
                <a:latin typeface="+mn-lt"/>
                <a:ea typeface="+mn-ea"/>
                <a:cs typeface="+mn-cs"/>
                <a:hlinkClick r:id="rId3"/>
              </a:rPr>
              <a:t>https://david.blob.core.windows.net/idt2019/wasm/index-video.html</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C760E5A-108F-422F-9AB5-D83C7EC45095}" type="slidenum">
              <a:rPr lang="en-US" smtClean="0"/>
              <a:t>25</a:t>
            </a:fld>
            <a:endParaRPr lang="en-US"/>
          </a:p>
        </p:txBody>
      </p:sp>
    </p:spTree>
    <p:extLst>
      <p:ext uri="{BB962C8B-B14F-4D97-AF65-F5344CB8AC3E}">
        <p14:creationId xmlns:p14="http://schemas.microsoft.com/office/powerpoint/2010/main" val="2301704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Components enable component-based markup across frameworks</a:t>
            </a:r>
          </a:p>
        </p:txBody>
      </p:sp>
      <p:sp>
        <p:nvSpPr>
          <p:cNvPr id="4" name="Header Placeholder 3"/>
          <p:cNvSpPr>
            <a:spLocks noGrp="1"/>
          </p:cNvSpPr>
          <p:nvPr>
            <p:ph type="hdr" sz="quarter" idx="10"/>
          </p:nvPr>
        </p:nvSpPr>
        <p:spPr/>
        <p:txBody>
          <a:bodyPr/>
          <a:lstStyle/>
          <a:p>
            <a:r>
              <a:rPr lang="en-US"/>
              <a:t>Windows Insider Dev Tour</a:t>
            </a:r>
          </a:p>
        </p:txBody>
      </p:sp>
      <p:sp>
        <p:nvSpPr>
          <p:cNvPr id="5" name="Slide Number Placeholder 4"/>
          <p:cNvSpPr>
            <a:spLocks noGrp="1"/>
          </p:cNvSpPr>
          <p:nvPr>
            <p:ph type="sldNum" sz="quarter" idx="11"/>
          </p:nvPr>
        </p:nvSpPr>
        <p:spPr/>
        <p:txBody>
          <a:bodyPr/>
          <a:lstStyle/>
          <a:p>
            <a:fld id="{6EEB8F9C-470E-4439-A620-ED6893BACFC3}" type="slidenum">
              <a:rPr lang="en-US" smtClean="0"/>
              <a:t>28</a:t>
            </a:fld>
            <a:endParaRPr lang="en-US"/>
          </a:p>
        </p:txBody>
      </p:sp>
    </p:spTree>
    <p:extLst>
      <p:ext uri="{BB962C8B-B14F-4D97-AF65-F5344CB8AC3E}">
        <p14:creationId xmlns:p14="http://schemas.microsoft.com/office/powerpoint/2010/main" val="3611934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60E5A-108F-422F-9AB5-D83C7EC45095}" type="slidenum">
              <a:rPr lang="en-US" smtClean="0"/>
              <a:t>30</a:t>
            </a:fld>
            <a:endParaRPr lang="en-US"/>
          </a:p>
        </p:txBody>
      </p:sp>
    </p:spTree>
    <p:extLst>
      <p:ext uri="{BB962C8B-B14F-4D97-AF65-F5344CB8AC3E}">
        <p14:creationId xmlns:p14="http://schemas.microsoft.com/office/powerpoint/2010/main" val="962685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 </a:t>
            </a:r>
            <a:r>
              <a:rPr lang="en-US" sz="1200" u="sng" kern="1200" dirty="0">
                <a:solidFill>
                  <a:schemeClr val="tx1"/>
                </a:solidFill>
                <a:effectLst/>
                <a:latin typeface="+mn-lt"/>
                <a:ea typeface="+mn-ea"/>
                <a:cs typeface="+mn-cs"/>
                <a:hlinkClick r:id="rId3"/>
              </a:rPr>
              <a:t>https://github.com/microsoftgraph/microsoft-graph-toolkit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C760E5A-108F-422F-9AB5-D83C7EC45095}" type="slidenum">
              <a:rPr lang="en-US" smtClean="0"/>
              <a:t>31</a:t>
            </a:fld>
            <a:endParaRPr lang="en-US"/>
          </a:p>
        </p:txBody>
      </p:sp>
    </p:spTree>
    <p:extLst>
      <p:ext uri="{BB962C8B-B14F-4D97-AF65-F5344CB8AC3E}">
        <p14:creationId xmlns:p14="http://schemas.microsoft.com/office/powerpoint/2010/main" val="1092807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EB8F9C-470E-4439-A620-ED6893BACFC3}" type="slidenum">
              <a:rPr lang="en-US" smtClean="0"/>
              <a:t>33</a:t>
            </a:fld>
            <a:endParaRPr lang="en-US"/>
          </a:p>
        </p:txBody>
      </p:sp>
      <p:sp>
        <p:nvSpPr>
          <p:cNvPr id="5" name="Header Placeholder 4"/>
          <p:cNvSpPr>
            <a:spLocks noGrp="1"/>
          </p:cNvSpPr>
          <p:nvPr>
            <p:ph type="hdr" sz="quarter" idx="10"/>
          </p:nvPr>
        </p:nvSpPr>
        <p:spPr/>
        <p:txBody>
          <a:bodyPr/>
          <a:lstStyle/>
          <a:p>
            <a:r>
              <a:rPr lang="en-US"/>
              <a:t>Windows Insider Dev Tour</a:t>
            </a:r>
          </a:p>
        </p:txBody>
      </p:sp>
    </p:spTree>
    <p:extLst>
      <p:ext uri="{BB962C8B-B14F-4D97-AF65-F5344CB8AC3E}">
        <p14:creationId xmlns:p14="http://schemas.microsoft.com/office/powerpoint/2010/main" val="1016443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31" indent="-176131">
              <a:buFont typeface="Arial" panose="020B0604020202020204" pitchFamily="34" charset="0"/>
              <a:buChar char="•"/>
            </a:pPr>
            <a:r>
              <a:rPr lang="en-IN" sz="900">
                <a:latin typeface="Segoe UI" panose="020B0502040204020203" pitchFamily="34" charset="0"/>
              </a:rPr>
              <a:t>We </a:t>
            </a:r>
            <a:r>
              <a:rPr lang="en-IN" sz="900" b="1">
                <a:latin typeface="Segoe UI" panose="020B0502040204020203" pitchFamily="34" charset="0"/>
              </a:rPr>
              <a:t>started our Web Application journey</a:t>
            </a:r>
            <a:r>
              <a:rPr lang="en-IN" sz="900">
                <a:latin typeface="Segoe UI" panose="020B0502040204020203" pitchFamily="34" charset="0"/>
              </a:rPr>
              <a:t> in Windows 10, with Windows Web Applications.  </a:t>
            </a:r>
            <a:endParaRPr lang="en-US" sz="900">
              <a:latin typeface="Segoe UI" panose="020B0502040204020203" pitchFamily="34" charset="0"/>
            </a:endParaRPr>
          </a:p>
          <a:p>
            <a:pPr marL="176131" indent="-176131">
              <a:buFont typeface="Arial" panose="020B0604020202020204" pitchFamily="34" charset="0"/>
              <a:buChar char="•"/>
            </a:pPr>
            <a:r>
              <a:rPr lang="en-IN" sz="900">
                <a:latin typeface="Segoe UI" panose="020B0502040204020203" pitchFamily="34" charset="0"/>
              </a:rPr>
              <a:t>Over the years, we </a:t>
            </a:r>
            <a:r>
              <a:rPr lang="en-IN" sz="900" b="1">
                <a:latin typeface="Segoe UI" panose="020B0502040204020203" pitchFamily="34" charset="0"/>
              </a:rPr>
              <a:t>evolved it to support what we called</a:t>
            </a:r>
            <a:r>
              <a:rPr lang="en-IN" sz="900">
                <a:latin typeface="Segoe UI" panose="020B0502040204020203" pitchFamily="34" charset="0"/>
              </a:rPr>
              <a:t> Hosted Web Apps and Progressive Web Apps. </a:t>
            </a:r>
            <a:endParaRPr lang="en-US" sz="900">
              <a:latin typeface="Segoe UI" panose="020B0502040204020203" pitchFamily="34" charset="0"/>
            </a:endParaRPr>
          </a:p>
          <a:p>
            <a:pPr marL="176131" indent="-176131">
              <a:buFont typeface="Arial" panose="020B0604020202020204" pitchFamily="34" charset="0"/>
              <a:buChar char="•"/>
            </a:pPr>
            <a:r>
              <a:rPr lang="en-IN" sz="900">
                <a:latin typeface="Segoe UI" panose="020B0502040204020203" pitchFamily="34" charset="0"/>
              </a:rPr>
              <a:t>These apps </a:t>
            </a:r>
            <a:r>
              <a:rPr lang="en-IN" sz="900" b="1">
                <a:latin typeface="Segoe UI" panose="020B0502040204020203" pitchFamily="34" charset="0"/>
              </a:rPr>
              <a:t>accessed native capabilities using WinRT APIs</a:t>
            </a:r>
            <a:r>
              <a:rPr lang="en-IN" sz="900">
                <a:latin typeface="Segoe UI" panose="020B0502040204020203" pitchFamily="34" charset="0"/>
              </a:rPr>
              <a:t>. </a:t>
            </a:r>
            <a:endParaRPr lang="en-US" sz="900">
              <a:latin typeface="Segoe UI" panose="020B0502040204020203" pitchFamily="34" charset="0"/>
            </a:endParaRPr>
          </a:p>
          <a:p>
            <a:pPr marL="176131" indent="-176131">
              <a:buFont typeface="Arial" panose="020B0604020202020204" pitchFamily="34" charset="0"/>
              <a:buChar char="•"/>
            </a:pPr>
            <a:r>
              <a:rPr lang="en-IN" sz="900">
                <a:latin typeface="Segoe UI" panose="020B0502040204020203" pitchFamily="34" charset="0"/>
              </a:rPr>
              <a:t>They </a:t>
            </a:r>
            <a:r>
              <a:rPr lang="en-IN" sz="900" b="1">
                <a:latin typeface="Segoe UI" panose="020B0502040204020203" pitchFamily="34" charset="0"/>
              </a:rPr>
              <a:t>run in Windows Web Application Host</a:t>
            </a:r>
            <a:r>
              <a:rPr lang="en-IN" sz="900">
                <a:latin typeface="Segoe UI" panose="020B0502040204020203" pitchFamily="34" charset="0"/>
              </a:rPr>
              <a:t>. </a:t>
            </a:r>
            <a:endParaRPr lang="en-US" sz="900">
              <a:latin typeface="Segoe UI" panose="020B0502040204020203" pitchFamily="34" charset="0"/>
            </a:endParaRPr>
          </a:p>
          <a:p>
            <a:pPr marL="176131" indent="-176131">
              <a:buFont typeface="Arial" panose="020B0604020202020204" pitchFamily="34" charset="0"/>
              <a:buChar char="•"/>
            </a:pPr>
            <a:r>
              <a:rPr lang="en-IN" sz="900">
                <a:latin typeface="Segoe UI" panose="020B0502040204020203" pitchFamily="34" charset="0"/>
              </a:rPr>
              <a:t>And they </a:t>
            </a:r>
            <a:r>
              <a:rPr lang="en-IN" sz="900" b="1">
                <a:latin typeface="Segoe UI" panose="020B0502040204020203" pitchFamily="34" charset="0"/>
              </a:rPr>
              <a:t>acquired from the Microsoft Store</a:t>
            </a:r>
            <a:r>
              <a:rPr lang="en-IN" sz="900">
                <a:latin typeface="Segoe UI" panose="020B0502040204020203" pitchFamily="34" charset="0"/>
              </a:rPr>
              <a:t> but not from a browser. </a:t>
            </a:r>
            <a:endParaRPr lang="en-US" sz="900">
              <a:latin typeface="Segoe UI" panose="020B0502040204020203" pitchFamily="34" charset="0"/>
            </a:endParaRPr>
          </a:p>
          <a:p>
            <a:pPr marL="176131" indent="-176131">
              <a:buFont typeface="Arial" panose="020B0604020202020204" pitchFamily="34" charset="0"/>
              <a:buChar char="•"/>
            </a:pPr>
            <a:r>
              <a:rPr lang="en-IN" sz="900">
                <a:latin typeface="Segoe UI" panose="020B0502040204020203" pitchFamily="34" charset="0"/>
              </a:rPr>
              <a:t>These models did create some friction: </a:t>
            </a:r>
            <a:endParaRPr lang="en-US" sz="900">
              <a:latin typeface="Segoe UI" panose="020B0502040204020203" pitchFamily="34" charset="0"/>
            </a:endParaRPr>
          </a:p>
          <a:p>
            <a:pPr marL="453637" lvl="1" indent="-234841">
              <a:buFont typeface="+mj-lt"/>
              <a:buAutoNum type="arabicPeriod"/>
            </a:pPr>
            <a:r>
              <a:rPr lang="en-US" sz="900">
                <a:latin typeface="Segoe UI" panose="020B0502040204020203" pitchFamily="34" charset="0"/>
              </a:rPr>
              <a:t>Using WinRT APIs meant </a:t>
            </a:r>
            <a:r>
              <a:rPr lang="en-US" sz="900" b="1">
                <a:latin typeface="Segoe UI" panose="020B0502040204020203" pitchFamily="34" charset="0"/>
              </a:rPr>
              <a:t>these apps could not be cross-platform</a:t>
            </a:r>
            <a:r>
              <a:rPr lang="en-US" sz="900">
                <a:latin typeface="Segoe UI" panose="020B0502040204020203" pitchFamily="34" charset="0"/>
              </a:rPr>
              <a:t>.</a:t>
            </a:r>
          </a:p>
          <a:p>
            <a:pPr marL="453637" lvl="1" indent="-234841">
              <a:buFont typeface="+mj-lt"/>
              <a:buAutoNum type="arabicPeriod"/>
            </a:pPr>
            <a:r>
              <a:rPr lang="en-US" sz="900">
                <a:latin typeface="Segoe UI" panose="020B0502040204020203" pitchFamily="34" charset="0"/>
              </a:rPr>
              <a:t>The host supported </a:t>
            </a:r>
            <a:r>
              <a:rPr lang="en-US" sz="900" b="1">
                <a:latin typeface="Segoe UI" panose="020B0502040204020203" pitchFamily="34" charset="0"/>
              </a:rPr>
              <a:t>inconsistent set of functionality vs. the browser</a:t>
            </a:r>
            <a:r>
              <a:rPr lang="en-US" sz="900">
                <a:latin typeface="Segoe UI" panose="020B0502040204020203" pitchFamily="34" charset="0"/>
              </a:rPr>
              <a:t>. </a:t>
            </a:r>
          </a:p>
          <a:p>
            <a:pPr marL="453637" lvl="1" indent="-234841">
              <a:buFont typeface="+mj-lt"/>
              <a:buAutoNum type="arabicPeriod"/>
            </a:pPr>
            <a:r>
              <a:rPr lang="en-US" sz="900">
                <a:latin typeface="Segoe UI" panose="020B0502040204020203" pitchFamily="34" charset="0"/>
              </a:rPr>
              <a:t>Finally, your apps </a:t>
            </a:r>
            <a:r>
              <a:rPr lang="en-US" sz="900" b="1">
                <a:latin typeface="Segoe UI" panose="020B0502040204020203" pitchFamily="34" charset="0"/>
              </a:rPr>
              <a:t>had limited discoverability</a:t>
            </a:r>
            <a:r>
              <a:rPr lang="en-US" sz="900">
                <a:latin typeface="Segoe UI" panose="020B0502040204020203" pitchFamily="34" charset="0"/>
              </a:rPr>
              <a:t>.</a:t>
            </a:r>
          </a:p>
          <a:p>
            <a:endParaRPr lang="en-US"/>
          </a:p>
        </p:txBody>
      </p:sp>
      <p:sp>
        <p:nvSpPr>
          <p:cNvPr id="4" name="Header Placeholder 3"/>
          <p:cNvSpPr>
            <a:spLocks noGrp="1"/>
          </p:cNvSpPr>
          <p:nvPr>
            <p:ph type="hdr" sz="quarter"/>
          </p:nvPr>
        </p:nvSpPr>
        <p:spPr/>
        <p:txBody>
          <a:bodyPr/>
          <a:lstStyle/>
          <a:p>
            <a:r>
              <a:rPr lang="en-US"/>
              <a:t>Windows Insider Dev Tour</a:t>
            </a:r>
          </a:p>
        </p:txBody>
      </p:sp>
      <p:sp>
        <p:nvSpPr>
          <p:cNvPr id="5" name="Footer Placeholder 4"/>
          <p:cNvSpPr>
            <a:spLocks noGrp="1"/>
          </p:cNvSpPr>
          <p:nvPr>
            <p:ph type="ftr" sz="quarter" idx="4"/>
          </p:nvPr>
        </p:nvSpPr>
        <p:spPr/>
        <p:txBody>
          <a:bodyPr/>
          <a:lstStyle/>
          <a:p>
            <a:pPr defTabSz="95689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7/12/2019 3:54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543925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Explain that the developer, who is a PWA Builder user, has switched from a native app to PWA to reach more users. Show the reviews are still excellent. This is another acquisition channel that could even be monetized in a different way. You have also all the services provided by the store platform like a better engagement with your users. </a:t>
            </a:r>
          </a:p>
          <a:p>
            <a:endParaRPr lang="en-US" dirty="0"/>
          </a:p>
        </p:txBody>
      </p:sp>
      <p:sp>
        <p:nvSpPr>
          <p:cNvPr id="4" name="Slide Number Placeholder 3"/>
          <p:cNvSpPr>
            <a:spLocks noGrp="1"/>
          </p:cNvSpPr>
          <p:nvPr>
            <p:ph type="sldNum" sz="quarter" idx="5"/>
          </p:nvPr>
        </p:nvSpPr>
        <p:spPr/>
        <p:txBody>
          <a:bodyPr/>
          <a:lstStyle/>
          <a:p>
            <a:fld id="{6EEB8F9C-470E-4439-A620-ED6893BACFC3}" type="slidenum">
              <a:rPr lang="en-US" smtClean="0"/>
              <a:t>35</a:t>
            </a:fld>
            <a:endParaRPr lang="en-US"/>
          </a:p>
        </p:txBody>
      </p:sp>
      <p:sp>
        <p:nvSpPr>
          <p:cNvPr id="5" name="Header Placeholder 4"/>
          <p:cNvSpPr>
            <a:spLocks noGrp="1"/>
          </p:cNvSpPr>
          <p:nvPr>
            <p:ph type="hdr" sz="quarter" idx="10"/>
          </p:nvPr>
        </p:nvSpPr>
        <p:spPr/>
        <p:txBody>
          <a:bodyPr/>
          <a:lstStyle/>
          <a:p>
            <a:r>
              <a:rPr lang="en-US"/>
              <a:t>Windows Insider Dev Tour</a:t>
            </a:r>
          </a:p>
        </p:txBody>
      </p:sp>
    </p:spTree>
    <p:extLst>
      <p:ext uri="{BB962C8B-B14F-4D97-AF65-F5344CB8AC3E}">
        <p14:creationId xmlns:p14="http://schemas.microsoft.com/office/powerpoint/2010/main" val="2601797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Promise</a:t>
            </a:r>
            <a:r>
              <a:rPr lang="en-US" sz="1200" kern="1200" dirty="0">
                <a:solidFill>
                  <a:schemeClr val="tx1"/>
                </a:solidFill>
                <a:effectLst/>
                <a:latin typeface="+mn-lt"/>
                <a:ea typeface="+mn-ea"/>
                <a:cs typeface="+mn-cs"/>
              </a:rPr>
              <a:t> is an object representing the eventual completion or failure of an asynchronous operation. </a:t>
            </a:r>
            <a:r>
              <a:rPr lang="en-US" sz="1200" i="1" kern="1200" dirty="0">
                <a:solidFill>
                  <a:schemeClr val="tx1"/>
                </a:solidFill>
                <a:effectLst/>
                <a:latin typeface="+mn-lt"/>
                <a:ea typeface="+mn-ea"/>
                <a:cs typeface="+mn-cs"/>
              </a:rPr>
              <a:t>Essentially, a promise is a returned object to which you attach callbacks, instead of passing callbacks into a function.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promise can only succeed or fail once. It does not repeat its actions. Also, it remembers its state. A promise is either pending, fulfilled or rejected.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Required from callback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Return a Value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Return a Promise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Throw an Error</a:t>
            </a:r>
          </a:p>
          <a:p>
            <a:endParaRPr lang="en-US" dirty="0"/>
          </a:p>
        </p:txBody>
      </p:sp>
      <p:sp>
        <p:nvSpPr>
          <p:cNvPr id="4" name="Slide Number Placeholder 3"/>
          <p:cNvSpPr>
            <a:spLocks noGrp="1"/>
          </p:cNvSpPr>
          <p:nvPr>
            <p:ph type="sldNum" sz="quarter" idx="10"/>
          </p:nvPr>
        </p:nvSpPr>
        <p:spPr/>
        <p:txBody>
          <a:bodyPr/>
          <a:lstStyle/>
          <a:p>
            <a:pPr>
              <a:defRPr/>
            </a:pPr>
            <a:fld id="{7B3AF23B-C136-4163-BF79-4FDE389F730E}" type="slidenum">
              <a:rPr lang="en-US" smtClean="0"/>
              <a:pPr>
                <a:defRPr/>
              </a:pPr>
              <a:t>4</a:t>
            </a:fld>
            <a:endParaRPr lang="en-US" dirty="0"/>
          </a:p>
        </p:txBody>
      </p:sp>
    </p:spTree>
    <p:extLst>
      <p:ext uri="{BB962C8B-B14F-4D97-AF65-F5344CB8AC3E}">
        <p14:creationId xmlns:p14="http://schemas.microsoft.com/office/powerpoint/2010/main" val="3026008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Explain this is still the same PWA coming from the same webserver. Updating the PWA on your server will be reflected in the installed desktop PWA directly from Edge, from the MS Store or from the Play Store. One code to rule them all!</a:t>
            </a:r>
          </a:p>
          <a:p>
            <a:endParaRPr lang="en-US" dirty="0"/>
          </a:p>
        </p:txBody>
      </p:sp>
      <p:sp>
        <p:nvSpPr>
          <p:cNvPr id="4" name="Slide Number Placeholder 3"/>
          <p:cNvSpPr>
            <a:spLocks noGrp="1"/>
          </p:cNvSpPr>
          <p:nvPr>
            <p:ph type="sldNum" sz="quarter" idx="5"/>
          </p:nvPr>
        </p:nvSpPr>
        <p:spPr/>
        <p:txBody>
          <a:bodyPr/>
          <a:lstStyle/>
          <a:p>
            <a:fld id="{6EEB8F9C-470E-4439-A620-ED6893BACFC3}" type="slidenum">
              <a:rPr lang="en-US" smtClean="0"/>
              <a:t>36</a:t>
            </a:fld>
            <a:endParaRPr lang="en-US"/>
          </a:p>
        </p:txBody>
      </p:sp>
      <p:sp>
        <p:nvSpPr>
          <p:cNvPr id="5" name="Header Placeholder 4"/>
          <p:cNvSpPr>
            <a:spLocks noGrp="1"/>
          </p:cNvSpPr>
          <p:nvPr>
            <p:ph type="hdr" sz="quarter" idx="10"/>
          </p:nvPr>
        </p:nvSpPr>
        <p:spPr/>
        <p:txBody>
          <a:bodyPr/>
          <a:lstStyle/>
          <a:p>
            <a:r>
              <a:rPr lang="en-US"/>
              <a:t>Windows Insider Dev Tour</a:t>
            </a:r>
          </a:p>
        </p:txBody>
      </p:sp>
    </p:spTree>
    <p:extLst>
      <p:ext uri="{BB962C8B-B14F-4D97-AF65-F5344CB8AC3E}">
        <p14:creationId xmlns:p14="http://schemas.microsoft.com/office/powerpoint/2010/main" val="1343378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131" indent="-176131">
              <a:buFont typeface="Arial" panose="020B0604020202020204" pitchFamily="34" charset="0"/>
              <a:buChar char="•"/>
            </a:pPr>
            <a:r>
              <a:rPr lang="en-IN" sz="900" dirty="0">
                <a:latin typeface="Segoe UI" panose="020B0502040204020203" pitchFamily="34" charset="0"/>
              </a:rPr>
              <a:t>With new Edge, we are taking the next step in our journey by bringing support for </a:t>
            </a:r>
            <a:r>
              <a:rPr lang="en-IN" sz="900" b="1" dirty="0">
                <a:latin typeface="Segoe UI" panose="020B0502040204020203" pitchFamily="34" charset="0"/>
              </a:rPr>
              <a:t>standards based cross-platform web applications</a:t>
            </a:r>
            <a:r>
              <a:rPr lang="en-IN" sz="900" dirty="0">
                <a:latin typeface="Segoe UI" panose="020B0502040204020203" pitchFamily="34" charset="0"/>
              </a:rPr>
              <a:t>. </a:t>
            </a:r>
            <a:endParaRPr lang="en-US" sz="900" dirty="0">
              <a:latin typeface="Segoe UI" panose="020B0502040204020203" pitchFamily="34" charset="0"/>
            </a:endParaRPr>
          </a:p>
          <a:p>
            <a:pPr marL="176131" indent="-176131">
              <a:buFont typeface="Arial" panose="020B0604020202020204" pitchFamily="34" charset="0"/>
              <a:buChar char="•"/>
            </a:pPr>
            <a:r>
              <a:rPr lang="en-IN" sz="900" dirty="0">
                <a:latin typeface="Segoe UI" panose="020B0502040204020203" pitchFamily="34" charset="0"/>
              </a:rPr>
              <a:t>These </a:t>
            </a:r>
            <a:r>
              <a:rPr lang="en-IN" sz="900" b="1" dirty="0">
                <a:latin typeface="Segoe UI" panose="020B0502040204020203" pitchFamily="34" charset="0"/>
              </a:rPr>
              <a:t>Progressive Web Apps will</a:t>
            </a:r>
            <a:r>
              <a:rPr lang="en-IN" sz="900" dirty="0">
                <a:latin typeface="Segoe UI" panose="020B0502040204020203" pitchFamily="34" charset="0"/>
              </a:rPr>
              <a:t>:</a:t>
            </a:r>
            <a:endParaRPr lang="en-US" sz="900" dirty="0">
              <a:latin typeface="Segoe UI" panose="020B0502040204020203" pitchFamily="34" charset="0"/>
            </a:endParaRPr>
          </a:p>
          <a:p>
            <a:pPr marL="453637" lvl="1" indent="-234841">
              <a:buFont typeface="+mj-lt"/>
              <a:buAutoNum type="arabicPeriod"/>
            </a:pPr>
            <a:r>
              <a:rPr lang="en-IN" sz="900" b="1" dirty="0">
                <a:latin typeface="Segoe UI" panose="020B0502040204020203" pitchFamily="34" charset="0"/>
              </a:rPr>
              <a:t>Access capabilities via web-standards</a:t>
            </a:r>
            <a:endParaRPr lang="en-US" sz="900" dirty="0">
              <a:latin typeface="Segoe UI" panose="020B0502040204020203" pitchFamily="34" charset="0"/>
            </a:endParaRPr>
          </a:p>
          <a:p>
            <a:pPr marL="453637" lvl="1" indent="-234841">
              <a:buFont typeface="+mj-lt"/>
              <a:buAutoNum type="arabicPeriod"/>
            </a:pPr>
            <a:r>
              <a:rPr lang="en-IN" sz="900" b="1" dirty="0">
                <a:latin typeface="Segoe UI" panose="020B0502040204020203" pitchFamily="34" charset="0"/>
              </a:rPr>
              <a:t>Run in a browser-based host</a:t>
            </a:r>
            <a:endParaRPr lang="en-US" sz="900" dirty="0">
              <a:latin typeface="Segoe UI" panose="020B0502040204020203" pitchFamily="34" charset="0"/>
            </a:endParaRPr>
          </a:p>
          <a:p>
            <a:pPr marL="453637" lvl="1" indent="-234841">
              <a:buFont typeface="+mj-lt"/>
              <a:buAutoNum type="arabicPeriod"/>
            </a:pPr>
            <a:r>
              <a:rPr lang="en-IN" sz="900" b="1" dirty="0">
                <a:latin typeface="Segoe UI" panose="020B0502040204020203" pitchFamily="34" charset="0"/>
              </a:rPr>
              <a:t>Will be discoverable and installable from the browser</a:t>
            </a:r>
            <a:endParaRPr lang="en-US" sz="900" dirty="0">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r>
              <a:rPr lang="en-US"/>
              <a:t>Windows Insider Dev Tour</a:t>
            </a:r>
          </a:p>
        </p:txBody>
      </p:sp>
      <p:sp>
        <p:nvSpPr>
          <p:cNvPr id="5" name="Footer Placeholder 4"/>
          <p:cNvSpPr>
            <a:spLocks noGrp="1"/>
          </p:cNvSpPr>
          <p:nvPr>
            <p:ph type="ftr" sz="quarter" idx="4"/>
          </p:nvPr>
        </p:nvSpPr>
        <p:spPr/>
        <p:txBody>
          <a:bodyPr/>
          <a:lstStyle/>
          <a:p>
            <a:pPr defTabSz="95689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7/12/2019 3:54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939588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 </a:t>
            </a:r>
            <a:r>
              <a:rPr lang="en-US" sz="1200" u="sng" kern="1200" dirty="0">
                <a:solidFill>
                  <a:schemeClr val="tx1"/>
                </a:solidFill>
                <a:effectLst/>
                <a:latin typeface="+mn-lt"/>
                <a:ea typeface="+mn-ea"/>
                <a:cs typeface="+mn-cs"/>
                <a:hlinkClick r:id="rId3"/>
              </a:rPr>
              <a:t>www.urzagatherer.app</a:t>
            </a:r>
            <a:endParaRPr lang="en-US" sz="1200" kern="1200" dirty="0">
              <a:solidFill>
                <a:schemeClr val="tx1"/>
              </a:solidFill>
              <a:effectLst/>
              <a:latin typeface="+mn-lt"/>
              <a:ea typeface="+mn-ea"/>
              <a:cs typeface="+mn-cs"/>
            </a:endParaRPr>
          </a:p>
          <a:p>
            <a:endParaRPr lang="en-US" dirty="0"/>
          </a:p>
          <a:p>
            <a:r>
              <a:rPr lang="en-US" sz="1200" kern="1200" dirty="0">
                <a:solidFill>
                  <a:schemeClr val="tx1"/>
                </a:solidFill>
                <a:effectLst/>
                <a:latin typeface="+mn-lt"/>
                <a:ea typeface="+mn-ea"/>
                <a:cs typeface="+mn-cs"/>
              </a:rPr>
              <a:t>The developer used PWA Builder and switch from a native app to PWA to reach more users. The reviews are still excellent.</a:t>
            </a:r>
          </a:p>
          <a:p>
            <a:endParaRPr lang="en-US" dirty="0"/>
          </a:p>
        </p:txBody>
      </p:sp>
      <p:sp>
        <p:nvSpPr>
          <p:cNvPr id="4" name="Slide Number Placeholder 3"/>
          <p:cNvSpPr>
            <a:spLocks noGrp="1"/>
          </p:cNvSpPr>
          <p:nvPr>
            <p:ph type="sldNum" sz="quarter" idx="5"/>
          </p:nvPr>
        </p:nvSpPr>
        <p:spPr/>
        <p:txBody>
          <a:bodyPr/>
          <a:lstStyle/>
          <a:p>
            <a:fld id="{2C760E5A-108F-422F-9AB5-D83C7EC45095}" type="slidenum">
              <a:rPr lang="en-US" smtClean="0"/>
              <a:t>38</a:t>
            </a:fld>
            <a:endParaRPr lang="en-US"/>
          </a:p>
        </p:txBody>
      </p:sp>
    </p:spTree>
    <p:extLst>
      <p:ext uri="{BB962C8B-B14F-4D97-AF65-F5344CB8AC3E}">
        <p14:creationId xmlns:p14="http://schemas.microsoft.com/office/powerpoint/2010/main" val="3538686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Partly busted as we’re working on the new Edge</a:t>
            </a:r>
          </a:p>
        </p:txBody>
      </p:sp>
      <p:sp>
        <p:nvSpPr>
          <p:cNvPr id="4" name="Slide Number Placeholder 3"/>
          <p:cNvSpPr>
            <a:spLocks noGrp="1"/>
          </p:cNvSpPr>
          <p:nvPr>
            <p:ph type="sldNum" sz="quarter" idx="5"/>
          </p:nvPr>
        </p:nvSpPr>
        <p:spPr/>
        <p:txBody>
          <a:bodyPr/>
          <a:lstStyle/>
          <a:p>
            <a:fld id="{6EEB8F9C-470E-4439-A620-ED6893BACFC3}" type="slidenum">
              <a:rPr lang="en-US" smtClean="0"/>
              <a:t>39</a:t>
            </a:fld>
            <a:endParaRPr lang="en-US"/>
          </a:p>
        </p:txBody>
      </p:sp>
      <p:sp>
        <p:nvSpPr>
          <p:cNvPr id="5" name="Header Placeholder 4"/>
          <p:cNvSpPr>
            <a:spLocks noGrp="1"/>
          </p:cNvSpPr>
          <p:nvPr>
            <p:ph type="hdr" sz="quarter" idx="10"/>
          </p:nvPr>
        </p:nvSpPr>
        <p:spPr/>
        <p:txBody>
          <a:bodyPr/>
          <a:lstStyle/>
          <a:p>
            <a:r>
              <a:rPr lang="en-US"/>
              <a:t>Windows Insider Dev Tour</a:t>
            </a:r>
          </a:p>
        </p:txBody>
      </p:sp>
    </p:spTree>
    <p:extLst>
      <p:ext uri="{BB962C8B-B14F-4D97-AF65-F5344CB8AC3E}">
        <p14:creationId xmlns:p14="http://schemas.microsoft.com/office/powerpoint/2010/main" val="3936882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Contoso 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a:solidFill>
                  <a:schemeClr val="tx1"/>
                </a:solidFill>
                <a:effectLst/>
                <a:latin typeface="+mn-lt"/>
                <a:ea typeface="+mn-ea"/>
                <a:cs typeface="+mn-cs"/>
                <a:hlinkClick r:id="rId3"/>
              </a:rPr>
              <a:t>https://fluentweb.netlify.com/</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C760E5A-108F-422F-9AB5-D83C7EC45095}" type="slidenum">
              <a:rPr lang="en-US" smtClean="0"/>
              <a:t>41</a:t>
            </a:fld>
            <a:endParaRPr lang="en-US"/>
          </a:p>
        </p:txBody>
      </p:sp>
    </p:spTree>
    <p:extLst>
      <p:ext uri="{BB962C8B-B14F-4D97-AF65-F5344CB8AC3E}">
        <p14:creationId xmlns:p14="http://schemas.microsoft.com/office/powerpoint/2010/main" val="2846101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Northwind PWA</a:t>
            </a:r>
          </a:p>
          <a:p>
            <a:r>
              <a:rPr lang="en-US" sz="1200" u="sng" kern="1200" dirty="0">
                <a:solidFill>
                  <a:schemeClr val="tx1"/>
                </a:solidFill>
                <a:effectLst/>
                <a:latin typeface="+mn-lt"/>
                <a:ea typeface="+mn-ea"/>
                <a:cs typeface="+mn-cs"/>
                <a:hlinkClick r:id="rId3"/>
              </a:rPr>
              <a:t>https://northwindpwa.azurewebsites.net</a:t>
            </a:r>
            <a:r>
              <a:rPr lang="en-US" sz="1200" kern="1200" dirty="0">
                <a:solidFill>
                  <a:schemeClr val="tx1"/>
                </a:solidFill>
                <a:effectLst/>
                <a:latin typeface="+mn-lt"/>
                <a:ea typeface="+mn-ea"/>
                <a:cs typeface="+mn-cs"/>
              </a:rPr>
              <a:t> </a:t>
            </a:r>
          </a:p>
          <a:p>
            <a:endParaRPr lang="en-US" dirty="0"/>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Open and install PWA Chat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Close the chat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Click Contact Customer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Explain to the audience that a background task is always monitoring push notifications and can open back an installed PWA, like any other native app</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Each platform has their own </a:t>
            </a:r>
            <a:r>
              <a:rPr lang="en-US" sz="1200" b="1" kern="1200" dirty="0">
                <a:solidFill>
                  <a:schemeClr val="tx1"/>
                </a:solidFill>
                <a:effectLst/>
                <a:latin typeface="+mn-lt"/>
                <a:ea typeface="+mn-ea"/>
                <a:cs typeface="+mn-cs"/>
              </a:rPr>
              <a:t>Push Service</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2C760E5A-108F-422F-9AB5-D83C7EC45095}" type="slidenum">
              <a:rPr lang="en-US" smtClean="0"/>
              <a:t>44</a:t>
            </a:fld>
            <a:endParaRPr lang="en-US"/>
          </a:p>
        </p:txBody>
      </p:sp>
    </p:spTree>
    <p:extLst>
      <p:ext uri="{BB962C8B-B14F-4D97-AF65-F5344CB8AC3E}">
        <p14:creationId xmlns:p14="http://schemas.microsoft.com/office/powerpoint/2010/main" val="26230500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https://preview.pwabuilder.com/features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Open Feature Store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Web MIDI</a:t>
            </a:r>
          </a:p>
          <a:p>
            <a:endParaRPr lang="en-US" dirty="0"/>
          </a:p>
        </p:txBody>
      </p:sp>
      <p:sp>
        <p:nvSpPr>
          <p:cNvPr id="4" name="Slide Number Placeholder 3"/>
          <p:cNvSpPr>
            <a:spLocks noGrp="1"/>
          </p:cNvSpPr>
          <p:nvPr>
            <p:ph type="sldNum" sz="quarter" idx="5"/>
          </p:nvPr>
        </p:nvSpPr>
        <p:spPr/>
        <p:txBody>
          <a:bodyPr/>
          <a:lstStyle/>
          <a:p>
            <a:fld id="{2C760E5A-108F-422F-9AB5-D83C7EC45095}" type="slidenum">
              <a:rPr lang="en-US" smtClean="0"/>
              <a:t>48</a:t>
            </a:fld>
            <a:endParaRPr lang="en-US"/>
          </a:p>
        </p:txBody>
      </p:sp>
    </p:spTree>
    <p:extLst>
      <p:ext uri="{BB962C8B-B14F-4D97-AF65-F5344CB8AC3E}">
        <p14:creationId xmlns:p14="http://schemas.microsoft.com/office/powerpoint/2010/main" val="3910138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the apps if you’ve got enough time otherwise, skip to the conclusion</a:t>
            </a:r>
          </a:p>
        </p:txBody>
      </p:sp>
      <p:sp>
        <p:nvSpPr>
          <p:cNvPr id="4" name="Slide Number Placeholder 3"/>
          <p:cNvSpPr>
            <a:spLocks noGrp="1"/>
          </p:cNvSpPr>
          <p:nvPr>
            <p:ph type="sldNum" sz="quarter" idx="5"/>
          </p:nvPr>
        </p:nvSpPr>
        <p:spPr/>
        <p:txBody>
          <a:bodyPr/>
          <a:lstStyle/>
          <a:p>
            <a:fld id="{6EEB8F9C-470E-4439-A620-ED6893BACFC3}" type="slidenum">
              <a:rPr lang="en-US" smtClean="0"/>
              <a:t>51</a:t>
            </a:fld>
            <a:endParaRPr lang="en-US"/>
          </a:p>
        </p:txBody>
      </p:sp>
      <p:sp>
        <p:nvSpPr>
          <p:cNvPr id="5" name="Header Placeholder 4"/>
          <p:cNvSpPr>
            <a:spLocks noGrp="1"/>
          </p:cNvSpPr>
          <p:nvPr>
            <p:ph type="hdr" sz="quarter" idx="10"/>
          </p:nvPr>
        </p:nvSpPr>
        <p:spPr/>
        <p:txBody>
          <a:bodyPr/>
          <a:lstStyle/>
          <a:p>
            <a:r>
              <a:rPr lang="en-US"/>
              <a:t>Windows Insider Dev Tour</a:t>
            </a:r>
          </a:p>
        </p:txBody>
      </p:sp>
    </p:spTree>
    <p:extLst>
      <p:ext uri="{BB962C8B-B14F-4D97-AF65-F5344CB8AC3E}">
        <p14:creationId xmlns:p14="http://schemas.microsoft.com/office/powerpoint/2010/main" val="5349200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Twitter, </a:t>
            </a:r>
            <a:r>
              <a:rPr lang="en-US" sz="1200" u="sng" kern="1200" dirty="0">
                <a:solidFill>
                  <a:schemeClr val="tx1"/>
                </a:solidFill>
                <a:effectLst/>
                <a:latin typeface="+mn-lt"/>
                <a:ea typeface="+mn-ea"/>
                <a:cs typeface="+mn-cs"/>
                <a:hlinkClick r:id="rId3"/>
              </a:rPr>
              <a:t>https://mobile.twitter.com</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Pinterest, </a:t>
            </a:r>
            <a:r>
              <a:rPr lang="en-US" sz="1200" u="sng" kern="1200" dirty="0">
                <a:solidFill>
                  <a:schemeClr val="tx1"/>
                </a:solidFill>
                <a:effectLst/>
                <a:latin typeface="+mn-lt"/>
                <a:ea typeface="+mn-ea"/>
                <a:cs typeface="+mn-cs"/>
                <a:hlinkClick r:id="rId4"/>
              </a:rPr>
              <a:t>https://www.pinterest.com</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C760E5A-108F-422F-9AB5-D83C7EC45095}" type="slidenum">
              <a:rPr lang="en-US" smtClean="0"/>
              <a:t>52</a:t>
            </a:fld>
            <a:endParaRPr lang="en-US"/>
          </a:p>
        </p:txBody>
      </p:sp>
    </p:spTree>
    <p:extLst>
      <p:ext uri="{BB962C8B-B14F-4D97-AF65-F5344CB8AC3E}">
        <p14:creationId xmlns:p14="http://schemas.microsoft.com/office/powerpoint/2010/main" val="3182796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Check out the labs and resources, including all links, here</a:t>
            </a:r>
          </a:p>
        </p:txBody>
      </p:sp>
      <p:sp>
        <p:nvSpPr>
          <p:cNvPr id="4" name="Slide Number Placeholder 3"/>
          <p:cNvSpPr>
            <a:spLocks noGrp="1"/>
          </p:cNvSpPr>
          <p:nvPr>
            <p:ph type="sldNum" sz="quarter" idx="5"/>
          </p:nvPr>
        </p:nvSpPr>
        <p:spPr/>
        <p:txBody>
          <a:bodyPr/>
          <a:lstStyle/>
          <a:p>
            <a:fld id="{6EEB8F9C-470E-4439-A620-ED6893BACFC3}" type="slidenum">
              <a:rPr lang="en-US" smtClean="0"/>
              <a:t>53</a:t>
            </a:fld>
            <a:endParaRPr lang="en-US"/>
          </a:p>
        </p:txBody>
      </p:sp>
      <p:sp>
        <p:nvSpPr>
          <p:cNvPr id="5" name="Header Placeholder 4"/>
          <p:cNvSpPr>
            <a:spLocks noGrp="1"/>
          </p:cNvSpPr>
          <p:nvPr>
            <p:ph type="hdr" sz="quarter" idx="10"/>
          </p:nvPr>
        </p:nvSpPr>
        <p:spPr/>
        <p:txBody>
          <a:bodyPr/>
          <a:lstStyle/>
          <a:p>
            <a:r>
              <a:rPr lang="en-US"/>
              <a:t>Windows Insider Dev Tour</a:t>
            </a:r>
          </a:p>
        </p:txBody>
      </p:sp>
    </p:spTree>
    <p:extLst>
      <p:ext uri="{BB962C8B-B14F-4D97-AF65-F5344CB8AC3E}">
        <p14:creationId xmlns:p14="http://schemas.microsoft.com/office/powerpoint/2010/main" val="369225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3AF23B-C136-4163-BF79-4FDE389F730E}" type="slidenum">
              <a:rPr lang="en-US" smtClean="0"/>
              <a:pPr>
                <a:defRPr/>
              </a:pPr>
              <a:t>5</a:t>
            </a:fld>
            <a:endParaRPr lang="en-US" dirty="0"/>
          </a:p>
        </p:txBody>
      </p:sp>
    </p:spTree>
    <p:extLst>
      <p:ext uri="{BB962C8B-B14F-4D97-AF65-F5344CB8AC3E}">
        <p14:creationId xmlns:p14="http://schemas.microsoft.com/office/powerpoint/2010/main" val="13428098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Windows Insider Dev Tour</a:t>
            </a:r>
          </a:p>
        </p:txBody>
      </p:sp>
      <p:sp>
        <p:nvSpPr>
          <p:cNvPr id="5" name="Slide Number Placeholder 4"/>
          <p:cNvSpPr>
            <a:spLocks noGrp="1"/>
          </p:cNvSpPr>
          <p:nvPr>
            <p:ph type="sldNum" sz="quarter" idx="5"/>
          </p:nvPr>
        </p:nvSpPr>
        <p:spPr/>
        <p:txBody>
          <a:bodyPr/>
          <a:lstStyle/>
          <a:p>
            <a:fld id="{6EEB8F9C-470E-4439-A620-ED6893BACFC3}" type="slidenum">
              <a:rPr lang="en-US" smtClean="0"/>
              <a:t>54</a:t>
            </a:fld>
            <a:endParaRPr lang="en-US"/>
          </a:p>
        </p:txBody>
      </p:sp>
    </p:spTree>
    <p:extLst>
      <p:ext uri="{BB962C8B-B14F-4D97-AF65-F5344CB8AC3E}">
        <p14:creationId xmlns:p14="http://schemas.microsoft.com/office/powerpoint/2010/main" val="33983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A promise can only succeed or fail once. It does not repeat its actions.</a:t>
            </a:r>
          </a:p>
          <a:p>
            <a:r>
              <a:rPr lang="en-US" sz="1200" kern="1200" dirty="0">
                <a:solidFill>
                  <a:schemeClr val="tx1"/>
                </a:solidFill>
                <a:effectLst/>
                <a:latin typeface="Times New Roman" pitchFamily="18" charset="0"/>
                <a:ea typeface="+mn-ea"/>
                <a:cs typeface="+mn-cs"/>
              </a:rPr>
              <a:t>Required from callback:</a:t>
            </a:r>
          </a:p>
          <a:p>
            <a:pPr marL="171450" lvl="0" indent="-171450">
              <a:buFont typeface="Arial" panose="020B0604020202020204" pitchFamily="34" charset="0"/>
              <a:buChar char="•"/>
            </a:pPr>
            <a:r>
              <a:rPr lang="en-US" sz="1200" kern="1200" dirty="0">
                <a:solidFill>
                  <a:schemeClr val="tx1"/>
                </a:solidFill>
                <a:effectLst/>
                <a:latin typeface="Times New Roman" pitchFamily="18" charset="0"/>
                <a:ea typeface="+mn-ea"/>
                <a:cs typeface="+mn-cs"/>
              </a:rPr>
              <a:t>Return a Value</a:t>
            </a:r>
          </a:p>
          <a:p>
            <a:pPr marL="171450" lvl="0" indent="-171450">
              <a:buFont typeface="Arial" panose="020B0604020202020204" pitchFamily="34" charset="0"/>
              <a:buChar char="•"/>
            </a:pPr>
            <a:r>
              <a:rPr lang="en-US" sz="1200" kern="1200" dirty="0">
                <a:solidFill>
                  <a:schemeClr val="tx1"/>
                </a:solidFill>
                <a:effectLst/>
                <a:latin typeface="Times New Roman" pitchFamily="18" charset="0"/>
                <a:ea typeface="+mn-ea"/>
                <a:cs typeface="+mn-cs"/>
              </a:rPr>
              <a:t>Return a Promise</a:t>
            </a:r>
          </a:p>
          <a:p>
            <a:pPr marL="171450" lvl="0" indent="-171450">
              <a:buFont typeface="Arial" panose="020B0604020202020204" pitchFamily="34" charset="0"/>
              <a:buChar char="•"/>
            </a:pPr>
            <a:r>
              <a:rPr lang="en-US" sz="1200" kern="1200" dirty="0">
                <a:solidFill>
                  <a:schemeClr val="tx1"/>
                </a:solidFill>
                <a:effectLst/>
                <a:latin typeface="Times New Roman" pitchFamily="18" charset="0"/>
                <a:ea typeface="+mn-ea"/>
                <a:cs typeface="+mn-cs"/>
              </a:rPr>
              <a:t>Throws an Error</a:t>
            </a:r>
          </a:p>
          <a:p>
            <a:endParaRPr lang="en-US" dirty="0"/>
          </a:p>
        </p:txBody>
      </p:sp>
      <p:sp>
        <p:nvSpPr>
          <p:cNvPr id="4" name="Slide Number Placeholder 3"/>
          <p:cNvSpPr>
            <a:spLocks noGrp="1"/>
          </p:cNvSpPr>
          <p:nvPr>
            <p:ph type="sldNum" sz="quarter" idx="10"/>
          </p:nvPr>
        </p:nvSpPr>
        <p:spPr/>
        <p:txBody>
          <a:bodyPr/>
          <a:lstStyle/>
          <a:p>
            <a:pPr>
              <a:defRPr/>
            </a:pPr>
            <a:fld id="{7B3AF23B-C136-4163-BF79-4FDE389F730E}" type="slidenum">
              <a:rPr lang="en-US" smtClean="0"/>
              <a:pPr>
                <a:defRPr/>
              </a:pPr>
              <a:t>6</a:t>
            </a:fld>
            <a:endParaRPr lang="en-US" dirty="0"/>
          </a:p>
        </p:txBody>
      </p:sp>
    </p:spTree>
    <p:extLst>
      <p:ext uri="{BB962C8B-B14F-4D97-AF65-F5344CB8AC3E}">
        <p14:creationId xmlns:p14="http://schemas.microsoft.com/office/powerpoint/2010/main" val="88771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Chaining</a:t>
            </a:r>
          </a:p>
          <a:p>
            <a:r>
              <a:rPr lang="en-US" sz="1200" kern="1200" dirty="0">
                <a:solidFill>
                  <a:schemeClr val="tx1"/>
                </a:solidFill>
                <a:effectLst/>
                <a:latin typeface="+mn-lt"/>
                <a:ea typeface="+mn-ea"/>
                <a:cs typeface="+mn-cs"/>
              </a:rPr>
              <a:t>A common need is to execute two or more asynchronous operations back to back, where each subsequent operation starts when the previous operation succeeds, with the result from the previous step. We accomplish this by creating a </a:t>
            </a:r>
            <a:r>
              <a:rPr lang="en-US" sz="1200" b="1" kern="1200" dirty="0">
                <a:solidFill>
                  <a:schemeClr val="tx1"/>
                </a:solidFill>
                <a:effectLst/>
                <a:latin typeface="+mn-lt"/>
                <a:ea typeface="+mn-ea"/>
                <a:cs typeface="+mn-cs"/>
              </a:rPr>
              <a:t>promise chain</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2C760E5A-108F-422F-9AB5-D83C7EC45095}" type="slidenum">
              <a:rPr lang="en-US" smtClean="0"/>
              <a:t>7</a:t>
            </a:fld>
            <a:endParaRPr lang="en-US"/>
          </a:p>
        </p:txBody>
      </p:sp>
    </p:spTree>
    <p:extLst>
      <p:ext uri="{BB962C8B-B14F-4D97-AF65-F5344CB8AC3E}">
        <p14:creationId xmlns:p14="http://schemas.microsoft.com/office/powerpoint/2010/main" val="743378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Fetch API</a:t>
            </a:r>
          </a:p>
          <a:p>
            <a:r>
              <a:rPr lang="en-US" sz="1200" kern="1200" dirty="0">
                <a:solidFill>
                  <a:schemeClr val="tx1"/>
                </a:solidFill>
                <a:effectLst/>
                <a:latin typeface="+mn-lt"/>
                <a:ea typeface="+mn-ea"/>
                <a:cs typeface="+mn-cs"/>
              </a:rPr>
              <a:t>The Fetch API provides a global </a:t>
            </a:r>
            <a:r>
              <a:rPr lang="en-US" sz="1200" b="1" kern="1200" dirty="0">
                <a:solidFill>
                  <a:schemeClr val="tx1"/>
                </a:solidFill>
                <a:effectLst/>
                <a:latin typeface="+mn-lt"/>
                <a:ea typeface="+mn-ea"/>
                <a:cs typeface="+mn-cs"/>
              </a:rPr>
              <a:t>fetch()</a:t>
            </a:r>
            <a:r>
              <a:rPr lang="en-US" sz="1200" kern="1200" dirty="0">
                <a:solidFill>
                  <a:schemeClr val="tx1"/>
                </a:solidFill>
                <a:effectLst/>
                <a:latin typeface="+mn-lt"/>
                <a:ea typeface="+mn-ea"/>
                <a:cs typeface="+mn-cs"/>
              </a:rPr>
              <a:t> method to fetch resources asynchronously across the network. The fetch() method takes a </a:t>
            </a:r>
            <a:r>
              <a:rPr lang="en-US" sz="1200" b="1" kern="1200" dirty="0">
                <a:solidFill>
                  <a:schemeClr val="tx1"/>
                </a:solidFill>
                <a:effectLst/>
                <a:latin typeface="+mn-lt"/>
                <a:ea typeface="+mn-ea"/>
                <a:cs typeface="+mn-cs"/>
              </a:rPr>
              <a:t>Request</a:t>
            </a:r>
            <a:r>
              <a:rPr lang="en-US" sz="1200" kern="1200" dirty="0">
                <a:solidFill>
                  <a:schemeClr val="tx1"/>
                </a:solidFill>
                <a:effectLst/>
                <a:latin typeface="+mn-lt"/>
                <a:ea typeface="+mn-ea"/>
                <a:cs typeface="+mn-cs"/>
              </a:rPr>
              <a:t> object as its parameter and returns a promise that resolves to a </a:t>
            </a:r>
            <a:r>
              <a:rPr lang="en-US" sz="1200" b="1" kern="1200" dirty="0">
                <a:solidFill>
                  <a:schemeClr val="tx1"/>
                </a:solidFill>
                <a:effectLst/>
                <a:latin typeface="+mn-lt"/>
                <a:ea typeface="+mn-ea"/>
                <a:cs typeface="+mn-cs"/>
              </a:rPr>
              <a:t>Response</a:t>
            </a:r>
            <a:r>
              <a:rPr lang="en-US" sz="1200" kern="1200" dirty="0">
                <a:solidFill>
                  <a:schemeClr val="tx1"/>
                </a:solidFill>
                <a:effectLst/>
                <a:latin typeface="+mn-lt"/>
                <a:ea typeface="+mn-ea"/>
                <a:cs typeface="+mn-cs"/>
              </a:rPr>
              <a:t> object.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fetch specification differs from </a:t>
            </a:r>
            <a:r>
              <a:rPr lang="en-US" sz="1200" kern="1200" dirty="0" err="1">
                <a:solidFill>
                  <a:schemeClr val="tx1"/>
                </a:solidFill>
                <a:effectLst/>
                <a:latin typeface="+mn-lt"/>
                <a:ea typeface="+mn-ea"/>
                <a:cs typeface="+mn-cs"/>
              </a:rPr>
              <a:t>jQuery.ajax</a:t>
            </a:r>
            <a:r>
              <a:rPr lang="en-US" sz="1200" kern="1200" dirty="0">
                <a:solidFill>
                  <a:schemeClr val="tx1"/>
                </a:solidFill>
                <a:effectLst/>
                <a:latin typeface="+mn-lt"/>
                <a:ea typeface="+mn-ea"/>
                <a:cs typeface="+mn-cs"/>
              </a:rPr>
              <a:t>() in two main ways: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Promise returned from fetch() won’t reject on HTTP error status even if the response is an HTTP 404 or 500. Instead, it will resolve normally (with ok status set to false), and it will only reject on network failure or if anything prevented the request from completing.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By default, fetch won't send or receive any cookies from the server, resulting in unauthenticated requests if the site relies on maintaining a user session (to send cookies, the credentials </a:t>
            </a:r>
            <a:r>
              <a:rPr lang="en-US" sz="1200" kern="1200" dirty="0" err="1">
                <a:solidFill>
                  <a:schemeClr val="tx1"/>
                </a:solidFill>
                <a:effectLst/>
                <a:latin typeface="+mn-lt"/>
                <a:ea typeface="+mn-ea"/>
                <a:cs typeface="+mn-cs"/>
              </a:rPr>
              <a:t>init</a:t>
            </a:r>
            <a:r>
              <a:rPr lang="en-US" sz="1200" kern="1200" dirty="0">
                <a:solidFill>
                  <a:schemeClr val="tx1"/>
                </a:solidFill>
                <a:effectLst/>
                <a:latin typeface="+mn-lt"/>
                <a:ea typeface="+mn-ea"/>
                <a:cs typeface="+mn-cs"/>
              </a:rPr>
              <a:t> option must be set).</a:t>
            </a:r>
          </a:p>
        </p:txBody>
      </p:sp>
      <p:sp>
        <p:nvSpPr>
          <p:cNvPr id="4" name="Slide Number Placeholder 3"/>
          <p:cNvSpPr>
            <a:spLocks noGrp="1"/>
          </p:cNvSpPr>
          <p:nvPr>
            <p:ph type="sldNum" sz="quarter" idx="10"/>
          </p:nvPr>
        </p:nvSpPr>
        <p:spPr/>
        <p:txBody>
          <a:bodyPr/>
          <a:lstStyle/>
          <a:p>
            <a:pPr>
              <a:defRPr/>
            </a:pPr>
            <a:fld id="{7B3AF23B-C136-4163-BF79-4FDE389F730E}" type="slidenum">
              <a:rPr lang="en-US" smtClean="0"/>
              <a:pPr>
                <a:defRPr/>
              </a:pPr>
              <a:t>8</a:t>
            </a:fld>
            <a:endParaRPr lang="en-US" dirty="0"/>
          </a:p>
        </p:txBody>
      </p:sp>
    </p:spTree>
    <p:extLst>
      <p:ext uri="{BB962C8B-B14F-4D97-AF65-F5344CB8AC3E}">
        <p14:creationId xmlns:p14="http://schemas.microsoft.com/office/powerpoint/2010/main" val="2003939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3AF23B-C136-4163-BF79-4FDE389F730E}" type="slidenum">
              <a:rPr lang="en-US" smtClean="0"/>
              <a:pPr>
                <a:defRPr/>
              </a:pPr>
              <a:t>9</a:t>
            </a:fld>
            <a:endParaRPr lang="en-US" dirty="0"/>
          </a:p>
        </p:txBody>
      </p:sp>
    </p:spTree>
    <p:extLst>
      <p:ext uri="{BB962C8B-B14F-4D97-AF65-F5344CB8AC3E}">
        <p14:creationId xmlns:p14="http://schemas.microsoft.com/office/powerpoint/2010/main" val="1298905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3AF23B-C136-4163-BF79-4FDE389F730E}" type="slidenum">
              <a:rPr lang="en-US" smtClean="0"/>
              <a:pPr>
                <a:defRPr/>
              </a:pPr>
              <a:t>10</a:t>
            </a:fld>
            <a:endParaRPr lang="en-US" dirty="0"/>
          </a:p>
        </p:txBody>
      </p:sp>
    </p:spTree>
    <p:extLst>
      <p:ext uri="{BB962C8B-B14F-4D97-AF65-F5344CB8AC3E}">
        <p14:creationId xmlns:p14="http://schemas.microsoft.com/office/powerpoint/2010/main" val="3565332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B96A-514C-4EB5-8008-FC8D8EE512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702DC-BF8F-401B-8C17-0D14CD1E97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3E11B5-9052-4E8C-B347-DADB318779F5}"/>
              </a:ext>
            </a:extLst>
          </p:cNvPr>
          <p:cNvSpPr>
            <a:spLocks noGrp="1"/>
          </p:cNvSpPr>
          <p:nvPr>
            <p:ph type="dt" sz="half" idx="10"/>
          </p:nvPr>
        </p:nvSpPr>
        <p:spPr/>
        <p:txBody>
          <a:bodyPr/>
          <a:lstStyle/>
          <a:p>
            <a:fld id="{15103662-B062-4FF6-B969-6AB15DA66578}" type="datetimeFigureOut">
              <a:rPr lang="en-US" smtClean="0"/>
              <a:t>7/12/2019</a:t>
            </a:fld>
            <a:endParaRPr lang="en-US"/>
          </a:p>
        </p:txBody>
      </p:sp>
      <p:sp>
        <p:nvSpPr>
          <p:cNvPr id="5" name="Footer Placeholder 4">
            <a:extLst>
              <a:ext uri="{FF2B5EF4-FFF2-40B4-BE49-F238E27FC236}">
                <a16:creationId xmlns:a16="http://schemas.microsoft.com/office/drawing/2014/main" id="{5FFBEFB9-123D-4F48-B1EF-AF2F9218D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FB56F-47F2-4A32-A1DC-D7367E939D05}"/>
              </a:ext>
            </a:extLst>
          </p:cNvPr>
          <p:cNvSpPr>
            <a:spLocks noGrp="1"/>
          </p:cNvSpPr>
          <p:nvPr>
            <p:ph type="sldNum" sz="quarter" idx="12"/>
          </p:nvPr>
        </p:nvSpPr>
        <p:spPr/>
        <p:txBody>
          <a:bodyPr/>
          <a:lstStyle/>
          <a:p>
            <a:fld id="{AF7D924C-984D-41C3-B5BC-0950DF436C34}" type="slidenum">
              <a:rPr lang="en-US" smtClean="0"/>
              <a:t>‹#›</a:t>
            </a:fld>
            <a:endParaRPr lang="en-US"/>
          </a:p>
        </p:txBody>
      </p:sp>
    </p:spTree>
    <p:extLst>
      <p:ext uri="{BB962C8B-B14F-4D97-AF65-F5344CB8AC3E}">
        <p14:creationId xmlns:p14="http://schemas.microsoft.com/office/powerpoint/2010/main" val="2316614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7F35-2848-4FB2-A4A7-2BD1C51A6E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23A218-EAF4-4A08-BA4D-226FFA78FD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52B0D-95DE-4200-9DB3-D4E9FF566222}"/>
              </a:ext>
            </a:extLst>
          </p:cNvPr>
          <p:cNvSpPr>
            <a:spLocks noGrp="1"/>
          </p:cNvSpPr>
          <p:nvPr>
            <p:ph type="dt" sz="half" idx="10"/>
          </p:nvPr>
        </p:nvSpPr>
        <p:spPr/>
        <p:txBody>
          <a:bodyPr/>
          <a:lstStyle/>
          <a:p>
            <a:fld id="{15103662-B062-4FF6-B969-6AB15DA66578}" type="datetimeFigureOut">
              <a:rPr lang="en-US" smtClean="0"/>
              <a:t>7/12/2019</a:t>
            </a:fld>
            <a:endParaRPr lang="en-US"/>
          </a:p>
        </p:txBody>
      </p:sp>
      <p:sp>
        <p:nvSpPr>
          <p:cNvPr id="5" name="Footer Placeholder 4">
            <a:extLst>
              <a:ext uri="{FF2B5EF4-FFF2-40B4-BE49-F238E27FC236}">
                <a16:creationId xmlns:a16="http://schemas.microsoft.com/office/drawing/2014/main" id="{37D2D2CC-6F47-4232-99C0-07E6F7F72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DC8FA-7A9D-41D4-9970-51E0D5BEAEC7}"/>
              </a:ext>
            </a:extLst>
          </p:cNvPr>
          <p:cNvSpPr>
            <a:spLocks noGrp="1"/>
          </p:cNvSpPr>
          <p:nvPr>
            <p:ph type="sldNum" sz="quarter" idx="12"/>
          </p:nvPr>
        </p:nvSpPr>
        <p:spPr/>
        <p:txBody>
          <a:bodyPr/>
          <a:lstStyle/>
          <a:p>
            <a:fld id="{AF7D924C-984D-41C3-B5BC-0950DF436C34}" type="slidenum">
              <a:rPr lang="en-US" smtClean="0"/>
              <a:t>‹#›</a:t>
            </a:fld>
            <a:endParaRPr lang="en-US"/>
          </a:p>
        </p:txBody>
      </p:sp>
    </p:spTree>
    <p:extLst>
      <p:ext uri="{BB962C8B-B14F-4D97-AF65-F5344CB8AC3E}">
        <p14:creationId xmlns:p14="http://schemas.microsoft.com/office/powerpoint/2010/main" val="278333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747DC-7003-406A-844F-446B806E35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440D05-4A58-4CD6-8CEC-09995687D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9E7B5-1859-4720-947B-9E215DC16B2B}"/>
              </a:ext>
            </a:extLst>
          </p:cNvPr>
          <p:cNvSpPr>
            <a:spLocks noGrp="1"/>
          </p:cNvSpPr>
          <p:nvPr>
            <p:ph type="dt" sz="half" idx="10"/>
          </p:nvPr>
        </p:nvSpPr>
        <p:spPr/>
        <p:txBody>
          <a:bodyPr/>
          <a:lstStyle/>
          <a:p>
            <a:fld id="{15103662-B062-4FF6-B969-6AB15DA66578}" type="datetimeFigureOut">
              <a:rPr lang="en-US" smtClean="0"/>
              <a:t>7/12/2019</a:t>
            </a:fld>
            <a:endParaRPr lang="en-US"/>
          </a:p>
        </p:txBody>
      </p:sp>
      <p:sp>
        <p:nvSpPr>
          <p:cNvPr id="5" name="Footer Placeholder 4">
            <a:extLst>
              <a:ext uri="{FF2B5EF4-FFF2-40B4-BE49-F238E27FC236}">
                <a16:creationId xmlns:a16="http://schemas.microsoft.com/office/drawing/2014/main" id="{6E0F37BF-E5CC-4A2E-8EAE-13F8DECC0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83130-B42A-49C0-AD7A-8B4831DC1F21}"/>
              </a:ext>
            </a:extLst>
          </p:cNvPr>
          <p:cNvSpPr>
            <a:spLocks noGrp="1"/>
          </p:cNvSpPr>
          <p:nvPr>
            <p:ph type="sldNum" sz="quarter" idx="12"/>
          </p:nvPr>
        </p:nvSpPr>
        <p:spPr/>
        <p:txBody>
          <a:bodyPr/>
          <a:lstStyle/>
          <a:p>
            <a:fld id="{AF7D924C-984D-41C3-B5BC-0950DF436C34}" type="slidenum">
              <a:rPr lang="en-US" smtClean="0"/>
              <a:t>‹#›</a:t>
            </a:fld>
            <a:endParaRPr lang="en-US"/>
          </a:p>
        </p:txBody>
      </p:sp>
    </p:spTree>
    <p:extLst>
      <p:ext uri="{BB962C8B-B14F-4D97-AF65-F5344CB8AC3E}">
        <p14:creationId xmlns:p14="http://schemas.microsoft.com/office/powerpoint/2010/main" val="2917619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dark)">
    <p:bg>
      <p:bgPr>
        <a:solidFill>
          <a:srgbClr val="235689"/>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Text Placeholder 3"/>
          <p:cNvSpPr>
            <a:spLocks noGrp="1"/>
          </p:cNvSpPr>
          <p:nvPr>
            <p:ph type="body" sz="quarter" idx="10"/>
          </p:nvPr>
        </p:nvSpPr>
        <p:spPr>
          <a:xfrm>
            <a:off x="586391" y="1434372"/>
            <a:ext cx="11018520" cy="1766637"/>
          </a:xfrm>
        </p:spPr>
        <p:txBody>
          <a:bodyPr wrap="square">
            <a:spAutoFit/>
          </a:bodyPr>
          <a:lstStyle>
            <a:lvl1pPr marL="0" indent="0">
              <a:buNone/>
              <a:defRPr>
                <a:solidFill>
                  <a:schemeClr val="bg1"/>
                </a:solidFill>
              </a:defRPr>
            </a:lvl1pPr>
            <a:lvl2pPr marL="171450" indent="0">
              <a:buNone/>
              <a:defRPr>
                <a:solidFill>
                  <a:schemeClr val="bg1"/>
                </a:solidFill>
              </a:defRPr>
            </a:lvl2pPr>
            <a:lvl3pPr marL="342900" indent="0">
              <a:buNone/>
              <a:defRPr>
                <a:solidFill>
                  <a:schemeClr val="bg1"/>
                </a:solidFill>
              </a:defRPr>
            </a:lvl3pPr>
            <a:lvl4pPr marL="514350" indent="0">
              <a:buNone/>
              <a:defRPr>
                <a:solidFill>
                  <a:schemeClr val="bg1"/>
                </a:solidFill>
              </a:defRPr>
            </a:lvl4pPr>
            <a:lvl5pPr marL="6858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35664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p:bg>
      <p:bgPr>
        <a:solidFill>
          <a:srgbClr val="16355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25008"/>
            <a:ext cx="9144000" cy="609398"/>
          </a:xfrm>
          <a:noFill/>
        </p:spPr>
        <p:txBody>
          <a:bodyPr lIns="0" tIns="0" rIns="0" bIns="0" anchor="b" anchorCtr="0">
            <a:spAutoFit/>
          </a:bodyPr>
          <a:lstStyle>
            <a:lvl1pPr algn="l" defTabSz="932742" rtl="0" eaLnBrk="1" latinLnBrk="0" hangingPunct="1">
              <a:lnSpc>
                <a:spcPct val="90000"/>
              </a:lnSpc>
              <a:spcBef>
                <a:spcPct val="0"/>
              </a:spcBef>
              <a:buNone/>
              <a:defRPr lang="en-US" sz="44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91358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Title">
    <p:bg>
      <p:bgPr>
        <a:solidFill>
          <a:srgbClr val="163555"/>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46C7E-DF61-4B77-8967-D17C1EC3F4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4F12190-5E2D-4117-A0A1-77C403D943D0}"/>
              </a:ext>
            </a:extLst>
          </p:cNvPr>
          <p:cNvSpPr/>
          <p:nvPr userDrawn="1"/>
        </p:nvSpPr>
        <p:spPr>
          <a:xfrm>
            <a:off x="0" y="0"/>
            <a:ext cx="12192000" cy="6858000"/>
          </a:xfrm>
          <a:prstGeom prst="rect">
            <a:avLst/>
          </a:prstGeom>
          <a:solidFill>
            <a:srgbClr val="1635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04800" y="2743200"/>
            <a:ext cx="9424416" cy="664797"/>
          </a:xfrm>
          <a:noFill/>
        </p:spPr>
        <p:txBody>
          <a:bodyPr wrap="square" lIns="0" tIns="0" rIns="0" bIns="0" anchor="b" anchorCtr="0">
            <a:spAutoFit/>
          </a:bodyPr>
          <a:lstStyle>
            <a:lvl1pPr algn="l" defTabSz="932742" rtl="0" eaLnBrk="1" latinLnBrk="0" hangingPunct="1">
              <a:lnSpc>
                <a:spcPct val="90000"/>
              </a:lnSpc>
              <a:spcBef>
                <a:spcPct val="0"/>
              </a:spcBef>
              <a:buNone/>
              <a:defRPr lang="en-US" sz="48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193512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de 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1584000"/>
            <a:ext cx="11520000" cy="4995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30557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de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0" y="1584000"/>
            <a:ext cx="11519999" cy="94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2709000"/>
            <a:ext cx="11520000" cy="3870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422187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23262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TA - no lab for this session">
    <p:bg>
      <p:bgPr>
        <a:solidFill>
          <a:srgbClr val="235689"/>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D6E7404-8B91-4D1C-B674-99714334CD48}"/>
              </a:ext>
            </a:extLst>
          </p:cNvPr>
          <p:cNvGrpSpPr/>
          <p:nvPr userDrawn="1"/>
        </p:nvGrpSpPr>
        <p:grpSpPr>
          <a:xfrm>
            <a:off x="0" y="2709000"/>
            <a:ext cx="12192000" cy="4149000"/>
            <a:chOff x="0" y="2709000"/>
            <a:chExt cx="12192000" cy="4149000"/>
          </a:xfrm>
        </p:grpSpPr>
        <p:sp>
          <p:nvSpPr>
            <p:cNvPr id="9" name="Rectangle 8">
              <a:extLst>
                <a:ext uri="{FF2B5EF4-FFF2-40B4-BE49-F238E27FC236}">
                  <a16:creationId xmlns:a16="http://schemas.microsoft.com/office/drawing/2014/main" id="{1271B613-3CD5-4556-99AD-43F877D2D9A6}"/>
                </a:ext>
              </a:extLst>
            </p:cNvPr>
            <p:cNvSpPr/>
            <p:nvPr userDrawn="1"/>
          </p:nvSpPr>
          <p:spPr>
            <a:xfrm>
              <a:off x="0" y="2709000"/>
              <a:ext cx="12192000" cy="4149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22B08AE2-678B-4688-A7E4-4CF82EFF5F0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00" y="6219000"/>
              <a:ext cx="912649" cy="315000"/>
            </a:xfrm>
            <a:prstGeom prst="rect">
              <a:avLst/>
            </a:prstGeom>
          </p:spPr>
        </p:pic>
        <p:grpSp>
          <p:nvGrpSpPr>
            <p:cNvPr id="11" name="Group 10">
              <a:extLst>
                <a:ext uri="{FF2B5EF4-FFF2-40B4-BE49-F238E27FC236}">
                  <a16:creationId xmlns:a16="http://schemas.microsoft.com/office/drawing/2014/main" id="{959A645B-CC7A-4989-9DC6-C269D20E4EBD}"/>
                </a:ext>
              </a:extLst>
            </p:cNvPr>
            <p:cNvGrpSpPr/>
            <p:nvPr userDrawn="1"/>
          </p:nvGrpSpPr>
          <p:grpSpPr>
            <a:xfrm>
              <a:off x="11631000" y="6264000"/>
              <a:ext cx="225000" cy="225000"/>
              <a:chOff x="1776000" y="1269000"/>
              <a:chExt cx="1530000" cy="1530000"/>
            </a:xfrm>
          </p:grpSpPr>
          <p:sp>
            <p:nvSpPr>
              <p:cNvPr id="12" name="Rectangle 11">
                <a:extLst>
                  <a:ext uri="{FF2B5EF4-FFF2-40B4-BE49-F238E27FC236}">
                    <a16:creationId xmlns:a16="http://schemas.microsoft.com/office/drawing/2014/main" id="{CBDCE011-56AF-410A-A29C-20A9DE9DEA0A}"/>
                  </a:ext>
                </a:extLst>
              </p:cNvPr>
              <p:cNvSpPr/>
              <p:nvPr userDrawn="1"/>
            </p:nvSpPr>
            <p:spPr>
              <a:xfrm>
                <a:off x="177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7FF307-A928-4192-8AAA-6C89A81E1E62}"/>
                  </a:ext>
                </a:extLst>
              </p:cNvPr>
              <p:cNvSpPr/>
              <p:nvPr userDrawn="1"/>
            </p:nvSpPr>
            <p:spPr>
              <a:xfrm>
                <a:off x="177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354073-C39B-44C7-8378-EE06749DBAEA}"/>
                  </a:ext>
                </a:extLst>
              </p:cNvPr>
              <p:cNvSpPr/>
              <p:nvPr userDrawn="1"/>
            </p:nvSpPr>
            <p:spPr>
              <a:xfrm>
                <a:off x="258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30D775-DD2F-4354-ABF6-EA6879638DB0}"/>
                  </a:ext>
                </a:extLst>
              </p:cNvPr>
              <p:cNvSpPr/>
              <p:nvPr userDrawn="1"/>
            </p:nvSpPr>
            <p:spPr>
              <a:xfrm>
                <a:off x="258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Subtitle 2">
            <a:extLst>
              <a:ext uri="{FF2B5EF4-FFF2-40B4-BE49-F238E27FC236}">
                <a16:creationId xmlns:a16="http://schemas.microsoft.com/office/drawing/2014/main" id="{C38A7624-8D9A-4E1F-A854-3A6B1B203A9F}"/>
              </a:ext>
            </a:extLst>
          </p:cNvPr>
          <p:cNvSpPr txBox="1">
            <a:spLocks/>
          </p:cNvSpPr>
          <p:nvPr userDrawn="1"/>
        </p:nvSpPr>
        <p:spPr>
          <a:xfrm>
            <a:off x="335999" y="549000"/>
            <a:ext cx="11645329" cy="1575000"/>
          </a:xfrm>
          <a:prstGeom prst="rect">
            <a:avLst/>
          </a:prstGeom>
        </p:spPr>
        <p:txBody>
          <a:bodyPr vert="horz" lIns="91440" tIns="45720" rIns="91440" bIns="45720" rtlCol="0" anchor="b">
            <a:noAutofit/>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14000"/>
              </a:lnSpc>
            </a:pPr>
            <a:r>
              <a:rPr lang="en-US" b="0"/>
              <a:t>Learn more!</a:t>
            </a:r>
          </a:p>
          <a:p>
            <a:pPr lvl="0">
              <a:lnSpc>
                <a:spcPct val="114000"/>
              </a:lnSpc>
            </a:pPr>
            <a:r>
              <a:rPr lang="en-US"/>
              <a:t>Check out the labs</a:t>
            </a:r>
            <a:r>
              <a:rPr lang="en-US" baseline="0"/>
              <a:t> and resources!</a:t>
            </a:r>
            <a:endParaRPr lang="en-US"/>
          </a:p>
        </p:txBody>
      </p:sp>
      <p:sp>
        <p:nvSpPr>
          <p:cNvPr id="19" name="Text Placeholder 18">
            <a:extLst>
              <a:ext uri="{FF2B5EF4-FFF2-40B4-BE49-F238E27FC236}">
                <a16:creationId xmlns:a16="http://schemas.microsoft.com/office/drawing/2014/main" id="{979C8349-B759-404F-9AA4-83E06C6F8C5B}"/>
              </a:ext>
            </a:extLst>
          </p:cNvPr>
          <p:cNvSpPr>
            <a:spLocks noGrp="1"/>
          </p:cNvSpPr>
          <p:nvPr>
            <p:ph type="body" sz="quarter" idx="11" hasCustomPrompt="1"/>
          </p:nvPr>
        </p:nvSpPr>
        <p:spPr>
          <a:xfrm>
            <a:off x="336550" y="2708275"/>
            <a:ext cx="11519450" cy="1441450"/>
          </a:xfrm>
        </p:spPr>
        <p:txBody>
          <a:bodyPr vert="horz" lIns="91440" tIns="45720" rIns="91440" bIns="45720" rtlCol="0" anchor="b">
            <a:normAutofit/>
          </a:bodyPr>
          <a:lstStyle>
            <a:lvl1pPr>
              <a:defRPr lang="en-US" sz="4800" b="0" spc="-100" smtClean="0">
                <a:solidFill>
                  <a:srgbClr val="F2F2F2"/>
                </a:solidFill>
                <a:latin typeface="+mj-lt"/>
                <a:ea typeface="+mj-ea"/>
                <a:cs typeface="+mj-cs"/>
              </a:defRPr>
            </a:lvl1pPr>
            <a:lvl2pPr>
              <a:defRPr lang="en-US"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a:lnSpc>
                <a:spcPct val="90000"/>
              </a:lnSpc>
              <a:spcBef>
                <a:spcPct val="0"/>
              </a:spcBef>
            </a:pPr>
            <a:r>
              <a:rPr lang="en-US"/>
              <a:t>[URL of lab] – make sure it is white</a:t>
            </a:r>
          </a:p>
        </p:txBody>
      </p:sp>
    </p:spTree>
    <p:extLst>
      <p:ext uri="{BB962C8B-B14F-4D97-AF65-F5344CB8AC3E}">
        <p14:creationId xmlns:p14="http://schemas.microsoft.com/office/powerpoint/2010/main" val="171848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50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750"/>
                                        <p:tgtEl>
                                          <p:spTgt spid="19">
                                            <p:txEl>
                                              <p:pRg st="0" end="0"/>
                                            </p:txEl>
                                          </p:spTgt>
                                        </p:tgtEl>
                                      </p:cBhvr>
                                    </p:animEffect>
                                    <p:anim calcmode="lin" valueType="num">
                                      <p:cBhvr>
                                        <p:cTn id="13"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5" presetID="2" presetClass="entr" presetSubtype="4" decel="100000" fill="hold" nodeType="with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build="p">
        <p:tmplLst>
          <p:tmpl lvl="1">
            <p:tnLst>
              <p:par>
                <p:cTn presetID="42" presetClass="entr" presetSubtype="0" fill="hold" nodeType="withEffect">
                  <p:stCondLst>
                    <p:cond delay="150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EEAA-96C6-420E-8A88-FB262908D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E0179-7109-4D87-8533-92F304239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A22C4-BE0D-4067-95B8-7AB4838049BF}"/>
              </a:ext>
            </a:extLst>
          </p:cNvPr>
          <p:cNvSpPr>
            <a:spLocks noGrp="1"/>
          </p:cNvSpPr>
          <p:nvPr>
            <p:ph type="dt" sz="half" idx="10"/>
          </p:nvPr>
        </p:nvSpPr>
        <p:spPr/>
        <p:txBody>
          <a:bodyPr/>
          <a:lstStyle/>
          <a:p>
            <a:fld id="{15103662-B062-4FF6-B969-6AB15DA66578}" type="datetimeFigureOut">
              <a:rPr lang="en-US" smtClean="0"/>
              <a:t>7/12/2019</a:t>
            </a:fld>
            <a:endParaRPr lang="en-US"/>
          </a:p>
        </p:txBody>
      </p:sp>
      <p:sp>
        <p:nvSpPr>
          <p:cNvPr id="5" name="Footer Placeholder 4">
            <a:extLst>
              <a:ext uri="{FF2B5EF4-FFF2-40B4-BE49-F238E27FC236}">
                <a16:creationId xmlns:a16="http://schemas.microsoft.com/office/drawing/2014/main" id="{E339E96D-0965-48D3-BBBC-8F5391289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7D23C-80EA-4691-BD7F-34DD48B92103}"/>
              </a:ext>
            </a:extLst>
          </p:cNvPr>
          <p:cNvSpPr>
            <a:spLocks noGrp="1"/>
          </p:cNvSpPr>
          <p:nvPr>
            <p:ph type="sldNum" sz="quarter" idx="12"/>
          </p:nvPr>
        </p:nvSpPr>
        <p:spPr/>
        <p:txBody>
          <a:bodyPr/>
          <a:lstStyle/>
          <a:p>
            <a:fld id="{AF7D924C-984D-41C3-B5BC-0950DF436C34}" type="slidenum">
              <a:rPr lang="en-US" smtClean="0"/>
              <a:t>‹#›</a:t>
            </a:fld>
            <a:endParaRPr lang="en-US"/>
          </a:p>
        </p:txBody>
      </p:sp>
    </p:spTree>
    <p:extLst>
      <p:ext uri="{BB962C8B-B14F-4D97-AF65-F5344CB8AC3E}">
        <p14:creationId xmlns:p14="http://schemas.microsoft.com/office/powerpoint/2010/main" val="390370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3807-0515-4C7D-A0F2-BDF654F08B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36E8B3-7FC6-4DF0-9133-B75BF1C428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1F854-5540-4F78-9CBE-00F669F74B1B}"/>
              </a:ext>
            </a:extLst>
          </p:cNvPr>
          <p:cNvSpPr>
            <a:spLocks noGrp="1"/>
          </p:cNvSpPr>
          <p:nvPr>
            <p:ph type="dt" sz="half" idx="10"/>
          </p:nvPr>
        </p:nvSpPr>
        <p:spPr/>
        <p:txBody>
          <a:bodyPr/>
          <a:lstStyle/>
          <a:p>
            <a:fld id="{15103662-B062-4FF6-B969-6AB15DA66578}" type="datetimeFigureOut">
              <a:rPr lang="en-US" smtClean="0"/>
              <a:t>7/12/2019</a:t>
            </a:fld>
            <a:endParaRPr lang="en-US"/>
          </a:p>
        </p:txBody>
      </p:sp>
      <p:sp>
        <p:nvSpPr>
          <p:cNvPr id="5" name="Footer Placeholder 4">
            <a:extLst>
              <a:ext uri="{FF2B5EF4-FFF2-40B4-BE49-F238E27FC236}">
                <a16:creationId xmlns:a16="http://schemas.microsoft.com/office/drawing/2014/main" id="{BEC2ACC5-4827-4937-A87D-6510060AD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E4270-7D16-4818-B670-58AD24217CCB}"/>
              </a:ext>
            </a:extLst>
          </p:cNvPr>
          <p:cNvSpPr>
            <a:spLocks noGrp="1"/>
          </p:cNvSpPr>
          <p:nvPr>
            <p:ph type="sldNum" sz="quarter" idx="12"/>
          </p:nvPr>
        </p:nvSpPr>
        <p:spPr/>
        <p:txBody>
          <a:bodyPr/>
          <a:lstStyle/>
          <a:p>
            <a:fld id="{AF7D924C-984D-41C3-B5BC-0950DF436C34}" type="slidenum">
              <a:rPr lang="en-US" smtClean="0"/>
              <a:t>‹#›</a:t>
            </a:fld>
            <a:endParaRPr lang="en-US"/>
          </a:p>
        </p:txBody>
      </p:sp>
    </p:spTree>
    <p:extLst>
      <p:ext uri="{BB962C8B-B14F-4D97-AF65-F5344CB8AC3E}">
        <p14:creationId xmlns:p14="http://schemas.microsoft.com/office/powerpoint/2010/main" val="378171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C4CE-2799-4634-B615-7CF973DB76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02B8C-8F6A-47ED-8114-83A2E5EB6F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B2451E-0D5F-455A-A2A1-D30A7234BC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4FAAEC-883C-48A7-B974-7F20741BE542}"/>
              </a:ext>
            </a:extLst>
          </p:cNvPr>
          <p:cNvSpPr>
            <a:spLocks noGrp="1"/>
          </p:cNvSpPr>
          <p:nvPr>
            <p:ph type="dt" sz="half" idx="10"/>
          </p:nvPr>
        </p:nvSpPr>
        <p:spPr/>
        <p:txBody>
          <a:bodyPr/>
          <a:lstStyle/>
          <a:p>
            <a:fld id="{15103662-B062-4FF6-B969-6AB15DA66578}" type="datetimeFigureOut">
              <a:rPr lang="en-US" smtClean="0"/>
              <a:t>7/12/2019</a:t>
            </a:fld>
            <a:endParaRPr lang="en-US"/>
          </a:p>
        </p:txBody>
      </p:sp>
      <p:sp>
        <p:nvSpPr>
          <p:cNvPr id="6" name="Footer Placeholder 5">
            <a:extLst>
              <a:ext uri="{FF2B5EF4-FFF2-40B4-BE49-F238E27FC236}">
                <a16:creationId xmlns:a16="http://schemas.microsoft.com/office/drawing/2014/main" id="{E69E1249-19E5-4068-854F-16C7DC7C5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7B2F3-A3CC-46F0-B142-E58A43C9FA47}"/>
              </a:ext>
            </a:extLst>
          </p:cNvPr>
          <p:cNvSpPr>
            <a:spLocks noGrp="1"/>
          </p:cNvSpPr>
          <p:nvPr>
            <p:ph type="sldNum" sz="quarter" idx="12"/>
          </p:nvPr>
        </p:nvSpPr>
        <p:spPr/>
        <p:txBody>
          <a:bodyPr/>
          <a:lstStyle/>
          <a:p>
            <a:fld id="{AF7D924C-984D-41C3-B5BC-0950DF436C34}" type="slidenum">
              <a:rPr lang="en-US" smtClean="0"/>
              <a:t>‹#›</a:t>
            </a:fld>
            <a:endParaRPr lang="en-US"/>
          </a:p>
        </p:txBody>
      </p:sp>
    </p:spTree>
    <p:extLst>
      <p:ext uri="{BB962C8B-B14F-4D97-AF65-F5344CB8AC3E}">
        <p14:creationId xmlns:p14="http://schemas.microsoft.com/office/powerpoint/2010/main" val="324657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F514-8553-4DB7-B100-F6FA4F1EF8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5DEA0A-07A9-4E32-9575-A79C7BFEA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2163D-F072-4281-B56A-988AB38A9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A8BE40-E315-414C-AE1B-23B7920C1D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EB83C7-7C74-42B7-958C-E55AD358E5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F6104-5E16-4187-94E6-30CAABEECB4C}"/>
              </a:ext>
            </a:extLst>
          </p:cNvPr>
          <p:cNvSpPr>
            <a:spLocks noGrp="1"/>
          </p:cNvSpPr>
          <p:nvPr>
            <p:ph type="dt" sz="half" idx="10"/>
          </p:nvPr>
        </p:nvSpPr>
        <p:spPr/>
        <p:txBody>
          <a:bodyPr/>
          <a:lstStyle/>
          <a:p>
            <a:fld id="{15103662-B062-4FF6-B969-6AB15DA66578}" type="datetimeFigureOut">
              <a:rPr lang="en-US" smtClean="0"/>
              <a:t>7/12/2019</a:t>
            </a:fld>
            <a:endParaRPr lang="en-US"/>
          </a:p>
        </p:txBody>
      </p:sp>
      <p:sp>
        <p:nvSpPr>
          <p:cNvPr id="8" name="Footer Placeholder 7">
            <a:extLst>
              <a:ext uri="{FF2B5EF4-FFF2-40B4-BE49-F238E27FC236}">
                <a16:creationId xmlns:a16="http://schemas.microsoft.com/office/drawing/2014/main" id="{04A6DC3E-8054-4A38-85FC-0524F70B2F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312D9A-A5B7-415F-A6F7-4BCD54AD74DD}"/>
              </a:ext>
            </a:extLst>
          </p:cNvPr>
          <p:cNvSpPr>
            <a:spLocks noGrp="1"/>
          </p:cNvSpPr>
          <p:nvPr>
            <p:ph type="sldNum" sz="quarter" idx="12"/>
          </p:nvPr>
        </p:nvSpPr>
        <p:spPr/>
        <p:txBody>
          <a:bodyPr/>
          <a:lstStyle/>
          <a:p>
            <a:fld id="{AF7D924C-984D-41C3-B5BC-0950DF436C34}" type="slidenum">
              <a:rPr lang="en-US" smtClean="0"/>
              <a:t>‹#›</a:t>
            </a:fld>
            <a:endParaRPr lang="en-US"/>
          </a:p>
        </p:txBody>
      </p:sp>
    </p:spTree>
    <p:extLst>
      <p:ext uri="{BB962C8B-B14F-4D97-AF65-F5344CB8AC3E}">
        <p14:creationId xmlns:p14="http://schemas.microsoft.com/office/powerpoint/2010/main" val="408280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AE5C-082D-4412-9754-AD2D0A98AA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D1CD65-1547-44C6-B219-2CD3E4E93EF0}"/>
              </a:ext>
            </a:extLst>
          </p:cNvPr>
          <p:cNvSpPr>
            <a:spLocks noGrp="1"/>
          </p:cNvSpPr>
          <p:nvPr>
            <p:ph type="dt" sz="half" idx="10"/>
          </p:nvPr>
        </p:nvSpPr>
        <p:spPr/>
        <p:txBody>
          <a:bodyPr/>
          <a:lstStyle/>
          <a:p>
            <a:fld id="{15103662-B062-4FF6-B969-6AB15DA66578}" type="datetimeFigureOut">
              <a:rPr lang="en-US" smtClean="0"/>
              <a:t>7/12/2019</a:t>
            </a:fld>
            <a:endParaRPr lang="en-US"/>
          </a:p>
        </p:txBody>
      </p:sp>
      <p:sp>
        <p:nvSpPr>
          <p:cNvPr id="4" name="Footer Placeholder 3">
            <a:extLst>
              <a:ext uri="{FF2B5EF4-FFF2-40B4-BE49-F238E27FC236}">
                <a16:creationId xmlns:a16="http://schemas.microsoft.com/office/drawing/2014/main" id="{94A2B70E-4BDE-479F-934A-1419DF6861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266AF6-3E2B-449D-90FB-31AEBE6FFBC8}"/>
              </a:ext>
            </a:extLst>
          </p:cNvPr>
          <p:cNvSpPr>
            <a:spLocks noGrp="1"/>
          </p:cNvSpPr>
          <p:nvPr>
            <p:ph type="sldNum" sz="quarter" idx="12"/>
          </p:nvPr>
        </p:nvSpPr>
        <p:spPr/>
        <p:txBody>
          <a:bodyPr/>
          <a:lstStyle/>
          <a:p>
            <a:fld id="{AF7D924C-984D-41C3-B5BC-0950DF436C34}" type="slidenum">
              <a:rPr lang="en-US" smtClean="0"/>
              <a:t>‹#›</a:t>
            </a:fld>
            <a:endParaRPr lang="en-US"/>
          </a:p>
        </p:txBody>
      </p:sp>
    </p:spTree>
    <p:extLst>
      <p:ext uri="{BB962C8B-B14F-4D97-AF65-F5344CB8AC3E}">
        <p14:creationId xmlns:p14="http://schemas.microsoft.com/office/powerpoint/2010/main" val="89586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86A0A6-3309-4822-B8A2-1ED1205FEF47}"/>
              </a:ext>
            </a:extLst>
          </p:cNvPr>
          <p:cNvSpPr>
            <a:spLocks noGrp="1"/>
          </p:cNvSpPr>
          <p:nvPr>
            <p:ph type="dt" sz="half" idx="10"/>
          </p:nvPr>
        </p:nvSpPr>
        <p:spPr/>
        <p:txBody>
          <a:bodyPr/>
          <a:lstStyle/>
          <a:p>
            <a:fld id="{15103662-B062-4FF6-B969-6AB15DA66578}" type="datetimeFigureOut">
              <a:rPr lang="en-US" smtClean="0"/>
              <a:t>7/12/2019</a:t>
            </a:fld>
            <a:endParaRPr lang="en-US"/>
          </a:p>
        </p:txBody>
      </p:sp>
      <p:sp>
        <p:nvSpPr>
          <p:cNvPr id="3" name="Footer Placeholder 2">
            <a:extLst>
              <a:ext uri="{FF2B5EF4-FFF2-40B4-BE49-F238E27FC236}">
                <a16:creationId xmlns:a16="http://schemas.microsoft.com/office/drawing/2014/main" id="{17DC0012-1241-489F-BCD4-84549321F7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B2BC16-188A-48DC-B4D3-B612A55CB357}"/>
              </a:ext>
            </a:extLst>
          </p:cNvPr>
          <p:cNvSpPr>
            <a:spLocks noGrp="1"/>
          </p:cNvSpPr>
          <p:nvPr>
            <p:ph type="sldNum" sz="quarter" idx="12"/>
          </p:nvPr>
        </p:nvSpPr>
        <p:spPr/>
        <p:txBody>
          <a:bodyPr/>
          <a:lstStyle/>
          <a:p>
            <a:fld id="{AF7D924C-984D-41C3-B5BC-0950DF436C34}" type="slidenum">
              <a:rPr lang="en-US" smtClean="0"/>
              <a:t>‹#›</a:t>
            </a:fld>
            <a:endParaRPr lang="en-US"/>
          </a:p>
        </p:txBody>
      </p:sp>
    </p:spTree>
    <p:extLst>
      <p:ext uri="{BB962C8B-B14F-4D97-AF65-F5344CB8AC3E}">
        <p14:creationId xmlns:p14="http://schemas.microsoft.com/office/powerpoint/2010/main" val="180601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6F5D-B95F-4FC9-B79B-F479EE504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CE470B-D64D-442A-B70A-1AF22D5BA8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183297-6A4B-452F-B96D-37E5454F9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476A5-CD54-41D9-A62B-AF08019F54E3}"/>
              </a:ext>
            </a:extLst>
          </p:cNvPr>
          <p:cNvSpPr>
            <a:spLocks noGrp="1"/>
          </p:cNvSpPr>
          <p:nvPr>
            <p:ph type="dt" sz="half" idx="10"/>
          </p:nvPr>
        </p:nvSpPr>
        <p:spPr/>
        <p:txBody>
          <a:bodyPr/>
          <a:lstStyle/>
          <a:p>
            <a:fld id="{15103662-B062-4FF6-B969-6AB15DA66578}" type="datetimeFigureOut">
              <a:rPr lang="en-US" smtClean="0"/>
              <a:t>7/12/2019</a:t>
            </a:fld>
            <a:endParaRPr lang="en-US"/>
          </a:p>
        </p:txBody>
      </p:sp>
      <p:sp>
        <p:nvSpPr>
          <p:cNvPr id="6" name="Footer Placeholder 5">
            <a:extLst>
              <a:ext uri="{FF2B5EF4-FFF2-40B4-BE49-F238E27FC236}">
                <a16:creationId xmlns:a16="http://schemas.microsoft.com/office/drawing/2014/main" id="{D3F4FC52-9B0C-4438-AEC4-A59F80AA6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0CC0D2-D110-46B0-95E8-F084F51D7DAB}"/>
              </a:ext>
            </a:extLst>
          </p:cNvPr>
          <p:cNvSpPr>
            <a:spLocks noGrp="1"/>
          </p:cNvSpPr>
          <p:nvPr>
            <p:ph type="sldNum" sz="quarter" idx="12"/>
          </p:nvPr>
        </p:nvSpPr>
        <p:spPr/>
        <p:txBody>
          <a:bodyPr/>
          <a:lstStyle/>
          <a:p>
            <a:fld id="{AF7D924C-984D-41C3-B5BC-0950DF436C34}" type="slidenum">
              <a:rPr lang="en-US" smtClean="0"/>
              <a:t>‹#›</a:t>
            </a:fld>
            <a:endParaRPr lang="en-US"/>
          </a:p>
        </p:txBody>
      </p:sp>
    </p:spTree>
    <p:extLst>
      <p:ext uri="{BB962C8B-B14F-4D97-AF65-F5344CB8AC3E}">
        <p14:creationId xmlns:p14="http://schemas.microsoft.com/office/powerpoint/2010/main" val="108494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062A-D2EC-43D2-A92E-3FDE9C3CF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709575-BA15-4190-8BA8-125E407D9F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CA095F-9817-4C71-A79F-1CEB18D3E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57585F-354A-4D67-9D32-2249D096CEFD}"/>
              </a:ext>
            </a:extLst>
          </p:cNvPr>
          <p:cNvSpPr>
            <a:spLocks noGrp="1"/>
          </p:cNvSpPr>
          <p:nvPr>
            <p:ph type="dt" sz="half" idx="10"/>
          </p:nvPr>
        </p:nvSpPr>
        <p:spPr/>
        <p:txBody>
          <a:bodyPr/>
          <a:lstStyle/>
          <a:p>
            <a:fld id="{15103662-B062-4FF6-B969-6AB15DA66578}" type="datetimeFigureOut">
              <a:rPr lang="en-US" smtClean="0"/>
              <a:t>7/12/2019</a:t>
            </a:fld>
            <a:endParaRPr lang="en-US"/>
          </a:p>
        </p:txBody>
      </p:sp>
      <p:sp>
        <p:nvSpPr>
          <p:cNvPr id="6" name="Footer Placeholder 5">
            <a:extLst>
              <a:ext uri="{FF2B5EF4-FFF2-40B4-BE49-F238E27FC236}">
                <a16:creationId xmlns:a16="http://schemas.microsoft.com/office/drawing/2014/main" id="{7F5BCBA9-9F71-4211-8E5C-AA43577F5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4701E-AE7B-44BB-B2A2-AB4760157F37}"/>
              </a:ext>
            </a:extLst>
          </p:cNvPr>
          <p:cNvSpPr>
            <a:spLocks noGrp="1"/>
          </p:cNvSpPr>
          <p:nvPr>
            <p:ph type="sldNum" sz="quarter" idx="12"/>
          </p:nvPr>
        </p:nvSpPr>
        <p:spPr/>
        <p:txBody>
          <a:bodyPr/>
          <a:lstStyle/>
          <a:p>
            <a:fld id="{AF7D924C-984D-41C3-B5BC-0950DF436C34}" type="slidenum">
              <a:rPr lang="en-US" smtClean="0"/>
              <a:t>‹#›</a:t>
            </a:fld>
            <a:endParaRPr lang="en-US"/>
          </a:p>
        </p:txBody>
      </p:sp>
    </p:spTree>
    <p:extLst>
      <p:ext uri="{BB962C8B-B14F-4D97-AF65-F5344CB8AC3E}">
        <p14:creationId xmlns:p14="http://schemas.microsoft.com/office/powerpoint/2010/main" val="196015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BD94B-EE95-4A13-9621-997292CAF1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D736A3-678E-4BBC-9584-74E2C3101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83B29-5550-4AF6-AAE1-F3701E851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03662-B062-4FF6-B969-6AB15DA66578}" type="datetimeFigureOut">
              <a:rPr lang="en-US" smtClean="0"/>
              <a:t>7/12/2019</a:t>
            </a:fld>
            <a:endParaRPr lang="en-US"/>
          </a:p>
        </p:txBody>
      </p:sp>
      <p:sp>
        <p:nvSpPr>
          <p:cNvPr id="5" name="Footer Placeholder 4">
            <a:extLst>
              <a:ext uri="{FF2B5EF4-FFF2-40B4-BE49-F238E27FC236}">
                <a16:creationId xmlns:a16="http://schemas.microsoft.com/office/drawing/2014/main" id="{BE301E23-7CAD-4254-95D4-0C709E5CA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BAB32D-9B7E-4EF3-9D73-DC7F7F1FB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D924C-984D-41C3-B5BC-0950DF436C34}" type="slidenum">
              <a:rPr lang="en-US" smtClean="0"/>
              <a:t>‹#›</a:t>
            </a:fld>
            <a:endParaRPr lang="en-US"/>
          </a:p>
        </p:txBody>
      </p:sp>
    </p:spTree>
    <p:extLst>
      <p:ext uri="{BB962C8B-B14F-4D97-AF65-F5344CB8AC3E}">
        <p14:creationId xmlns:p14="http://schemas.microsoft.com/office/powerpoint/2010/main" val="1396028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15.xml"/><Relationship Id="rId16" Type="http://schemas.openxmlformats.org/officeDocument/2006/relationships/image" Target="../media/image20.svg"/><Relationship Id="rId20" Type="http://schemas.openxmlformats.org/officeDocument/2006/relationships/image" Target="../media/image24.svg"/><Relationship Id="rId1" Type="http://schemas.openxmlformats.org/officeDocument/2006/relationships/slideLayout" Target="../slideLayouts/slideLayout12.xml"/><Relationship Id="rId6" Type="http://schemas.openxmlformats.org/officeDocument/2006/relationships/image" Target="../media/image10.svg"/><Relationship Id="rId11" Type="http://schemas.openxmlformats.org/officeDocument/2006/relationships/image" Target="../media/image15.png"/><Relationship Id="rId24" Type="http://schemas.openxmlformats.org/officeDocument/2006/relationships/image" Target="../media/image28.sv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hyperlink" Target="https://letsencrypt.org/"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org/was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github.com/microsoftgraph/microsoft-graph-toolki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7.xml"/><Relationship Id="rId5" Type="http://schemas.openxmlformats.org/officeDocument/2006/relationships/image" Target="../media/image37.sv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37.sv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41.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hyperlink" Target="https://www.pwabuilder.com/" TargetMode="External"/><Relationship Id="rId7" Type="http://schemas.openxmlformats.org/officeDocument/2006/relationships/hyperlink" Target="https://developers.google.com/" TargetMode="External"/><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hyperlink" Target="https://webhint.io/" TargetMode="External"/><Relationship Id="rId5" Type="http://schemas.openxmlformats.org/officeDocument/2006/relationships/hyperlink" Target="https://developers.google.com/web/progressive-web-apps/checklist" TargetMode="External"/><Relationship Id="rId4" Type="http://schemas.openxmlformats.org/officeDocument/2006/relationships/hyperlink" Target="https://realfavicongenerator.net/"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developers.google.com/" TargetMode="External"/><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hyperlink" Target="https://webhint.io/"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hyperlink" Target="https://developers.google.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A16A-5022-4260-8353-6618F2FAE82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DDE25F1-3B6A-4DD4-96BA-0061D7149B65}"/>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64A780D-8147-4E77-88DB-285BF9DA47A4}"/>
              </a:ext>
            </a:extLst>
          </p:cNvPr>
          <p:cNvPicPr>
            <a:picLocks noChangeAspect="1"/>
          </p:cNvPicPr>
          <p:nvPr/>
        </p:nvPicPr>
        <p:blipFill>
          <a:blip r:embed="rId2"/>
          <a:stretch>
            <a:fillRect/>
          </a:stretch>
        </p:blipFill>
        <p:spPr>
          <a:xfrm>
            <a:off x="1" y="1"/>
            <a:ext cx="12191734" cy="6857850"/>
          </a:xfrm>
          <a:prstGeom prst="rect">
            <a:avLst/>
          </a:prstGeom>
        </p:spPr>
      </p:pic>
    </p:spTree>
    <p:extLst>
      <p:ext uri="{BB962C8B-B14F-4D97-AF65-F5344CB8AC3E}">
        <p14:creationId xmlns:p14="http://schemas.microsoft.com/office/powerpoint/2010/main" val="128162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7800C-6E7E-4A6A-8FCC-7B42CBC89FE8}"/>
              </a:ext>
            </a:extLst>
          </p:cNvPr>
          <p:cNvSpPr>
            <a:spLocks noGrp="1"/>
          </p:cNvSpPr>
          <p:nvPr>
            <p:ph type="title"/>
          </p:nvPr>
        </p:nvSpPr>
        <p:spPr/>
        <p:txBody>
          <a:bodyPr/>
          <a:lstStyle/>
          <a:p>
            <a:r>
              <a:rPr lang="en-US" dirty="0"/>
              <a:t>Sample Fetch</a:t>
            </a:r>
          </a:p>
        </p:txBody>
      </p:sp>
      <p:sp>
        <p:nvSpPr>
          <p:cNvPr id="5" name="Content Placeholder 4">
            <a:extLst>
              <a:ext uri="{FF2B5EF4-FFF2-40B4-BE49-F238E27FC236}">
                <a16:creationId xmlns:a16="http://schemas.microsoft.com/office/drawing/2014/main" id="{64BBA815-7087-402B-B966-FAD8B968BB01}"/>
              </a:ext>
            </a:extLst>
          </p:cNvPr>
          <p:cNvSpPr>
            <a:spLocks noGrp="1"/>
          </p:cNvSpPr>
          <p:nvPr>
            <p:ph idx="1"/>
          </p:nvPr>
        </p:nvSpPr>
        <p:spPr/>
        <p:txBody>
          <a:bodyPr>
            <a:normAutofit fontScale="92500"/>
          </a:bodyPr>
          <a:lstStyle/>
          <a:p>
            <a:pPr marL="0" indent="0">
              <a:buNone/>
            </a:pPr>
            <a:r>
              <a:rPr lang="en-US" sz="1600" dirty="0">
                <a:latin typeface="Courier New" panose="02070309020205020404" pitchFamily="49" charset="0"/>
                <a:cs typeface="Courier New" panose="02070309020205020404" pitchFamily="49" charset="0"/>
              </a:rPr>
              <a:t>var </a:t>
            </a:r>
            <a:r>
              <a:rPr lang="en-US" sz="1600" dirty="0" err="1">
                <a:latin typeface="Courier New" panose="02070309020205020404" pitchFamily="49" charset="0"/>
                <a:cs typeface="Courier New" panose="02070309020205020404" pitchFamily="49" charset="0"/>
              </a:rPr>
              <a:t>myHeaders</a:t>
            </a:r>
            <a:r>
              <a:rPr lang="en-US" sz="1600" dirty="0">
                <a:latin typeface="Courier New" panose="02070309020205020404" pitchFamily="49" charset="0"/>
                <a:cs typeface="Courier New" panose="02070309020205020404" pitchFamily="49" charset="0"/>
              </a:rPr>
              <a:t> = new Headers();</a:t>
            </a:r>
          </a:p>
          <a:p>
            <a:pPr marL="0" indent="0">
              <a:buNone/>
            </a:pPr>
            <a:r>
              <a:rPr lang="en-US" sz="1600" dirty="0" err="1">
                <a:latin typeface="Courier New" panose="02070309020205020404" pitchFamily="49" charset="0"/>
                <a:cs typeface="Courier New" panose="02070309020205020404" pitchFamily="49" charset="0"/>
              </a:rPr>
              <a:t>myHeaders.append</a:t>
            </a:r>
            <a:r>
              <a:rPr lang="en-US" sz="1600" dirty="0">
                <a:latin typeface="Courier New" panose="02070309020205020404" pitchFamily="49" charset="0"/>
                <a:cs typeface="Courier New" panose="02070309020205020404" pitchFamily="49" charset="0"/>
              </a:rPr>
              <a:t>("Content-Type", "application/json");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var </a:t>
            </a:r>
            <a:r>
              <a:rPr lang="en-US" sz="1600" dirty="0" err="1">
                <a:latin typeface="Courier New" panose="02070309020205020404" pitchFamily="49" charset="0"/>
                <a:cs typeface="Courier New" panose="02070309020205020404" pitchFamily="49" charset="0"/>
              </a:rPr>
              <a:t>myInit</a:t>
            </a:r>
            <a:r>
              <a:rPr lang="en-US" sz="1600" dirty="0">
                <a:latin typeface="Courier New" panose="02070309020205020404" pitchFamily="49" charset="0"/>
                <a:cs typeface="Courier New" panose="02070309020205020404" pitchFamily="49" charset="0"/>
              </a:rPr>
              <a:t> = { method: 'GET',</a:t>
            </a:r>
          </a:p>
          <a:p>
            <a:pPr marL="0" indent="0">
              <a:buNone/>
            </a:pPr>
            <a:r>
              <a:rPr lang="en-US" sz="1600" dirty="0">
                <a:latin typeface="Courier New" panose="02070309020205020404" pitchFamily="49" charset="0"/>
                <a:cs typeface="Courier New" panose="02070309020205020404" pitchFamily="49" charset="0"/>
              </a:rPr>
              <a:t>               headers: </a:t>
            </a:r>
            <a:r>
              <a:rPr lang="en-US" sz="1600" dirty="0" err="1">
                <a:latin typeface="Courier New" panose="02070309020205020404" pitchFamily="49" charset="0"/>
                <a:cs typeface="Courier New" panose="02070309020205020404" pitchFamily="49" charset="0"/>
              </a:rPr>
              <a:t>myHeaders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mode: '</a:t>
            </a:r>
            <a:r>
              <a:rPr lang="en-US" sz="1600" dirty="0" err="1">
                <a:latin typeface="Courier New" panose="02070309020205020404" pitchFamily="49" charset="0"/>
                <a:cs typeface="Courier New" panose="02070309020205020404" pitchFamily="49" charset="0"/>
              </a:rPr>
              <a:t>cors</a:t>
            </a: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var </a:t>
            </a:r>
            <a:r>
              <a:rPr lang="en-US" sz="1600" dirty="0" err="1">
                <a:latin typeface="Courier New" panose="02070309020205020404" pitchFamily="49" charset="0"/>
                <a:cs typeface="Courier New" panose="02070309020205020404" pitchFamily="49" charset="0"/>
              </a:rPr>
              <a:t>myRequest</a:t>
            </a:r>
            <a:r>
              <a:rPr lang="en-US" sz="1600" dirty="0">
                <a:latin typeface="Courier New" panose="02070309020205020404" pitchFamily="49" charset="0"/>
                <a:cs typeface="Courier New" panose="02070309020205020404" pitchFamily="49" charset="0"/>
              </a:rPr>
              <a:t> = new Request('https://devfestservice.azurewebsites.net/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/speakers/1');</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fetch('https://devfestservice.azurewebsites.net/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/speakers/1') </a:t>
            </a:r>
          </a:p>
          <a:p>
            <a:pPr marL="0" indent="0">
              <a:buNone/>
            </a:pPr>
            <a:r>
              <a:rPr lang="en-US" sz="1600" dirty="0">
                <a:latin typeface="Courier New" panose="02070309020205020404" pitchFamily="49" charset="0"/>
                <a:cs typeface="Courier New" panose="02070309020205020404" pitchFamily="49" charset="0"/>
              </a:rPr>
              <a:t>  .then(function(response) { return </a:t>
            </a:r>
            <a:r>
              <a:rPr lang="en-US" sz="1600" dirty="0" err="1">
                <a:latin typeface="Courier New" panose="02070309020205020404" pitchFamily="49" charset="0"/>
                <a:cs typeface="Courier New" panose="02070309020205020404" pitchFamily="49" charset="0"/>
              </a:rPr>
              <a:t>response.json</a:t>
            </a:r>
            <a:r>
              <a:rPr lang="en-US" sz="1600" dirty="0">
                <a:latin typeface="Courier New" panose="02070309020205020404" pitchFamily="49" charset="0"/>
                <a:cs typeface="Courier New" panose="02070309020205020404" pitchFamily="49" charset="0"/>
              </a:rPr>
              <a:t>(); }) </a:t>
            </a:r>
          </a:p>
          <a:p>
            <a:pPr marL="0" indent="0">
              <a:buNone/>
            </a:pPr>
            <a:r>
              <a:rPr lang="en-US" sz="1600" dirty="0">
                <a:latin typeface="Courier New" panose="02070309020205020404" pitchFamily="49" charset="0"/>
                <a:cs typeface="Courier New" panose="02070309020205020404" pitchFamily="49" charset="0"/>
              </a:rPr>
              <a:t>  .then(function(</a:t>
            </a:r>
            <a:r>
              <a:rPr lang="en-US" sz="1600" dirty="0" err="1">
                <a:latin typeface="Courier New" panose="02070309020205020404" pitchFamily="49" charset="0"/>
                <a:cs typeface="Courier New" panose="02070309020205020404" pitchFamily="49" charset="0"/>
              </a:rPr>
              <a:t>myJson</a:t>
            </a:r>
            <a:r>
              <a:rPr lang="en-US" sz="1600" dirty="0">
                <a:latin typeface="Courier New" panose="02070309020205020404" pitchFamily="49" charset="0"/>
                <a:cs typeface="Courier New" panose="02070309020205020404" pitchFamily="49" charset="0"/>
              </a:rPr>
              <a:t>) { console.log(</a:t>
            </a:r>
            <a:r>
              <a:rPr lang="en-US" sz="1600" dirty="0" err="1">
                <a:latin typeface="Courier New" panose="02070309020205020404" pitchFamily="49" charset="0"/>
                <a:cs typeface="Courier New" panose="02070309020205020404" pitchFamily="49" charset="0"/>
              </a:rPr>
              <a:t>myJson</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.catch(function(error) {console.log(</a:t>
            </a:r>
            <a:r>
              <a:rPr lang="en-US" sz="1600" dirty="0" err="1">
                <a:latin typeface="Courier New" panose="02070309020205020404" pitchFamily="49" charset="0"/>
                <a:cs typeface="Courier New" panose="02070309020205020404" pitchFamily="49" charset="0"/>
              </a:rPr>
              <a:t>error.message</a:t>
            </a:r>
            <a:r>
              <a:rPr lang="en-US" sz="1600" dirty="0">
                <a:latin typeface="Courier New" panose="02070309020205020404" pitchFamily="49" charset="0"/>
                <a:cs typeface="Courier New" panose="02070309020205020404" pitchFamily="49" charset="0"/>
              </a:rPr>
              <a:t>); }); </a:t>
            </a:r>
          </a:p>
        </p:txBody>
      </p:sp>
      <p:sp>
        <p:nvSpPr>
          <p:cNvPr id="6" name="Rectangle 5">
            <a:extLst>
              <a:ext uri="{FF2B5EF4-FFF2-40B4-BE49-F238E27FC236}">
                <a16:creationId xmlns:a16="http://schemas.microsoft.com/office/drawing/2014/main" id="{E60E3514-66DC-4C7C-8FA3-50F57188B8DC}"/>
              </a:ext>
            </a:extLst>
          </p:cNvPr>
          <p:cNvSpPr/>
          <p:nvPr/>
        </p:nvSpPr>
        <p:spPr>
          <a:xfrm>
            <a:off x="2014501" y="6295263"/>
            <a:ext cx="8153961" cy="369332"/>
          </a:xfrm>
          <a:prstGeom prst="rect">
            <a:avLst/>
          </a:prstGeom>
        </p:spPr>
        <p:txBody>
          <a:bodyPr wrap="square">
            <a:spAutoFit/>
          </a:bodyPr>
          <a:lstStyle/>
          <a:p>
            <a:pPr algn="ctr"/>
            <a:r>
              <a:rPr lang="en-US" dirty="0">
                <a:solidFill>
                  <a:schemeClr val="bg1">
                    <a:lumMod val="75000"/>
                  </a:schemeClr>
                </a:solidFill>
              </a:rPr>
              <a:t>https://developer.mozilla.org/en-US/docs/Web/API/Fetch_API</a:t>
            </a:r>
          </a:p>
        </p:txBody>
      </p:sp>
    </p:spTree>
    <p:extLst>
      <p:ext uri="{BB962C8B-B14F-4D97-AF65-F5344CB8AC3E}">
        <p14:creationId xmlns:p14="http://schemas.microsoft.com/office/powerpoint/2010/main" val="236117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91FB-7684-4356-8F63-C6F8C2A7A723}"/>
              </a:ext>
            </a:extLst>
          </p:cNvPr>
          <p:cNvSpPr>
            <a:spLocks noGrp="1"/>
          </p:cNvSpPr>
          <p:nvPr>
            <p:ph type="title"/>
          </p:nvPr>
        </p:nvSpPr>
        <p:spPr/>
        <p:txBody>
          <a:bodyPr/>
          <a:lstStyle/>
          <a:p>
            <a:r>
              <a:rPr lang="en-US" dirty="0"/>
              <a:t>Init Options</a:t>
            </a:r>
          </a:p>
        </p:txBody>
      </p:sp>
      <p:sp>
        <p:nvSpPr>
          <p:cNvPr id="3" name="Content Placeholder 2">
            <a:extLst>
              <a:ext uri="{FF2B5EF4-FFF2-40B4-BE49-F238E27FC236}">
                <a16:creationId xmlns:a16="http://schemas.microsoft.com/office/drawing/2014/main" id="{2BD0D43D-E63C-4DF3-AE1B-4288748EC723}"/>
              </a:ext>
            </a:extLst>
          </p:cNvPr>
          <p:cNvSpPr>
            <a:spLocks noGrp="1"/>
          </p:cNvSpPr>
          <p:nvPr>
            <p:ph idx="1"/>
          </p:nvPr>
        </p:nvSpPr>
        <p:spPr>
          <a:xfrm>
            <a:off x="2057400" y="1828802"/>
            <a:ext cx="3429000" cy="4303713"/>
          </a:xfrm>
        </p:spPr>
        <p:txBody>
          <a:bodyPr/>
          <a:lstStyle/>
          <a:p>
            <a:pPr>
              <a:buFont typeface="Wingdings" panose="05000000000000000000" pitchFamily="2" charset="2"/>
              <a:buChar char="§"/>
            </a:pPr>
            <a:r>
              <a:rPr lang="en-US" sz="3200" dirty="0"/>
              <a:t>method</a:t>
            </a:r>
          </a:p>
          <a:p>
            <a:pPr>
              <a:buFont typeface="Wingdings" panose="05000000000000000000" pitchFamily="2" charset="2"/>
              <a:buChar char="§"/>
            </a:pPr>
            <a:r>
              <a:rPr lang="en-US" sz="3200" dirty="0"/>
              <a:t>headers</a:t>
            </a:r>
          </a:p>
          <a:p>
            <a:pPr>
              <a:buFont typeface="Wingdings" panose="05000000000000000000" pitchFamily="2" charset="2"/>
              <a:buChar char="§"/>
            </a:pPr>
            <a:r>
              <a:rPr lang="en-US" sz="3200" dirty="0"/>
              <a:t>body</a:t>
            </a:r>
          </a:p>
          <a:p>
            <a:pPr>
              <a:buFont typeface="Wingdings" panose="05000000000000000000" pitchFamily="2" charset="2"/>
              <a:buChar char="§"/>
            </a:pPr>
            <a:r>
              <a:rPr lang="en-US" sz="3200" dirty="0"/>
              <a:t>mode</a:t>
            </a:r>
          </a:p>
          <a:p>
            <a:pPr>
              <a:buFont typeface="Wingdings" panose="05000000000000000000" pitchFamily="2" charset="2"/>
              <a:buChar char="§"/>
            </a:pPr>
            <a:r>
              <a:rPr lang="en-US" sz="3200" dirty="0"/>
              <a:t>credentials</a:t>
            </a:r>
          </a:p>
          <a:p>
            <a:pPr>
              <a:buFont typeface="Wingdings" panose="05000000000000000000" pitchFamily="2" charset="2"/>
              <a:buChar char="§"/>
            </a:pPr>
            <a:r>
              <a:rPr lang="en-US" sz="3200" dirty="0"/>
              <a:t>cache</a:t>
            </a:r>
          </a:p>
        </p:txBody>
      </p:sp>
      <p:sp>
        <p:nvSpPr>
          <p:cNvPr id="4" name="Content Placeholder 2">
            <a:extLst>
              <a:ext uri="{FF2B5EF4-FFF2-40B4-BE49-F238E27FC236}">
                <a16:creationId xmlns:a16="http://schemas.microsoft.com/office/drawing/2014/main" id="{380A5C3A-5267-48B1-8423-7540BAF6E34C}"/>
              </a:ext>
            </a:extLst>
          </p:cNvPr>
          <p:cNvSpPr txBox="1">
            <a:spLocks/>
          </p:cNvSpPr>
          <p:nvPr/>
        </p:nvSpPr>
        <p:spPr bwMode="auto">
          <a:xfrm>
            <a:off x="5791200" y="1828801"/>
            <a:ext cx="3429000" cy="4303713"/>
          </a:xfrm>
          <a:prstGeom prst="rect">
            <a:avLst/>
          </a:prstGeom>
          <a:noFill/>
          <a:ln w="9525">
            <a:noFill/>
            <a:miter lim="800000"/>
            <a:headEnd/>
            <a:tailEnd/>
          </a:ln>
        </p:spPr>
        <p:txBody>
          <a:bodyPr vert="horz" wrap="square" lIns="91138" tIns="45568" rIns="91138" bIns="45568" numCol="1" anchor="t" anchorCtr="0" compatLnSpc="1">
            <a:prstTxWarp prst="textNoShape">
              <a:avLst/>
            </a:prstTxWarp>
          </a:bodyPr>
          <a:lstStyle>
            <a:lvl1pPr marL="341730" indent="-341730" algn="l" rtl="0" eaLnBrk="0" fontAlgn="base" hangingPunct="0">
              <a:spcBef>
                <a:spcPct val="20000"/>
              </a:spcBef>
              <a:spcAft>
                <a:spcPct val="0"/>
              </a:spcAft>
              <a:buClr>
                <a:schemeClr val="tx2"/>
              </a:buClr>
              <a:buFont typeface="Wingdings" pitchFamily="2" charset="2"/>
              <a:buChar char="n"/>
              <a:defRPr sz="3200">
                <a:solidFill>
                  <a:schemeClr val="tx1"/>
                </a:solidFill>
                <a:latin typeface="+mn-lt"/>
                <a:ea typeface="+mn-ea"/>
                <a:cs typeface="+mn-cs"/>
              </a:defRPr>
            </a:lvl1pPr>
            <a:lvl2pPr marL="740424" indent="-284779" algn="l" rtl="0" eaLnBrk="0" fontAlgn="base" hangingPunct="0">
              <a:spcBef>
                <a:spcPct val="20000"/>
              </a:spcBef>
              <a:spcAft>
                <a:spcPct val="0"/>
              </a:spcAft>
              <a:buClr>
                <a:schemeClr val="tx2"/>
              </a:buClr>
              <a:buFont typeface="Wingdings" pitchFamily="2" charset="2"/>
              <a:buChar char="n"/>
              <a:defRPr sz="2800">
                <a:solidFill>
                  <a:schemeClr val="tx1"/>
                </a:solidFill>
                <a:latin typeface="+mn-lt"/>
              </a:defRPr>
            </a:lvl2pPr>
            <a:lvl3pPr marL="1139120" indent="-227827" algn="l" rtl="0" eaLnBrk="0" fontAlgn="base" hangingPunct="0">
              <a:spcBef>
                <a:spcPct val="20000"/>
              </a:spcBef>
              <a:spcAft>
                <a:spcPct val="0"/>
              </a:spcAft>
              <a:buClr>
                <a:schemeClr val="tx2"/>
              </a:buClr>
              <a:buFont typeface="Wingdings" pitchFamily="2" charset="2"/>
              <a:buChar char="n"/>
              <a:defRPr sz="2400">
                <a:solidFill>
                  <a:schemeClr val="tx1"/>
                </a:solidFill>
                <a:latin typeface="+mn-lt"/>
              </a:defRPr>
            </a:lvl3pPr>
            <a:lvl4pPr marL="1594764" indent="-227827" algn="l" rtl="0" eaLnBrk="0" fontAlgn="base" hangingPunct="0">
              <a:spcBef>
                <a:spcPct val="20000"/>
              </a:spcBef>
              <a:spcAft>
                <a:spcPct val="0"/>
              </a:spcAft>
              <a:buClr>
                <a:schemeClr val="tx2"/>
              </a:buClr>
              <a:buFont typeface="Wingdings" pitchFamily="2" charset="2"/>
              <a:buChar char="n"/>
              <a:defRPr sz="2000">
                <a:solidFill>
                  <a:schemeClr val="tx1"/>
                </a:solidFill>
                <a:latin typeface="+mn-lt"/>
              </a:defRPr>
            </a:lvl4pPr>
            <a:lvl5pPr marL="2050412" indent="-227827" algn="l" rtl="0" eaLnBrk="0" fontAlgn="base" hangingPunct="0">
              <a:spcBef>
                <a:spcPct val="20000"/>
              </a:spcBef>
              <a:spcAft>
                <a:spcPct val="0"/>
              </a:spcAft>
              <a:buClr>
                <a:schemeClr val="tx2"/>
              </a:buClr>
              <a:buFont typeface="Wingdings" pitchFamily="2" charset="2"/>
              <a:buChar char="n"/>
              <a:defRPr sz="2000">
                <a:solidFill>
                  <a:schemeClr val="tx1"/>
                </a:solidFill>
                <a:latin typeface="+mn-lt"/>
              </a:defRPr>
            </a:lvl5pPr>
            <a:lvl6pPr marL="2506064" indent="-227827" algn="l" rtl="0" fontAlgn="base">
              <a:spcBef>
                <a:spcPct val="20000"/>
              </a:spcBef>
              <a:spcAft>
                <a:spcPct val="0"/>
              </a:spcAft>
              <a:buClr>
                <a:schemeClr val="tx2"/>
              </a:buClr>
              <a:buFont typeface="Wingdings" pitchFamily="2" charset="2"/>
              <a:buChar char="n"/>
              <a:defRPr sz="2000">
                <a:solidFill>
                  <a:schemeClr val="tx1"/>
                </a:solidFill>
                <a:latin typeface="+mn-lt"/>
              </a:defRPr>
            </a:lvl6pPr>
            <a:lvl7pPr marL="2961710" indent="-227827" algn="l" rtl="0" fontAlgn="base">
              <a:spcBef>
                <a:spcPct val="20000"/>
              </a:spcBef>
              <a:spcAft>
                <a:spcPct val="0"/>
              </a:spcAft>
              <a:buClr>
                <a:schemeClr val="tx2"/>
              </a:buClr>
              <a:buFont typeface="Wingdings" pitchFamily="2" charset="2"/>
              <a:buChar char="n"/>
              <a:defRPr sz="2000">
                <a:solidFill>
                  <a:schemeClr val="tx1"/>
                </a:solidFill>
                <a:latin typeface="+mn-lt"/>
              </a:defRPr>
            </a:lvl7pPr>
            <a:lvl8pPr marL="3417355" indent="-227827" algn="l" rtl="0" fontAlgn="base">
              <a:spcBef>
                <a:spcPct val="20000"/>
              </a:spcBef>
              <a:spcAft>
                <a:spcPct val="0"/>
              </a:spcAft>
              <a:buClr>
                <a:schemeClr val="tx2"/>
              </a:buClr>
              <a:buFont typeface="Wingdings" pitchFamily="2" charset="2"/>
              <a:buChar char="n"/>
              <a:defRPr sz="2000">
                <a:solidFill>
                  <a:schemeClr val="tx1"/>
                </a:solidFill>
                <a:latin typeface="+mn-lt"/>
              </a:defRPr>
            </a:lvl8pPr>
            <a:lvl9pPr marL="3873000" indent="-227827" algn="l" rtl="0" fontAlgn="base">
              <a:spcBef>
                <a:spcPct val="20000"/>
              </a:spcBef>
              <a:spcAft>
                <a:spcPct val="0"/>
              </a:spcAft>
              <a:buClr>
                <a:schemeClr val="tx2"/>
              </a:buClr>
              <a:buFont typeface="Wingdings" pitchFamily="2" charset="2"/>
              <a:buChar char="n"/>
              <a:defRPr sz="2000">
                <a:solidFill>
                  <a:schemeClr val="tx1"/>
                </a:solidFill>
                <a:latin typeface="+mn-lt"/>
              </a:defRPr>
            </a:lvl9pPr>
          </a:lstStyle>
          <a:p>
            <a:pPr>
              <a:buFont typeface="Wingdings" panose="05000000000000000000" pitchFamily="2" charset="2"/>
              <a:buChar char="§"/>
            </a:pPr>
            <a:r>
              <a:rPr lang="en-US" kern="0" dirty="0"/>
              <a:t>redirect</a:t>
            </a:r>
          </a:p>
          <a:p>
            <a:pPr>
              <a:buFont typeface="Wingdings" panose="05000000000000000000" pitchFamily="2" charset="2"/>
              <a:buChar char="§"/>
            </a:pPr>
            <a:r>
              <a:rPr lang="en-US" kern="0" dirty="0"/>
              <a:t>referrer</a:t>
            </a:r>
          </a:p>
          <a:p>
            <a:pPr>
              <a:buFont typeface="Wingdings" panose="05000000000000000000" pitchFamily="2" charset="2"/>
              <a:buChar char="§"/>
            </a:pPr>
            <a:r>
              <a:rPr lang="en-US" kern="0" dirty="0" err="1"/>
              <a:t>referrerPolicy</a:t>
            </a:r>
            <a:endParaRPr lang="en-US" kern="0" dirty="0"/>
          </a:p>
          <a:p>
            <a:pPr>
              <a:buFont typeface="Wingdings" panose="05000000000000000000" pitchFamily="2" charset="2"/>
              <a:buChar char="§"/>
            </a:pPr>
            <a:r>
              <a:rPr lang="en-US" kern="0" dirty="0"/>
              <a:t>Integrity</a:t>
            </a:r>
          </a:p>
          <a:p>
            <a:pPr>
              <a:buFont typeface="Wingdings" panose="05000000000000000000" pitchFamily="2" charset="2"/>
              <a:buChar char="§"/>
            </a:pPr>
            <a:r>
              <a:rPr lang="en-US" kern="0" dirty="0"/>
              <a:t>keepalive</a:t>
            </a:r>
          </a:p>
          <a:p>
            <a:pPr>
              <a:buFont typeface="Wingdings" panose="05000000000000000000" pitchFamily="2" charset="2"/>
              <a:buChar char="§"/>
            </a:pPr>
            <a:r>
              <a:rPr lang="en-US" kern="0" dirty="0"/>
              <a:t>signal</a:t>
            </a:r>
          </a:p>
        </p:txBody>
      </p:sp>
      <p:sp>
        <p:nvSpPr>
          <p:cNvPr id="5" name="Rectangle 4">
            <a:extLst>
              <a:ext uri="{FF2B5EF4-FFF2-40B4-BE49-F238E27FC236}">
                <a16:creationId xmlns:a16="http://schemas.microsoft.com/office/drawing/2014/main" id="{90581F62-5056-4D8E-BBC6-DBC608FD991C}"/>
              </a:ext>
            </a:extLst>
          </p:cNvPr>
          <p:cNvSpPr/>
          <p:nvPr/>
        </p:nvSpPr>
        <p:spPr>
          <a:xfrm>
            <a:off x="2014501" y="6295263"/>
            <a:ext cx="8153961" cy="369332"/>
          </a:xfrm>
          <a:prstGeom prst="rect">
            <a:avLst/>
          </a:prstGeom>
        </p:spPr>
        <p:txBody>
          <a:bodyPr wrap="square">
            <a:spAutoFit/>
          </a:bodyPr>
          <a:lstStyle/>
          <a:p>
            <a:pPr algn="ctr"/>
            <a:r>
              <a:rPr lang="en-US" dirty="0">
                <a:solidFill>
                  <a:schemeClr val="bg1">
                    <a:lumMod val="75000"/>
                  </a:schemeClr>
                </a:solidFill>
              </a:rPr>
              <a:t>https://developer.mozilla.org/en-US/docs/Web/API/Fetch_API</a:t>
            </a:r>
          </a:p>
        </p:txBody>
      </p:sp>
    </p:spTree>
    <p:extLst>
      <p:ext uri="{BB962C8B-B14F-4D97-AF65-F5344CB8AC3E}">
        <p14:creationId xmlns:p14="http://schemas.microsoft.com/office/powerpoint/2010/main" val="293311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FA74FE-3838-4B93-B201-CE0010E85157}"/>
              </a:ext>
            </a:extLst>
          </p:cNvPr>
          <p:cNvPicPr>
            <a:picLocks noChangeAspect="1"/>
          </p:cNvPicPr>
          <p:nvPr/>
        </p:nvPicPr>
        <p:blipFill>
          <a:blip r:embed="rId3"/>
          <a:stretch>
            <a:fillRect/>
          </a:stretch>
        </p:blipFill>
        <p:spPr>
          <a:xfrm>
            <a:off x="1752600" y="526424"/>
            <a:ext cx="8495238" cy="5805153"/>
          </a:xfrm>
          <a:prstGeom prst="rect">
            <a:avLst/>
          </a:prstGeom>
        </p:spPr>
      </p:pic>
      <p:sp>
        <p:nvSpPr>
          <p:cNvPr id="3" name="Rectangle 2">
            <a:extLst>
              <a:ext uri="{FF2B5EF4-FFF2-40B4-BE49-F238E27FC236}">
                <a16:creationId xmlns:a16="http://schemas.microsoft.com/office/drawing/2014/main" id="{9F68A231-2F2B-432A-ABD4-A4EFF377DCA0}"/>
              </a:ext>
            </a:extLst>
          </p:cNvPr>
          <p:cNvSpPr/>
          <p:nvPr/>
        </p:nvSpPr>
        <p:spPr>
          <a:xfrm>
            <a:off x="2014501" y="6295263"/>
            <a:ext cx="8153961" cy="369332"/>
          </a:xfrm>
          <a:prstGeom prst="rect">
            <a:avLst/>
          </a:prstGeom>
        </p:spPr>
        <p:txBody>
          <a:bodyPr wrap="square">
            <a:spAutoFit/>
          </a:bodyPr>
          <a:lstStyle/>
          <a:p>
            <a:pPr algn="ctr"/>
            <a:r>
              <a:rPr lang="en-US" dirty="0">
                <a:solidFill>
                  <a:schemeClr val="bg1">
                    <a:lumMod val="75000"/>
                  </a:schemeClr>
                </a:solidFill>
              </a:rPr>
              <a:t>https://developer.mozilla.org/en-US/docs/Web/API/Fetch_API</a:t>
            </a:r>
          </a:p>
        </p:txBody>
      </p:sp>
    </p:spTree>
    <p:extLst>
      <p:ext uri="{BB962C8B-B14F-4D97-AF65-F5344CB8AC3E}">
        <p14:creationId xmlns:p14="http://schemas.microsoft.com/office/powerpoint/2010/main" val="74491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A23AFF-AE5C-436E-B2A8-5322CA3C816E}"/>
              </a:ext>
            </a:extLst>
          </p:cNvPr>
          <p:cNvSpPr txBox="1"/>
          <p:nvPr/>
        </p:nvSpPr>
        <p:spPr>
          <a:xfrm>
            <a:off x="3849665" y="2321004"/>
            <a:ext cx="4267200" cy="1107996"/>
          </a:xfrm>
          <a:prstGeom prst="rect">
            <a:avLst/>
          </a:prstGeom>
          <a:noFill/>
        </p:spPr>
        <p:txBody>
          <a:bodyPr wrap="square" rtlCol="0">
            <a:spAutoFit/>
          </a:bodyPr>
          <a:lstStyle/>
          <a:p>
            <a:r>
              <a:rPr lang="en-US" sz="66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Cache API</a:t>
            </a:r>
          </a:p>
        </p:txBody>
      </p:sp>
      <p:sp>
        <p:nvSpPr>
          <p:cNvPr id="2" name="Rectangle 1">
            <a:extLst>
              <a:ext uri="{FF2B5EF4-FFF2-40B4-BE49-F238E27FC236}">
                <a16:creationId xmlns:a16="http://schemas.microsoft.com/office/drawing/2014/main" id="{315EF764-E9F0-4F1D-8710-35C5C3391401}"/>
              </a:ext>
            </a:extLst>
          </p:cNvPr>
          <p:cNvSpPr/>
          <p:nvPr/>
        </p:nvSpPr>
        <p:spPr>
          <a:xfrm>
            <a:off x="3234410" y="3429000"/>
            <a:ext cx="6073907" cy="369332"/>
          </a:xfrm>
          <a:prstGeom prst="rect">
            <a:avLst/>
          </a:prstGeom>
        </p:spPr>
        <p:txBody>
          <a:bodyPr wrap="none">
            <a:spAutoFit/>
          </a:bodyPr>
          <a:lstStyle/>
          <a:p>
            <a:r>
              <a:rPr lang="en-US" dirty="0"/>
              <a:t>https://developer.mozilla.org/en-US/docs/Web/API/Cache</a:t>
            </a:r>
          </a:p>
        </p:txBody>
      </p:sp>
    </p:spTree>
    <p:extLst>
      <p:ext uri="{BB962C8B-B14F-4D97-AF65-F5344CB8AC3E}">
        <p14:creationId xmlns:p14="http://schemas.microsoft.com/office/powerpoint/2010/main" val="15714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EB18-6D41-4E7D-87C6-81F75459537F}"/>
              </a:ext>
            </a:extLst>
          </p:cNvPr>
          <p:cNvSpPr>
            <a:spLocks noGrp="1"/>
          </p:cNvSpPr>
          <p:nvPr>
            <p:ph type="title"/>
          </p:nvPr>
        </p:nvSpPr>
        <p:spPr/>
        <p:txBody>
          <a:bodyPr/>
          <a:lstStyle/>
          <a:p>
            <a:r>
              <a:rPr lang="en-US" dirty="0" err="1"/>
              <a:t>cache.put</a:t>
            </a:r>
            <a:r>
              <a:rPr lang="en-US" dirty="0"/>
              <a:t>() Syntax</a:t>
            </a:r>
          </a:p>
        </p:txBody>
      </p:sp>
      <p:sp>
        <p:nvSpPr>
          <p:cNvPr id="6" name="Content Placeholder 5">
            <a:extLst>
              <a:ext uri="{FF2B5EF4-FFF2-40B4-BE49-F238E27FC236}">
                <a16:creationId xmlns:a16="http://schemas.microsoft.com/office/drawing/2014/main" id="{32EF6225-EEEA-4453-BA7C-C774D2E077A5}"/>
              </a:ext>
            </a:extLst>
          </p:cNvPr>
          <p:cNvSpPr>
            <a:spLocks noGrp="1"/>
          </p:cNvSpPr>
          <p:nvPr>
            <p:ph idx="1"/>
          </p:nvPr>
        </p:nvSpPr>
        <p:spPr>
          <a:xfrm>
            <a:off x="2057400" y="3429001"/>
            <a:ext cx="8382000" cy="2932147"/>
          </a:xfrm>
        </p:spPr>
        <p:txBody>
          <a:bodyPr/>
          <a:lstStyle/>
          <a:p>
            <a:r>
              <a:rPr lang="en-US" sz="2800" dirty="0"/>
              <a:t>request</a:t>
            </a:r>
          </a:p>
          <a:p>
            <a:pPr lvl="1">
              <a:buFont typeface="Wingdings" panose="05000000000000000000" pitchFamily="2" charset="2"/>
              <a:buChar char="§"/>
            </a:pPr>
            <a:r>
              <a:rPr lang="en-US" sz="2400" b="1" dirty="0"/>
              <a:t>Request</a:t>
            </a:r>
            <a:r>
              <a:rPr lang="en-US" sz="2400" dirty="0"/>
              <a:t> object</a:t>
            </a:r>
          </a:p>
          <a:p>
            <a:r>
              <a:rPr lang="en-US" sz="2800" dirty="0"/>
              <a:t>response</a:t>
            </a:r>
          </a:p>
          <a:p>
            <a:pPr lvl="1">
              <a:buFont typeface="Wingdings" panose="05000000000000000000" pitchFamily="2" charset="2"/>
              <a:buChar char="§"/>
            </a:pPr>
            <a:r>
              <a:rPr lang="en-US" sz="2400" b="1" dirty="0"/>
              <a:t>Response</a:t>
            </a:r>
            <a:r>
              <a:rPr lang="en-US" sz="2400" dirty="0"/>
              <a:t> object</a:t>
            </a:r>
          </a:p>
          <a:p>
            <a:pPr lvl="1">
              <a:buFont typeface="Wingdings" panose="05000000000000000000" pitchFamily="2" charset="2"/>
              <a:buChar char="§"/>
            </a:pPr>
            <a:endParaRPr lang="en-US" sz="2400" dirty="0"/>
          </a:p>
        </p:txBody>
      </p:sp>
      <p:sp>
        <p:nvSpPr>
          <p:cNvPr id="8" name="TextBox 7">
            <a:extLst>
              <a:ext uri="{FF2B5EF4-FFF2-40B4-BE49-F238E27FC236}">
                <a16:creationId xmlns:a16="http://schemas.microsoft.com/office/drawing/2014/main" id="{841137ED-86F7-4D3E-A05F-CE29C552E692}"/>
              </a:ext>
            </a:extLst>
          </p:cNvPr>
          <p:cNvSpPr txBox="1"/>
          <p:nvPr/>
        </p:nvSpPr>
        <p:spPr>
          <a:xfrm>
            <a:off x="2073442" y="1937266"/>
            <a:ext cx="8153400" cy="1200329"/>
          </a:xfrm>
          <a:prstGeom prst="rect">
            <a:avLst/>
          </a:prstGeom>
          <a:solidFill>
            <a:srgbClr val="CCFFFF"/>
          </a:solidFill>
        </p:spPr>
        <p:txBody>
          <a:bodyPr wrap="square" rtlCol="0" anchor="ctr">
            <a:spAutoFit/>
          </a:bodyPr>
          <a:lstStyle/>
          <a:p>
            <a:r>
              <a:rPr lang="en-US" dirty="0">
                <a:latin typeface="Consolas" panose="020B0609020204030204" pitchFamily="49" charset="0"/>
                <a:cs typeface="Courier New" panose="02070309020205020404" pitchFamily="49" charset="0"/>
              </a:rPr>
              <a:t>Promise&lt;void&gt; </a:t>
            </a:r>
            <a:r>
              <a:rPr lang="en-US" dirty="0" err="1">
                <a:latin typeface="Consolas" panose="020B0609020204030204" pitchFamily="49" charset="0"/>
                <a:cs typeface="Courier New" panose="02070309020205020404" pitchFamily="49" charset="0"/>
              </a:rPr>
              <a:t>cache.put</a:t>
            </a:r>
            <a:r>
              <a:rPr lang="en-US" dirty="0">
                <a:latin typeface="Consolas" panose="020B0609020204030204" pitchFamily="49" charset="0"/>
                <a:cs typeface="Courier New" panose="02070309020205020404" pitchFamily="49" charset="0"/>
              </a:rPr>
              <a:t>(request, response)</a:t>
            </a:r>
          </a:p>
          <a:p>
            <a:r>
              <a:rPr lang="en-US" dirty="0">
                <a:latin typeface="Consolas" panose="020B0609020204030204" pitchFamily="49" charset="0"/>
                <a:cs typeface="Courier New" panose="02070309020205020404" pitchFamily="49" charset="0"/>
              </a:rPr>
              <a:t>  .then(function() {</a:t>
            </a:r>
          </a:p>
          <a:p>
            <a:r>
              <a:rPr lang="en-US" dirty="0">
                <a:latin typeface="Consolas" panose="020B0609020204030204" pitchFamily="49" charset="0"/>
                <a:cs typeface="Courier New" panose="02070309020205020404" pitchFamily="49" charset="0"/>
              </a:rPr>
              <a:t>  // request/response pair added to cache</a:t>
            </a:r>
          </a:p>
          <a:p>
            <a:r>
              <a:rPr lang="en-US" dirty="0">
                <a:latin typeface="Consolas" panose="020B06090202040302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976E02AF-8C65-44EC-9824-01CF0B7FE584}"/>
              </a:ext>
            </a:extLst>
          </p:cNvPr>
          <p:cNvSpPr/>
          <p:nvPr/>
        </p:nvSpPr>
        <p:spPr>
          <a:xfrm>
            <a:off x="2577917" y="6176482"/>
            <a:ext cx="5666488" cy="369332"/>
          </a:xfrm>
          <a:prstGeom prst="rect">
            <a:avLst/>
          </a:prstGeom>
        </p:spPr>
        <p:txBody>
          <a:bodyPr wrap="none">
            <a:spAutoFit/>
          </a:bodyPr>
          <a:lstStyle/>
          <a:p>
            <a:r>
              <a:rPr lang="en-US" dirty="0">
                <a:solidFill>
                  <a:schemeClr val="bg1">
                    <a:lumMod val="75000"/>
                  </a:schemeClr>
                </a:solidFill>
              </a:rPr>
              <a:t>https://developer.mozilla.org/en-US/docs/Web/API/Cache</a:t>
            </a:r>
          </a:p>
        </p:txBody>
      </p:sp>
    </p:spTree>
    <p:extLst>
      <p:ext uri="{BB962C8B-B14F-4D97-AF65-F5344CB8AC3E}">
        <p14:creationId xmlns:p14="http://schemas.microsoft.com/office/powerpoint/2010/main" val="217620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EB18-6D41-4E7D-87C6-81F75459537F}"/>
              </a:ext>
            </a:extLst>
          </p:cNvPr>
          <p:cNvSpPr>
            <a:spLocks noGrp="1"/>
          </p:cNvSpPr>
          <p:nvPr>
            <p:ph type="title"/>
          </p:nvPr>
        </p:nvSpPr>
        <p:spPr/>
        <p:txBody>
          <a:bodyPr/>
          <a:lstStyle/>
          <a:p>
            <a:r>
              <a:rPr lang="en-US" dirty="0"/>
              <a:t>Cache Methods</a:t>
            </a:r>
          </a:p>
        </p:txBody>
      </p:sp>
      <p:sp>
        <p:nvSpPr>
          <p:cNvPr id="8" name="TextBox 7">
            <a:extLst>
              <a:ext uri="{FF2B5EF4-FFF2-40B4-BE49-F238E27FC236}">
                <a16:creationId xmlns:a16="http://schemas.microsoft.com/office/drawing/2014/main" id="{841137ED-86F7-4D3E-A05F-CE29C552E692}"/>
              </a:ext>
            </a:extLst>
          </p:cNvPr>
          <p:cNvSpPr txBox="1"/>
          <p:nvPr/>
        </p:nvSpPr>
        <p:spPr>
          <a:xfrm>
            <a:off x="2019300" y="1320731"/>
            <a:ext cx="8153400" cy="4216539"/>
          </a:xfrm>
          <a:prstGeom prst="rect">
            <a:avLst/>
          </a:prstGeom>
          <a:solidFill>
            <a:srgbClr val="CCFFFF"/>
          </a:solidFill>
        </p:spPr>
        <p:txBody>
          <a:bodyPr wrap="square" rtlCol="0" anchor="ctr">
            <a:spAutoFit/>
          </a:bodyPr>
          <a:lstStyle/>
          <a:p>
            <a:pPr>
              <a:spcBef>
                <a:spcPts val="1200"/>
              </a:spcBef>
              <a:spcAft>
                <a:spcPts val="1200"/>
              </a:spcAft>
            </a:pPr>
            <a:r>
              <a:rPr lang="en-US" sz="2800" dirty="0" err="1">
                <a:latin typeface="Consolas" panose="020B0609020204030204" pitchFamily="49" charset="0"/>
                <a:cs typeface="Courier New" panose="02070309020205020404" pitchFamily="49" charset="0"/>
              </a:rPr>
              <a:t>Cache.put</a:t>
            </a:r>
            <a:r>
              <a:rPr lang="en-US" sz="2800" dirty="0">
                <a:latin typeface="Consolas" panose="020B0609020204030204" pitchFamily="49" charset="0"/>
                <a:cs typeface="Courier New" panose="02070309020205020404" pitchFamily="49" charset="0"/>
              </a:rPr>
              <a:t>(request, response)</a:t>
            </a:r>
          </a:p>
          <a:p>
            <a:pPr>
              <a:spcBef>
                <a:spcPts val="1200"/>
              </a:spcBef>
              <a:spcAft>
                <a:spcPts val="1200"/>
              </a:spcAft>
            </a:pPr>
            <a:r>
              <a:rPr lang="en-US" sz="2800" dirty="0" err="1">
                <a:latin typeface="Consolas" panose="020B0609020204030204" pitchFamily="49" charset="0"/>
                <a:cs typeface="Courier New" panose="02070309020205020404" pitchFamily="49" charset="0"/>
              </a:rPr>
              <a:t>Cache.match</a:t>
            </a:r>
            <a:r>
              <a:rPr lang="en-US" sz="2800" dirty="0">
                <a:latin typeface="Consolas" panose="020B0609020204030204" pitchFamily="49" charset="0"/>
                <a:cs typeface="Courier New" panose="02070309020205020404" pitchFamily="49" charset="0"/>
              </a:rPr>
              <a:t>(request, {options})</a:t>
            </a:r>
          </a:p>
          <a:p>
            <a:pPr>
              <a:spcBef>
                <a:spcPts val="1200"/>
              </a:spcBef>
              <a:spcAft>
                <a:spcPts val="1200"/>
              </a:spcAft>
            </a:pPr>
            <a:r>
              <a:rPr lang="en-US" sz="2800" dirty="0" err="1">
                <a:latin typeface="Consolas" panose="020B0609020204030204" pitchFamily="49" charset="0"/>
                <a:cs typeface="Courier New" panose="02070309020205020404" pitchFamily="49" charset="0"/>
              </a:rPr>
              <a:t>Cache.keys</a:t>
            </a:r>
            <a:r>
              <a:rPr lang="en-US" sz="2800" dirty="0">
                <a:latin typeface="Consolas" panose="020B0609020204030204" pitchFamily="49" charset="0"/>
                <a:cs typeface="Courier New" panose="02070309020205020404" pitchFamily="49" charset="0"/>
              </a:rPr>
              <a:t>(request, {options})</a:t>
            </a:r>
          </a:p>
          <a:p>
            <a:pPr>
              <a:spcBef>
                <a:spcPts val="1200"/>
              </a:spcBef>
              <a:spcAft>
                <a:spcPts val="1200"/>
              </a:spcAft>
            </a:pPr>
            <a:r>
              <a:rPr lang="en-US" sz="2800" dirty="0" err="1">
                <a:latin typeface="Consolas" panose="020B0609020204030204" pitchFamily="49" charset="0"/>
                <a:cs typeface="Courier New" panose="02070309020205020404" pitchFamily="49" charset="0"/>
              </a:rPr>
              <a:t>Cache.delete</a:t>
            </a:r>
            <a:r>
              <a:rPr lang="en-US" sz="2800" dirty="0">
                <a:latin typeface="Consolas" panose="020B0609020204030204" pitchFamily="49" charset="0"/>
                <a:cs typeface="Courier New" panose="02070309020205020404" pitchFamily="49" charset="0"/>
              </a:rPr>
              <a:t>(request, {options})</a:t>
            </a:r>
          </a:p>
          <a:p>
            <a:pPr>
              <a:spcBef>
                <a:spcPts val="1200"/>
              </a:spcBef>
              <a:spcAft>
                <a:spcPts val="1200"/>
              </a:spcAft>
            </a:pPr>
            <a:r>
              <a:rPr lang="en-US" sz="2800" dirty="0" err="1">
                <a:latin typeface="Consolas" panose="020B0609020204030204" pitchFamily="49" charset="0"/>
                <a:cs typeface="Courier New" panose="02070309020205020404" pitchFamily="49" charset="0"/>
              </a:rPr>
              <a:t>Cache.add</a:t>
            </a:r>
            <a:r>
              <a:rPr lang="en-US" sz="2800" dirty="0">
                <a:latin typeface="Consolas" panose="020B0609020204030204" pitchFamily="49" charset="0"/>
                <a:cs typeface="Courier New" panose="02070309020205020404" pitchFamily="49" charset="0"/>
              </a:rPr>
              <a:t>(request)</a:t>
            </a:r>
          </a:p>
          <a:p>
            <a:pPr>
              <a:spcBef>
                <a:spcPts val="1200"/>
              </a:spcBef>
              <a:spcAft>
                <a:spcPts val="1200"/>
              </a:spcAft>
            </a:pPr>
            <a:r>
              <a:rPr lang="en-US" sz="2800" dirty="0" err="1">
                <a:latin typeface="Consolas" panose="020B0609020204030204" pitchFamily="49" charset="0"/>
                <a:cs typeface="Courier New" panose="02070309020205020404" pitchFamily="49" charset="0"/>
              </a:rPr>
              <a:t>Cache.addAll</a:t>
            </a:r>
            <a:r>
              <a:rPr lang="en-US" sz="2800" dirty="0">
                <a:latin typeface="Consolas" panose="020B0609020204030204" pitchFamily="49" charset="0"/>
                <a:cs typeface="Courier New" panose="02070309020205020404" pitchFamily="49" charset="0"/>
              </a:rPr>
              <a:t>(</a:t>
            </a:r>
            <a:r>
              <a:rPr lang="en-US" sz="2800" dirty="0" err="1">
                <a:latin typeface="Consolas" panose="020B0609020204030204" pitchFamily="49" charset="0"/>
                <a:cs typeface="Courier New" panose="02070309020205020404" pitchFamily="49" charset="0"/>
              </a:rPr>
              <a:t>url</a:t>
            </a:r>
            <a:r>
              <a:rPr lang="en-US" sz="2800" dirty="0">
                <a:latin typeface="Consolas" panose="020B06090202040302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A66B069B-9854-4F37-9B30-34A4B4F830EB}"/>
              </a:ext>
            </a:extLst>
          </p:cNvPr>
          <p:cNvSpPr/>
          <p:nvPr/>
        </p:nvSpPr>
        <p:spPr>
          <a:xfrm>
            <a:off x="2577917" y="6176482"/>
            <a:ext cx="5666488" cy="369332"/>
          </a:xfrm>
          <a:prstGeom prst="rect">
            <a:avLst/>
          </a:prstGeom>
        </p:spPr>
        <p:txBody>
          <a:bodyPr wrap="none">
            <a:spAutoFit/>
          </a:bodyPr>
          <a:lstStyle/>
          <a:p>
            <a:r>
              <a:rPr lang="en-US" dirty="0">
                <a:solidFill>
                  <a:schemeClr val="bg1">
                    <a:lumMod val="75000"/>
                  </a:schemeClr>
                </a:solidFill>
              </a:rPr>
              <a:t>https://developer.mozilla.org/en-US/docs/Web/API/Cache</a:t>
            </a:r>
          </a:p>
        </p:txBody>
      </p:sp>
    </p:spTree>
    <p:extLst>
      <p:ext uri="{BB962C8B-B14F-4D97-AF65-F5344CB8AC3E}">
        <p14:creationId xmlns:p14="http://schemas.microsoft.com/office/powerpoint/2010/main" val="9509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5753" y="291309"/>
            <a:ext cx="6084494" cy="1162626"/>
          </a:xfrm>
          <a:prstGeom prst="rect">
            <a:avLst/>
          </a:prstGeom>
        </p:spPr>
        <p:txBody>
          <a:bodyPr wrap="square">
            <a:spAutoFit/>
          </a:bodyPr>
          <a:lstStyle/>
          <a:p>
            <a:pPr defTabSz="457135">
              <a:lnSpc>
                <a:spcPct val="150000"/>
              </a:lnSpc>
            </a:pPr>
            <a:r>
              <a:rPr lang="en-US" sz="5294" b="1" spc="-74" dirty="0">
                <a:ln w="3175">
                  <a:noFill/>
                </a:ln>
                <a:solidFill>
                  <a:schemeClr val="bg1"/>
                </a:solidFill>
                <a:effectLst>
                  <a:outerShdw blurRad="38100" dist="38100" dir="2700000" algn="tl">
                    <a:srgbClr val="000000">
                      <a:alpha val="43137"/>
                    </a:srgbClr>
                  </a:outerShdw>
                </a:effectLst>
                <a:latin typeface="Segoe UI Light"/>
                <a:cs typeface="Segoe UI" pitchFamily="34" charset="0"/>
              </a:rPr>
              <a:t>A </a:t>
            </a:r>
            <a:r>
              <a:rPr lang="en-US" sz="5294" b="1" spc="-74" dirty="0">
                <a:ln w="3175">
                  <a:noFill/>
                </a:ln>
                <a:solidFill>
                  <a:schemeClr val="accent3"/>
                </a:solidFill>
                <a:effectLst>
                  <a:outerShdw blurRad="38100" dist="38100" dir="2700000" algn="tl">
                    <a:srgbClr val="000000">
                      <a:alpha val="43137"/>
                    </a:srgbClr>
                  </a:outerShdw>
                </a:effectLst>
                <a:latin typeface="Segoe UI Light"/>
                <a:cs typeface="Segoe UI" pitchFamily="34" charset="0"/>
              </a:rPr>
              <a:t>PWA</a:t>
            </a:r>
            <a:r>
              <a:rPr lang="en-US" sz="5294" b="1" spc="-74" dirty="0">
                <a:ln w="3175">
                  <a:noFill/>
                </a:ln>
                <a:solidFill>
                  <a:schemeClr val="bg1"/>
                </a:solidFill>
                <a:effectLst>
                  <a:outerShdw blurRad="38100" dist="38100" dir="2700000" algn="tl">
                    <a:srgbClr val="000000">
                      <a:alpha val="43137"/>
                    </a:srgbClr>
                  </a:outerShdw>
                </a:effectLst>
                <a:latin typeface="Segoe UI Light"/>
                <a:cs typeface="Segoe UI" pitchFamily="34" charset="0"/>
              </a:rPr>
              <a:t> is</a:t>
            </a:r>
            <a:endParaRPr lang="en-US" sz="1599" b="1"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5" name="Rectangle 4"/>
          <p:cNvSpPr/>
          <p:nvPr/>
        </p:nvSpPr>
        <p:spPr>
          <a:xfrm>
            <a:off x="2039006" y="2316166"/>
            <a:ext cx="1828541" cy="523220"/>
          </a:xfrm>
          <a:prstGeom prst="rect">
            <a:avLst/>
          </a:prstGeom>
          <a:noFill/>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Progressive</a:t>
            </a:r>
          </a:p>
          <a:p>
            <a:pPr defTabSz="457135"/>
            <a:r>
              <a:rPr lang="en-US" sz="800">
                <a:solidFill>
                  <a:prstClr val="white">
                    <a:lumMod val="75000"/>
                  </a:prstClr>
                </a:solidFill>
                <a:latin typeface="Segoe UI Light"/>
              </a:rPr>
              <a:t>Works on any device and enhance functionality progressively.</a:t>
            </a:r>
          </a:p>
        </p:txBody>
      </p:sp>
      <p:sp>
        <p:nvSpPr>
          <p:cNvPr id="6" name="Rectangle 5"/>
          <p:cNvSpPr/>
          <p:nvPr/>
        </p:nvSpPr>
        <p:spPr>
          <a:xfrm>
            <a:off x="4101899" y="5049416"/>
            <a:ext cx="1635926" cy="523220"/>
          </a:xfrm>
          <a:prstGeom prst="rect">
            <a:avLst/>
          </a:prstGeom>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Discoverable</a:t>
            </a:r>
          </a:p>
          <a:p>
            <a:pPr defTabSz="457135"/>
            <a:r>
              <a:rPr lang="en-US" sz="800">
                <a:solidFill>
                  <a:prstClr val="white">
                    <a:lumMod val="75000"/>
                  </a:prstClr>
                </a:solidFill>
                <a:latin typeface="Segoe UI Light"/>
              </a:rPr>
              <a:t>Better discovery and integration with search.</a:t>
            </a:r>
          </a:p>
        </p:txBody>
      </p:sp>
      <p:sp>
        <p:nvSpPr>
          <p:cNvPr id="7" name="Rectangle 6"/>
          <p:cNvSpPr/>
          <p:nvPr/>
        </p:nvSpPr>
        <p:spPr>
          <a:xfrm>
            <a:off x="6164798" y="2316167"/>
            <a:ext cx="1638275" cy="646331"/>
          </a:xfrm>
          <a:prstGeom prst="rect">
            <a:avLst/>
          </a:prstGeom>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Linkable</a:t>
            </a:r>
          </a:p>
          <a:p>
            <a:pPr defTabSz="457135"/>
            <a:r>
              <a:rPr lang="en-US" sz="800">
                <a:solidFill>
                  <a:prstClr val="white">
                    <a:lumMod val="75000"/>
                  </a:prstClr>
                </a:solidFill>
                <a:latin typeface="Segoe UI Light"/>
              </a:rPr>
              <a:t>Ability to retain or reload its state and be shareable from a link.</a:t>
            </a:r>
          </a:p>
          <a:p>
            <a:pPr defTabSz="457135"/>
            <a:endParaRPr lang="en-US" sz="800" i="1">
              <a:solidFill>
                <a:prstClr val="white">
                  <a:lumMod val="75000"/>
                </a:prstClr>
              </a:solidFill>
              <a:latin typeface="Segoe UI Light"/>
            </a:endParaRPr>
          </a:p>
        </p:txBody>
      </p:sp>
      <p:sp>
        <p:nvSpPr>
          <p:cNvPr id="8" name="Rectangle 7"/>
          <p:cNvSpPr/>
          <p:nvPr/>
        </p:nvSpPr>
        <p:spPr>
          <a:xfrm>
            <a:off x="8227692" y="2316167"/>
            <a:ext cx="1629596" cy="646331"/>
          </a:xfrm>
          <a:prstGeom prst="rect">
            <a:avLst/>
          </a:prstGeom>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Responsive</a:t>
            </a:r>
          </a:p>
          <a:p>
            <a:pPr defTabSz="457135"/>
            <a:r>
              <a:rPr lang="en-US" sz="800">
                <a:solidFill>
                  <a:prstClr val="white">
                    <a:lumMod val="75000"/>
                  </a:prstClr>
                </a:solidFill>
                <a:latin typeface="Segoe UI Light"/>
              </a:rPr>
              <a:t>Fit any device’s form factor and screen size.</a:t>
            </a:r>
          </a:p>
          <a:p>
            <a:pPr defTabSz="457135"/>
            <a:endParaRPr lang="en-US" sz="800" i="1">
              <a:solidFill>
                <a:prstClr val="white">
                  <a:lumMod val="75000"/>
                </a:prstClr>
              </a:solidFill>
              <a:latin typeface="Segoe UI Light"/>
            </a:endParaRPr>
          </a:p>
        </p:txBody>
      </p:sp>
      <p:sp>
        <p:nvSpPr>
          <p:cNvPr id="9" name="Rectangle 8"/>
          <p:cNvSpPr/>
          <p:nvPr/>
        </p:nvSpPr>
        <p:spPr>
          <a:xfrm>
            <a:off x="3520075" y="3983232"/>
            <a:ext cx="1828541" cy="276999"/>
          </a:xfrm>
          <a:prstGeom prst="rect">
            <a:avLst/>
          </a:prstGeom>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App-like</a:t>
            </a:r>
          </a:p>
        </p:txBody>
      </p:sp>
      <p:sp>
        <p:nvSpPr>
          <p:cNvPr id="10" name="Rectangle 9"/>
          <p:cNvSpPr/>
          <p:nvPr/>
        </p:nvSpPr>
        <p:spPr>
          <a:xfrm>
            <a:off x="5079531" y="3998963"/>
            <a:ext cx="1828540" cy="276999"/>
          </a:xfrm>
          <a:prstGeom prst="rect">
            <a:avLst/>
          </a:prstGeom>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Connectivity-agnostic </a:t>
            </a:r>
          </a:p>
        </p:txBody>
      </p:sp>
      <p:sp>
        <p:nvSpPr>
          <p:cNvPr id="12" name="Rectangle 11"/>
          <p:cNvSpPr/>
          <p:nvPr/>
        </p:nvSpPr>
        <p:spPr>
          <a:xfrm>
            <a:off x="8184200" y="5049418"/>
            <a:ext cx="1828541" cy="646331"/>
          </a:xfrm>
          <a:prstGeom prst="rect">
            <a:avLst/>
          </a:prstGeom>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Current</a:t>
            </a:r>
          </a:p>
          <a:p>
            <a:pPr defTabSz="457135"/>
            <a:r>
              <a:rPr lang="en-US" sz="800">
                <a:solidFill>
                  <a:prstClr val="white">
                    <a:lumMod val="75000"/>
                  </a:prstClr>
                </a:solidFill>
                <a:latin typeface="Segoe UI Light"/>
              </a:rPr>
              <a:t>Application and content is up to date when connected to the Internet.</a:t>
            </a:r>
          </a:p>
          <a:p>
            <a:pPr defTabSz="457135"/>
            <a:endParaRPr lang="en-US" sz="800" i="1">
              <a:solidFill>
                <a:prstClr val="white">
                  <a:lumMod val="75000"/>
                </a:prstClr>
              </a:solidFill>
              <a:latin typeface="Segoe UI Light"/>
            </a:endParaRPr>
          </a:p>
        </p:txBody>
      </p:sp>
      <p:sp>
        <p:nvSpPr>
          <p:cNvPr id="15" name="Rectangle 14"/>
          <p:cNvSpPr/>
          <p:nvPr/>
        </p:nvSpPr>
        <p:spPr>
          <a:xfrm>
            <a:off x="2039006" y="5049416"/>
            <a:ext cx="1828541" cy="523220"/>
          </a:xfrm>
          <a:prstGeom prst="rect">
            <a:avLst/>
          </a:prstGeom>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Re-engageable</a:t>
            </a:r>
          </a:p>
          <a:p>
            <a:pPr defTabSz="457135"/>
            <a:r>
              <a:rPr lang="en-US" sz="800">
                <a:solidFill>
                  <a:prstClr val="white">
                    <a:lumMod val="75000"/>
                  </a:prstClr>
                </a:solidFill>
                <a:latin typeface="Segoe UI Light"/>
              </a:rPr>
              <a:t>Promotes re-engagement through features such as push notifications.</a:t>
            </a:r>
          </a:p>
        </p:txBody>
      </p:sp>
      <p:pic>
        <p:nvPicPr>
          <p:cNvPr id="2" name="Graphic 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39007" y="1969426"/>
            <a:ext cx="342851" cy="342851"/>
          </a:xfrm>
          <a:prstGeom prst="rect">
            <a:avLst/>
          </a:prstGeom>
        </p:spPr>
      </p:pic>
      <p:sp>
        <p:nvSpPr>
          <p:cNvPr id="17" name="Rectangle 16"/>
          <p:cNvSpPr/>
          <p:nvPr/>
        </p:nvSpPr>
        <p:spPr>
          <a:xfrm>
            <a:off x="4101900" y="2316166"/>
            <a:ext cx="1891903" cy="523220"/>
          </a:xfrm>
          <a:prstGeom prst="rect">
            <a:avLst/>
          </a:prstGeom>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Performant</a:t>
            </a:r>
          </a:p>
          <a:p>
            <a:pPr defTabSz="457135"/>
            <a:r>
              <a:rPr lang="en-US" sz="800">
                <a:solidFill>
                  <a:prstClr val="white">
                    <a:lumMod val="75000"/>
                  </a:prstClr>
                </a:solidFill>
                <a:latin typeface="Segoe UI Light"/>
              </a:rPr>
              <a:t>Works as fast or faster than a native app.</a:t>
            </a:r>
          </a:p>
        </p:txBody>
      </p:sp>
      <p:pic>
        <p:nvPicPr>
          <p:cNvPr id="13" name="Graphic 1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01901" y="1969426"/>
            <a:ext cx="342851" cy="342851"/>
          </a:xfrm>
          <a:prstGeom prst="rect">
            <a:avLst/>
          </a:prstGeom>
        </p:spPr>
      </p:pic>
      <p:pic>
        <p:nvPicPr>
          <p:cNvPr id="14" name="Graphic 13"/>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64795" y="1969426"/>
            <a:ext cx="342851" cy="342851"/>
          </a:xfrm>
          <a:prstGeom prst="rect">
            <a:avLst/>
          </a:prstGeom>
        </p:spPr>
      </p:pic>
      <p:pic>
        <p:nvPicPr>
          <p:cNvPr id="16" name="Graphic 15"/>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27688" y="1967060"/>
            <a:ext cx="342851" cy="342851"/>
          </a:xfrm>
          <a:prstGeom prst="rect">
            <a:avLst/>
          </a:prstGeom>
        </p:spPr>
      </p:pic>
      <p:pic>
        <p:nvPicPr>
          <p:cNvPr id="18" name="Graphic 17"/>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12245" y="3225509"/>
            <a:ext cx="813105" cy="813105"/>
          </a:xfrm>
          <a:prstGeom prst="rect">
            <a:avLst/>
          </a:prstGeom>
        </p:spPr>
      </p:pic>
      <p:pic>
        <p:nvPicPr>
          <p:cNvPr id="19" name="Graphic 18"/>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78192" y="4744530"/>
            <a:ext cx="287041" cy="279122"/>
          </a:xfrm>
          <a:prstGeom prst="rect">
            <a:avLst/>
          </a:prstGeom>
        </p:spPr>
      </p:pic>
      <p:pic>
        <p:nvPicPr>
          <p:cNvPr id="20" name="Graphic 19"/>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478016" y="3126741"/>
            <a:ext cx="894590" cy="894590"/>
          </a:xfrm>
          <a:prstGeom prst="rect">
            <a:avLst/>
          </a:prstGeom>
        </p:spPr>
      </p:pic>
      <p:pic>
        <p:nvPicPr>
          <p:cNvPr id="22" name="Graphic 21"/>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84199" y="4698007"/>
            <a:ext cx="342851" cy="342851"/>
          </a:xfrm>
          <a:prstGeom prst="rect">
            <a:avLst/>
          </a:prstGeom>
        </p:spPr>
      </p:pic>
      <p:pic>
        <p:nvPicPr>
          <p:cNvPr id="23" name="Graphic 22"/>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101901" y="4694237"/>
            <a:ext cx="342851" cy="342851"/>
          </a:xfrm>
          <a:prstGeom prst="rect">
            <a:avLst/>
          </a:prstGeom>
        </p:spPr>
      </p:pic>
      <p:sp>
        <p:nvSpPr>
          <p:cNvPr id="24" name="Rectangle 23"/>
          <p:cNvSpPr/>
          <p:nvPr/>
        </p:nvSpPr>
        <p:spPr>
          <a:xfrm>
            <a:off x="6164794" y="5049416"/>
            <a:ext cx="1635926" cy="523220"/>
          </a:xfrm>
          <a:prstGeom prst="rect">
            <a:avLst/>
          </a:prstGeom>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Connected to users</a:t>
            </a:r>
          </a:p>
          <a:p>
            <a:pPr defTabSz="457135"/>
            <a:r>
              <a:rPr lang="en-US" sz="800">
                <a:solidFill>
                  <a:prstClr val="white">
                    <a:lumMod val="75000"/>
                  </a:prstClr>
                </a:solidFill>
                <a:latin typeface="Segoe UI Light"/>
              </a:rPr>
              <a:t>Direct feedback to you through ratings and reviews</a:t>
            </a:r>
          </a:p>
        </p:txBody>
      </p:sp>
      <p:pic>
        <p:nvPicPr>
          <p:cNvPr id="25" name="Graphic 24">
            <a:extLst>
              <a:ext uri="{FF2B5EF4-FFF2-40B4-BE49-F238E27FC236}">
                <a16:creationId xmlns:a16="http://schemas.microsoft.com/office/drawing/2014/main" id="{90F8A89A-1CF6-6A48-A5D4-4ECA9ECE757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232031" y="4748039"/>
            <a:ext cx="275615" cy="275615"/>
          </a:xfrm>
          <a:prstGeom prst="rect">
            <a:avLst/>
          </a:prstGeom>
        </p:spPr>
      </p:pic>
      <p:sp>
        <p:nvSpPr>
          <p:cNvPr id="26" name="Rectangle 25">
            <a:extLst>
              <a:ext uri="{FF2B5EF4-FFF2-40B4-BE49-F238E27FC236}">
                <a16:creationId xmlns:a16="http://schemas.microsoft.com/office/drawing/2014/main" id="{845B727D-58A9-4E61-97B5-55DEC69F586A}"/>
              </a:ext>
            </a:extLst>
          </p:cNvPr>
          <p:cNvSpPr/>
          <p:nvPr/>
        </p:nvSpPr>
        <p:spPr>
          <a:xfrm>
            <a:off x="2039006" y="3593108"/>
            <a:ext cx="1828541" cy="646331"/>
          </a:xfrm>
          <a:prstGeom prst="rect">
            <a:avLst/>
          </a:prstGeom>
        </p:spPr>
        <p:txBody>
          <a:bodyPr wrap="square">
            <a:spAutoFit/>
          </a:bodyPr>
          <a:lstStyle/>
          <a:p>
            <a:pPr defTabSz="457135"/>
            <a:r>
              <a:rPr lang="en-US" sz="1200" dirty="0">
                <a:solidFill>
                  <a:prstClr val="white">
                    <a:lumMod val="95000"/>
                  </a:prstClr>
                </a:solidFill>
                <a:latin typeface="Segoe UI Semibold" panose="020B0702040204020203" pitchFamily="34" charset="0"/>
                <a:cs typeface="Segoe UI Semibold" panose="020B0702040204020203" pitchFamily="34" charset="0"/>
              </a:rPr>
              <a:t>App-like</a:t>
            </a:r>
          </a:p>
          <a:p>
            <a:pPr defTabSz="457135"/>
            <a:r>
              <a:rPr lang="en-US" sz="800" dirty="0">
                <a:solidFill>
                  <a:prstClr val="white">
                    <a:lumMod val="75000"/>
                  </a:prstClr>
                </a:solidFill>
                <a:latin typeface="Segoe UI Light"/>
              </a:rPr>
              <a:t>Looks like a native app and uses the application shell model with minimal page refreshes.</a:t>
            </a:r>
          </a:p>
        </p:txBody>
      </p:sp>
      <p:sp>
        <p:nvSpPr>
          <p:cNvPr id="27" name="Rectangle 26">
            <a:extLst>
              <a:ext uri="{FF2B5EF4-FFF2-40B4-BE49-F238E27FC236}">
                <a16:creationId xmlns:a16="http://schemas.microsoft.com/office/drawing/2014/main" id="{98BAC7DF-40F8-45F1-ABB9-3916E9ED4A8D}"/>
              </a:ext>
            </a:extLst>
          </p:cNvPr>
          <p:cNvSpPr/>
          <p:nvPr/>
        </p:nvSpPr>
        <p:spPr>
          <a:xfrm>
            <a:off x="4101901" y="3593106"/>
            <a:ext cx="1828540" cy="400110"/>
          </a:xfrm>
          <a:prstGeom prst="rect">
            <a:avLst/>
          </a:prstGeom>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Connectivity-agnostic </a:t>
            </a:r>
          </a:p>
          <a:p>
            <a:pPr defTabSz="457135"/>
            <a:r>
              <a:rPr lang="en-US" sz="800">
                <a:solidFill>
                  <a:prstClr val="white">
                    <a:lumMod val="75000"/>
                  </a:prstClr>
                </a:solidFill>
                <a:latin typeface="Segoe UI Light"/>
              </a:rPr>
              <a:t>Works with low connectivity or offline.</a:t>
            </a:r>
          </a:p>
        </p:txBody>
      </p:sp>
      <p:sp>
        <p:nvSpPr>
          <p:cNvPr id="28" name="Rectangle 27">
            <a:extLst>
              <a:ext uri="{FF2B5EF4-FFF2-40B4-BE49-F238E27FC236}">
                <a16:creationId xmlns:a16="http://schemas.microsoft.com/office/drawing/2014/main" id="{74378224-92A9-4CEE-AF89-E98D2D291B5D}"/>
              </a:ext>
            </a:extLst>
          </p:cNvPr>
          <p:cNvSpPr/>
          <p:nvPr/>
        </p:nvSpPr>
        <p:spPr>
          <a:xfrm>
            <a:off x="6164797" y="3594856"/>
            <a:ext cx="1544425" cy="646331"/>
          </a:xfrm>
          <a:prstGeom prst="rect">
            <a:avLst/>
          </a:prstGeom>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Installable</a:t>
            </a:r>
          </a:p>
          <a:p>
            <a:pPr defTabSz="457135"/>
            <a:r>
              <a:rPr lang="en-US" sz="800">
                <a:solidFill>
                  <a:prstClr val="white">
                    <a:lumMod val="75000"/>
                  </a:prstClr>
                </a:solidFill>
                <a:latin typeface="Segoe UI Light"/>
              </a:rPr>
              <a:t>Install on the device’s desktop, start menu, or task bar making it readily available.</a:t>
            </a:r>
          </a:p>
        </p:txBody>
      </p:sp>
      <p:pic>
        <p:nvPicPr>
          <p:cNvPr id="29" name="Graphic 28">
            <a:extLst>
              <a:ext uri="{FF2B5EF4-FFF2-40B4-BE49-F238E27FC236}">
                <a16:creationId xmlns:a16="http://schemas.microsoft.com/office/drawing/2014/main" id="{AA55292F-1971-42A2-9097-01B2300154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39007" y="3244624"/>
            <a:ext cx="342851" cy="342851"/>
          </a:xfrm>
          <a:prstGeom prst="rect">
            <a:avLst/>
          </a:prstGeom>
        </p:spPr>
      </p:pic>
      <p:pic>
        <p:nvPicPr>
          <p:cNvPr id="30" name="Graphic 29">
            <a:extLst>
              <a:ext uri="{FF2B5EF4-FFF2-40B4-BE49-F238E27FC236}">
                <a16:creationId xmlns:a16="http://schemas.microsoft.com/office/drawing/2014/main" id="{4D9D5B4C-B2F6-45F9-A7FC-225453F8A2C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01901" y="3244624"/>
            <a:ext cx="342851" cy="342851"/>
          </a:xfrm>
          <a:prstGeom prst="rect">
            <a:avLst/>
          </a:prstGeom>
        </p:spPr>
      </p:pic>
      <p:pic>
        <p:nvPicPr>
          <p:cNvPr id="31" name="Graphic 30">
            <a:extLst>
              <a:ext uri="{FF2B5EF4-FFF2-40B4-BE49-F238E27FC236}">
                <a16:creationId xmlns:a16="http://schemas.microsoft.com/office/drawing/2014/main" id="{EB4FE163-0322-4F3B-8EA1-FDF658C22D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164795" y="3244624"/>
            <a:ext cx="342851" cy="342851"/>
          </a:xfrm>
          <a:prstGeom prst="rect">
            <a:avLst/>
          </a:prstGeom>
        </p:spPr>
      </p:pic>
      <p:sp>
        <p:nvSpPr>
          <p:cNvPr id="32" name="Rectangle 31">
            <a:extLst>
              <a:ext uri="{FF2B5EF4-FFF2-40B4-BE49-F238E27FC236}">
                <a16:creationId xmlns:a16="http://schemas.microsoft.com/office/drawing/2014/main" id="{E8987344-2C55-4723-AC7E-9A8ADF025CBE}"/>
              </a:ext>
            </a:extLst>
          </p:cNvPr>
          <p:cNvSpPr/>
          <p:nvPr/>
        </p:nvSpPr>
        <p:spPr>
          <a:xfrm>
            <a:off x="7762253" y="4011683"/>
            <a:ext cx="1828541" cy="276999"/>
          </a:xfrm>
          <a:prstGeom prst="rect">
            <a:avLst/>
          </a:prstGeom>
          <a:noFill/>
        </p:spPr>
        <p:txBody>
          <a:bodyPr wrap="square">
            <a:spAutoFit/>
          </a:bodyPr>
          <a:lstStyle/>
          <a:p>
            <a:pPr defTabSz="457135"/>
            <a:r>
              <a:rPr lang="en-US" sz="1200">
                <a:solidFill>
                  <a:prstClr val="white">
                    <a:lumMod val="95000"/>
                  </a:prstClr>
                </a:solidFill>
                <a:latin typeface="Segoe UI Semibold" panose="020B0702040204020203" pitchFamily="34" charset="0"/>
                <a:cs typeface="Segoe UI Semibold" panose="020B0702040204020203" pitchFamily="34" charset="0"/>
              </a:rPr>
              <a:t>Progressive</a:t>
            </a:r>
          </a:p>
        </p:txBody>
      </p:sp>
      <p:pic>
        <p:nvPicPr>
          <p:cNvPr id="33" name="Graphic 32">
            <a:extLst>
              <a:ext uri="{FF2B5EF4-FFF2-40B4-BE49-F238E27FC236}">
                <a16:creationId xmlns:a16="http://schemas.microsoft.com/office/drawing/2014/main" id="{A84CA006-E4A0-4178-A9BE-188FFCB566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62254" y="3163906"/>
            <a:ext cx="843887" cy="843887"/>
          </a:xfrm>
          <a:prstGeom prst="rect">
            <a:avLst/>
          </a:prstGeom>
        </p:spPr>
      </p:pic>
      <p:sp>
        <p:nvSpPr>
          <p:cNvPr id="3" name="Rectangle 2">
            <a:extLst>
              <a:ext uri="{FF2B5EF4-FFF2-40B4-BE49-F238E27FC236}">
                <a16:creationId xmlns:a16="http://schemas.microsoft.com/office/drawing/2014/main" id="{F272EE12-58E5-4BC8-8227-27D3AA961706}"/>
              </a:ext>
            </a:extLst>
          </p:cNvPr>
          <p:cNvSpPr/>
          <p:nvPr/>
        </p:nvSpPr>
        <p:spPr>
          <a:xfrm>
            <a:off x="1687924" y="1880933"/>
            <a:ext cx="8697951" cy="1318479"/>
          </a:xfrm>
          <a:prstGeom prst="rect">
            <a:avLst/>
          </a:prstGeom>
          <a:solidFill>
            <a:srgbClr val="23568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5D6D762-FEF3-43CD-AFCF-03A059725D1C}"/>
              </a:ext>
            </a:extLst>
          </p:cNvPr>
          <p:cNvSpPr/>
          <p:nvPr/>
        </p:nvSpPr>
        <p:spPr>
          <a:xfrm>
            <a:off x="1747026" y="4530765"/>
            <a:ext cx="8697951" cy="1318479"/>
          </a:xfrm>
          <a:prstGeom prst="rect">
            <a:avLst/>
          </a:prstGeom>
          <a:solidFill>
            <a:srgbClr val="23568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397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xit" presetSubtype="0" fill="hold" grpId="0" nodeType="withEffect">
                                  <p:stCondLst>
                                    <p:cond delay="0"/>
                                  </p:stCondLst>
                                  <p:childTnLst>
                                    <p:animEffect transition="out" filter="fade">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7"/>
                                        </p:tgtEl>
                                      </p:cBhvr>
                                    </p:animEffect>
                                    <p:set>
                                      <p:cBhvr>
                                        <p:cTn id="22" dur="1" fill="hold">
                                          <p:stCondLst>
                                            <p:cond delay="499"/>
                                          </p:stCondLst>
                                        </p:cTn>
                                        <p:tgtEl>
                                          <p:spTgt spid="2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31"/>
                                        </p:tgtEl>
                                      </p:cBhvr>
                                    </p:animEffect>
                                    <p:set>
                                      <p:cBhvr>
                                        <p:cTn id="34" dur="1" fill="hold">
                                          <p:stCondLst>
                                            <p:cond delay="499"/>
                                          </p:stCondLst>
                                        </p:cTn>
                                        <p:tgtEl>
                                          <p:spTgt spid="31"/>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p:bldP spid="27" grpId="0"/>
      <p:bldP spid="28" grpId="0"/>
      <p:bldP spid="32" grpId="0"/>
      <p:bldP spid="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4811790"/>
            <a:ext cx="12191999" cy="1716516"/>
            <a:chOff x="-179945" y="1558358"/>
            <a:chExt cx="11738507" cy="1652668"/>
          </a:xfrm>
          <a:solidFill>
            <a:schemeClr val="tx1"/>
          </a:solidFill>
        </p:grpSpPr>
        <p:sp>
          <p:nvSpPr>
            <p:cNvPr id="24" name="Freeform 142"/>
            <p:cNvSpPr/>
            <p:nvPr/>
          </p:nvSpPr>
          <p:spPr>
            <a:xfrm>
              <a:off x="1346192" y="1775049"/>
              <a:ext cx="373125" cy="385673"/>
            </a:xfrm>
            <a:custGeom>
              <a:avLst/>
              <a:gdLst>
                <a:gd name="connsiteX0" fmla="*/ 2007579 w 2309448"/>
                <a:gd name="connsiteY0" fmla="*/ 1828800 h 2387112"/>
                <a:gd name="connsiteX1" fmla="*/ 2309448 w 2309448"/>
                <a:gd name="connsiteY1" fmla="*/ 1828800 h 2387112"/>
                <a:gd name="connsiteX2" fmla="*/ 2309448 w 2309448"/>
                <a:gd name="connsiteY2" fmla="*/ 2387111 h 2387112"/>
                <a:gd name="connsiteX3" fmla="*/ 2309447 w 2309448"/>
                <a:gd name="connsiteY3" fmla="*/ 2387111 h 2387112"/>
                <a:gd name="connsiteX4" fmla="*/ 0 w 2309448"/>
                <a:gd name="connsiteY4" fmla="*/ 2387112 h 2387112"/>
                <a:gd name="connsiteX5" fmla="*/ 0 w 2309448"/>
                <a:gd name="connsiteY5" fmla="*/ 2387111 h 2387112"/>
                <a:gd name="connsiteX6" fmla="*/ 0 w 2309448"/>
                <a:gd name="connsiteY6" fmla="*/ 1828801 h 2387112"/>
                <a:gd name="connsiteX7" fmla="*/ 301869 w 2309448"/>
                <a:gd name="connsiteY7" fmla="*/ 1828801 h 2387112"/>
                <a:gd name="connsiteX8" fmla="*/ 301869 w 2309448"/>
                <a:gd name="connsiteY8" fmla="*/ 2085242 h 2387112"/>
                <a:gd name="connsiteX9" fmla="*/ 2007579 w 2309448"/>
                <a:gd name="connsiteY9" fmla="*/ 2085242 h 2387112"/>
                <a:gd name="connsiteX10" fmla="*/ 495301 w 2309448"/>
                <a:gd name="connsiteY10" fmla="*/ 1538655 h 2387112"/>
                <a:gd name="connsiteX11" fmla="*/ 858717 w 2309448"/>
                <a:gd name="connsiteY11" fmla="*/ 1538655 h 2387112"/>
                <a:gd name="connsiteX12" fmla="*/ 858717 w 2309448"/>
                <a:gd name="connsiteY12" fmla="*/ 1818541 h 2387112"/>
                <a:gd name="connsiteX13" fmla="*/ 495301 w 2309448"/>
                <a:gd name="connsiteY13" fmla="*/ 1818541 h 2387112"/>
                <a:gd name="connsiteX14" fmla="*/ 1060094 w 2309448"/>
                <a:gd name="connsiteY14" fmla="*/ 1296134 h 2387112"/>
                <a:gd name="connsiteX15" fmla="*/ 1423510 w 2309448"/>
                <a:gd name="connsiteY15" fmla="*/ 1296134 h 2387112"/>
                <a:gd name="connsiteX16" fmla="*/ 1423510 w 2309448"/>
                <a:gd name="connsiteY16" fmla="*/ 1576020 h 2387112"/>
                <a:gd name="connsiteX17" fmla="*/ 1060094 w 2309448"/>
                <a:gd name="connsiteY17" fmla="*/ 1576020 h 2387112"/>
                <a:gd name="connsiteX18" fmla="*/ 1624886 w 2309448"/>
                <a:gd name="connsiteY18" fmla="*/ 1053613 h 2387112"/>
                <a:gd name="connsiteX19" fmla="*/ 1988302 w 2309448"/>
                <a:gd name="connsiteY19" fmla="*/ 1053613 h 2387112"/>
                <a:gd name="connsiteX20" fmla="*/ 1988302 w 2309448"/>
                <a:gd name="connsiteY20" fmla="*/ 1333499 h 2387112"/>
                <a:gd name="connsiteX21" fmla="*/ 1624886 w 2309448"/>
                <a:gd name="connsiteY21" fmla="*/ 1333499 h 2387112"/>
                <a:gd name="connsiteX22" fmla="*/ 495301 w 2309448"/>
                <a:gd name="connsiteY22" fmla="*/ 1053613 h 2387112"/>
                <a:gd name="connsiteX23" fmla="*/ 858717 w 2309448"/>
                <a:gd name="connsiteY23" fmla="*/ 1053613 h 2387112"/>
                <a:gd name="connsiteX24" fmla="*/ 858717 w 2309448"/>
                <a:gd name="connsiteY24" fmla="*/ 1333499 h 2387112"/>
                <a:gd name="connsiteX25" fmla="*/ 495301 w 2309448"/>
                <a:gd name="connsiteY25" fmla="*/ 1333499 h 2387112"/>
                <a:gd name="connsiteX26" fmla="*/ 1060094 w 2309448"/>
                <a:gd name="connsiteY26" fmla="*/ 811092 h 2387112"/>
                <a:gd name="connsiteX27" fmla="*/ 1423510 w 2309448"/>
                <a:gd name="connsiteY27" fmla="*/ 811092 h 2387112"/>
                <a:gd name="connsiteX28" fmla="*/ 1423510 w 2309448"/>
                <a:gd name="connsiteY28" fmla="*/ 1090978 h 2387112"/>
                <a:gd name="connsiteX29" fmla="*/ 1060094 w 2309448"/>
                <a:gd name="connsiteY29" fmla="*/ 1090978 h 2387112"/>
                <a:gd name="connsiteX30" fmla="*/ 495301 w 2309448"/>
                <a:gd name="connsiteY30" fmla="*/ 568571 h 2387112"/>
                <a:gd name="connsiteX31" fmla="*/ 858717 w 2309448"/>
                <a:gd name="connsiteY31" fmla="*/ 568571 h 2387112"/>
                <a:gd name="connsiteX32" fmla="*/ 858717 w 2309448"/>
                <a:gd name="connsiteY32" fmla="*/ 848457 h 2387112"/>
                <a:gd name="connsiteX33" fmla="*/ 495301 w 2309448"/>
                <a:gd name="connsiteY33" fmla="*/ 848457 h 2387112"/>
                <a:gd name="connsiteX34" fmla="*/ 2309448 w 2309448"/>
                <a:gd name="connsiteY34" fmla="*/ 0 h 2387112"/>
                <a:gd name="connsiteX35" fmla="*/ 2309448 w 2309448"/>
                <a:gd name="connsiteY35" fmla="*/ 1 h 2387112"/>
                <a:gd name="connsiteX36" fmla="*/ 2309448 w 2309448"/>
                <a:gd name="connsiteY36" fmla="*/ 558311 h 2387112"/>
                <a:gd name="connsiteX37" fmla="*/ 2007579 w 2309448"/>
                <a:gd name="connsiteY37" fmla="*/ 558311 h 2387112"/>
                <a:gd name="connsiteX38" fmla="*/ 2007579 w 2309448"/>
                <a:gd name="connsiteY38" fmla="*/ 301870 h 2387112"/>
                <a:gd name="connsiteX39" fmla="*/ 301869 w 2309448"/>
                <a:gd name="connsiteY39" fmla="*/ 301870 h 2387112"/>
                <a:gd name="connsiteX40" fmla="*/ 301869 w 2309448"/>
                <a:gd name="connsiteY40" fmla="*/ 558312 h 2387112"/>
                <a:gd name="connsiteX41" fmla="*/ 0 w 2309448"/>
                <a:gd name="connsiteY41" fmla="*/ 558312 h 2387112"/>
                <a:gd name="connsiteX42" fmla="*/ 0 w 2309448"/>
                <a:gd name="connsiteY42" fmla="*/ 1 h 2387112"/>
                <a:gd name="connsiteX43" fmla="*/ 1 w 2309448"/>
                <a:gd name="connsiteY43" fmla="*/ 1 h 2387112"/>
                <a:gd name="connsiteX44" fmla="*/ 2309448 w 2309448"/>
                <a:gd name="connsiteY44" fmla="*/ 0 h 2387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309448" h="2387112">
                  <a:moveTo>
                    <a:pt x="2007579" y="1828800"/>
                  </a:moveTo>
                  <a:lnTo>
                    <a:pt x="2309448" y="1828800"/>
                  </a:lnTo>
                  <a:lnTo>
                    <a:pt x="2309448" y="2387111"/>
                  </a:lnTo>
                  <a:lnTo>
                    <a:pt x="2309447" y="2387111"/>
                  </a:lnTo>
                  <a:cubicBezTo>
                    <a:pt x="1539631" y="2387111"/>
                    <a:pt x="769816" y="2387112"/>
                    <a:pt x="0" y="2387112"/>
                  </a:cubicBezTo>
                  <a:lnTo>
                    <a:pt x="0" y="2387111"/>
                  </a:lnTo>
                  <a:lnTo>
                    <a:pt x="0" y="1828801"/>
                  </a:lnTo>
                  <a:lnTo>
                    <a:pt x="301869" y="1828801"/>
                  </a:lnTo>
                  <a:lnTo>
                    <a:pt x="301869" y="2085242"/>
                  </a:lnTo>
                  <a:lnTo>
                    <a:pt x="2007579" y="2085242"/>
                  </a:lnTo>
                  <a:close/>
                  <a:moveTo>
                    <a:pt x="495301" y="1538655"/>
                  </a:moveTo>
                  <a:lnTo>
                    <a:pt x="858717" y="1538655"/>
                  </a:lnTo>
                  <a:lnTo>
                    <a:pt x="858717" y="1818541"/>
                  </a:lnTo>
                  <a:lnTo>
                    <a:pt x="495301" y="1818541"/>
                  </a:lnTo>
                  <a:close/>
                  <a:moveTo>
                    <a:pt x="1060094" y="1296134"/>
                  </a:moveTo>
                  <a:lnTo>
                    <a:pt x="1423510" y="1296134"/>
                  </a:lnTo>
                  <a:lnTo>
                    <a:pt x="1423510" y="1576020"/>
                  </a:lnTo>
                  <a:lnTo>
                    <a:pt x="1060094" y="1576020"/>
                  </a:lnTo>
                  <a:close/>
                  <a:moveTo>
                    <a:pt x="1624886" y="1053613"/>
                  </a:moveTo>
                  <a:lnTo>
                    <a:pt x="1988302" y="1053613"/>
                  </a:lnTo>
                  <a:lnTo>
                    <a:pt x="1988302" y="1333499"/>
                  </a:lnTo>
                  <a:lnTo>
                    <a:pt x="1624886" y="1333499"/>
                  </a:lnTo>
                  <a:close/>
                  <a:moveTo>
                    <a:pt x="495301" y="1053613"/>
                  </a:moveTo>
                  <a:lnTo>
                    <a:pt x="858717" y="1053613"/>
                  </a:lnTo>
                  <a:lnTo>
                    <a:pt x="858717" y="1333499"/>
                  </a:lnTo>
                  <a:lnTo>
                    <a:pt x="495301" y="1333499"/>
                  </a:lnTo>
                  <a:close/>
                  <a:moveTo>
                    <a:pt x="1060094" y="811092"/>
                  </a:moveTo>
                  <a:lnTo>
                    <a:pt x="1423510" y="811092"/>
                  </a:lnTo>
                  <a:lnTo>
                    <a:pt x="1423510" y="1090978"/>
                  </a:lnTo>
                  <a:lnTo>
                    <a:pt x="1060094" y="1090978"/>
                  </a:lnTo>
                  <a:close/>
                  <a:moveTo>
                    <a:pt x="495301" y="568571"/>
                  </a:moveTo>
                  <a:lnTo>
                    <a:pt x="858717" y="568571"/>
                  </a:lnTo>
                  <a:lnTo>
                    <a:pt x="858717" y="848457"/>
                  </a:lnTo>
                  <a:lnTo>
                    <a:pt x="495301" y="848457"/>
                  </a:lnTo>
                  <a:close/>
                  <a:moveTo>
                    <a:pt x="2309448" y="0"/>
                  </a:moveTo>
                  <a:lnTo>
                    <a:pt x="2309448" y="1"/>
                  </a:lnTo>
                  <a:lnTo>
                    <a:pt x="2309448" y="558311"/>
                  </a:lnTo>
                  <a:lnTo>
                    <a:pt x="2007579" y="558311"/>
                  </a:lnTo>
                  <a:lnTo>
                    <a:pt x="2007579" y="301870"/>
                  </a:lnTo>
                  <a:lnTo>
                    <a:pt x="301869" y="301870"/>
                  </a:lnTo>
                  <a:lnTo>
                    <a:pt x="301869" y="558312"/>
                  </a:lnTo>
                  <a:lnTo>
                    <a:pt x="0" y="558312"/>
                  </a:lnTo>
                  <a:lnTo>
                    <a:pt x="0" y="1"/>
                  </a:lnTo>
                  <a:lnTo>
                    <a:pt x="1" y="1"/>
                  </a:lnTo>
                  <a:cubicBezTo>
                    <a:pt x="769817" y="1"/>
                    <a:pt x="1539632" y="0"/>
                    <a:pt x="230944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8">
                <a:solidFill>
                  <a:schemeClr val="tx1">
                    <a:lumMod val="95000"/>
                  </a:schemeClr>
                </a:solidFill>
              </a:endParaRPr>
            </a:p>
          </p:txBody>
        </p:sp>
        <p:sp>
          <p:nvSpPr>
            <p:cNvPr id="25" name="Rectangle 24"/>
            <p:cNvSpPr/>
            <p:nvPr/>
          </p:nvSpPr>
          <p:spPr>
            <a:xfrm>
              <a:off x="686934" y="2323452"/>
              <a:ext cx="1691640" cy="321208"/>
            </a:xfrm>
            <a:prstGeom prst="rect">
              <a:avLst/>
            </a:prstGeom>
            <a:noFill/>
          </p:spPr>
          <p:txBody>
            <a:bodyPr wrap="square">
              <a:spAutoFit/>
            </a:bodyPr>
            <a:lstStyle/>
            <a:p>
              <a:pPr algn="ctr" defTabSz="896354">
                <a:spcAft>
                  <a:spcPts val="1153"/>
                </a:spcAft>
                <a:defRPr/>
              </a:pPr>
              <a:r>
                <a:rPr lang="en-US" sz="1568" spc="98">
                  <a:latin typeface="Segoe UI Semilight" panose="020B0402040204020203" pitchFamily="34" charset="0"/>
                  <a:cs typeface="Segoe UI Semilight" panose="020B0402040204020203" pitchFamily="34" charset="0"/>
                </a:rPr>
                <a:t>Devices + IoT</a:t>
              </a:r>
            </a:p>
          </p:txBody>
        </p:sp>
        <p:sp>
          <p:nvSpPr>
            <p:cNvPr id="28" name="Freeform 127"/>
            <p:cNvSpPr>
              <a:spLocks noChangeAspect="1"/>
            </p:cNvSpPr>
            <p:nvPr/>
          </p:nvSpPr>
          <p:spPr bwMode="black">
            <a:xfrm>
              <a:off x="3414973" y="1629311"/>
              <a:ext cx="603790" cy="475181"/>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pPr>
              <a:endParaRPr lang="en-US" sz="1568">
                <a:solidFill>
                  <a:schemeClr val="tx1">
                    <a:lumMod val="95000"/>
                  </a:schemeClr>
                </a:solidFill>
                <a:latin typeface="Segoe UI"/>
                <a:ea typeface="Segoe UI" pitchFamily="34" charset="0"/>
                <a:cs typeface="Segoe UI" pitchFamily="34" charset="0"/>
              </a:endParaRPr>
            </a:p>
          </p:txBody>
        </p:sp>
        <p:sp>
          <p:nvSpPr>
            <p:cNvPr id="29" name="Rectangle 28"/>
            <p:cNvSpPr/>
            <p:nvPr/>
          </p:nvSpPr>
          <p:spPr>
            <a:xfrm>
              <a:off x="2871048" y="2323452"/>
              <a:ext cx="1691640" cy="321208"/>
            </a:xfrm>
            <a:prstGeom prst="rect">
              <a:avLst/>
            </a:prstGeom>
            <a:noFill/>
          </p:spPr>
          <p:txBody>
            <a:bodyPr wrap="square">
              <a:spAutoFit/>
            </a:bodyPr>
            <a:lstStyle/>
            <a:p>
              <a:pPr algn="ctr" defTabSz="896354">
                <a:spcAft>
                  <a:spcPts val="1153"/>
                </a:spcAft>
                <a:defRPr/>
              </a:pPr>
              <a:r>
                <a:rPr lang="en-US" sz="1568" spc="98">
                  <a:latin typeface="Segoe UI Semilight" panose="020B0402040204020203" pitchFamily="34" charset="0"/>
                  <a:cs typeface="Segoe UI Semilight" panose="020B0402040204020203" pitchFamily="34" charset="0"/>
                </a:rPr>
                <a:t>PC</a:t>
              </a:r>
            </a:p>
          </p:txBody>
        </p:sp>
        <p:grpSp>
          <p:nvGrpSpPr>
            <p:cNvPr id="30" name="Group 29"/>
            <p:cNvGrpSpPr/>
            <p:nvPr/>
          </p:nvGrpSpPr>
          <p:grpSpPr>
            <a:xfrm>
              <a:off x="5232932" y="1910870"/>
              <a:ext cx="939747" cy="193622"/>
              <a:chOff x="5810791" y="1490715"/>
              <a:chExt cx="939747" cy="193622"/>
            </a:xfrm>
            <a:grpFill/>
          </p:grpSpPr>
          <p:sp>
            <p:nvSpPr>
              <p:cNvPr id="40" name="Freeform 23"/>
              <p:cNvSpPr>
                <a:spLocks noEditPoints="1"/>
              </p:cNvSpPr>
              <p:nvPr/>
            </p:nvSpPr>
            <p:spPr bwMode="auto">
              <a:xfrm>
                <a:off x="6413899" y="1490715"/>
                <a:ext cx="336639" cy="193622"/>
              </a:xfrm>
              <a:custGeom>
                <a:avLst/>
                <a:gdLst>
                  <a:gd name="T0" fmla="*/ 179 w 331"/>
                  <a:gd name="T1" fmla="*/ 68 h 190"/>
                  <a:gd name="T2" fmla="*/ 166 w 331"/>
                  <a:gd name="T3" fmla="*/ 82 h 190"/>
                  <a:gd name="T4" fmla="*/ 152 w 331"/>
                  <a:gd name="T5" fmla="*/ 68 h 190"/>
                  <a:gd name="T6" fmla="*/ 166 w 331"/>
                  <a:gd name="T7" fmla="*/ 55 h 190"/>
                  <a:gd name="T8" fmla="*/ 179 w 331"/>
                  <a:gd name="T9" fmla="*/ 68 h 190"/>
                  <a:gd name="T10" fmla="*/ 261 w 331"/>
                  <a:gd name="T11" fmla="*/ 18 h 190"/>
                  <a:gd name="T12" fmla="*/ 220 w 331"/>
                  <a:gd name="T13" fmla="*/ 2 h 190"/>
                  <a:gd name="T14" fmla="*/ 193 w 331"/>
                  <a:gd name="T15" fmla="*/ 23 h 190"/>
                  <a:gd name="T16" fmla="*/ 166 w 331"/>
                  <a:gd name="T17" fmla="*/ 25 h 190"/>
                  <a:gd name="T18" fmla="*/ 138 w 331"/>
                  <a:gd name="T19" fmla="*/ 23 h 190"/>
                  <a:gd name="T20" fmla="*/ 111 w 331"/>
                  <a:gd name="T21" fmla="*/ 2 h 190"/>
                  <a:gd name="T22" fmla="*/ 71 w 331"/>
                  <a:gd name="T23" fmla="*/ 18 h 190"/>
                  <a:gd name="T24" fmla="*/ 52 w 331"/>
                  <a:gd name="T25" fmla="*/ 185 h 190"/>
                  <a:gd name="T26" fmla="*/ 96 w 331"/>
                  <a:gd name="T27" fmla="*/ 158 h 190"/>
                  <a:gd name="T28" fmla="*/ 166 w 331"/>
                  <a:gd name="T29" fmla="*/ 135 h 190"/>
                  <a:gd name="T30" fmla="*/ 235 w 331"/>
                  <a:gd name="T31" fmla="*/ 158 h 190"/>
                  <a:gd name="T32" fmla="*/ 279 w 331"/>
                  <a:gd name="T33" fmla="*/ 185 h 190"/>
                  <a:gd name="T34" fmla="*/ 261 w 331"/>
                  <a:gd name="T35" fmla="*/ 1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190">
                    <a:moveTo>
                      <a:pt x="179" y="68"/>
                    </a:moveTo>
                    <a:cubicBezTo>
                      <a:pt x="179" y="76"/>
                      <a:pt x="173" y="82"/>
                      <a:pt x="166" y="82"/>
                    </a:cubicBezTo>
                    <a:cubicBezTo>
                      <a:pt x="158" y="82"/>
                      <a:pt x="152" y="76"/>
                      <a:pt x="152" y="68"/>
                    </a:cubicBezTo>
                    <a:cubicBezTo>
                      <a:pt x="152" y="61"/>
                      <a:pt x="158" y="55"/>
                      <a:pt x="166" y="55"/>
                    </a:cubicBezTo>
                    <a:cubicBezTo>
                      <a:pt x="173" y="55"/>
                      <a:pt x="179" y="61"/>
                      <a:pt x="179" y="68"/>
                    </a:cubicBezTo>
                    <a:moveTo>
                      <a:pt x="261" y="18"/>
                    </a:moveTo>
                    <a:cubicBezTo>
                      <a:pt x="257" y="10"/>
                      <a:pt x="225" y="0"/>
                      <a:pt x="220" y="2"/>
                    </a:cubicBezTo>
                    <a:cubicBezTo>
                      <a:pt x="218" y="5"/>
                      <a:pt x="199" y="21"/>
                      <a:pt x="193" y="23"/>
                    </a:cubicBezTo>
                    <a:cubicBezTo>
                      <a:pt x="187" y="25"/>
                      <a:pt x="166" y="25"/>
                      <a:pt x="166" y="25"/>
                    </a:cubicBezTo>
                    <a:cubicBezTo>
                      <a:pt x="166" y="25"/>
                      <a:pt x="144" y="25"/>
                      <a:pt x="138" y="23"/>
                    </a:cubicBezTo>
                    <a:cubicBezTo>
                      <a:pt x="132" y="21"/>
                      <a:pt x="113" y="5"/>
                      <a:pt x="111" y="2"/>
                    </a:cubicBezTo>
                    <a:cubicBezTo>
                      <a:pt x="106" y="0"/>
                      <a:pt x="74" y="10"/>
                      <a:pt x="71" y="18"/>
                    </a:cubicBezTo>
                    <a:cubicBezTo>
                      <a:pt x="71" y="18"/>
                      <a:pt x="0" y="167"/>
                      <a:pt x="52" y="185"/>
                    </a:cubicBezTo>
                    <a:cubicBezTo>
                      <a:pt x="74" y="190"/>
                      <a:pt x="83" y="170"/>
                      <a:pt x="96" y="158"/>
                    </a:cubicBezTo>
                    <a:cubicBezTo>
                      <a:pt x="109" y="146"/>
                      <a:pt x="128" y="135"/>
                      <a:pt x="166" y="135"/>
                    </a:cubicBezTo>
                    <a:cubicBezTo>
                      <a:pt x="204" y="135"/>
                      <a:pt x="222" y="146"/>
                      <a:pt x="235" y="158"/>
                    </a:cubicBezTo>
                    <a:cubicBezTo>
                      <a:pt x="248" y="170"/>
                      <a:pt x="257" y="190"/>
                      <a:pt x="279" y="185"/>
                    </a:cubicBezTo>
                    <a:cubicBezTo>
                      <a:pt x="331" y="167"/>
                      <a:pt x="261" y="18"/>
                      <a:pt x="261" y="18"/>
                    </a:cubicBezTo>
                  </a:path>
                </a:pathLst>
              </a:custGeom>
              <a:grpFill/>
              <a:ln>
                <a:noFill/>
              </a:ln>
            </p:spPr>
            <p:txBody>
              <a:bodyPr vert="horz" wrap="square" lIns="89642" tIns="44821" rIns="89642" bIns="44821" numCol="1" anchor="t" anchorCtr="0" compatLnSpc="1">
                <a:prstTxWarp prst="textNoShape">
                  <a:avLst/>
                </a:prstTxWarp>
              </a:bodyPr>
              <a:lstStyle/>
              <a:p>
                <a:endParaRPr lang="en-US" sz="1568">
                  <a:solidFill>
                    <a:schemeClr val="tx1">
                      <a:lumMod val="95000"/>
                    </a:schemeClr>
                  </a:solidFill>
                </a:endParaRPr>
              </a:p>
            </p:txBody>
          </p:sp>
          <p:sp>
            <p:nvSpPr>
              <p:cNvPr id="41" name="Freeform: Shape 178"/>
              <p:cNvSpPr>
                <a:spLocks noChangeArrowheads="1"/>
              </p:cNvSpPr>
              <p:nvPr/>
            </p:nvSpPr>
            <p:spPr bwMode="auto">
              <a:xfrm>
                <a:off x="5810791" y="1533420"/>
                <a:ext cx="588963" cy="131259"/>
              </a:xfrm>
              <a:custGeom>
                <a:avLst/>
                <a:gdLst>
                  <a:gd name="connsiteX0" fmla="*/ 120832 w 2906666"/>
                  <a:gd name="connsiteY0" fmla="*/ 312149 h 647791"/>
                  <a:gd name="connsiteX1" fmla="*/ 120832 w 2906666"/>
                  <a:gd name="connsiteY1" fmla="*/ 342358 h 647791"/>
                  <a:gd name="connsiteX2" fmla="*/ 1392918 w 2906666"/>
                  <a:gd name="connsiteY2" fmla="*/ 342358 h 647791"/>
                  <a:gd name="connsiteX3" fmla="*/ 1392918 w 2906666"/>
                  <a:gd name="connsiteY3" fmla="*/ 312149 h 647791"/>
                  <a:gd name="connsiteX4" fmla="*/ 2581093 w 2906666"/>
                  <a:gd name="connsiteY4" fmla="*/ 265159 h 647791"/>
                  <a:gd name="connsiteX5" fmla="*/ 2634796 w 2906666"/>
                  <a:gd name="connsiteY5" fmla="*/ 272096 h 647791"/>
                  <a:gd name="connsiteX6" fmla="*/ 2688499 w 2906666"/>
                  <a:gd name="connsiteY6" fmla="*/ 265159 h 647791"/>
                  <a:gd name="connsiteX7" fmla="*/ 2648222 w 2906666"/>
                  <a:gd name="connsiteY7" fmla="*/ 285969 h 647791"/>
                  <a:gd name="connsiteX8" fmla="*/ 2673395 w 2906666"/>
                  <a:gd name="connsiteY8" fmla="*/ 317184 h 647791"/>
                  <a:gd name="connsiteX9" fmla="*/ 2687645 w 2906666"/>
                  <a:gd name="connsiteY9" fmla="*/ 366266 h 647791"/>
                  <a:gd name="connsiteX10" fmla="*/ 2687149 w 2906666"/>
                  <a:gd name="connsiteY10" fmla="*/ 367017 h 647791"/>
                  <a:gd name="connsiteX11" fmla="*/ 2684828 w 2906666"/>
                  <a:gd name="connsiteY11" fmla="*/ 363248 h 647791"/>
                  <a:gd name="connsiteX12" fmla="*/ 2634796 w 2906666"/>
                  <a:gd name="connsiteY12" fmla="*/ 299842 h 647791"/>
                  <a:gd name="connsiteX13" fmla="*/ 2584764 w 2906666"/>
                  <a:gd name="connsiteY13" fmla="*/ 363248 h 647791"/>
                  <a:gd name="connsiteX14" fmla="*/ 2582443 w 2906666"/>
                  <a:gd name="connsiteY14" fmla="*/ 367017 h 647791"/>
                  <a:gd name="connsiteX15" fmla="*/ 2581914 w 2906666"/>
                  <a:gd name="connsiteY15" fmla="*/ 366215 h 647791"/>
                  <a:gd name="connsiteX16" fmla="*/ 2595358 w 2906666"/>
                  <a:gd name="connsiteY16" fmla="*/ 317184 h 647791"/>
                  <a:gd name="connsiteX17" fmla="*/ 2614658 w 2906666"/>
                  <a:gd name="connsiteY17" fmla="*/ 285969 h 647791"/>
                  <a:gd name="connsiteX18" fmla="*/ 2581093 w 2906666"/>
                  <a:gd name="connsiteY18" fmla="*/ 265159 h 647791"/>
                  <a:gd name="connsiteX19" fmla="*/ 2634796 w 2906666"/>
                  <a:gd name="connsiteY19" fmla="*/ 238307 h 647791"/>
                  <a:gd name="connsiteX20" fmla="*/ 2560954 w 2906666"/>
                  <a:gd name="connsiteY20" fmla="*/ 313827 h 647791"/>
                  <a:gd name="connsiteX21" fmla="*/ 2566757 w 2906666"/>
                  <a:gd name="connsiteY21" fmla="*/ 343223 h 647791"/>
                  <a:gd name="connsiteX22" fmla="*/ 2581914 w 2906666"/>
                  <a:gd name="connsiteY22" fmla="*/ 366215 h 647791"/>
                  <a:gd name="connsiteX23" fmla="*/ 2581093 w 2906666"/>
                  <a:gd name="connsiteY23" fmla="*/ 369209 h 647791"/>
                  <a:gd name="connsiteX24" fmla="*/ 2582443 w 2906666"/>
                  <a:gd name="connsiteY24" fmla="*/ 367017 h 647791"/>
                  <a:gd name="connsiteX25" fmla="*/ 2582582 w 2906666"/>
                  <a:gd name="connsiteY25" fmla="*/ 367228 h 647791"/>
                  <a:gd name="connsiteX26" fmla="*/ 2634796 w 2906666"/>
                  <a:gd name="connsiteY26" fmla="*/ 389347 h 647791"/>
                  <a:gd name="connsiteX27" fmla="*/ 2687011 w 2906666"/>
                  <a:gd name="connsiteY27" fmla="*/ 367228 h 647791"/>
                  <a:gd name="connsiteX28" fmla="*/ 2687149 w 2906666"/>
                  <a:gd name="connsiteY28" fmla="*/ 367017 h 647791"/>
                  <a:gd name="connsiteX29" fmla="*/ 2688499 w 2906666"/>
                  <a:gd name="connsiteY29" fmla="*/ 369209 h 647791"/>
                  <a:gd name="connsiteX30" fmla="*/ 2687645 w 2906666"/>
                  <a:gd name="connsiteY30" fmla="*/ 366266 h 647791"/>
                  <a:gd name="connsiteX31" fmla="*/ 2702835 w 2906666"/>
                  <a:gd name="connsiteY31" fmla="*/ 343223 h 647791"/>
                  <a:gd name="connsiteX32" fmla="*/ 2708638 w 2906666"/>
                  <a:gd name="connsiteY32" fmla="*/ 313827 h 647791"/>
                  <a:gd name="connsiteX33" fmla="*/ 2634796 w 2906666"/>
                  <a:gd name="connsiteY33" fmla="*/ 238307 h 647791"/>
                  <a:gd name="connsiteX34" fmla="*/ 13426 w 2906666"/>
                  <a:gd name="connsiteY34" fmla="*/ 0 h 647791"/>
                  <a:gd name="connsiteX35" fmla="*/ 1507036 w 2906666"/>
                  <a:gd name="connsiteY35" fmla="*/ 0 h 647791"/>
                  <a:gd name="connsiteX36" fmla="*/ 2893238 w 2906666"/>
                  <a:gd name="connsiteY36" fmla="*/ 0 h 647791"/>
                  <a:gd name="connsiteX37" fmla="*/ 2906664 w 2906666"/>
                  <a:gd name="connsiteY37" fmla="*/ 33564 h 647791"/>
                  <a:gd name="connsiteX38" fmla="*/ 2906666 w 2906666"/>
                  <a:gd name="connsiteY38" fmla="*/ 33564 h 647791"/>
                  <a:gd name="connsiteX39" fmla="*/ 2906666 w 2906666"/>
                  <a:gd name="connsiteY39" fmla="*/ 614227 h 647791"/>
                  <a:gd name="connsiteX40" fmla="*/ 2906664 w 2906666"/>
                  <a:gd name="connsiteY40" fmla="*/ 614227 h 647791"/>
                  <a:gd name="connsiteX41" fmla="*/ 2893238 w 2906666"/>
                  <a:gd name="connsiteY41" fmla="*/ 647791 h 647791"/>
                  <a:gd name="connsiteX42" fmla="*/ 13426 w 2906666"/>
                  <a:gd name="connsiteY42" fmla="*/ 647791 h 647791"/>
                  <a:gd name="connsiteX43" fmla="*/ 0 w 2906666"/>
                  <a:gd name="connsiteY43" fmla="*/ 614227 h 647791"/>
                  <a:gd name="connsiteX44" fmla="*/ 0 w 2906666"/>
                  <a:gd name="connsiteY44" fmla="*/ 382633 h 647791"/>
                  <a:gd name="connsiteX45" fmla="*/ 1 w 2906666"/>
                  <a:gd name="connsiteY45" fmla="*/ 382632 h 647791"/>
                  <a:gd name="connsiteX46" fmla="*/ 0 w 2906666"/>
                  <a:gd name="connsiteY46" fmla="*/ 382632 h 647791"/>
                  <a:gd name="connsiteX47" fmla="*/ 6713 w 2906666"/>
                  <a:gd name="connsiteY47" fmla="*/ 355781 h 647791"/>
                  <a:gd name="connsiteX48" fmla="*/ 6713 w 2906666"/>
                  <a:gd name="connsiteY48" fmla="*/ 298723 h 647791"/>
                  <a:gd name="connsiteX49" fmla="*/ 0 w 2906666"/>
                  <a:gd name="connsiteY49" fmla="*/ 265159 h 647791"/>
                  <a:gd name="connsiteX50" fmla="*/ 1 w 2906666"/>
                  <a:gd name="connsiteY50" fmla="*/ 265159 h 647791"/>
                  <a:gd name="connsiteX51" fmla="*/ 0 w 2906666"/>
                  <a:gd name="connsiteY51" fmla="*/ 265158 h 647791"/>
                  <a:gd name="connsiteX52" fmla="*/ 0 w 2906666"/>
                  <a:gd name="connsiteY52" fmla="*/ 33564 h 64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906666" h="647791">
                    <a:moveTo>
                      <a:pt x="120832" y="312149"/>
                    </a:moveTo>
                    <a:lnTo>
                      <a:pt x="120832" y="342358"/>
                    </a:lnTo>
                    <a:lnTo>
                      <a:pt x="1392918" y="342358"/>
                    </a:lnTo>
                    <a:lnTo>
                      <a:pt x="1392918" y="312149"/>
                    </a:lnTo>
                    <a:close/>
                    <a:moveTo>
                      <a:pt x="2581093" y="265159"/>
                    </a:moveTo>
                    <a:cubicBezTo>
                      <a:pt x="2594519" y="265159"/>
                      <a:pt x="2614658" y="265159"/>
                      <a:pt x="2634796" y="272096"/>
                    </a:cubicBezTo>
                    <a:cubicBezTo>
                      <a:pt x="2654935" y="265159"/>
                      <a:pt x="2675073" y="265159"/>
                      <a:pt x="2688499" y="265159"/>
                    </a:cubicBezTo>
                    <a:cubicBezTo>
                      <a:pt x="2675073" y="272096"/>
                      <a:pt x="2661648" y="279032"/>
                      <a:pt x="2648222" y="285969"/>
                    </a:cubicBezTo>
                    <a:cubicBezTo>
                      <a:pt x="2658291" y="292906"/>
                      <a:pt x="2666682" y="303311"/>
                      <a:pt x="2673395" y="317184"/>
                    </a:cubicBezTo>
                    <a:lnTo>
                      <a:pt x="2687645" y="366266"/>
                    </a:lnTo>
                    <a:lnTo>
                      <a:pt x="2687149" y="367017"/>
                    </a:lnTo>
                    <a:lnTo>
                      <a:pt x="2684828" y="363248"/>
                    </a:lnTo>
                    <a:cubicBezTo>
                      <a:pt x="2677591" y="351867"/>
                      <a:pt x="2659970" y="325855"/>
                      <a:pt x="2634796" y="299842"/>
                    </a:cubicBezTo>
                    <a:cubicBezTo>
                      <a:pt x="2609623" y="325855"/>
                      <a:pt x="2592002" y="351867"/>
                      <a:pt x="2584764" y="363248"/>
                    </a:cubicBezTo>
                    <a:lnTo>
                      <a:pt x="2582443" y="367017"/>
                    </a:lnTo>
                    <a:lnTo>
                      <a:pt x="2581914" y="366215"/>
                    </a:lnTo>
                    <a:lnTo>
                      <a:pt x="2595358" y="317184"/>
                    </a:lnTo>
                    <a:cubicBezTo>
                      <a:pt x="2601232" y="303311"/>
                      <a:pt x="2607945" y="292906"/>
                      <a:pt x="2614658" y="285969"/>
                    </a:cubicBezTo>
                    <a:cubicBezTo>
                      <a:pt x="2607945" y="279032"/>
                      <a:pt x="2594519" y="272096"/>
                      <a:pt x="2581093" y="265159"/>
                    </a:cubicBezTo>
                    <a:close/>
                    <a:moveTo>
                      <a:pt x="2634796" y="238307"/>
                    </a:moveTo>
                    <a:cubicBezTo>
                      <a:pt x="2594014" y="238307"/>
                      <a:pt x="2560954" y="272118"/>
                      <a:pt x="2560954" y="313827"/>
                    </a:cubicBezTo>
                    <a:cubicBezTo>
                      <a:pt x="2560954" y="324254"/>
                      <a:pt x="2563020" y="334188"/>
                      <a:pt x="2566757" y="343223"/>
                    </a:cubicBezTo>
                    <a:lnTo>
                      <a:pt x="2581914" y="366215"/>
                    </a:lnTo>
                    <a:lnTo>
                      <a:pt x="2581093" y="369209"/>
                    </a:lnTo>
                    <a:lnTo>
                      <a:pt x="2582443" y="367017"/>
                    </a:lnTo>
                    <a:lnTo>
                      <a:pt x="2582582" y="367228"/>
                    </a:lnTo>
                    <a:cubicBezTo>
                      <a:pt x="2595945" y="380894"/>
                      <a:pt x="2614405" y="389347"/>
                      <a:pt x="2634796" y="389347"/>
                    </a:cubicBezTo>
                    <a:cubicBezTo>
                      <a:pt x="2655187" y="389347"/>
                      <a:pt x="2673648" y="380894"/>
                      <a:pt x="2687011" y="367228"/>
                    </a:cubicBezTo>
                    <a:lnTo>
                      <a:pt x="2687149" y="367017"/>
                    </a:lnTo>
                    <a:lnTo>
                      <a:pt x="2688499" y="369209"/>
                    </a:lnTo>
                    <a:lnTo>
                      <a:pt x="2687645" y="366266"/>
                    </a:lnTo>
                    <a:lnTo>
                      <a:pt x="2702835" y="343223"/>
                    </a:lnTo>
                    <a:cubicBezTo>
                      <a:pt x="2706572" y="334188"/>
                      <a:pt x="2708638" y="324254"/>
                      <a:pt x="2708638" y="313827"/>
                    </a:cubicBezTo>
                    <a:cubicBezTo>
                      <a:pt x="2708638" y="272118"/>
                      <a:pt x="2675578" y="238307"/>
                      <a:pt x="2634796" y="238307"/>
                    </a:cubicBezTo>
                    <a:close/>
                    <a:moveTo>
                      <a:pt x="13426" y="0"/>
                    </a:moveTo>
                    <a:lnTo>
                      <a:pt x="1507036" y="0"/>
                    </a:lnTo>
                    <a:lnTo>
                      <a:pt x="2893238" y="0"/>
                    </a:lnTo>
                    <a:lnTo>
                      <a:pt x="2906664" y="33564"/>
                    </a:lnTo>
                    <a:lnTo>
                      <a:pt x="2906666" y="33564"/>
                    </a:lnTo>
                    <a:lnTo>
                      <a:pt x="2906666" y="614227"/>
                    </a:lnTo>
                    <a:lnTo>
                      <a:pt x="2906664" y="614227"/>
                    </a:lnTo>
                    <a:lnTo>
                      <a:pt x="2893238" y="647791"/>
                    </a:lnTo>
                    <a:lnTo>
                      <a:pt x="13426" y="647791"/>
                    </a:lnTo>
                    <a:lnTo>
                      <a:pt x="0" y="614227"/>
                    </a:lnTo>
                    <a:lnTo>
                      <a:pt x="0" y="382633"/>
                    </a:lnTo>
                    <a:lnTo>
                      <a:pt x="1" y="382632"/>
                    </a:lnTo>
                    <a:lnTo>
                      <a:pt x="0" y="382632"/>
                    </a:lnTo>
                    <a:lnTo>
                      <a:pt x="6713" y="355781"/>
                    </a:lnTo>
                    <a:lnTo>
                      <a:pt x="6713" y="298723"/>
                    </a:lnTo>
                    <a:lnTo>
                      <a:pt x="0" y="265159"/>
                    </a:lnTo>
                    <a:lnTo>
                      <a:pt x="1" y="265159"/>
                    </a:lnTo>
                    <a:lnTo>
                      <a:pt x="0" y="265158"/>
                    </a:lnTo>
                    <a:lnTo>
                      <a:pt x="0" y="33564"/>
                    </a:lnTo>
                    <a:close/>
                  </a:path>
                </a:pathLst>
              </a:custGeom>
              <a:grpFill/>
              <a:ln>
                <a:noFill/>
              </a:ln>
            </p:spPr>
            <p:txBody>
              <a:bodyPr vert="horz" wrap="square" lIns="89642" tIns="44821" rIns="89642" bIns="44821" numCol="1" anchor="t" anchorCtr="0" compatLnSpc="1">
                <a:prstTxWarp prst="textNoShape">
                  <a:avLst/>
                </a:prstTxWarp>
                <a:noAutofit/>
              </a:bodyPr>
              <a:lstStyle/>
              <a:p>
                <a:endParaRPr lang="en-US" sz="1568">
                  <a:solidFill>
                    <a:schemeClr val="tx1">
                      <a:lumMod val="95000"/>
                    </a:schemeClr>
                  </a:solidFill>
                </a:endParaRPr>
              </a:p>
            </p:txBody>
          </p:sp>
        </p:grpSp>
        <p:sp>
          <p:nvSpPr>
            <p:cNvPr id="31" name="Rectangle 30"/>
            <p:cNvSpPr/>
            <p:nvPr/>
          </p:nvSpPr>
          <p:spPr>
            <a:xfrm>
              <a:off x="4856985" y="2323452"/>
              <a:ext cx="1691640" cy="321208"/>
            </a:xfrm>
            <a:prstGeom prst="rect">
              <a:avLst/>
            </a:prstGeom>
            <a:noFill/>
          </p:spPr>
          <p:txBody>
            <a:bodyPr wrap="square">
              <a:spAutoFit/>
            </a:bodyPr>
            <a:lstStyle/>
            <a:p>
              <a:pPr algn="ctr" defTabSz="896354">
                <a:spcAft>
                  <a:spcPts val="1153"/>
                </a:spcAft>
                <a:defRPr/>
              </a:pPr>
              <a:r>
                <a:rPr lang="en-US" sz="1568" spc="98">
                  <a:latin typeface="Segoe UI Semilight" panose="020B0402040204020203" pitchFamily="34" charset="0"/>
                  <a:cs typeface="Segoe UI Semilight" panose="020B0402040204020203" pitchFamily="34" charset="0"/>
                </a:rPr>
                <a:t>Xbox</a:t>
              </a:r>
            </a:p>
          </p:txBody>
        </p:sp>
        <p:grpSp>
          <p:nvGrpSpPr>
            <p:cNvPr id="32" name="Group 31"/>
            <p:cNvGrpSpPr/>
            <p:nvPr/>
          </p:nvGrpSpPr>
          <p:grpSpPr>
            <a:xfrm>
              <a:off x="7403477" y="1558358"/>
              <a:ext cx="1041608" cy="546134"/>
              <a:chOff x="-802720" y="-861761"/>
              <a:chExt cx="3603012" cy="1889125"/>
            </a:xfrm>
            <a:grpFill/>
          </p:grpSpPr>
          <p:sp>
            <p:nvSpPr>
              <p:cNvPr id="37" name="Freeform: Shape 185"/>
              <p:cNvSpPr>
                <a:spLocks noChangeArrowheads="1"/>
              </p:cNvSpPr>
              <p:nvPr/>
            </p:nvSpPr>
            <p:spPr bwMode="auto">
              <a:xfrm>
                <a:off x="-802720" y="-861761"/>
                <a:ext cx="3603012" cy="1889125"/>
              </a:xfrm>
              <a:custGeom>
                <a:avLst/>
                <a:gdLst>
                  <a:gd name="connsiteX0" fmla="*/ 315912 w 3603012"/>
                  <a:gd name="connsiteY0" fmla="*/ 106363 h 1889125"/>
                  <a:gd name="connsiteX1" fmla="*/ 315912 w 3603012"/>
                  <a:gd name="connsiteY1" fmla="*/ 1787526 h 1889125"/>
                  <a:gd name="connsiteX2" fmla="*/ 3294062 w 3603012"/>
                  <a:gd name="connsiteY2" fmla="*/ 1787526 h 1889125"/>
                  <a:gd name="connsiteX3" fmla="*/ 3294062 w 3603012"/>
                  <a:gd name="connsiteY3" fmla="*/ 106363 h 1889125"/>
                  <a:gd name="connsiteX4" fmla="*/ 34924 w 3603012"/>
                  <a:gd name="connsiteY4" fmla="*/ 0 h 1889125"/>
                  <a:gd name="connsiteX5" fmla="*/ 3571874 w 3603012"/>
                  <a:gd name="connsiteY5" fmla="*/ 0 h 1889125"/>
                  <a:gd name="connsiteX6" fmla="*/ 3571874 w 3603012"/>
                  <a:gd name="connsiteY6" fmla="*/ 1097736 h 1889125"/>
                  <a:gd name="connsiteX7" fmla="*/ 3603012 w 3603012"/>
                  <a:gd name="connsiteY7" fmla="*/ 1097736 h 1889125"/>
                  <a:gd name="connsiteX8" fmla="*/ 3603012 w 3603012"/>
                  <a:gd name="connsiteY8" fmla="*/ 1724799 h 1889125"/>
                  <a:gd name="connsiteX9" fmla="*/ 3571874 w 3603012"/>
                  <a:gd name="connsiteY9" fmla="*/ 1724799 h 1889125"/>
                  <a:gd name="connsiteX10" fmla="*/ 3571874 w 3603012"/>
                  <a:gd name="connsiteY10" fmla="*/ 1889125 h 1889125"/>
                  <a:gd name="connsiteX11" fmla="*/ 34924 w 3603012"/>
                  <a:gd name="connsiteY11" fmla="*/ 1889125 h 1889125"/>
                  <a:gd name="connsiteX12" fmla="*/ 34924 w 3603012"/>
                  <a:gd name="connsiteY12" fmla="*/ 1724799 h 1889125"/>
                  <a:gd name="connsiteX13" fmla="*/ 0 w 3603012"/>
                  <a:gd name="connsiteY13" fmla="*/ 1724799 h 1889125"/>
                  <a:gd name="connsiteX14" fmla="*/ 0 w 3603012"/>
                  <a:gd name="connsiteY14" fmla="*/ 1097736 h 1889125"/>
                  <a:gd name="connsiteX15" fmla="*/ 34924 w 3603012"/>
                  <a:gd name="connsiteY15" fmla="*/ 1097736 h 188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03012" h="1889125">
                    <a:moveTo>
                      <a:pt x="315912" y="106363"/>
                    </a:moveTo>
                    <a:lnTo>
                      <a:pt x="315912" y="1787526"/>
                    </a:lnTo>
                    <a:lnTo>
                      <a:pt x="3294062" y="1787526"/>
                    </a:lnTo>
                    <a:lnTo>
                      <a:pt x="3294062" y="106363"/>
                    </a:lnTo>
                    <a:close/>
                    <a:moveTo>
                      <a:pt x="34924" y="0"/>
                    </a:moveTo>
                    <a:lnTo>
                      <a:pt x="3571874" y="0"/>
                    </a:lnTo>
                    <a:lnTo>
                      <a:pt x="3571874" y="1097736"/>
                    </a:lnTo>
                    <a:lnTo>
                      <a:pt x="3603012" y="1097736"/>
                    </a:lnTo>
                    <a:lnTo>
                      <a:pt x="3603012" y="1724799"/>
                    </a:lnTo>
                    <a:lnTo>
                      <a:pt x="3571874" y="1724799"/>
                    </a:lnTo>
                    <a:lnTo>
                      <a:pt x="3571874" y="1889125"/>
                    </a:lnTo>
                    <a:lnTo>
                      <a:pt x="34924" y="1889125"/>
                    </a:lnTo>
                    <a:lnTo>
                      <a:pt x="34924" y="1724799"/>
                    </a:lnTo>
                    <a:lnTo>
                      <a:pt x="0" y="1724799"/>
                    </a:lnTo>
                    <a:lnTo>
                      <a:pt x="0" y="1097736"/>
                    </a:lnTo>
                    <a:lnTo>
                      <a:pt x="34924" y="1097736"/>
                    </a:lnTo>
                    <a:close/>
                  </a:path>
                </a:pathLst>
              </a:custGeom>
              <a:grpFill/>
              <a:ln>
                <a:noFill/>
              </a:ln>
            </p:spPr>
            <p:txBody>
              <a:bodyPr vert="horz" wrap="square" lIns="89642" tIns="44821" rIns="89642" bIns="44821" numCol="1" anchor="t" anchorCtr="0" compatLnSpc="1">
                <a:prstTxWarp prst="textNoShape">
                  <a:avLst/>
                </a:prstTxWarp>
                <a:noAutofit/>
              </a:bodyPr>
              <a:lstStyle/>
              <a:p>
                <a:endParaRPr lang="en-US" sz="1568">
                  <a:solidFill>
                    <a:schemeClr val="tx1">
                      <a:lumMod val="95000"/>
                    </a:schemeClr>
                  </a:solidFill>
                </a:endParaRPr>
              </a:p>
            </p:txBody>
          </p:sp>
          <p:sp>
            <p:nvSpPr>
              <p:cNvPr id="38" name="Freeform 11"/>
              <p:cNvSpPr>
                <a:spLocks noEditPoints="1"/>
              </p:cNvSpPr>
              <p:nvPr/>
            </p:nvSpPr>
            <p:spPr bwMode="auto">
              <a:xfrm>
                <a:off x="932417" y="960690"/>
                <a:ext cx="134938" cy="25400"/>
              </a:xfrm>
              <a:custGeom>
                <a:avLst/>
                <a:gdLst>
                  <a:gd name="T0" fmla="*/ 18 w 109"/>
                  <a:gd name="T1" fmla="*/ 21 h 21"/>
                  <a:gd name="T2" fmla="*/ 12 w 109"/>
                  <a:gd name="T3" fmla="*/ 21 h 21"/>
                  <a:gd name="T4" fmla="*/ 3 w 109"/>
                  <a:gd name="T5" fmla="*/ 6 h 21"/>
                  <a:gd name="T6" fmla="*/ 0 w 109"/>
                  <a:gd name="T7" fmla="*/ 2 h 21"/>
                  <a:gd name="T8" fmla="*/ 11 w 109"/>
                  <a:gd name="T9" fmla="*/ 16 h 21"/>
                  <a:gd name="T10" fmla="*/ 24 w 109"/>
                  <a:gd name="T11" fmla="*/ 3 h 21"/>
                  <a:gd name="T12" fmla="*/ 27 w 109"/>
                  <a:gd name="T13" fmla="*/ 2 h 21"/>
                  <a:gd name="T14" fmla="*/ 26 w 109"/>
                  <a:gd name="T15" fmla="*/ 5 h 21"/>
                  <a:gd name="T16" fmla="*/ 27 w 109"/>
                  <a:gd name="T17" fmla="*/ 21 h 21"/>
                  <a:gd name="T18" fmla="*/ 27 w 109"/>
                  <a:gd name="T19" fmla="*/ 7 h 21"/>
                  <a:gd name="T20" fmla="*/ 39 w 109"/>
                  <a:gd name="T21" fmla="*/ 18 h 21"/>
                  <a:gd name="T22" fmla="*/ 39 w 109"/>
                  <a:gd name="T23" fmla="*/ 21 h 21"/>
                  <a:gd name="T24" fmla="*/ 30 w 109"/>
                  <a:gd name="T25" fmla="*/ 15 h 21"/>
                  <a:gd name="T26" fmla="*/ 39 w 109"/>
                  <a:gd name="T27" fmla="*/ 7 h 21"/>
                  <a:gd name="T28" fmla="*/ 39 w 109"/>
                  <a:gd name="T29" fmla="*/ 10 h 21"/>
                  <a:gd name="T30" fmla="*/ 33 w 109"/>
                  <a:gd name="T31" fmla="*/ 14 h 21"/>
                  <a:gd name="T32" fmla="*/ 50 w 109"/>
                  <a:gd name="T33" fmla="*/ 7 h 21"/>
                  <a:gd name="T34" fmla="*/ 51 w 109"/>
                  <a:gd name="T35" fmla="*/ 10 h 21"/>
                  <a:gd name="T36" fmla="*/ 47 w 109"/>
                  <a:gd name="T37" fmla="*/ 11 h 21"/>
                  <a:gd name="T38" fmla="*/ 43 w 109"/>
                  <a:gd name="T39" fmla="*/ 21 h 21"/>
                  <a:gd name="T40" fmla="*/ 46 w 109"/>
                  <a:gd name="T41" fmla="*/ 9 h 21"/>
                  <a:gd name="T42" fmla="*/ 50 w 109"/>
                  <a:gd name="T43" fmla="*/ 7 h 21"/>
                  <a:gd name="T44" fmla="*/ 58 w 109"/>
                  <a:gd name="T45" fmla="*/ 7 h 21"/>
                  <a:gd name="T46" fmla="*/ 63 w 109"/>
                  <a:gd name="T47" fmla="*/ 19 h 21"/>
                  <a:gd name="T48" fmla="*/ 51 w 109"/>
                  <a:gd name="T49" fmla="*/ 14 h 21"/>
                  <a:gd name="T50" fmla="*/ 58 w 109"/>
                  <a:gd name="T51" fmla="*/ 19 h 21"/>
                  <a:gd name="T52" fmla="*/ 61 w 109"/>
                  <a:gd name="T53" fmla="*/ 11 h 21"/>
                  <a:gd name="T54" fmla="*/ 54 w 109"/>
                  <a:gd name="T55" fmla="*/ 14 h 21"/>
                  <a:gd name="T56" fmla="*/ 73 w 109"/>
                  <a:gd name="T57" fmla="*/ 13 h 21"/>
                  <a:gd name="T58" fmla="*/ 75 w 109"/>
                  <a:gd name="T59" fmla="*/ 20 h 21"/>
                  <a:gd name="T60" fmla="*/ 67 w 109"/>
                  <a:gd name="T61" fmla="*/ 21 h 21"/>
                  <a:gd name="T62" fmla="*/ 71 w 109"/>
                  <a:gd name="T63" fmla="*/ 19 h 21"/>
                  <a:gd name="T64" fmla="*/ 72 w 109"/>
                  <a:gd name="T65" fmla="*/ 16 h 21"/>
                  <a:gd name="T66" fmla="*/ 67 w 109"/>
                  <a:gd name="T67" fmla="*/ 11 h 21"/>
                  <a:gd name="T68" fmla="*/ 74 w 109"/>
                  <a:gd name="T69" fmla="*/ 7 h 21"/>
                  <a:gd name="T70" fmla="*/ 74 w 109"/>
                  <a:gd name="T71" fmla="*/ 10 h 21"/>
                  <a:gd name="T72" fmla="*/ 70 w 109"/>
                  <a:gd name="T73" fmla="*/ 11 h 21"/>
                  <a:gd name="T74" fmla="*/ 85 w 109"/>
                  <a:gd name="T75" fmla="*/ 7 h 21"/>
                  <a:gd name="T76" fmla="*/ 90 w 109"/>
                  <a:gd name="T77" fmla="*/ 19 h 21"/>
                  <a:gd name="T78" fmla="*/ 77 w 109"/>
                  <a:gd name="T79" fmla="*/ 14 h 21"/>
                  <a:gd name="T80" fmla="*/ 85 w 109"/>
                  <a:gd name="T81" fmla="*/ 19 h 21"/>
                  <a:gd name="T82" fmla="*/ 87 w 109"/>
                  <a:gd name="T83" fmla="*/ 11 h 21"/>
                  <a:gd name="T84" fmla="*/ 81 w 109"/>
                  <a:gd name="T85" fmla="*/ 14 h 21"/>
                  <a:gd name="T86" fmla="*/ 98 w 109"/>
                  <a:gd name="T87" fmla="*/ 21 h 21"/>
                  <a:gd name="T88" fmla="*/ 92 w 109"/>
                  <a:gd name="T89" fmla="*/ 10 h 21"/>
                  <a:gd name="T90" fmla="*/ 94 w 109"/>
                  <a:gd name="T91" fmla="*/ 5 h 21"/>
                  <a:gd name="T92" fmla="*/ 100 w 109"/>
                  <a:gd name="T93" fmla="*/ 0 h 21"/>
                  <a:gd name="T94" fmla="*/ 101 w 109"/>
                  <a:gd name="T95" fmla="*/ 3 h 21"/>
                  <a:gd name="T96" fmla="*/ 98 w 109"/>
                  <a:gd name="T97" fmla="*/ 6 h 21"/>
                  <a:gd name="T98" fmla="*/ 102 w 109"/>
                  <a:gd name="T99" fmla="*/ 4 h 21"/>
                  <a:gd name="T100" fmla="*/ 109 w 109"/>
                  <a:gd name="T101" fmla="*/ 7 h 21"/>
                  <a:gd name="T102" fmla="*/ 106 w 109"/>
                  <a:gd name="T103" fmla="*/ 16 h 21"/>
                  <a:gd name="T104" fmla="*/ 108 w 109"/>
                  <a:gd name="T105" fmla="*/ 19 h 21"/>
                  <a:gd name="T106" fmla="*/ 108 w 109"/>
                  <a:gd name="T107" fmla="*/ 21 h 21"/>
                  <a:gd name="T108" fmla="*/ 102 w 109"/>
                  <a:gd name="T10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9" h="21">
                    <a:moveTo>
                      <a:pt x="21" y="2"/>
                    </a:moveTo>
                    <a:cubicBezTo>
                      <a:pt x="21" y="21"/>
                      <a:pt x="21" y="21"/>
                      <a:pt x="21" y="21"/>
                    </a:cubicBezTo>
                    <a:cubicBezTo>
                      <a:pt x="18" y="21"/>
                      <a:pt x="18" y="21"/>
                      <a:pt x="18" y="21"/>
                    </a:cubicBezTo>
                    <a:cubicBezTo>
                      <a:pt x="18" y="6"/>
                      <a:pt x="18" y="6"/>
                      <a:pt x="18" y="6"/>
                    </a:cubicBezTo>
                    <a:cubicBezTo>
                      <a:pt x="18" y="6"/>
                      <a:pt x="18" y="6"/>
                      <a:pt x="18" y="6"/>
                    </a:cubicBezTo>
                    <a:cubicBezTo>
                      <a:pt x="12" y="21"/>
                      <a:pt x="12" y="21"/>
                      <a:pt x="12" y="21"/>
                    </a:cubicBezTo>
                    <a:cubicBezTo>
                      <a:pt x="9" y="21"/>
                      <a:pt x="9" y="21"/>
                      <a:pt x="9" y="21"/>
                    </a:cubicBezTo>
                    <a:cubicBezTo>
                      <a:pt x="3" y="6"/>
                      <a:pt x="3" y="6"/>
                      <a:pt x="3" y="6"/>
                    </a:cubicBezTo>
                    <a:cubicBezTo>
                      <a:pt x="3" y="6"/>
                      <a:pt x="3" y="6"/>
                      <a:pt x="3" y="6"/>
                    </a:cubicBezTo>
                    <a:cubicBezTo>
                      <a:pt x="3" y="21"/>
                      <a:pt x="3" y="21"/>
                      <a:pt x="3" y="21"/>
                    </a:cubicBezTo>
                    <a:cubicBezTo>
                      <a:pt x="0" y="21"/>
                      <a:pt x="0" y="21"/>
                      <a:pt x="0" y="21"/>
                    </a:cubicBezTo>
                    <a:cubicBezTo>
                      <a:pt x="0" y="2"/>
                      <a:pt x="0" y="2"/>
                      <a:pt x="0" y="2"/>
                    </a:cubicBezTo>
                    <a:cubicBezTo>
                      <a:pt x="5" y="2"/>
                      <a:pt x="5" y="2"/>
                      <a:pt x="5" y="2"/>
                    </a:cubicBezTo>
                    <a:cubicBezTo>
                      <a:pt x="10" y="16"/>
                      <a:pt x="10" y="16"/>
                      <a:pt x="10" y="16"/>
                    </a:cubicBezTo>
                    <a:cubicBezTo>
                      <a:pt x="11" y="16"/>
                      <a:pt x="11" y="16"/>
                      <a:pt x="11" y="16"/>
                    </a:cubicBezTo>
                    <a:cubicBezTo>
                      <a:pt x="16" y="2"/>
                      <a:pt x="16" y="2"/>
                      <a:pt x="16" y="2"/>
                    </a:cubicBezTo>
                    <a:lnTo>
                      <a:pt x="21" y="2"/>
                    </a:lnTo>
                    <a:close/>
                    <a:moveTo>
                      <a:pt x="24" y="3"/>
                    </a:moveTo>
                    <a:cubicBezTo>
                      <a:pt x="24" y="3"/>
                      <a:pt x="24" y="2"/>
                      <a:pt x="24" y="2"/>
                    </a:cubicBezTo>
                    <a:cubicBezTo>
                      <a:pt x="25" y="2"/>
                      <a:pt x="25" y="1"/>
                      <a:pt x="26" y="1"/>
                    </a:cubicBezTo>
                    <a:cubicBezTo>
                      <a:pt x="26" y="1"/>
                      <a:pt x="27" y="2"/>
                      <a:pt x="27" y="2"/>
                    </a:cubicBezTo>
                    <a:cubicBezTo>
                      <a:pt x="28" y="2"/>
                      <a:pt x="28" y="3"/>
                      <a:pt x="28" y="3"/>
                    </a:cubicBezTo>
                    <a:cubicBezTo>
                      <a:pt x="28" y="4"/>
                      <a:pt x="28" y="4"/>
                      <a:pt x="27" y="5"/>
                    </a:cubicBezTo>
                    <a:cubicBezTo>
                      <a:pt x="27" y="5"/>
                      <a:pt x="26" y="5"/>
                      <a:pt x="26" y="5"/>
                    </a:cubicBezTo>
                    <a:cubicBezTo>
                      <a:pt x="25" y="5"/>
                      <a:pt x="25" y="5"/>
                      <a:pt x="24" y="5"/>
                    </a:cubicBezTo>
                    <a:cubicBezTo>
                      <a:pt x="24" y="4"/>
                      <a:pt x="24" y="4"/>
                      <a:pt x="24" y="3"/>
                    </a:cubicBezTo>
                    <a:moveTo>
                      <a:pt x="27" y="21"/>
                    </a:moveTo>
                    <a:cubicBezTo>
                      <a:pt x="24" y="21"/>
                      <a:pt x="24" y="21"/>
                      <a:pt x="24" y="21"/>
                    </a:cubicBezTo>
                    <a:cubicBezTo>
                      <a:pt x="24" y="7"/>
                      <a:pt x="24" y="7"/>
                      <a:pt x="24" y="7"/>
                    </a:cubicBezTo>
                    <a:cubicBezTo>
                      <a:pt x="27" y="7"/>
                      <a:pt x="27" y="7"/>
                      <a:pt x="27" y="7"/>
                    </a:cubicBezTo>
                    <a:lnTo>
                      <a:pt x="27" y="21"/>
                    </a:lnTo>
                    <a:close/>
                    <a:moveTo>
                      <a:pt x="37" y="19"/>
                    </a:moveTo>
                    <a:cubicBezTo>
                      <a:pt x="38" y="19"/>
                      <a:pt x="38" y="19"/>
                      <a:pt x="39" y="18"/>
                    </a:cubicBezTo>
                    <a:cubicBezTo>
                      <a:pt x="39" y="18"/>
                      <a:pt x="40" y="18"/>
                      <a:pt x="40" y="17"/>
                    </a:cubicBezTo>
                    <a:cubicBezTo>
                      <a:pt x="40" y="20"/>
                      <a:pt x="40" y="20"/>
                      <a:pt x="40" y="20"/>
                    </a:cubicBezTo>
                    <a:cubicBezTo>
                      <a:pt x="40" y="21"/>
                      <a:pt x="39" y="21"/>
                      <a:pt x="39" y="21"/>
                    </a:cubicBezTo>
                    <a:cubicBezTo>
                      <a:pt x="38" y="21"/>
                      <a:pt x="37" y="21"/>
                      <a:pt x="37" y="21"/>
                    </a:cubicBezTo>
                    <a:cubicBezTo>
                      <a:pt x="34" y="21"/>
                      <a:pt x="33" y="21"/>
                      <a:pt x="32" y="19"/>
                    </a:cubicBezTo>
                    <a:cubicBezTo>
                      <a:pt x="30" y="18"/>
                      <a:pt x="30" y="17"/>
                      <a:pt x="30" y="15"/>
                    </a:cubicBezTo>
                    <a:cubicBezTo>
                      <a:pt x="30" y="12"/>
                      <a:pt x="30" y="10"/>
                      <a:pt x="32" y="9"/>
                    </a:cubicBezTo>
                    <a:cubicBezTo>
                      <a:pt x="33" y="8"/>
                      <a:pt x="35" y="7"/>
                      <a:pt x="37" y="7"/>
                    </a:cubicBezTo>
                    <a:cubicBezTo>
                      <a:pt x="38" y="7"/>
                      <a:pt x="38" y="7"/>
                      <a:pt x="39" y="7"/>
                    </a:cubicBezTo>
                    <a:cubicBezTo>
                      <a:pt x="40" y="7"/>
                      <a:pt x="40" y="7"/>
                      <a:pt x="40" y="8"/>
                    </a:cubicBezTo>
                    <a:cubicBezTo>
                      <a:pt x="40" y="11"/>
                      <a:pt x="40" y="11"/>
                      <a:pt x="40" y="11"/>
                    </a:cubicBezTo>
                    <a:cubicBezTo>
                      <a:pt x="40" y="10"/>
                      <a:pt x="39" y="10"/>
                      <a:pt x="39" y="10"/>
                    </a:cubicBezTo>
                    <a:cubicBezTo>
                      <a:pt x="38" y="10"/>
                      <a:pt x="38" y="10"/>
                      <a:pt x="37" y="10"/>
                    </a:cubicBezTo>
                    <a:cubicBezTo>
                      <a:pt x="36" y="10"/>
                      <a:pt x="35" y="10"/>
                      <a:pt x="34" y="11"/>
                    </a:cubicBezTo>
                    <a:cubicBezTo>
                      <a:pt x="33" y="12"/>
                      <a:pt x="33" y="13"/>
                      <a:pt x="33" y="14"/>
                    </a:cubicBezTo>
                    <a:cubicBezTo>
                      <a:pt x="33" y="16"/>
                      <a:pt x="33" y="17"/>
                      <a:pt x="34" y="18"/>
                    </a:cubicBezTo>
                    <a:cubicBezTo>
                      <a:pt x="35" y="18"/>
                      <a:pt x="36" y="19"/>
                      <a:pt x="37" y="19"/>
                    </a:cubicBezTo>
                    <a:moveTo>
                      <a:pt x="50" y="7"/>
                    </a:moveTo>
                    <a:cubicBezTo>
                      <a:pt x="50" y="7"/>
                      <a:pt x="50" y="7"/>
                      <a:pt x="50" y="7"/>
                    </a:cubicBezTo>
                    <a:cubicBezTo>
                      <a:pt x="51" y="7"/>
                      <a:pt x="51" y="7"/>
                      <a:pt x="51" y="7"/>
                    </a:cubicBezTo>
                    <a:cubicBezTo>
                      <a:pt x="51" y="10"/>
                      <a:pt x="51" y="10"/>
                      <a:pt x="51" y="10"/>
                    </a:cubicBezTo>
                    <a:cubicBezTo>
                      <a:pt x="50" y="10"/>
                      <a:pt x="50" y="10"/>
                      <a:pt x="50" y="10"/>
                    </a:cubicBezTo>
                    <a:cubicBezTo>
                      <a:pt x="50" y="10"/>
                      <a:pt x="49" y="10"/>
                      <a:pt x="49" y="10"/>
                    </a:cubicBezTo>
                    <a:cubicBezTo>
                      <a:pt x="48" y="10"/>
                      <a:pt x="48" y="10"/>
                      <a:pt x="47" y="11"/>
                    </a:cubicBezTo>
                    <a:cubicBezTo>
                      <a:pt x="46" y="12"/>
                      <a:pt x="46" y="13"/>
                      <a:pt x="46" y="14"/>
                    </a:cubicBezTo>
                    <a:cubicBezTo>
                      <a:pt x="46" y="21"/>
                      <a:pt x="46" y="21"/>
                      <a:pt x="46" y="21"/>
                    </a:cubicBezTo>
                    <a:cubicBezTo>
                      <a:pt x="43" y="21"/>
                      <a:pt x="43" y="21"/>
                      <a:pt x="43" y="21"/>
                    </a:cubicBezTo>
                    <a:cubicBezTo>
                      <a:pt x="43" y="7"/>
                      <a:pt x="43" y="7"/>
                      <a:pt x="43" y="7"/>
                    </a:cubicBezTo>
                    <a:cubicBezTo>
                      <a:pt x="46" y="7"/>
                      <a:pt x="46" y="7"/>
                      <a:pt x="46" y="7"/>
                    </a:cubicBezTo>
                    <a:cubicBezTo>
                      <a:pt x="46" y="9"/>
                      <a:pt x="46" y="9"/>
                      <a:pt x="46" y="9"/>
                    </a:cubicBezTo>
                    <a:cubicBezTo>
                      <a:pt x="46" y="9"/>
                      <a:pt x="46" y="9"/>
                      <a:pt x="46" y="9"/>
                    </a:cubicBezTo>
                    <a:cubicBezTo>
                      <a:pt x="47" y="9"/>
                      <a:pt x="47" y="8"/>
                      <a:pt x="48" y="8"/>
                    </a:cubicBezTo>
                    <a:cubicBezTo>
                      <a:pt x="48" y="7"/>
                      <a:pt x="49" y="7"/>
                      <a:pt x="50" y="7"/>
                    </a:cubicBezTo>
                    <a:moveTo>
                      <a:pt x="51" y="14"/>
                    </a:moveTo>
                    <a:cubicBezTo>
                      <a:pt x="51" y="12"/>
                      <a:pt x="52" y="10"/>
                      <a:pt x="53" y="9"/>
                    </a:cubicBezTo>
                    <a:cubicBezTo>
                      <a:pt x="54" y="8"/>
                      <a:pt x="56" y="7"/>
                      <a:pt x="58" y="7"/>
                    </a:cubicBezTo>
                    <a:cubicBezTo>
                      <a:pt x="61" y="7"/>
                      <a:pt x="62" y="8"/>
                      <a:pt x="63" y="9"/>
                    </a:cubicBezTo>
                    <a:cubicBezTo>
                      <a:pt x="65" y="10"/>
                      <a:pt x="65" y="12"/>
                      <a:pt x="65" y="14"/>
                    </a:cubicBezTo>
                    <a:cubicBezTo>
                      <a:pt x="65" y="16"/>
                      <a:pt x="65" y="18"/>
                      <a:pt x="63" y="19"/>
                    </a:cubicBezTo>
                    <a:cubicBezTo>
                      <a:pt x="62" y="21"/>
                      <a:pt x="60" y="21"/>
                      <a:pt x="58" y="21"/>
                    </a:cubicBezTo>
                    <a:cubicBezTo>
                      <a:pt x="56" y="21"/>
                      <a:pt x="54" y="21"/>
                      <a:pt x="53" y="19"/>
                    </a:cubicBezTo>
                    <a:cubicBezTo>
                      <a:pt x="52" y="18"/>
                      <a:pt x="51" y="17"/>
                      <a:pt x="51" y="14"/>
                    </a:cubicBezTo>
                    <a:moveTo>
                      <a:pt x="54" y="14"/>
                    </a:moveTo>
                    <a:cubicBezTo>
                      <a:pt x="54" y="16"/>
                      <a:pt x="55" y="17"/>
                      <a:pt x="55" y="18"/>
                    </a:cubicBezTo>
                    <a:cubicBezTo>
                      <a:pt x="56" y="18"/>
                      <a:pt x="57" y="19"/>
                      <a:pt x="58" y="19"/>
                    </a:cubicBezTo>
                    <a:cubicBezTo>
                      <a:pt x="59" y="19"/>
                      <a:pt x="60" y="18"/>
                      <a:pt x="61" y="18"/>
                    </a:cubicBezTo>
                    <a:cubicBezTo>
                      <a:pt x="62" y="17"/>
                      <a:pt x="62" y="16"/>
                      <a:pt x="62" y="14"/>
                    </a:cubicBezTo>
                    <a:cubicBezTo>
                      <a:pt x="62" y="13"/>
                      <a:pt x="62" y="12"/>
                      <a:pt x="61" y="11"/>
                    </a:cubicBezTo>
                    <a:cubicBezTo>
                      <a:pt x="60" y="10"/>
                      <a:pt x="59" y="10"/>
                      <a:pt x="58" y="10"/>
                    </a:cubicBezTo>
                    <a:cubicBezTo>
                      <a:pt x="57" y="10"/>
                      <a:pt x="56" y="10"/>
                      <a:pt x="55" y="11"/>
                    </a:cubicBezTo>
                    <a:cubicBezTo>
                      <a:pt x="55" y="12"/>
                      <a:pt x="54" y="13"/>
                      <a:pt x="54" y="14"/>
                    </a:cubicBezTo>
                    <a:moveTo>
                      <a:pt x="70" y="11"/>
                    </a:moveTo>
                    <a:cubicBezTo>
                      <a:pt x="70" y="11"/>
                      <a:pt x="70" y="12"/>
                      <a:pt x="71" y="12"/>
                    </a:cubicBezTo>
                    <a:cubicBezTo>
                      <a:pt x="71" y="12"/>
                      <a:pt x="72" y="13"/>
                      <a:pt x="73" y="13"/>
                    </a:cubicBezTo>
                    <a:cubicBezTo>
                      <a:pt x="74" y="13"/>
                      <a:pt x="75" y="14"/>
                      <a:pt x="75" y="15"/>
                    </a:cubicBezTo>
                    <a:cubicBezTo>
                      <a:pt x="76" y="15"/>
                      <a:pt x="76" y="16"/>
                      <a:pt x="76" y="17"/>
                    </a:cubicBezTo>
                    <a:cubicBezTo>
                      <a:pt x="76" y="18"/>
                      <a:pt x="76" y="19"/>
                      <a:pt x="75" y="20"/>
                    </a:cubicBezTo>
                    <a:cubicBezTo>
                      <a:pt x="74" y="21"/>
                      <a:pt x="72" y="21"/>
                      <a:pt x="70" y="21"/>
                    </a:cubicBezTo>
                    <a:cubicBezTo>
                      <a:pt x="70" y="21"/>
                      <a:pt x="69" y="21"/>
                      <a:pt x="69" y="21"/>
                    </a:cubicBezTo>
                    <a:cubicBezTo>
                      <a:pt x="68" y="21"/>
                      <a:pt x="67" y="21"/>
                      <a:pt x="67" y="21"/>
                    </a:cubicBezTo>
                    <a:cubicBezTo>
                      <a:pt x="67" y="17"/>
                      <a:pt x="67" y="17"/>
                      <a:pt x="67" y="17"/>
                    </a:cubicBezTo>
                    <a:cubicBezTo>
                      <a:pt x="67" y="18"/>
                      <a:pt x="68" y="18"/>
                      <a:pt x="69" y="18"/>
                    </a:cubicBezTo>
                    <a:cubicBezTo>
                      <a:pt x="69" y="19"/>
                      <a:pt x="70" y="19"/>
                      <a:pt x="71" y="19"/>
                    </a:cubicBezTo>
                    <a:cubicBezTo>
                      <a:pt x="71" y="19"/>
                      <a:pt x="72" y="19"/>
                      <a:pt x="72" y="18"/>
                    </a:cubicBezTo>
                    <a:cubicBezTo>
                      <a:pt x="73" y="18"/>
                      <a:pt x="73" y="18"/>
                      <a:pt x="73" y="17"/>
                    </a:cubicBezTo>
                    <a:cubicBezTo>
                      <a:pt x="73" y="17"/>
                      <a:pt x="73" y="17"/>
                      <a:pt x="72" y="16"/>
                    </a:cubicBezTo>
                    <a:cubicBezTo>
                      <a:pt x="72" y="16"/>
                      <a:pt x="71" y="16"/>
                      <a:pt x="70" y="15"/>
                    </a:cubicBezTo>
                    <a:cubicBezTo>
                      <a:pt x="69" y="15"/>
                      <a:pt x="68" y="14"/>
                      <a:pt x="68" y="14"/>
                    </a:cubicBezTo>
                    <a:cubicBezTo>
                      <a:pt x="67" y="13"/>
                      <a:pt x="67" y="12"/>
                      <a:pt x="67" y="11"/>
                    </a:cubicBezTo>
                    <a:cubicBezTo>
                      <a:pt x="67" y="10"/>
                      <a:pt x="67" y="9"/>
                      <a:pt x="68" y="8"/>
                    </a:cubicBezTo>
                    <a:cubicBezTo>
                      <a:pt x="69" y="7"/>
                      <a:pt x="71" y="7"/>
                      <a:pt x="72" y="7"/>
                    </a:cubicBezTo>
                    <a:cubicBezTo>
                      <a:pt x="73" y="7"/>
                      <a:pt x="73" y="7"/>
                      <a:pt x="74" y="7"/>
                    </a:cubicBezTo>
                    <a:cubicBezTo>
                      <a:pt x="74" y="7"/>
                      <a:pt x="75" y="7"/>
                      <a:pt x="75" y="7"/>
                    </a:cubicBezTo>
                    <a:cubicBezTo>
                      <a:pt x="75" y="11"/>
                      <a:pt x="75" y="11"/>
                      <a:pt x="75" y="11"/>
                    </a:cubicBezTo>
                    <a:cubicBezTo>
                      <a:pt x="75" y="10"/>
                      <a:pt x="74" y="10"/>
                      <a:pt x="74" y="10"/>
                    </a:cubicBezTo>
                    <a:cubicBezTo>
                      <a:pt x="73" y="10"/>
                      <a:pt x="73" y="10"/>
                      <a:pt x="72" y="10"/>
                    </a:cubicBezTo>
                    <a:cubicBezTo>
                      <a:pt x="71" y="10"/>
                      <a:pt x="71" y="10"/>
                      <a:pt x="71" y="10"/>
                    </a:cubicBezTo>
                    <a:cubicBezTo>
                      <a:pt x="70" y="10"/>
                      <a:pt x="70" y="10"/>
                      <a:pt x="70" y="11"/>
                    </a:cubicBezTo>
                    <a:moveTo>
                      <a:pt x="77" y="14"/>
                    </a:moveTo>
                    <a:cubicBezTo>
                      <a:pt x="77" y="12"/>
                      <a:pt x="78" y="10"/>
                      <a:pt x="79" y="9"/>
                    </a:cubicBezTo>
                    <a:cubicBezTo>
                      <a:pt x="81" y="8"/>
                      <a:pt x="82" y="7"/>
                      <a:pt x="85" y="7"/>
                    </a:cubicBezTo>
                    <a:cubicBezTo>
                      <a:pt x="87" y="7"/>
                      <a:pt x="89" y="8"/>
                      <a:pt x="90" y="9"/>
                    </a:cubicBezTo>
                    <a:cubicBezTo>
                      <a:pt x="91" y="10"/>
                      <a:pt x="92" y="12"/>
                      <a:pt x="92" y="14"/>
                    </a:cubicBezTo>
                    <a:cubicBezTo>
                      <a:pt x="92" y="16"/>
                      <a:pt x="91" y="18"/>
                      <a:pt x="90" y="19"/>
                    </a:cubicBezTo>
                    <a:cubicBezTo>
                      <a:pt x="88" y="21"/>
                      <a:pt x="87" y="21"/>
                      <a:pt x="84" y="21"/>
                    </a:cubicBezTo>
                    <a:cubicBezTo>
                      <a:pt x="82" y="21"/>
                      <a:pt x="81" y="21"/>
                      <a:pt x="79" y="19"/>
                    </a:cubicBezTo>
                    <a:cubicBezTo>
                      <a:pt x="78" y="18"/>
                      <a:pt x="77" y="17"/>
                      <a:pt x="77" y="14"/>
                    </a:cubicBezTo>
                    <a:moveTo>
                      <a:pt x="81" y="14"/>
                    </a:moveTo>
                    <a:cubicBezTo>
                      <a:pt x="81" y="16"/>
                      <a:pt x="81" y="17"/>
                      <a:pt x="82" y="18"/>
                    </a:cubicBezTo>
                    <a:cubicBezTo>
                      <a:pt x="82" y="18"/>
                      <a:pt x="83" y="19"/>
                      <a:pt x="85" y="19"/>
                    </a:cubicBezTo>
                    <a:cubicBezTo>
                      <a:pt x="86" y="19"/>
                      <a:pt x="87" y="18"/>
                      <a:pt x="87" y="18"/>
                    </a:cubicBezTo>
                    <a:cubicBezTo>
                      <a:pt x="88" y="17"/>
                      <a:pt x="88" y="16"/>
                      <a:pt x="88" y="14"/>
                    </a:cubicBezTo>
                    <a:cubicBezTo>
                      <a:pt x="88" y="13"/>
                      <a:pt x="88" y="12"/>
                      <a:pt x="87" y="11"/>
                    </a:cubicBezTo>
                    <a:cubicBezTo>
                      <a:pt x="87" y="10"/>
                      <a:pt x="86" y="10"/>
                      <a:pt x="85" y="10"/>
                    </a:cubicBezTo>
                    <a:cubicBezTo>
                      <a:pt x="83" y="10"/>
                      <a:pt x="82" y="10"/>
                      <a:pt x="82" y="11"/>
                    </a:cubicBezTo>
                    <a:cubicBezTo>
                      <a:pt x="81" y="12"/>
                      <a:pt x="81" y="13"/>
                      <a:pt x="81" y="14"/>
                    </a:cubicBezTo>
                    <a:moveTo>
                      <a:pt x="102" y="10"/>
                    </a:moveTo>
                    <a:cubicBezTo>
                      <a:pt x="98" y="10"/>
                      <a:pt x="98" y="10"/>
                      <a:pt x="98" y="10"/>
                    </a:cubicBezTo>
                    <a:cubicBezTo>
                      <a:pt x="98" y="21"/>
                      <a:pt x="98" y="21"/>
                      <a:pt x="98" y="21"/>
                    </a:cubicBezTo>
                    <a:cubicBezTo>
                      <a:pt x="94" y="21"/>
                      <a:pt x="94" y="21"/>
                      <a:pt x="94" y="21"/>
                    </a:cubicBezTo>
                    <a:cubicBezTo>
                      <a:pt x="94" y="10"/>
                      <a:pt x="94" y="10"/>
                      <a:pt x="94" y="10"/>
                    </a:cubicBezTo>
                    <a:cubicBezTo>
                      <a:pt x="92" y="10"/>
                      <a:pt x="92" y="10"/>
                      <a:pt x="92" y="10"/>
                    </a:cubicBezTo>
                    <a:cubicBezTo>
                      <a:pt x="92" y="7"/>
                      <a:pt x="92" y="7"/>
                      <a:pt x="92" y="7"/>
                    </a:cubicBezTo>
                    <a:cubicBezTo>
                      <a:pt x="94" y="7"/>
                      <a:pt x="94" y="7"/>
                      <a:pt x="94" y="7"/>
                    </a:cubicBezTo>
                    <a:cubicBezTo>
                      <a:pt x="94" y="5"/>
                      <a:pt x="94" y="5"/>
                      <a:pt x="94" y="5"/>
                    </a:cubicBezTo>
                    <a:cubicBezTo>
                      <a:pt x="94" y="4"/>
                      <a:pt x="95" y="3"/>
                      <a:pt x="96" y="2"/>
                    </a:cubicBezTo>
                    <a:cubicBezTo>
                      <a:pt x="97" y="1"/>
                      <a:pt x="98" y="0"/>
                      <a:pt x="99" y="0"/>
                    </a:cubicBezTo>
                    <a:cubicBezTo>
                      <a:pt x="100" y="0"/>
                      <a:pt x="100" y="0"/>
                      <a:pt x="100" y="0"/>
                    </a:cubicBezTo>
                    <a:cubicBezTo>
                      <a:pt x="101" y="1"/>
                      <a:pt x="101" y="1"/>
                      <a:pt x="101" y="1"/>
                    </a:cubicBezTo>
                    <a:cubicBezTo>
                      <a:pt x="101" y="3"/>
                      <a:pt x="101" y="3"/>
                      <a:pt x="101" y="3"/>
                    </a:cubicBezTo>
                    <a:cubicBezTo>
                      <a:pt x="101" y="3"/>
                      <a:pt x="101" y="3"/>
                      <a:pt x="101" y="3"/>
                    </a:cubicBezTo>
                    <a:cubicBezTo>
                      <a:pt x="100" y="3"/>
                      <a:pt x="100" y="3"/>
                      <a:pt x="100" y="3"/>
                    </a:cubicBezTo>
                    <a:cubicBezTo>
                      <a:pt x="99" y="3"/>
                      <a:pt x="98" y="3"/>
                      <a:pt x="98" y="4"/>
                    </a:cubicBezTo>
                    <a:cubicBezTo>
                      <a:pt x="98" y="4"/>
                      <a:pt x="98" y="5"/>
                      <a:pt x="98" y="6"/>
                    </a:cubicBezTo>
                    <a:cubicBezTo>
                      <a:pt x="98" y="7"/>
                      <a:pt x="98" y="7"/>
                      <a:pt x="98" y="7"/>
                    </a:cubicBezTo>
                    <a:cubicBezTo>
                      <a:pt x="102" y="7"/>
                      <a:pt x="102" y="7"/>
                      <a:pt x="102" y="7"/>
                    </a:cubicBezTo>
                    <a:cubicBezTo>
                      <a:pt x="102" y="4"/>
                      <a:pt x="102" y="4"/>
                      <a:pt x="102" y="4"/>
                    </a:cubicBezTo>
                    <a:cubicBezTo>
                      <a:pt x="106" y="3"/>
                      <a:pt x="106" y="3"/>
                      <a:pt x="106" y="3"/>
                    </a:cubicBezTo>
                    <a:cubicBezTo>
                      <a:pt x="106" y="7"/>
                      <a:pt x="106" y="7"/>
                      <a:pt x="106" y="7"/>
                    </a:cubicBezTo>
                    <a:cubicBezTo>
                      <a:pt x="109" y="7"/>
                      <a:pt x="109" y="7"/>
                      <a:pt x="109" y="7"/>
                    </a:cubicBezTo>
                    <a:cubicBezTo>
                      <a:pt x="109" y="10"/>
                      <a:pt x="109" y="10"/>
                      <a:pt x="109" y="10"/>
                    </a:cubicBezTo>
                    <a:cubicBezTo>
                      <a:pt x="106" y="10"/>
                      <a:pt x="106" y="10"/>
                      <a:pt x="106" y="10"/>
                    </a:cubicBezTo>
                    <a:cubicBezTo>
                      <a:pt x="106" y="16"/>
                      <a:pt x="106" y="16"/>
                      <a:pt x="106" y="16"/>
                    </a:cubicBezTo>
                    <a:cubicBezTo>
                      <a:pt x="106" y="17"/>
                      <a:pt x="106" y="18"/>
                      <a:pt x="106" y="18"/>
                    </a:cubicBezTo>
                    <a:cubicBezTo>
                      <a:pt x="106" y="18"/>
                      <a:pt x="107" y="19"/>
                      <a:pt x="108" y="19"/>
                    </a:cubicBezTo>
                    <a:cubicBezTo>
                      <a:pt x="108" y="19"/>
                      <a:pt x="108" y="19"/>
                      <a:pt x="108" y="19"/>
                    </a:cubicBezTo>
                    <a:cubicBezTo>
                      <a:pt x="109" y="18"/>
                      <a:pt x="109" y="18"/>
                      <a:pt x="109" y="18"/>
                    </a:cubicBezTo>
                    <a:cubicBezTo>
                      <a:pt x="109" y="21"/>
                      <a:pt x="109" y="21"/>
                      <a:pt x="109" y="21"/>
                    </a:cubicBezTo>
                    <a:cubicBezTo>
                      <a:pt x="109" y="21"/>
                      <a:pt x="108" y="21"/>
                      <a:pt x="108" y="21"/>
                    </a:cubicBezTo>
                    <a:cubicBezTo>
                      <a:pt x="107" y="21"/>
                      <a:pt x="107" y="21"/>
                      <a:pt x="107" y="21"/>
                    </a:cubicBezTo>
                    <a:cubicBezTo>
                      <a:pt x="105" y="21"/>
                      <a:pt x="104" y="21"/>
                      <a:pt x="103" y="20"/>
                    </a:cubicBezTo>
                    <a:cubicBezTo>
                      <a:pt x="103" y="20"/>
                      <a:pt x="102" y="18"/>
                      <a:pt x="102" y="17"/>
                    </a:cubicBezTo>
                    <a:lnTo>
                      <a:pt x="102" y="10"/>
                    </a:lnTo>
                    <a:close/>
                  </a:path>
                </a:pathLst>
              </a:custGeom>
              <a:grpFill/>
              <a:ln>
                <a:noFill/>
              </a:ln>
            </p:spPr>
            <p:txBody>
              <a:bodyPr vert="horz" wrap="square" lIns="89642" tIns="44821" rIns="89642" bIns="44821" numCol="1" anchor="t" anchorCtr="0" compatLnSpc="1">
                <a:prstTxWarp prst="textNoShape">
                  <a:avLst/>
                </a:prstTxWarp>
              </a:bodyPr>
              <a:lstStyle/>
              <a:p>
                <a:endParaRPr lang="en-US" sz="1568">
                  <a:solidFill>
                    <a:schemeClr val="tx1">
                      <a:lumMod val="95000"/>
                    </a:schemeClr>
                  </a:solidFill>
                </a:endParaRPr>
              </a:p>
            </p:txBody>
          </p:sp>
          <p:sp>
            <p:nvSpPr>
              <p:cNvPr id="39" name="Freeform 102"/>
              <p:cNvSpPr>
                <a:spLocks/>
              </p:cNvSpPr>
              <p:nvPr/>
            </p:nvSpPr>
            <p:spPr bwMode="auto">
              <a:xfrm>
                <a:off x="962580" y="811465"/>
                <a:ext cx="73025" cy="74613"/>
              </a:xfrm>
              <a:custGeom>
                <a:avLst/>
                <a:gdLst>
                  <a:gd name="T0" fmla="*/ 46 w 46"/>
                  <a:gd name="T1" fmla="*/ 0 h 47"/>
                  <a:gd name="T2" fmla="*/ 0 w 46"/>
                  <a:gd name="T3" fmla="*/ 9 h 47"/>
                  <a:gd name="T4" fmla="*/ 0 w 46"/>
                  <a:gd name="T5" fmla="*/ 41 h 47"/>
                  <a:gd name="T6" fmla="*/ 46 w 46"/>
                  <a:gd name="T7" fmla="*/ 47 h 47"/>
                  <a:gd name="T8" fmla="*/ 46 w 46"/>
                  <a:gd name="T9" fmla="*/ 0 h 47"/>
                </a:gdLst>
                <a:ahLst/>
                <a:cxnLst>
                  <a:cxn ang="0">
                    <a:pos x="T0" y="T1"/>
                  </a:cxn>
                  <a:cxn ang="0">
                    <a:pos x="T2" y="T3"/>
                  </a:cxn>
                  <a:cxn ang="0">
                    <a:pos x="T4" y="T5"/>
                  </a:cxn>
                  <a:cxn ang="0">
                    <a:pos x="T6" y="T7"/>
                  </a:cxn>
                  <a:cxn ang="0">
                    <a:pos x="T8" y="T9"/>
                  </a:cxn>
                </a:cxnLst>
                <a:rect l="0" t="0" r="r" b="b"/>
                <a:pathLst>
                  <a:path w="46" h="47">
                    <a:moveTo>
                      <a:pt x="46" y="0"/>
                    </a:moveTo>
                    <a:lnTo>
                      <a:pt x="0" y="9"/>
                    </a:lnTo>
                    <a:lnTo>
                      <a:pt x="0" y="41"/>
                    </a:lnTo>
                    <a:lnTo>
                      <a:pt x="46" y="47"/>
                    </a:lnTo>
                    <a:lnTo>
                      <a:pt x="46" y="0"/>
                    </a:lnTo>
                    <a:close/>
                  </a:path>
                </a:pathLst>
              </a:custGeom>
              <a:grpFill/>
              <a:ln>
                <a:noFill/>
              </a:ln>
            </p:spPr>
            <p:txBody>
              <a:bodyPr vert="horz" wrap="square" lIns="89642" tIns="44821" rIns="89642" bIns="44821" numCol="1" anchor="t" anchorCtr="0" compatLnSpc="1">
                <a:prstTxWarp prst="textNoShape">
                  <a:avLst/>
                </a:prstTxWarp>
              </a:bodyPr>
              <a:lstStyle/>
              <a:p>
                <a:endParaRPr lang="en-US" sz="1568">
                  <a:solidFill>
                    <a:schemeClr val="tx1">
                      <a:lumMod val="95000"/>
                    </a:schemeClr>
                  </a:solidFill>
                </a:endParaRPr>
              </a:p>
            </p:txBody>
          </p:sp>
        </p:grpSp>
        <p:sp>
          <p:nvSpPr>
            <p:cNvPr id="33" name="Rectangle 32"/>
            <p:cNvSpPr/>
            <p:nvPr/>
          </p:nvSpPr>
          <p:spPr>
            <a:xfrm>
              <a:off x="7078461" y="2323452"/>
              <a:ext cx="1691640" cy="321208"/>
            </a:xfrm>
            <a:prstGeom prst="rect">
              <a:avLst/>
            </a:prstGeom>
            <a:noFill/>
          </p:spPr>
          <p:txBody>
            <a:bodyPr wrap="square">
              <a:spAutoFit/>
            </a:bodyPr>
            <a:lstStyle/>
            <a:p>
              <a:pPr algn="ctr" defTabSz="896354">
                <a:spcAft>
                  <a:spcPts val="1153"/>
                </a:spcAft>
                <a:defRPr/>
              </a:pPr>
              <a:r>
                <a:rPr lang="en-US" sz="1568" spc="98">
                  <a:latin typeface="Segoe UI Semilight" panose="020B0402040204020203" pitchFamily="34" charset="0"/>
                  <a:cs typeface="Segoe UI Semilight" panose="020B0402040204020203" pitchFamily="34" charset="0"/>
                </a:rPr>
                <a:t>Surface Hub</a:t>
              </a:r>
            </a:p>
          </p:txBody>
        </p:sp>
        <p:sp>
          <p:nvSpPr>
            <p:cNvPr id="34" name="Freeform: Shape 24"/>
            <p:cNvSpPr>
              <a:spLocks/>
            </p:cNvSpPr>
            <p:nvPr/>
          </p:nvSpPr>
          <p:spPr bwMode="auto">
            <a:xfrm>
              <a:off x="9215059" y="1774777"/>
              <a:ext cx="752975" cy="329715"/>
            </a:xfrm>
            <a:custGeom>
              <a:avLst/>
              <a:gdLst>
                <a:gd name="connsiteX0" fmla="*/ 136525 w 2544762"/>
                <a:gd name="connsiteY0" fmla="*/ 596287 h 1114307"/>
                <a:gd name="connsiteX1" fmla="*/ 184069 w 2544762"/>
                <a:gd name="connsiteY1" fmla="*/ 759621 h 1114307"/>
                <a:gd name="connsiteX2" fmla="*/ 117638 w 2544762"/>
                <a:gd name="connsiteY2" fmla="*/ 749168 h 1114307"/>
                <a:gd name="connsiteX3" fmla="*/ 44043 w 2544762"/>
                <a:gd name="connsiteY3" fmla="*/ 695594 h 1114307"/>
                <a:gd name="connsiteX4" fmla="*/ 21248 w 2544762"/>
                <a:gd name="connsiteY4" fmla="*/ 642020 h 1114307"/>
                <a:gd name="connsiteX5" fmla="*/ 77910 w 2544762"/>
                <a:gd name="connsiteY5" fmla="*/ 617193 h 1114307"/>
                <a:gd name="connsiteX6" fmla="*/ 136525 w 2544762"/>
                <a:gd name="connsiteY6" fmla="*/ 596287 h 1114307"/>
                <a:gd name="connsiteX7" fmla="*/ 2409329 w 2544762"/>
                <a:gd name="connsiteY7" fmla="*/ 586108 h 1114307"/>
                <a:gd name="connsiteX8" fmla="*/ 2531219 w 2544762"/>
                <a:gd name="connsiteY8" fmla="*/ 636995 h 1114307"/>
                <a:gd name="connsiteX9" fmla="*/ 2423517 w 2544762"/>
                <a:gd name="connsiteY9" fmla="*/ 751165 h 1114307"/>
                <a:gd name="connsiteX10" fmla="*/ 2362895 w 2544762"/>
                <a:gd name="connsiteY10" fmla="*/ 759646 h 1114307"/>
                <a:gd name="connsiteX11" fmla="*/ 2380952 w 2544762"/>
                <a:gd name="connsiteY11" fmla="*/ 673529 h 1114307"/>
                <a:gd name="connsiteX12" fmla="*/ 2398365 w 2544762"/>
                <a:gd name="connsiteY12" fmla="*/ 591980 h 1114307"/>
                <a:gd name="connsiteX13" fmla="*/ 2409329 w 2544762"/>
                <a:gd name="connsiteY13" fmla="*/ 586108 h 1114307"/>
                <a:gd name="connsiteX14" fmla="*/ 1269877 w 2544762"/>
                <a:gd name="connsiteY14" fmla="*/ 412946 h 1114307"/>
                <a:gd name="connsiteX15" fmla="*/ 1486505 w 2544762"/>
                <a:gd name="connsiteY15" fmla="*/ 417335 h 1114307"/>
                <a:gd name="connsiteX16" fmla="*/ 2245921 w 2544762"/>
                <a:gd name="connsiteY16" fmla="*/ 535014 h 1114307"/>
                <a:gd name="connsiteX17" fmla="*/ 2316670 w 2544762"/>
                <a:gd name="connsiteY17" fmla="*/ 561670 h 1114307"/>
                <a:gd name="connsiteX18" fmla="*/ 2277077 w 2544762"/>
                <a:gd name="connsiteY18" fmla="*/ 761920 h 1114307"/>
                <a:gd name="connsiteX19" fmla="*/ 1896720 w 2544762"/>
                <a:gd name="connsiteY19" fmla="*/ 1073997 h 1114307"/>
                <a:gd name="connsiteX20" fmla="*/ 1546220 w 2544762"/>
                <a:gd name="connsiteY20" fmla="*/ 1114307 h 1114307"/>
                <a:gd name="connsiteX21" fmla="*/ 1407318 w 2544762"/>
                <a:gd name="connsiteY21" fmla="*/ 1048641 h 1114307"/>
                <a:gd name="connsiteX22" fmla="*/ 1272311 w 2544762"/>
                <a:gd name="connsiteY22" fmla="*/ 943315 h 1114307"/>
                <a:gd name="connsiteX23" fmla="*/ 1172353 w 2544762"/>
                <a:gd name="connsiteY23" fmla="*/ 1013532 h 1114307"/>
                <a:gd name="connsiteX24" fmla="*/ 1073045 w 2544762"/>
                <a:gd name="connsiteY24" fmla="*/ 1106505 h 1114307"/>
                <a:gd name="connsiteX25" fmla="*/ 756297 w 2544762"/>
                <a:gd name="connsiteY25" fmla="*/ 1096102 h 1114307"/>
                <a:gd name="connsiteX26" fmla="*/ 267544 w 2544762"/>
                <a:gd name="connsiteY26" fmla="*/ 758019 h 1114307"/>
                <a:gd name="connsiteX27" fmla="*/ 230547 w 2544762"/>
                <a:gd name="connsiteY27" fmla="*/ 577924 h 1114307"/>
                <a:gd name="connsiteX28" fmla="*/ 355818 w 2544762"/>
                <a:gd name="connsiteY28" fmla="*/ 527212 h 1114307"/>
                <a:gd name="connsiteX29" fmla="*/ 1052275 w 2544762"/>
                <a:gd name="connsiteY29" fmla="*/ 417335 h 1114307"/>
                <a:gd name="connsiteX30" fmla="*/ 1269877 w 2544762"/>
                <a:gd name="connsiteY30" fmla="*/ 412946 h 1114307"/>
                <a:gd name="connsiteX31" fmla="*/ 110248 w 2544762"/>
                <a:gd name="connsiteY31" fmla="*/ 243523 h 1114307"/>
                <a:gd name="connsiteX32" fmla="*/ 119944 w 2544762"/>
                <a:gd name="connsiteY32" fmla="*/ 249773 h 1114307"/>
                <a:gd name="connsiteX33" fmla="*/ 127115 w 2544762"/>
                <a:gd name="connsiteY33" fmla="*/ 377682 h 1114307"/>
                <a:gd name="connsiteX34" fmla="*/ 126463 w 2544762"/>
                <a:gd name="connsiteY34" fmla="*/ 506889 h 1114307"/>
                <a:gd name="connsiteX35" fmla="*/ 7171 w 2544762"/>
                <a:gd name="connsiteY35" fmla="*/ 554287 h 1114307"/>
                <a:gd name="connsiteX36" fmla="*/ 0 w 2544762"/>
                <a:gd name="connsiteY36" fmla="*/ 443259 h 1114307"/>
                <a:gd name="connsiteX37" fmla="*/ 9126 w 2544762"/>
                <a:gd name="connsiteY37" fmla="*/ 319895 h 1114307"/>
                <a:gd name="connsiteX38" fmla="*/ 87351 w 2544762"/>
                <a:gd name="connsiteY38" fmla="*/ 254318 h 1114307"/>
                <a:gd name="connsiteX39" fmla="*/ 110248 w 2544762"/>
                <a:gd name="connsiteY39" fmla="*/ 243523 h 1114307"/>
                <a:gd name="connsiteX40" fmla="*/ 2430807 w 2544762"/>
                <a:gd name="connsiteY40" fmla="*/ 243357 h 1114307"/>
                <a:gd name="connsiteX41" fmla="*/ 2508909 w 2544762"/>
                <a:gd name="connsiteY41" fmla="*/ 292093 h 1114307"/>
                <a:gd name="connsiteX42" fmla="*/ 2544762 w 2544762"/>
                <a:gd name="connsiteY42" fmla="*/ 444608 h 1114307"/>
                <a:gd name="connsiteX43" fmla="*/ 2537591 w 2544762"/>
                <a:gd name="connsiteY43" fmla="*/ 554288 h 1114307"/>
                <a:gd name="connsiteX44" fmla="*/ 2418299 w 2544762"/>
                <a:gd name="connsiteY44" fmla="*/ 506911 h 1114307"/>
                <a:gd name="connsiteX45" fmla="*/ 2416996 w 2544762"/>
                <a:gd name="connsiteY45" fmla="*/ 375814 h 1114307"/>
                <a:gd name="connsiteX46" fmla="*/ 2424818 w 2544762"/>
                <a:gd name="connsiteY46" fmla="*/ 248610 h 1114307"/>
                <a:gd name="connsiteX47" fmla="*/ 2430807 w 2544762"/>
                <a:gd name="connsiteY47" fmla="*/ 243357 h 1114307"/>
                <a:gd name="connsiteX48" fmla="*/ 1281716 w 2544762"/>
                <a:gd name="connsiteY48" fmla="*/ 61 h 1114307"/>
                <a:gd name="connsiteX49" fmla="*/ 1958468 w 2544762"/>
                <a:gd name="connsiteY49" fmla="*/ 58078 h 1114307"/>
                <a:gd name="connsiteX50" fmla="*/ 2338245 w 2544762"/>
                <a:gd name="connsiteY50" fmla="*/ 193870 h 1114307"/>
                <a:gd name="connsiteX51" fmla="*/ 2340193 w 2544762"/>
                <a:gd name="connsiteY51" fmla="*/ 334209 h 1114307"/>
                <a:gd name="connsiteX52" fmla="*/ 2329156 w 2544762"/>
                <a:gd name="connsiteY52" fmla="*/ 466752 h 1114307"/>
                <a:gd name="connsiteX53" fmla="*/ 2259044 w 2544762"/>
                <a:gd name="connsiteY53" fmla="*/ 455057 h 1114307"/>
                <a:gd name="connsiteX54" fmla="*/ 1615045 w 2544762"/>
                <a:gd name="connsiteY54" fmla="*/ 345254 h 1114307"/>
                <a:gd name="connsiteX55" fmla="*/ 1056091 w 2544762"/>
                <a:gd name="connsiteY55" fmla="*/ 337458 h 1114307"/>
                <a:gd name="connsiteX56" fmla="*/ 270568 w 2544762"/>
                <a:gd name="connsiteY56" fmla="*/ 466752 h 1114307"/>
                <a:gd name="connsiteX57" fmla="*/ 216036 w 2544762"/>
                <a:gd name="connsiteY57" fmla="*/ 477147 h 1114307"/>
                <a:gd name="connsiteX58" fmla="*/ 205000 w 2544762"/>
                <a:gd name="connsiteY58" fmla="*/ 340057 h 1114307"/>
                <a:gd name="connsiteX59" fmla="*/ 254988 w 2544762"/>
                <a:gd name="connsiteY59" fmla="*/ 159435 h 1114307"/>
                <a:gd name="connsiteX60" fmla="*/ 1035966 w 2544762"/>
                <a:gd name="connsiteY60" fmla="*/ 5451 h 1114307"/>
                <a:gd name="connsiteX61" fmla="*/ 1281716 w 2544762"/>
                <a:gd name="connsiteY61" fmla="*/ 61 h 111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544762" h="1114307">
                  <a:moveTo>
                    <a:pt x="136525" y="596287"/>
                  </a:moveTo>
                  <a:cubicBezTo>
                    <a:pt x="148899" y="595633"/>
                    <a:pt x="150202" y="600207"/>
                    <a:pt x="184069" y="759621"/>
                  </a:cubicBezTo>
                  <a:cubicBezTo>
                    <a:pt x="187325" y="776608"/>
                    <a:pt x="169740" y="773995"/>
                    <a:pt x="117638" y="749168"/>
                  </a:cubicBezTo>
                  <a:cubicBezTo>
                    <a:pt x="81817" y="731528"/>
                    <a:pt x="65535" y="719768"/>
                    <a:pt x="44043" y="695594"/>
                  </a:cubicBezTo>
                  <a:cubicBezTo>
                    <a:pt x="16038" y="665541"/>
                    <a:pt x="9525" y="650514"/>
                    <a:pt x="21248" y="642020"/>
                  </a:cubicBezTo>
                  <a:cubicBezTo>
                    <a:pt x="25156" y="640060"/>
                    <a:pt x="50556" y="628954"/>
                    <a:pt x="77910" y="617193"/>
                  </a:cubicBezTo>
                  <a:cubicBezTo>
                    <a:pt x="105263" y="606087"/>
                    <a:pt x="131315" y="596287"/>
                    <a:pt x="136525" y="596287"/>
                  </a:cubicBezTo>
                  <a:close/>
                  <a:moveTo>
                    <a:pt x="2409329" y="586108"/>
                  </a:moveTo>
                  <a:cubicBezTo>
                    <a:pt x="2425452" y="586761"/>
                    <a:pt x="2526059" y="628514"/>
                    <a:pt x="2531219" y="636995"/>
                  </a:cubicBezTo>
                  <a:cubicBezTo>
                    <a:pt x="2544762" y="658524"/>
                    <a:pt x="2484784" y="722459"/>
                    <a:pt x="2423517" y="751165"/>
                  </a:cubicBezTo>
                  <a:cubicBezTo>
                    <a:pt x="2375148" y="774651"/>
                    <a:pt x="2359025" y="776608"/>
                    <a:pt x="2362895" y="759646"/>
                  </a:cubicBezTo>
                  <a:cubicBezTo>
                    <a:pt x="2364184" y="753122"/>
                    <a:pt x="2372568" y="714631"/>
                    <a:pt x="2380952" y="673529"/>
                  </a:cubicBezTo>
                  <a:cubicBezTo>
                    <a:pt x="2389336" y="631776"/>
                    <a:pt x="2397075" y="595894"/>
                    <a:pt x="2398365" y="591980"/>
                  </a:cubicBezTo>
                  <a:cubicBezTo>
                    <a:pt x="2399655" y="589370"/>
                    <a:pt x="2404169" y="586108"/>
                    <a:pt x="2409329" y="586108"/>
                  </a:cubicBezTo>
                  <a:close/>
                  <a:moveTo>
                    <a:pt x="1269877" y="412946"/>
                  </a:moveTo>
                  <a:cubicBezTo>
                    <a:pt x="1353283" y="412946"/>
                    <a:pt x="1436526" y="414409"/>
                    <a:pt x="1486505" y="417335"/>
                  </a:cubicBezTo>
                  <a:cubicBezTo>
                    <a:pt x="1759765" y="432288"/>
                    <a:pt x="2020044" y="472598"/>
                    <a:pt x="2245921" y="535014"/>
                  </a:cubicBezTo>
                  <a:cubicBezTo>
                    <a:pt x="2289409" y="547367"/>
                    <a:pt x="2313425" y="555819"/>
                    <a:pt x="2316670" y="561670"/>
                  </a:cubicBezTo>
                  <a:cubicBezTo>
                    <a:pt x="2322512" y="572723"/>
                    <a:pt x="2297847" y="697554"/>
                    <a:pt x="2277077" y="761920"/>
                  </a:cubicBezTo>
                  <a:cubicBezTo>
                    <a:pt x="2228396" y="914057"/>
                    <a:pt x="2096634" y="1022634"/>
                    <a:pt x="1896720" y="1073997"/>
                  </a:cubicBezTo>
                  <a:cubicBezTo>
                    <a:pt x="1801955" y="1098703"/>
                    <a:pt x="1666298" y="1114307"/>
                    <a:pt x="1546220" y="1114307"/>
                  </a:cubicBezTo>
                  <a:cubicBezTo>
                    <a:pt x="1470927" y="1114307"/>
                    <a:pt x="1461191" y="1109106"/>
                    <a:pt x="1407318" y="1048641"/>
                  </a:cubicBezTo>
                  <a:cubicBezTo>
                    <a:pt x="1322938" y="956318"/>
                    <a:pt x="1306712" y="943315"/>
                    <a:pt x="1272311" y="943315"/>
                  </a:cubicBezTo>
                  <a:cubicBezTo>
                    <a:pt x="1244400" y="943315"/>
                    <a:pt x="1212596" y="964770"/>
                    <a:pt x="1172353" y="1013532"/>
                  </a:cubicBezTo>
                  <a:cubicBezTo>
                    <a:pt x="1121726" y="1072046"/>
                    <a:pt x="1095114" y="1096753"/>
                    <a:pt x="1073045" y="1106505"/>
                  </a:cubicBezTo>
                  <a:cubicBezTo>
                    <a:pt x="1041240" y="1119508"/>
                    <a:pt x="879621" y="1114307"/>
                    <a:pt x="756297" y="1096102"/>
                  </a:cubicBezTo>
                  <a:cubicBezTo>
                    <a:pt x="494071" y="1057093"/>
                    <a:pt x="325961" y="940714"/>
                    <a:pt x="267544" y="758019"/>
                  </a:cubicBezTo>
                  <a:cubicBezTo>
                    <a:pt x="251318" y="706656"/>
                    <a:pt x="228600" y="596129"/>
                    <a:pt x="230547" y="577924"/>
                  </a:cubicBezTo>
                  <a:cubicBezTo>
                    <a:pt x="232494" y="561670"/>
                    <a:pt x="237038" y="559720"/>
                    <a:pt x="355818" y="527212"/>
                  </a:cubicBezTo>
                  <a:cubicBezTo>
                    <a:pt x="549892" y="473899"/>
                    <a:pt x="823152" y="430338"/>
                    <a:pt x="1052275" y="417335"/>
                  </a:cubicBezTo>
                  <a:cubicBezTo>
                    <a:pt x="1102903" y="414409"/>
                    <a:pt x="1186471" y="412946"/>
                    <a:pt x="1269877" y="412946"/>
                  </a:cubicBezTo>
                  <a:close/>
                  <a:moveTo>
                    <a:pt x="110248" y="243523"/>
                  </a:moveTo>
                  <a:cubicBezTo>
                    <a:pt x="116196" y="242793"/>
                    <a:pt x="119944" y="244903"/>
                    <a:pt x="119944" y="249773"/>
                  </a:cubicBezTo>
                  <a:cubicBezTo>
                    <a:pt x="119944" y="254318"/>
                    <a:pt x="123203" y="311455"/>
                    <a:pt x="127115" y="377682"/>
                  </a:cubicBezTo>
                  <a:cubicBezTo>
                    <a:pt x="134937" y="493254"/>
                    <a:pt x="134937" y="498448"/>
                    <a:pt x="126463" y="506889"/>
                  </a:cubicBezTo>
                  <a:cubicBezTo>
                    <a:pt x="114077" y="518576"/>
                    <a:pt x="15645" y="557533"/>
                    <a:pt x="7171" y="554287"/>
                  </a:cubicBezTo>
                  <a:cubicBezTo>
                    <a:pt x="1304" y="552339"/>
                    <a:pt x="0" y="529614"/>
                    <a:pt x="0" y="443259"/>
                  </a:cubicBezTo>
                  <a:cubicBezTo>
                    <a:pt x="0" y="347165"/>
                    <a:pt x="1304" y="333530"/>
                    <a:pt x="9126" y="319895"/>
                  </a:cubicBezTo>
                  <a:cubicBezTo>
                    <a:pt x="17600" y="306910"/>
                    <a:pt x="39764" y="287431"/>
                    <a:pt x="87351" y="254318"/>
                  </a:cubicBezTo>
                  <a:cubicBezTo>
                    <a:pt x="96151" y="247825"/>
                    <a:pt x="104299" y="244254"/>
                    <a:pt x="110248" y="243523"/>
                  </a:cubicBezTo>
                  <a:close/>
                  <a:moveTo>
                    <a:pt x="2430807" y="243357"/>
                  </a:moveTo>
                  <a:cubicBezTo>
                    <a:pt x="2442541" y="243905"/>
                    <a:pt x="2470774" y="261428"/>
                    <a:pt x="2508909" y="292093"/>
                  </a:cubicBezTo>
                  <a:cubicBezTo>
                    <a:pt x="2544110" y="320649"/>
                    <a:pt x="2544762" y="323894"/>
                    <a:pt x="2544762" y="444608"/>
                  </a:cubicBezTo>
                  <a:cubicBezTo>
                    <a:pt x="2544762" y="529626"/>
                    <a:pt x="2543458" y="552341"/>
                    <a:pt x="2537591" y="554288"/>
                  </a:cubicBezTo>
                  <a:cubicBezTo>
                    <a:pt x="2529117" y="557533"/>
                    <a:pt x="2430033" y="518593"/>
                    <a:pt x="2418299" y="506911"/>
                  </a:cubicBezTo>
                  <a:cubicBezTo>
                    <a:pt x="2409825" y="498474"/>
                    <a:pt x="2409825" y="493282"/>
                    <a:pt x="2416996" y="375814"/>
                  </a:cubicBezTo>
                  <a:cubicBezTo>
                    <a:pt x="2421559" y="308967"/>
                    <a:pt x="2424818" y="251855"/>
                    <a:pt x="2424818" y="248610"/>
                  </a:cubicBezTo>
                  <a:cubicBezTo>
                    <a:pt x="2424818" y="244879"/>
                    <a:pt x="2426896" y="243175"/>
                    <a:pt x="2430807" y="243357"/>
                  </a:cubicBezTo>
                  <a:close/>
                  <a:moveTo>
                    <a:pt x="1281716" y="61"/>
                  </a:moveTo>
                  <a:cubicBezTo>
                    <a:pt x="1530488" y="1309"/>
                    <a:pt x="1780264" y="22019"/>
                    <a:pt x="1958468" y="58078"/>
                  </a:cubicBezTo>
                  <a:cubicBezTo>
                    <a:pt x="2138943" y="94463"/>
                    <a:pt x="2320717" y="159435"/>
                    <a:pt x="2338245" y="193870"/>
                  </a:cubicBezTo>
                  <a:cubicBezTo>
                    <a:pt x="2344737" y="206214"/>
                    <a:pt x="2344737" y="225056"/>
                    <a:pt x="2340193" y="334209"/>
                  </a:cubicBezTo>
                  <a:cubicBezTo>
                    <a:pt x="2336298" y="416723"/>
                    <a:pt x="2332402" y="462204"/>
                    <a:pt x="2329156" y="466752"/>
                  </a:cubicBezTo>
                  <a:cubicBezTo>
                    <a:pt x="2323963" y="471300"/>
                    <a:pt x="2310330" y="469351"/>
                    <a:pt x="2259044" y="455057"/>
                  </a:cubicBezTo>
                  <a:cubicBezTo>
                    <a:pt x="2070778" y="403729"/>
                    <a:pt x="1855246" y="367345"/>
                    <a:pt x="1615045" y="345254"/>
                  </a:cubicBezTo>
                  <a:cubicBezTo>
                    <a:pt x="1496243" y="334859"/>
                    <a:pt x="1182034" y="330311"/>
                    <a:pt x="1056091" y="337458"/>
                  </a:cubicBezTo>
                  <a:cubicBezTo>
                    <a:pt x="763954" y="355000"/>
                    <a:pt x="501031" y="398531"/>
                    <a:pt x="270568" y="466752"/>
                  </a:cubicBezTo>
                  <a:cubicBezTo>
                    <a:pt x="239407" y="476498"/>
                    <a:pt x="219282" y="479746"/>
                    <a:pt x="216036" y="477147"/>
                  </a:cubicBezTo>
                  <a:cubicBezTo>
                    <a:pt x="213439" y="474548"/>
                    <a:pt x="208895" y="412825"/>
                    <a:pt x="205000" y="340057"/>
                  </a:cubicBezTo>
                  <a:cubicBezTo>
                    <a:pt x="197210" y="180226"/>
                    <a:pt x="195262" y="188022"/>
                    <a:pt x="254988" y="159435"/>
                  </a:cubicBezTo>
                  <a:cubicBezTo>
                    <a:pt x="425725" y="78220"/>
                    <a:pt x="708124" y="22344"/>
                    <a:pt x="1035966" y="5451"/>
                  </a:cubicBezTo>
                  <a:cubicBezTo>
                    <a:pt x="1115979" y="1391"/>
                    <a:pt x="1198792" y="-356"/>
                    <a:pt x="1281716" y="61"/>
                  </a:cubicBezTo>
                  <a:close/>
                </a:path>
              </a:pathLst>
            </a:custGeom>
            <a:grpFill/>
            <a:ln>
              <a:noFill/>
            </a:ln>
          </p:spPr>
          <p:txBody>
            <a:bodyPr vert="horz" wrap="square" lIns="89642" tIns="44821" rIns="89642" bIns="44821" numCol="1" anchor="t" anchorCtr="0" compatLnSpc="1">
              <a:prstTxWarp prst="textNoShape">
                <a:avLst/>
              </a:prstTxWarp>
              <a:noAutofit/>
            </a:bodyPr>
            <a:lstStyle/>
            <a:p>
              <a:endParaRPr lang="en-US" sz="1568">
                <a:solidFill>
                  <a:schemeClr val="tx1">
                    <a:lumMod val="95000"/>
                  </a:schemeClr>
                </a:solidFill>
              </a:endParaRPr>
            </a:p>
          </p:txBody>
        </p:sp>
        <p:sp>
          <p:nvSpPr>
            <p:cNvPr id="35" name="Rectangle 34"/>
            <p:cNvSpPr/>
            <p:nvPr/>
          </p:nvSpPr>
          <p:spPr>
            <a:xfrm>
              <a:off x="8745726" y="2323452"/>
              <a:ext cx="1691640" cy="321208"/>
            </a:xfrm>
            <a:prstGeom prst="rect">
              <a:avLst/>
            </a:prstGeom>
            <a:noFill/>
          </p:spPr>
          <p:txBody>
            <a:bodyPr wrap="square">
              <a:spAutoFit/>
            </a:bodyPr>
            <a:lstStyle/>
            <a:p>
              <a:pPr algn="ctr" defTabSz="896354">
                <a:spcAft>
                  <a:spcPts val="1153"/>
                </a:spcAft>
                <a:defRPr/>
              </a:pPr>
              <a:r>
                <a:rPr lang="en-US" sz="1568" spc="98">
                  <a:latin typeface="Segoe UI Semilight" panose="020B0402040204020203" pitchFamily="34" charset="0"/>
                  <a:cs typeface="Segoe UI Semilight" panose="020B0402040204020203" pitchFamily="34" charset="0"/>
                </a:rPr>
                <a:t>HoloLens</a:t>
              </a:r>
            </a:p>
          </p:txBody>
        </p:sp>
        <p:sp>
          <p:nvSpPr>
            <p:cNvPr id="36" name="Title 92"/>
            <p:cNvSpPr txBox="1">
              <a:spLocks/>
            </p:cNvSpPr>
            <p:nvPr/>
          </p:nvSpPr>
          <p:spPr>
            <a:xfrm>
              <a:off x="-179945" y="2878237"/>
              <a:ext cx="11738507" cy="332789"/>
            </a:xfrm>
            <a:prstGeom prst="rect">
              <a:avLst/>
            </a:prstGeom>
            <a:noFill/>
          </p:spPr>
          <p:txBody>
            <a:bodyPr vert="horz" wrap="square" lIns="143428" tIns="89642" rIns="143428" bIns="89642"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defRPr/>
              </a:pPr>
              <a:r>
                <a:rPr lang="en-US" sz="1372" b="1" spc="294">
                  <a:solidFill>
                    <a:schemeClr val="tx1"/>
                  </a:solidFill>
                  <a:latin typeface="Segoe UI" charset="0"/>
                  <a:ea typeface="Segoe UI" charset="0"/>
                  <a:cs typeface="Segoe UI" charset="0"/>
                </a:rPr>
                <a:t>ACROSS WINDOWS</a:t>
              </a:r>
            </a:p>
          </p:txBody>
        </p:sp>
      </p:grpSp>
      <p:grpSp>
        <p:nvGrpSpPr>
          <p:cNvPr id="3" name="Group 2">
            <a:extLst>
              <a:ext uri="{FF2B5EF4-FFF2-40B4-BE49-F238E27FC236}">
                <a16:creationId xmlns:a16="http://schemas.microsoft.com/office/drawing/2014/main" id="{642F7C86-F8B9-7745-AD0B-C5BD3808E55C}"/>
              </a:ext>
            </a:extLst>
          </p:cNvPr>
          <p:cNvGrpSpPr/>
          <p:nvPr/>
        </p:nvGrpSpPr>
        <p:grpSpPr>
          <a:xfrm>
            <a:off x="2566632" y="925226"/>
            <a:ext cx="7058734" cy="987252"/>
            <a:chOff x="2755708" y="925226"/>
            <a:chExt cx="7058734" cy="987252"/>
          </a:xfrm>
        </p:grpSpPr>
        <p:pic>
          <p:nvPicPr>
            <p:cNvPr id="20" name="Picture 19"/>
            <p:cNvPicPr>
              <a:picLocks noChangeAspect="1"/>
            </p:cNvPicPr>
            <p:nvPr/>
          </p:nvPicPr>
          <p:blipFill rotWithShape="1">
            <a:blip r:embed="rId3" cstate="print">
              <a:extLst>
                <a:ext uri="{28A0092B-C50C-407E-A947-70E740481C1C}">
                  <a14:useLocalDpi xmlns:a14="http://schemas.microsoft.com/office/drawing/2010/main" val="0"/>
                </a:ext>
              </a:extLst>
            </a:blip>
            <a:srcRect t="2" b="24131"/>
            <a:stretch/>
          </p:blipFill>
          <p:spPr>
            <a:xfrm>
              <a:off x="8834470" y="1155216"/>
              <a:ext cx="979972" cy="703224"/>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5708" y="1026560"/>
              <a:ext cx="783147" cy="792576"/>
            </a:xfrm>
            <a:prstGeom prst="rect">
              <a:avLst/>
            </a:prstGeom>
          </p:spPr>
        </p:pic>
        <p:sp>
          <p:nvSpPr>
            <p:cNvPr id="44" name="Android"/>
            <p:cNvSpPr>
              <a:spLocks noChangeAspect="1" noEditPoints="1"/>
            </p:cNvSpPr>
            <p:nvPr/>
          </p:nvSpPr>
          <p:spPr bwMode="black">
            <a:xfrm>
              <a:off x="4252625" y="1075144"/>
              <a:ext cx="611606" cy="752990"/>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rgbClr val="97C03D"/>
            </a:solidFill>
            <a:ln>
              <a:noFill/>
            </a:ln>
          </p:spPr>
          <p:txBody>
            <a:bodyPr vert="horz" wrap="square" lIns="87881" tIns="43940" rIns="87881" bIns="43940" numCol="1" anchor="t" anchorCtr="0" compatLnSpc="1">
              <a:prstTxWarp prst="textNoShape">
                <a:avLst/>
              </a:prstTxWarp>
            </a:bodyPr>
            <a:lstStyle/>
            <a:p>
              <a:pPr defTabSz="878706">
                <a:defRPr/>
              </a:pPr>
              <a:endParaRPr lang="en-US" sz="1730" kern="0">
                <a:solidFill>
                  <a:schemeClr val="tx1">
                    <a:lumMod val="95000"/>
                  </a:schemeClr>
                </a:solidFill>
                <a:latin typeface="Segoe UI"/>
              </a:endParaRPr>
            </a:p>
          </p:txBody>
        </p:sp>
        <p:grpSp>
          <p:nvGrpSpPr>
            <p:cNvPr id="45" name="Apple"/>
            <p:cNvGrpSpPr>
              <a:grpSpLocks noChangeAspect="1"/>
            </p:cNvGrpSpPr>
            <p:nvPr/>
          </p:nvGrpSpPr>
          <p:grpSpPr bwMode="black">
            <a:xfrm>
              <a:off x="7440647" y="925226"/>
              <a:ext cx="787910" cy="919222"/>
              <a:chOff x="396875" y="1300163"/>
              <a:chExt cx="1162051" cy="1355725"/>
            </a:xfrm>
            <a:solidFill>
              <a:schemeClr val="bg1">
                <a:lumMod val="10000"/>
                <a:lumOff val="90000"/>
              </a:schemeClr>
            </a:solidFill>
          </p:grpSpPr>
          <p:sp>
            <p:nvSpPr>
              <p:cNvPr id="46" name="Freeform 80"/>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solidFill>
                <a:schemeClr val="tx1"/>
              </a:solidFill>
              <a:ln>
                <a:noFill/>
              </a:ln>
            </p:spPr>
            <p:txBody>
              <a:bodyPr vert="horz" wrap="square" lIns="87881" tIns="43940" rIns="87881" bIns="43940" numCol="1" anchor="t" anchorCtr="0" compatLnSpc="1">
                <a:prstTxWarp prst="textNoShape">
                  <a:avLst/>
                </a:prstTxWarp>
              </a:bodyPr>
              <a:lstStyle/>
              <a:p>
                <a:pPr defTabSz="878706">
                  <a:defRPr/>
                </a:pPr>
                <a:endParaRPr lang="en-US" sz="1730" kern="0">
                  <a:latin typeface="Segoe UI"/>
                </a:endParaRPr>
              </a:p>
            </p:txBody>
          </p:sp>
          <p:sp>
            <p:nvSpPr>
              <p:cNvPr id="47" name="Freeform 81"/>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solidFill>
                <a:schemeClr val="tx1"/>
              </a:solidFill>
              <a:ln>
                <a:noFill/>
              </a:ln>
            </p:spPr>
            <p:txBody>
              <a:bodyPr vert="horz" wrap="square" lIns="87881" tIns="43940" rIns="87881" bIns="43940" numCol="1" anchor="t" anchorCtr="0" compatLnSpc="1">
                <a:prstTxWarp prst="textNoShape">
                  <a:avLst/>
                </a:prstTxWarp>
              </a:bodyPr>
              <a:lstStyle/>
              <a:p>
                <a:pPr defTabSz="878706">
                  <a:defRPr/>
                </a:pPr>
                <a:endParaRPr lang="en-US" sz="1730" kern="0">
                  <a:latin typeface="Segoe UI"/>
                </a:endParaRPr>
              </a:p>
            </p:txBody>
          </p:sp>
        </p:grpSp>
        <p:sp>
          <p:nvSpPr>
            <p:cNvPr id="48" name="Freeform 52"/>
            <p:cNvSpPr>
              <a:spLocks noChangeAspect="1" noEditPoints="1"/>
            </p:cNvSpPr>
            <p:nvPr/>
          </p:nvSpPr>
          <p:spPr bwMode="black">
            <a:xfrm>
              <a:off x="5760362" y="1002374"/>
              <a:ext cx="913816" cy="91010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3073D3"/>
            </a:solidFill>
            <a:ln>
              <a:noFill/>
            </a:ln>
          </p:spPr>
          <p:txBody>
            <a:bodyPr vert="horz" wrap="square" lIns="87881" tIns="43940" rIns="87881" bIns="43940" numCol="1" anchor="t" anchorCtr="0" compatLnSpc="1">
              <a:prstTxWarp prst="textNoShape">
                <a:avLst/>
              </a:prstTxWarp>
            </a:bodyPr>
            <a:lstStyle/>
            <a:p>
              <a:pPr defTabSz="878706">
                <a:defRPr/>
              </a:pPr>
              <a:endParaRPr lang="en-US" sz="1730" kern="0">
                <a:solidFill>
                  <a:schemeClr val="tx1">
                    <a:lumMod val="95000"/>
                  </a:schemeClr>
                </a:solidFill>
                <a:latin typeface="Segoe UI"/>
              </a:endParaRPr>
            </a:p>
          </p:txBody>
        </p:sp>
      </p:grpSp>
      <p:sp>
        <p:nvSpPr>
          <p:cNvPr id="54" name="Title 92"/>
          <p:cNvSpPr txBox="1">
            <a:spLocks/>
          </p:cNvSpPr>
          <p:nvPr/>
        </p:nvSpPr>
        <p:spPr>
          <a:xfrm>
            <a:off x="0" y="402215"/>
            <a:ext cx="12191999" cy="345646"/>
          </a:xfrm>
          <a:prstGeom prst="rect">
            <a:avLst/>
          </a:prstGeom>
          <a:noFill/>
        </p:spPr>
        <p:txBody>
          <a:bodyPr vert="horz" wrap="square" lIns="143428" tIns="89642" rIns="143428" bIns="89642"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defRPr/>
            </a:pPr>
            <a:r>
              <a:rPr lang="en-US" sz="1372" b="1" spc="294">
                <a:solidFill>
                  <a:schemeClr val="tx1"/>
                </a:solidFill>
                <a:latin typeface="Segoe UI" charset="0"/>
                <a:ea typeface="Segoe UI" charset="0"/>
                <a:cs typeface="Segoe UI" charset="0"/>
              </a:rPr>
              <a:t>CROSS PLATFORM</a:t>
            </a:r>
          </a:p>
        </p:txBody>
      </p:sp>
      <p:sp>
        <p:nvSpPr>
          <p:cNvPr id="55" name="Title 92"/>
          <p:cNvSpPr txBox="1">
            <a:spLocks/>
          </p:cNvSpPr>
          <p:nvPr/>
        </p:nvSpPr>
        <p:spPr>
          <a:xfrm>
            <a:off x="1793584" y="3104707"/>
            <a:ext cx="3309034" cy="452584"/>
          </a:xfrm>
          <a:prstGeom prst="rect">
            <a:avLst/>
          </a:prstGeom>
        </p:spPr>
        <p:txBody>
          <a:bodyPr vert="horz" wrap="square" lIns="143428" tIns="89642" rIns="143428" bIns="89642" rtlCol="0" anchor="ctr" anchorCtr="0">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defRPr/>
            </a:pPr>
            <a:r>
              <a:rPr lang="en-US" sz="1961" b="1" spc="294">
                <a:solidFill>
                  <a:schemeClr val="tx1"/>
                </a:solidFill>
                <a:latin typeface="Segoe UI" charset="0"/>
                <a:ea typeface="Segoe UI" charset="0"/>
                <a:cs typeface="Segoe UI" charset="0"/>
              </a:rPr>
              <a:t>PROGRESSIVE </a:t>
            </a:r>
          </a:p>
        </p:txBody>
      </p:sp>
      <p:sp>
        <p:nvSpPr>
          <p:cNvPr id="56" name="Title 92"/>
          <p:cNvSpPr txBox="1">
            <a:spLocks/>
          </p:cNvSpPr>
          <p:nvPr/>
        </p:nvSpPr>
        <p:spPr>
          <a:xfrm>
            <a:off x="7089380" y="3109450"/>
            <a:ext cx="3309034" cy="452584"/>
          </a:xfrm>
          <a:prstGeom prst="rect">
            <a:avLst/>
          </a:prstGeom>
        </p:spPr>
        <p:txBody>
          <a:bodyPr vert="horz" wrap="square" lIns="143428" tIns="89642" rIns="143428" bIns="89642" rtlCol="0" anchor="ctr" anchorCtr="0">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defRPr/>
            </a:pPr>
            <a:r>
              <a:rPr lang="en-US" sz="1961" b="1" spc="294">
                <a:solidFill>
                  <a:schemeClr val="tx1"/>
                </a:solidFill>
                <a:latin typeface="Segoe UI" charset="0"/>
                <a:ea typeface="Segoe UI" charset="0"/>
                <a:cs typeface="Segoe UI" charset="0"/>
              </a:rPr>
              <a:t>WEB APPS </a:t>
            </a:r>
          </a:p>
        </p:txBody>
      </p:sp>
      <p:grpSp>
        <p:nvGrpSpPr>
          <p:cNvPr id="2" name="Group 1">
            <a:extLst>
              <a:ext uri="{FF2B5EF4-FFF2-40B4-BE49-F238E27FC236}">
                <a16:creationId xmlns:a16="http://schemas.microsoft.com/office/drawing/2014/main" id="{F2B2CA22-73A3-F749-8336-73A3AD6C91AE}"/>
              </a:ext>
            </a:extLst>
          </p:cNvPr>
          <p:cNvGrpSpPr/>
          <p:nvPr/>
        </p:nvGrpSpPr>
        <p:grpSpPr>
          <a:xfrm>
            <a:off x="4895892" y="2689186"/>
            <a:ext cx="2400214" cy="1252646"/>
            <a:chOff x="4971122" y="2502157"/>
            <a:chExt cx="2400214" cy="1252646"/>
          </a:xfrm>
        </p:grpSpPr>
        <p:sp>
          <p:nvSpPr>
            <p:cNvPr id="51" name="Rectangle 50"/>
            <p:cNvSpPr/>
            <p:nvPr/>
          </p:nvSpPr>
          <p:spPr bwMode="auto">
            <a:xfrm>
              <a:off x="4971122" y="2529605"/>
              <a:ext cx="2400214" cy="1225198"/>
            </a:xfrm>
            <a:prstGeom prst="rect">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solidFill>
                  <a:srgbClr val="FFFFFF"/>
                </a:solidFill>
                <a:ea typeface="Segoe UI" pitchFamily="34" charset="0"/>
                <a:cs typeface="Segoe UI" pitchFamily="34" charset="0"/>
              </a:endParaRPr>
            </a:p>
          </p:txBody>
        </p:sp>
        <p:sp>
          <p:nvSpPr>
            <p:cNvPr id="52" name="Rectangle: Rounded Corners 51"/>
            <p:cNvSpPr/>
            <p:nvPr/>
          </p:nvSpPr>
          <p:spPr bwMode="auto">
            <a:xfrm>
              <a:off x="4971122" y="2502157"/>
              <a:ext cx="2400214" cy="200640"/>
            </a:xfrm>
            <a:prstGeom prst="round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solidFill>
                  <a:srgbClr val="FFFFFF"/>
                </a:solidFill>
                <a:ea typeface="Segoe UI" pitchFamily="34" charset="0"/>
                <a:cs typeface="Segoe UI" pitchFamily="34" charset="0"/>
              </a:endParaRPr>
            </a:p>
          </p:txBody>
        </p:sp>
        <p:sp>
          <p:nvSpPr>
            <p:cNvPr id="53" name="TextBox 52"/>
            <p:cNvSpPr txBox="1"/>
            <p:nvPr/>
          </p:nvSpPr>
          <p:spPr>
            <a:xfrm>
              <a:off x="7093995" y="2520297"/>
              <a:ext cx="231271" cy="166199"/>
            </a:xfrm>
            <a:prstGeom prst="rect">
              <a:avLst/>
            </a:prstGeom>
            <a:noFill/>
            <a:ln>
              <a:solidFill>
                <a:schemeClr val="tx1"/>
              </a:solidFill>
            </a:ln>
          </p:spPr>
          <p:txBody>
            <a:bodyPr wrap="square" lIns="179285" tIns="0" rIns="179285" bIns="0" rtlCol="0" anchor="ctr" anchorCtr="0">
              <a:spAutoFit/>
            </a:bodyPr>
            <a:lstStyle/>
            <a:p>
              <a:pPr>
                <a:lnSpc>
                  <a:spcPct val="90000"/>
                </a:lnSpc>
                <a:spcAft>
                  <a:spcPts val="588"/>
                </a:spcAft>
              </a:pPr>
              <a:r>
                <a:rPr lang="en-US" sz="1200" b="1">
                  <a:solidFill>
                    <a:srgbClr val="235689"/>
                  </a:solidFill>
                  <a:latin typeface="Segoe UI Black" panose="020B0502040204020203" pitchFamily="34" charset="0"/>
                  <a:cs typeface="Segoe UI Black" panose="020B0502040204020203" pitchFamily="34" charset="0"/>
                </a:rPr>
                <a:t>X</a:t>
              </a:r>
            </a:p>
          </p:txBody>
        </p:sp>
        <p:pic>
          <p:nvPicPr>
            <p:cNvPr id="7" name="Picture 6">
              <a:extLst>
                <a:ext uri="{FF2B5EF4-FFF2-40B4-BE49-F238E27FC236}">
                  <a16:creationId xmlns:a16="http://schemas.microsoft.com/office/drawing/2014/main" id="{6C71EA52-AA4E-4BB6-9D05-D7225C724BD2}"/>
                </a:ext>
              </a:extLst>
            </p:cNvPr>
            <p:cNvPicPr>
              <a:picLocks noChangeAspect="1"/>
            </p:cNvPicPr>
            <p:nvPr/>
          </p:nvPicPr>
          <p:blipFill>
            <a:blip r:embed="rId5"/>
            <a:stretch>
              <a:fillRect/>
            </a:stretch>
          </p:blipFill>
          <p:spPr>
            <a:xfrm>
              <a:off x="5464096" y="2926752"/>
              <a:ext cx="1453012" cy="547786"/>
            </a:xfrm>
            <a:prstGeom prst="rect">
              <a:avLst/>
            </a:prstGeom>
            <a:ln>
              <a:noFill/>
            </a:ln>
          </p:spPr>
        </p:pic>
      </p:grpSp>
      <p:sp>
        <p:nvSpPr>
          <p:cNvPr id="58" name="Freeform 1">
            <a:extLst>
              <a:ext uri="{FF2B5EF4-FFF2-40B4-BE49-F238E27FC236}">
                <a16:creationId xmlns:a16="http://schemas.microsoft.com/office/drawing/2014/main" id="{AFE0C290-7BAE-024A-8138-31F411BF968F}"/>
              </a:ext>
            </a:extLst>
          </p:cNvPr>
          <p:cNvSpPr>
            <a:spLocks noChangeArrowheads="1"/>
          </p:cNvSpPr>
          <p:nvPr/>
        </p:nvSpPr>
        <p:spPr bwMode="auto">
          <a:xfrm>
            <a:off x="1164512" y="1974338"/>
            <a:ext cx="9862976" cy="263525"/>
          </a:xfrm>
          <a:custGeom>
            <a:avLst/>
            <a:gdLst>
              <a:gd name="T0" fmla="*/ 0 w 19580"/>
              <a:gd name="T1" fmla="*/ 0 h 734"/>
              <a:gd name="T2" fmla="*/ 0 w 19580"/>
              <a:gd name="T3" fmla="*/ 0 h 734"/>
              <a:gd name="T4" fmla="*/ 9790 w 19580"/>
              <a:gd name="T5" fmla="*/ 733 h 734"/>
              <a:gd name="T6" fmla="*/ 19579 w 19580"/>
              <a:gd name="T7" fmla="*/ 0 h 734"/>
            </a:gdLst>
            <a:ahLst/>
            <a:cxnLst>
              <a:cxn ang="0">
                <a:pos x="T0" y="T1"/>
              </a:cxn>
              <a:cxn ang="0">
                <a:pos x="T2" y="T3"/>
              </a:cxn>
              <a:cxn ang="0">
                <a:pos x="T4" y="T5"/>
              </a:cxn>
              <a:cxn ang="0">
                <a:pos x="T6" y="T7"/>
              </a:cxn>
            </a:cxnLst>
            <a:rect l="0" t="0" r="r" b="b"/>
            <a:pathLst>
              <a:path w="19580" h="734">
                <a:moveTo>
                  <a:pt x="0" y="0"/>
                </a:moveTo>
                <a:lnTo>
                  <a:pt x="0" y="0"/>
                </a:lnTo>
                <a:cubicBezTo>
                  <a:pt x="1915" y="436"/>
                  <a:pt x="5578" y="733"/>
                  <a:pt x="9790" y="733"/>
                </a:cubicBezTo>
                <a:cubicBezTo>
                  <a:pt x="14001" y="733"/>
                  <a:pt x="17673" y="436"/>
                  <a:pt x="19579" y="0"/>
                </a:cubicBezTo>
              </a:path>
            </a:pathLst>
          </a:custGeom>
          <a:noFill/>
          <a:ln w="19050" cap="flat">
            <a:solidFill>
              <a:srgbClr val="16355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 name="Freeform 1">
            <a:extLst>
              <a:ext uri="{FF2B5EF4-FFF2-40B4-BE49-F238E27FC236}">
                <a16:creationId xmlns:a16="http://schemas.microsoft.com/office/drawing/2014/main" id="{BA18029F-399E-D944-B275-E6B6A4B131CF}"/>
              </a:ext>
            </a:extLst>
          </p:cNvPr>
          <p:cNvSpPr>
            <a:spLocks noChangeArrowheads="1"/>
          </p:cNvSpPr>
          <p:nvPr/>
        </p:nvSpPr>
        <p:spPr bwMode="auto">
          <a:xfrm rot="10800000">
            <a:off x="1164512" y="4450291"/>
            <a:ext cx="9862976" cy="263525"/>
          </a:xfrm>
          <a:custGeom>
            <a:avLst/>
            <a:gdLst>
              <a:gd name="T0" fmla="*/ 0 w 19580"/>
              <a:gd name="T1" fmla="*/ 0 h 734"/>
              <a:gd name="T2" fmla="*/ 0 w 19580"/>
              <a:gd name="T3" fmla="*/ 0 h 734"/>
              <a:gd name="T4" fmla="*/ 9790 w 19580"/>
              <a:gd name="T5" fmla="*/ 733 h 734"/>
              <a:gd name="T6" fmla="*/ 19579 w 19580"/>
              <a:gd name="T7" fmla="*/ 0 h 734"/>
            </a:gdLst>
            <a:ahLst/>
            <a:cxnLst>
              <a:cxn ang="0">
                <a:pos x="T0" y="T1"/>
              </a:cxn>
              <a:cxn ang="0">
                <a:pos x="T2" y="T3"/>
              </a:cxn>
              <a:cxn ang="0">
                <a:pos x="T4" y="T5"/>
              </a:cxn>
              <a:cxn ang="0">
                <a:pos x="T6" y="T7"/>
              </a:cxn>
            </a:cxnLst>
            <a:rect l="0" t="0" r="r" b="b"/>
            <a:pathLst>
              <a:path w="19580" h="734">
                <a:moveTo>
                  <a:pt x="0" y="0"/>
                </a:moveTo>
                <a:lnTo>
                  <a:pt x="0" y="0"/>
                </a:lnTo>
                <a:cubicBezTo>
                  <a:pt x="1915" y="436"/>
                  <a:pt x="5578" y="733"/>
                  <a:pt x="9790" y="733"/>
                </a:cubicBezTo>
                <a:cubicBezTo>
                  <a:pt x="14001" y="733"/>
                  <a:pt x="17673" y="436"/>
                  <a:pt x="19579" y="0"/>
                </a:cubicBezTo>
              </a:path>
            </a:pathLst>
          </a:custGeom>
          <a:noFill/>
          <a:ln w="19050" cap="flat">
            <a:solidFill>
              <a:srgbClr val="163555"/>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50879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8DA51C-EF94-CC4F-A041-B45602C3C796}"/>
              </a:ext>
            </a:extLst>
          </p:cNvPr>
          <p:cNvSpPr>
            <a:spLocks noGrp="1"/>
          </p:cNvSpPr>
          <p:nvPr>
            <p:ph type="title"/>
          </p:nvPr>
        </p:nvSpPr>
        <p:spPr/>
        <p:txBody>
          <a:bodyPr/>
          <a:lstStyle/>
          <a:p>
            <a:r>
              <a:rPr lang="en-US"/>
              <a:t>A Minimum Viable PWA</a:t>
            </a:r>
          </a:p>
        </p:txBody>
      </p:sp>
      <p:grpSp>
        <p:nvGrpSpPr>
          <p:cNvPr id="2" name="Group 1">
            <a:extLst>
              <a:ext uri="{FF2B5EF4-FFF2-40B4-BE49-F238E27FC236}">
                <a16:creationId xmlns:a16="http://schemas.microsoft.com/office/drawing/2014/main" id="{82B15772-531A-4DE8-8689-0E156EC32E16}"/>
              </a:ext>
            </a:extLst>
          </p:cNvPr>
          <p:cNvGrpSpPr/>
          <p:nvPr/>
        </p:nvGrpSpPr>
        <p:grpSpPr>
          <a:xfrm>
            <a:off x="1386165" y="2316358"/>
            <a:ext cx="2083251" cy="1888409"/>
            <a:chOff x="1386165" y="2316358"/>
            <a:chExt cx="2083251" cy="1888409"/>
          </a:xfrm>
        </p:grpSpPr>
        <p:sp>
          <p:nvSpPr>
            <p:cNvPr id="6" name="Lock" title="Icon of a padlock">
              <a:extLst>
                <a:ext uri="{FF2B5EF4-FFF2-40B4-BE49-F238E27FC236}">
                  <a16:creationId xmlns:a16="http://schemas.microsoft.com/office/drawing/2014/main" id="{4D599E2A-A15A-094F-B41C-57E60FFB1D19}"/>
                </a:ext>
              </a:extLst>
            </p:cNvPr>
            <p:cNvSpPr>
              <a:spLocks noChangeAspect="1" noEditPoints="1"/>
            </p:cNvSpPr>
            <p:nvPr/>
          </p:nvSpPr>
          <p:spPr bwMode="auto">
            <a:xfrm>
              <a:off x="2032992" y="2316358"/>
              <a:ext cx="789597" cy="1103579"/>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762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20" tIns="22860" rIns="45720" bIns="22860" numCol="1" anchor="t" anchorCtr="0" compatLnSpc="1">
              <a:prstTxWarp prst="textNoShape">
                <a:avLst/>
              </a:prstTxWarp>
            </a:bodyPr>
            <a:lstStyle/>
            <a:p>
              <a:endParaRPr lang="en-US" sz="882"/>
            </a:p>
          </p:txBody>
        </p:sp>
        <p:sp>
          <p:nvSpPr>
            <p:cNvPr id="8" name="Rectangle 7">
              <a:extLst>
                <a:ext uri="{FF2B5EF4-FFF2-40B4-BE49-F238E27FC236}">
                  <a16:creationId xmlns:a16="http://schemas.microsoft.com/office/drawing/2014/main" id="{F0D1E282-43B7-FC40-8C89-3B0191263C27}"/>
                </a:ext>
              </a:extLst>
            </p:cNvPr>
            <p:cNvSpPr/>
            <p:nvPr/>
          </p:nvSpPr>
          <p:spPr>
            <a:xfrm>
              <a:off x="1386165" y="3650769"/>
              <a:ext cx="2083251" cy="553998"/>
            </a:xfrm>
            <a:prstGeom prst="rect">
              <a:avLst/>
            </a:prstGeom>
          </p:spPr>
          <p:txBody>
            <a:bodyPr wrap="square">
              <a:spAutoFit/>
            </a:bodyPr>
            <a:lstStyle/>
            <a:p>
              <a:pPr algn="ctr">
                <a:defRPr sz="3600" b="1" i="0" u="none" strike="noStrike" kern="1200" spc="0" baseline="0">
                  <a:solidFill>
                    <a:prstClr val="black">
                      <a:lumMod val="65000"/>
                      <a:lumOff val="35000"/>
                    </a:prstClr>
                  </a:solidFill>
                  <a:latin typeface="+mn-lt"/>
                  <a:ea typeface="+mn-ea"/>
                  <a:cs typeface="+mn-cs"/>
                </a:defRPr>
              </a:pPr>
              <a:r>
                <a:rPr lang="en-US" sz="3000" b="1" spc="40" dirty="0">
                  <a:solidFill>
                    <a:schemeClr val="tx2"/>
                  </a:solidFill>
                  <a:latin typeface="Segoe UI Semibold" panose="020B0502040204020203" pitchFamily="34" charset="0"/>
                  <a:ea typeface="Segoe UI Semibold" panose="020B0502040204020203" pitchFamily="34" charset="0"/>
                  <a:cs typeface="Segoe UI Semibold" panose="020B0502040204020203" pitchFamily="34" charset="0"/>
                </a:rPr>
                <a:t>HTTPS</a:t>
              </a:r>
            </a:p>
          </p:txBody>
        </p:sp>
      </p:grpSp>
      <p:grpSp>
        <p:nvGrpSpPr>
          <p:cNvPr id="11" name="Group 10">
            <a:extLst>
              <a:ext uri="{FF2B5EF4-FFF2-40B4-BE49-F238E27FC236}">
                <a16:creationId xmlns:a16="http://schemas.microsoft.com/office/drawing/2014/main" id="{26F0EADD-CCD4-4FA0-87D1-E2CBA3DFE52F}"/>
              </a:ext>
            </a:extLst>
          </p:cNvPr>
          <p:cNvGrpSpPr/>
          <p:nvPr/>
        </p:nvGrpSpPr>
        <p:grpSpPr>
          <a:xfrm>
            <a:off x="4485034" y="2316357"/>
            <a:ext cx="2834765" cy="2350075"/>
            <a:chOff x="4485034" y="2316357"/>
            <a:chExt cx="2834765" cy="2350075"/>
          </a:xfrm>
        </p:grpSpPr>
        <p:sp>
          <p:nvSpPr>
            <p:cNvPr id="5" name="signal_3" title="Icon of a communication tower with signal lines">
              <a:extLst>
                <a:ext uri="{FF2B5EF4-FFF2-40B4-BE49-F238E27FC236}">
                  <a16:creationId xmlns:a16="http://schemas.microsoft.com/office/drawing/2014/main" id="{BFF968A4-C2A1-9348-9E40-4129A8857606}"/>
                </a:ext>
              </a:extLst>
            </p:cNvPr>
            <p:cNvSpPr>
              <a:spLocks noChangeAspect="1" noEditPoints="1"/>
            </p:cNvSpPr>
            <p:nvPr/>
          </p:nvSpPr>
          <p:spPr bwMode="auto">
            <a:xfrm>
              <a:off x="5500116" y="2316357"/>
              <a:ext cx="804600" cy="1103579"/>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762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45720" tIns="22860" rIns="45720" bIns="22860" numCol="1" anchor="t" anchorCtr="0" compatLnSpc="1">
              <a:prstTxWarp prst="textNoShape">
                <a:avLst/>
              </a:prstTxWarp>
            </a:bodyPr>
            <a:lstStyle/>
            <a:p>
              <a:endParaRPr lang="en-US" sz="882"/>
            </a:p>
          </p:txBody>
        </p:sp>
        <p:sp>
          <p:nvSpPr>
            <p:cNvPr id="9" name="Rectangle 8">
              <a:extLst>
                <a:ext uri="{FF2B5EF4-FFF2-40B4-BE49-F238E27FC236}">
                  <a16:creationId xmlns:a16="http://schemas.microsoft.com/office/drawing/2014/main" id="{8D67056B-1B83-D343-B56B-A21EF0434019}"/>
                </a:ext>
              </a:extLst>
            </p:cNvPr>
            <p:cNvSpPr/>
            <p:nvPr/>
          </p:nvSpPr>
          <p:spPr>
            <a:xfrm>
              <a:off x="4485034" y="3650769"/>
              <a:ext cx="2834765" cy="1015663"/>
            </a:xfrm>
            <a:prstGeom prst="rect">
              <a:avLst/>
            </a:prstGeom>
          </p:spPr>
          <p:txBody>
            <a:bodyPr wrap="square">
              <a:spAutoFit/>
            </a:bodyPr>
            <a:lstStyle/>
            <a:p>
              <a:pPr algn="ctr">
                <a:defRPr sz="3600" b="1" i="0" u="none" strike="noStrike" kern="1200" spc="0" baseline="0">
                  <a:solidFill>
                    <a:prstClr val="black">
                      <a:lumMod val="65000"/>
                      <a:lumOff val="35000"/>
                    </a:prstClr>
                  </a:solidFill>
                  <a:latin typeface="+mn-lt"/>
                  <a:ea typeface="+mn-ea"/>
                  <a:cs typeface="+mn-cs"/>
                </a:defRPr>
              </a:pPr>
              <a:r>
                <a:rPr lang="en-US" sz="3000" b="1" spc="40" dirty="0">
                  <a:solidFill>
                    <a:schemeClr val="tx2"/>
                  </a:solidFill>
                  <a:latin typeface="Segoe UI Semibold" panose="020B0502040204020203" pitchFamily="34" charset="0"/>
                  <a:ea typeface="Segoe UI Semibold" panose="020B0502040204020203" pitchFamily="34" charset="0"/>
                  <a:cs typeface="Segoe UI Semibold" panose="020B0502040204020203" pitchFamily="34" charset="0"/>
                </a:rPr>
                <a:t>Web App</a:t>
              </a:r>
              <a:br>
                <a:rPr lang="en-US" sz="3000" b="1" spc="40" dirty="0">
                  <a:solidFill>
                    <a:schemeClr val="tx2"/>
                  </a:solidFill>
                  <a:latin typeface="Segoe UI Semibold" panose="020B0502040204020203" pitchFamily="34" charset="0"/>
                  <a:ea typeface="Segoe UI Semibold" panose="020B0502040204020203" pitchFamily="34" charset="0"/>
                  <a:cs typeface="Segoe UI Semibold" panose="020B0502040204020203" pitchFamily="34" charset="0"/>
                </a:rPr>
              </a:br>
              <a:r>
                <a:rPr lang="en-US" sz="3000" b="1" spc="40" dirty="0">
                  <a:solidFill>
                    <a:schemeClr val="tx2"/>
                  </a:solidFill>
                  <a:latin typeface="Segoe UI Semibold" panose="020B0502040204020203" pitchFamily="34" charset="0"/>
                  <a:ea typeface="Segoe UI Semibold" panose="020B0502040204020203" pitchFamily="34" charset="0"/>
                  <a:cs typeface="Segoe UI Semibold" panose="020B0502040204020203" pitchFamily="34" charset="0"/>
                </a:rPr>
                <a:t>Manifest</a:t>
              </a:r>
            </a:p>
          </p:txBody>
        </p:sp>
      </p:grpSp>
      <p:grpSp>
        <p:nvGrpSpPr>
          <p:cNvPr id="12" name="Group 11">
            <a:extLst>
              <a:ext uri="{FF2B5EF4-FFF2-40B4-BE49-F238E27FC236}">
                <a16:creationId xmlns:a16="http://schemas.microsoft.com/office/drawing/2014/main" id="{58CC7A29-9256-441B-9906-FDCA7AEDDF7D}"/>
              </a:ext>
            </a:extLst>
          </p:cNvPr>
          <p:cNvGrpSpPr/>
          <p:nvPr/>
        </p:nvGrpSpPr>
        <p:grpSpPr>
          <a:xfrm>
            <a:off x="8403601" y="2316357"/>
            <a:ext cx="2259097" cy="2348894"/>
            <a:chOff x="8403601" y="2316357"/>
            <a:chExt cx="2259097" cy="2348894"/>
          </a:xfrm>
        </p:grpSpPr>
        <p:sp>
          <p:nvSpPr>
            <p:cNvPr id="7" name="IoT" title="Icon of five circles that all connect to a center circle">
              <a:extLst>
                <a:ext uri="{FF2B5EF4-FFF2-40B4-BE49-F238E27FC236}">
                  <a16:creationId xmlns:a16="http://schemas.microsoft.com/office/drawing/2014/main" id="{36B7C4BE-C5A3-AA45-9935-ADE1E06882C1}"/>
                </a:ext>
              </a:extLst>
            </p:cNvPr>
            <p:cNvSpPr>
              <a:spLocks noChangeAspect="1" noEditPoints="1"/>
            </p:cNvSpPr>
            <p:nvPr/>
          </p:nvSpPr>
          <p:spPr bwMode="auto">
            <a:xfrm>
              <a:off x="8982243" y="2316357"/>
              <a:ext cx="1101813" cy="1103579"/>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76200"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45720" tIns="22860" rIns="45720" bIns="22860" numCol="1" anchor="t" anchorCtr="0" compatLnSpc="1">
              <a:prstTxWarp prst="textNoShape">
                <a:avLst/>
              </a:prstTxWarp>
            </a:bodyPr>
            <a:lstStyle/>
            <a:p>
              <a:endParaRPr lang="en-US" sz="882">
                <a:gradFill>
                  <a:gsLst>
                    <a:gs pos="0">
                      <a:srgbClr val="505050"/>
                    </a:gs>
                    <a:gs pos="100000">
                      <a:srgbClr val="505050"/>
                    </a:gs>
                  </a:gsLst>
                </a:gradFill>
              </a:endParaRPr>
            </a:p>
          </p:txBody>
        </p:sp>
        <p:sp>
          <p:nvSpPr>
            <p:cNvPr id="10" name="Rectangle 9">
              <a:extLst>
                <a:ext uri="{FF2B5EF4-FFF2-40B4-BE49-F238E27FC236}">
                  <a16:creationId xmlns:a16="http://schemas.microsoft.com/office/drawing/2014/main" id="{E2CC44C8-1D96-A944-9C8E-43B69C536089}"/>
                </a:ext>
              </a:extLst>
            </p:cNvPr>
            <p:cNvSpPr/>
            <p:nvPr/>
          </p:nvSpPr>
          <p:spPr>
            <a:xfrm>
              <a:off x="8403601" y="3649588"/>
              <a:ext cx="2259097" cy="1015663"/>
            </a:xfrm>
            <a:prstGeom prst="rect">
              <a:avLst/>
            </a:prstGeom>
          </p:spPr>
          <p:txBody>
            <a:bodyPr wrap="square">
              <a:spAutoFit/>
            </a:bodyPr>
            <a:lstStyle/>
            <a:p>
              <a:pPr algn="ctr">
                <a:defRPr sz="3600" b="1" i="0" u="none" strike="noStrike" kern="1200" spc="0" baseline="0">
                  <a:solidFill>
                    <a:prstClr val="black">
                      <a:lumMod val="65000"/>
                      <a:lumOff val="35000"/>
                    </a:prstClr>
                  </a:solidFill>
                  <a:latin typeface="+mn-lt"/>
                  <a:ea typeface="+mn-ea"/>
                  <a:cs typeface="+mn-cs"/>
                </a:defRPr>
              </a:pPr>
              <a:r>
                <a:rPr lang="en-US" sz="3000" b="1" spc="40">
                  <a:solidFill>
                    <a:schemeClr val="tx2"/>
                  </a:solidFill>
                  <a:latin typeface="Segoe UI Semibold" panose="020B0502040204020203" pitchFamily="34" charset="0"/>
                  <a:ea typeface="Segoe UI Semibold" panose="020B0502040204020203" pitchFamily="34" charset="0"/>
                  <a:cs typeface="Segoe UI Semibold" panose="020B0502040204020203" pitchFamily="34" charset="0"/>
                </a:rPr>
                <a:t>Service</a:t>
              </a:r>
            </a:p>
            <a:p>
              <a:pPr algn="ctr">
                <a:defRPr sz="3600" b="1" i="0" u="none" strike="noStrike" kern="1200" spc="0" baseline="0">
                  <a:solidFill>
                    <a:prstClr val="black">
                      <a:lumMod val="65000"/>
                      <a:lumOff val="35000"/>
                    </a:prstClr>
                  </a:solidFill>
                  <a:latin typeface="+mn-lt"/>
                  <a:ea typeface="+mn-ea"/>
                  <a:cs typeface="+mn-cs"/>
                </a:defRPr>
              </a:pPr>
              <a:r>
                <a:rPr lang="en-US" sz="3000" b="1" spc="40">
                  <a:solidFill>
                    <a:schemeClr val="tx2"/>
                  </a:solidFill>
                  <a:latin typeface="Segoe UI Semibold" panose="020B0502040204020203" pitchFamily="34" charset="0"/>
                  <a:ea typeface="Segoe UI Semibold" panose="020B0502040204020203" pitchFamily="34" charset="0"/>
                  <a:cs typeface="Segoe UI Semibold" panose="020B0502040204020203" pitchFamily="34" charset="0"/>
                </a:rPr>
                <a:t>Worker</a:t>
              </a:r>
            </a:p>
          </p:txBody>
        </p:sp>
      </p:grpSp>
      <p:sp>
        <p:nvSpPr>
          <p:cNvPr id="13" name="Rectangle 12">
            <a:extLst>
              <a:ext uri="{FF2B5EF4-FFF2-40B4-BE49-F238E27FC236}">
                <a16:creationId xmlns:a16="http://schemas.microsoft.com/office/drawing/2014/main" id="{F2774F20-E75A-40CD-998E-3EF48370D032}"/>
              </a:ext>
            </a:extLst>
          </p:cNvPr>
          <p:cNvSpPr/>
          <p:nvPr/>
        </p:nvSpPr>
        <p:spPr>
          <a:xfrm>
            <a:off x="1437034" y="4897265"/>
            <a:ext cx="6096000" cy="646331"/>
          </a:xfrm>
          <a:prstGeom prst="rect">
            <a:avLst/>
          </a:prstGeom>
        </p:spPr>
        <p:txBody>
          <a:bodyPr>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Let’s Encrypt, </a:t>
            </a: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https://letsencrypt.org/</a:t>
            </a:r>
            <a:r>
              <a:rPr lang="en-US" dirty="0">
                <a:latin typeface="Calibri" panose="020F0502020204030204" pitchFamily="34" charset="0"/>
                <a:ea typeface="Calibri" panose="020F0502020204030204" pitchFamily="34" charset="0"/>
                <a:cs typeface="Times New Roman" panose="02020603050405020304" pitchFamily="18" charset="0"/>
              </a:rPr>
              <a:t> , is a free, automated, and open Certificate Authority</a:t>
            </a:r>
            <a:endParaRPr lang="en-US" dirty="0"/>
          </a:p>
        </p:txBody>
      </p:sp>
    </p:spTree>
    <p:extLst>
      <p:ext uri="{BB962C8B-B14F-4D97-AF65-F5344CB8AC3E}">
        <p14:creationId xmlns:p14="http://schemas.microsoft.com/office/powerpoint/2010/main" val="36901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953000" y="609600"/>
            <a:ext cx="5410200" cy="823302"/>
          </a:xfrm>
          <a:noFill/>
        </p:spPr>
        <p:txBody>
          <a:bodyPr vert="horz" wrap="square" lIns="411480" tIns="137160" rIns="91138" bIns="68580" numCol="1" rtlCol="0" anchor="ctr" anchorCtr="0" compatLnSpc="1">
            <a:prstTxWarp prst="textNoShape">
              <a:avLst/>
            </a:prstTxWarp>
            <a:spAutoFit/>
          </a:bodyPr>
          <a:lstStyle/>
          <a:p>
            <a:r>
              <a:rPr lang="en-US" dirty="0">
                <a:solidFill>
                  <a:srgbClr val="163555"/>
                </a:solidFill>
              </a:rPr>
              <a:t>Web App Manifest</a:t>
            </a:r>
            <a:endParaRPr lang="en-US" b="0" dirty="0">
              <a:solidFill>
                <a:srgbClr val="163555"/>
              </a:solidFill>
            </a:endParaRPr>
          </a:p>
        </p:txBody>
      </p:sp>
      <p:sp>
        <p:nvSpPr>
          <p:cNvPr id="2" name="Rectangle 1">
            <a:extLst>
              <a:ext uri="{FF2B5EF4-FFF2-40B4-BE49-F238E27FC236}">
                <a16:creationId xmlns:a16="http://schemas.microsoft.com/office/drawing/2014/main" id="{CE9607D3-960B-FE4F-92D4-9EFB6A9CAF65}"/>
              </a:ext>
            </a:extLst>
          </p:cNvPr>
          <p:cNvSpPr/>
          <p:nvPr/>
        </p:nvSpPr>
        <p:spPr>
          <a:xfrm>
            <a:off x="2064026" y="1600200"/>
            <a:ext cx="4031974" cy="5143500"/>
          </a:xfrm>
          <a:prstGeom prst="rect">
            <a:avLst/>
          </a:prstGeom>
          <a:solidFill>
            <a:srgbClr val="003198"/>
          </a:solidFill>
        </p:spPr>
        <p:txBody>
          <a:bodyPr lIns="342900" anchor="ctr" anchorCtr="0">
            <a:noAutofit/>
          </a:bodyPr>
          <a:lstStyle/>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short_name</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"Wash Post",</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"name": "The Washington Post",</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"icons": [</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src</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img</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/launcher-icon-2x.png",</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"sizes": "96x96",</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"type": "image/</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png</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src</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img</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/launcher-icon-4x.png",</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"sizes": ”512x512",</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"type": "image/</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png</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start_url</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pwa</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utm_source</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homescreen</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"display": "standalone",</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"orientation": "portrait",</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background_color</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"black“,</a:t>
            </a: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lang</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 "</a:t>
            </a:r>
            <a:r>
              <a:rPr lang="en-US" sz="1050" dirty="0" err="1">
                <a:solidFill>
                  <a:schemeClr val="bg1"/>
                </a:solidFill>
                <a:latin typeface="Consolas" panose="020B0609020204030204" pitchFamily="49" charset="0"/>
                <a:ea typeface="Calibri" panose="020F0502020204030204" pitchFamily="34" charset="0"/>
                <a:cs typeface="Consolas" panose="020B0609020204030204" pitchFamily="49" charset="0"/>
              </a:rPr>
              <a:t>en</a:t>
            </a: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a:p>
            <a:pPr>
              <a:spcAft>
                <a:spcPts val="450"/>
              </a:spcAft>
              <a:defRPr/>
            </a:pPr>
            <a:r>
              <a:rPr lang="en-US" sz="1050" dirty="0">
                <a:solidFill>
                  <a:schemeClr val="bg1"/>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chemeClr val="bg1"/>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Callout: Right Arrow 5">
            <a:extLst>
              <a:ext uri="{FF2B5EF4-FFF2-40B4-BE49-F238E27FC236}">
                <a16:creationId xmlns:a16="http://schemas.microsoft.com/office/drawing/2014/main" id="{359E083C-0C0C-4A33-A322-5C20CC7E0D78}"/>
              </a:ext>
            </a:extLst>
          </p:cNvPr>
          <p:cNvSpPr/>
          <p:nvPr/>
        </p:nvSpPr>
        <p:spPr>
          <a:xfrm>
            <a:off x="5751443" y="2057400"/>
            <a:ext cx="2438400" cy="381000"/>
          </a:xfrm>
          <a:prstGeom prst="rightArrowCallout">
            <a:avLst/>
          </a:prstGeom>
          <a:solidFill>
            <a:srgbClr val="52C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Right Arrow 6">
            <a:extLst>
              <a:ext uri="{FF2B5EF4-FFF2-40B4-BE49-F238E27FC236}">
                <a16:creationId xmlns:a16="http://schemas.microsoft.com/office/drawing/2014/main" id="{1A75909A-98B9-484E-B688-EEEE2156C521}"/>
              </a:ext>
            </a:extLst>
          </p:cNvPr>
          <p:cNvSpPr/>
          <p:nvPr/>
        </p:nvSpPr>
        <p:spPr>
          <a:xfrm>
            <a:off x="5771322" y="2536123"/>
            <a:ext cx="2478157" cy="2507995"/>
          </a:xfrm>
          <a:prstGeom prst="rightArrowCallout">
            <a:avLst/>
          </a:prstGeom>
          <a:solidFill>
            <a:srgbClr val="52C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Right Arrow 7">
            <a:extLst>
              <a:ext uri="{FF2B5EF4-FFF2-40B4-BE49-F238E27FC236}">
                <a16:creationId xmlns:a16="http://schemas.microsoft.com/office/drawing/2014/main" id="{2FD9CF42-7780-47E1-BAD0-46B6521FDAEC}"/>
              </a:ext>
            </a:extLst>
          </p:cNvPr>
          <p:cNvSpPr/>
          <p:nvPr/>
        </p:nvSpPr>
        <p:spPr>
          <a:xfrm>
            <a:off x="5791200" y="5141840"/>
            <a:ext cx="2438400" cy="823303"/>
          </a:xfrm>
          <a:prstGeom prst="rightArrowCallout">
            <a:avLst/>
          </a:prstGeom>
          <a:solidFill>
            <a:srgbClr val="52C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049305-8FEB-4F61-BD53-236104D005F8}"/>
              </a:ext>
            </a:extLst>
          </p:cNvPr>
          <p:cNvSpPr txBox="1"/>
          <p:nvPr/>
        </p:nvSpPr>
        <p:spPr>
          <a:xfrm>
            <a:off x="8458201" y="2017067"/>
            <a:ext cx="957313" cy="369332"/>
          </a:xfrm>
          <a:prstGeom prst="rect">
            <a:avLst/>
          </a:prstGeom>
          <a:noFill/>
        </p:spPr>
        <p:txBody>
          <a:bodyPr wrap="none" rtlCol="0">
            <a:spAutoFit/>
          </a:bodyPr>
          <a:lstStyle/>
          <a:p>
            <a:r>
              <a:rPr lang="en-US" dirty="0"/>
              <a:t>Identity</a:t>
            </a:r>
          </a:p>
        </p:txBody>
      </p:sp>
      <p:sp>
        <p:nvSpPr>
          <p:cNvPr id="11" name="TextBox 10">
            <a:extLst>
              <a:ext uri="{FF2B5EF4-FFF2-40B4-BE49-F238E27FC236}">
                <a16:creationId xmlns:a16="http://schemas.microsoft.com/office/drawing/2014/main" id="{83DDFEBB-9442-43C4-AF42-3B7F7686EE8F}"/>
              </a:ext>
            </a:extLst>
          </p:cNvPr>
          <p:cNvSpPr txBox="1"/>
          <p:nvPr/>
        </p:nvSpPr>
        <p:spPr>
          <a:xfrm>
            <a:off x="8458200" y="3628862"/>
            <a:ext cx="715260" cy="369332"/>
          </a:xfrm>
          <a:prstGeom prst="rect">
            <a:avLst/>
          </a:prstGeom>
          <a:noFill/>
        </p:spPr>
        <p:txBody>
          <a:bodyPr wrap="none" rtlCol="0">
            <a:spAutoFit/>
          </a:bodyPr>
          <a:lstStyle/>
          <a:p>
            <a:r>
              <a:rPr lang="en-US" dirty="0"/>
              <a:t>Icons</a:t>
            </a:r>
          </a:p>
        </p:txBody>
      </p:sp>
      <p:sp>
        <p:nvSpPr>
          <p:cNvPr id="12" name="TextBox 11">
            <a:extLst>
              <a:ext uri="{FF2B5EF4-FFF2-40B4-BE49-F238E27FC236}">
                <a16:creationId xmlns:a16="http://schemas.microsoft.com/office/drawing/2014/main" id="{E501C6FD-38EF-472E-89B5-80DC4AEDB120}"/>
              </a:ext>
            </a:extLst>
          </p:cNvPr>
          <p:cNvSpPr txBox="1"/>
          <p:nvPr/>
        </p:nvSpPr>
        <p:spPr>
          <a:xfrm>
            <a:off x="8457559" y="5322657"/>
            <a:ext cx="1454437" cy="369332"/>
          </a:xfrm>
          <a:prstGeom prst="rect">
            <a:avLst/>
          </a:prstGeom>
          <a:noFill/>
        </p:spPr>
        <p:txBody>
          <a:bodyPr wrap="none" rtlCol="0">
            <a:spAutoFit/>
          </a:bodyPr>
          <a:lstStyle/>
          <a:p>
            <a:r>
              <a:rPr lang="en-US" dirty="0"/>
              <a:t>Presentation</a:t>
            </a:r>
          </a:p>
        </p:txBody>
      </p:sp>
      <p:sp>
        <p:nvSpPr>
          <p:cNvPr id="13" name="Callout: Right Arrow 12">
            <a:extLst>
              <a:ext uri="{FF2B5EF4-FFF2-40B4-BE49-F238E27FC236}">
                <a16:creationId xmlns:a16="http://schemas.microsoft.com/office/drawing/2014/main" id="{250D78BD-E44C-411E-BA7B-99DFAFB1D457}"/>
              </a:ext>
            </a:extLst>
          </p:cNvPr>
          <p:cNvSpPr/>
          <p:nvPr/>
        </p:nvSpPr>
        <p:spPr>
          <a:xfrm>
            <a:off x="5811078" y="6062864"/>
            <a:ext cx="2438400" cy="381000"/>
          </a:xfrm>
          <a:prstGeom prst="rightArrowCallout">
            <a:avLst/>
          </a:prstGeom>
          <a:solidFill>
            <a:srgbClr val="52C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843A8B3-C8E7-41C0-BB44-2822955383DC}"/>
              </a:ext>
            </a:extLst>
          </p:cNvPr>
          <p:cNvSpPr/>
          <p:nvPr/>
        </p:nvSpPr>
        <p:spPr>
          <a:xfrm>
            <a:off x="8423662" y="5944819"/>
            <a:ext cx="1614545" cy="369332"/>
          </a:xfrm>
          <a:prstGeom prst="rect">
            <a:avLst/>
          </a:prstGeom>
        </p:spPr>
        <p:txBody>
          <a:bodyPr wrap="none">
            <a:spAutoFit/>
          </a:bodyPr>
          <a:lstStyle/>
          <a:p>
            <a:r>
              <a:rPr lang="en-US" dirty="0"/>
              <a:t>Miscellaneous</a:t>
            </a:r>
          </a:p>
        </p:txBody>
      </p:sp>
    </p:spTree>
    <p:extLst>
      <p:ext uri="{BB962C8B-B14F-4D97-AF65-F5344CB8AC3E}">
        <p14:creationId xmlns:p14="http://schemas.microsoft.com/office/powerpoint/2010/main" val="306702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051579-52C7-4D72-88DE-1436711C3E27}"/>
              </a:ext>
            </a:extLst>
          </p:cNvPr>
          <p:cNvSpPr>
            <a:spLocks noGrp="1"/>
          </p:cNvSpPr>
          <p:nvPr>
            <p:ph type="ctrTitle"/>
          </p:nvPr>
        </p:nvSpPr>
        <p:spPr/>
        <p:txBody>
          <a:bodyPr>
            <a:normAutofit/>
          </a:bodyPr>
          <a:lstStyle/>
          <a:p>
            <a:r>
              <a:rPr lang="en-US" dirty="0"/>
              <a:t>Myth-Busting PWAs</a:t>
            </a:r>
          </a:p>
        </p:txBody>
      </p:sp>
      <p:sp>
        <p:nvSpPr>
          <p:cNvPr id="10" name="Subtitle 9">
            <a:extLst>
              <a:ext uri="{FF2B5EF4-FFF2-40B4-BE49-F238E27FC236}">
                <a16:creationId xmlns:a16="http://schemas.microsoft.com/office/drawing/2014/main" id="{1A19BF77-EB67-4DFE-96AF-79942A6DB218}"/>
              </a:ext>
            </a:extLst>
          </p:cNvPr>
          <p:cNvSpPr>
            <a:spLocks noGrp="1"/>
          </p:cNvSpPr>
          <p:nvPr>
            <p:ph type="subTitle" idx="1"/>
          </p:nvPr>
        </p:nvSpPr>
        <p:spPr/>
        <p:txBody>
          <a:bodyPr/>
          <a:lstStyle/>
          <a:p>
            <a:r>
              <a:rPr lang="en-GB" dirty="0"/>
              <a:t>Toi B. Wright</a:t>
            </a:r>
          </a:p>
          <a:p>
            <a:r>
              <a:rPr lang="en-GB" dirty="0"/>
              <a:t>Microsoft MVP (ASP.NET)</a:t>
            </a:r>
            <a:endParaRPr lang="en-US" dirty="0"/>
          </a:p>
        </p:txBody>
      </p:sp>
    </p:spTree>
    <p:extLst>
      <p:ext uri="{BB962C8B-B14F-4D97-AF65-F5344CB8AC3E}">
        <p14:creationId xmlns:p14="http://schemas.microsoft.com/office/powerpoint/2010/main" val="47250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DB28BF3E-E578-4CDC-9380-D1135E745E47}"/>
              </a:ext>
            </a:extLst>
          </p:cNvPr>
          <p:cNvSpPr>
            <a:spLocks noGrp="1"/>
          </p:cNvSpPr>
          <p:nvPr>
            <p:ph type="title"/>
          </p:nvPr>
        </p:nvSpPr>
        <p:spPr>
          <a:xfrm>
            <a:off x="304800" y="2078402"/>
            <a:ext cx="9424416" cy="1329595"/>
          </a:xfrm>
        </p:spPr>
        <p:txBody>
          <a:bodyPr/>
          <a:lstStyle/>
          <a:p>
            <a:r>
              <a:rPr lang="en-US" dirty="0"/>
              <a:t>Myth 1: PWAs need to be built from scratch</a:t>
            </a:r>
          </a:p>
        </p:txBody>
      </p:sp>
    </p:spTree>
    <p:extLst>
      <p:ext uri="{BB962C8B-B14F-4D97-AF65-F5344CB8AC3E}">
        <p14:creationId xmlns:p14="http://schemas.microsoft.com/office/powerpoint/2010/main" val="381229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a:t>PWA Builder to the rescue!</a:t>
            </a:r>
          </a:p>
        </p:txBody>
      </p:sp>
    </p:spTree>
    <p:extLst>
      <p:ext uri="{BB962C8B-B14F-4D97-AF65-F5344CB8AC3E}">
        <p14:creationId xmlns:p14="http://schemas.microsoft.com/office/powerpoint/2010/main" val="321006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43ED5426-A69A-4784-843F-ACC36B841C09}"/>
              </a:ext>
            </a:extLst>
          </p:cNvPr>
          <p:cNvSpPr>
            <a:spLocks noGrp="1"/>
          </p:cNvSpPr>
          <p:nvPr>
            <p:ph type="title"/>
          </p:nvPr>
        </p:nvSpPr>
        <p:spPr/>
        <p:txBody>
          <a:bodyPr>
            <a:normAutofit/>
          </a:bodyPr>
          <a:lstStyle/>
          <a:p>
            <a:r>
              <a:rPr lang="en-US"/>
              <a:t>Myth 1: PWA needs to be built from scratch</a:t>
            </a:r>
          </a:p>
        </p:txBody>
      </p:sp>
      <p:sp>
        <p:nvSpPr>
          <p:cNvPr id="33" name="Content Placeholder 32">
            <a:extLst>
              <a:ext uri="{FF2B5EF4-FFF2-40B4-BE49-F238E27FC236}">
                <a16:creationId xmlns:a16="http://schemas.microsoft.com/office/drawing/2014/main" id="{3F6F0B67-C088-4B68-961A-89C5C3994D7F}"/>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a:t>All the PWA core technology is designed to be layered on top of your current web app</a:t>
            </a:r>
          </a:p>
          <a:p>
            <a:pPr marL="342900" indent="-342900">
              <a:buFont typeface="Arial" panose="020B0604020202020204" pitchFamily="34" charset="0"/>
              <a:buChar char="•"/>
            </a:pPr>
            <a:r>
              <a:rPr lang="en-US" sz="2800" dirty="0"/>
              <a:t>PWAs do not need to use any particular framework or be a single page application (SPA)</a:t>
            </a:r>
          </a:p>
          <a:p>
            <a:pPr marL="342900" indent="-342900">
              <a:buFont typeface="Arial" panose="020B0604020202020204" pitchFamily="34" charset="0"/>
              <a:buChar char="•"/>
            </a:pPr>
            <a:r>
              <a:rPr lang="en-US" sz="2800" dirty="0"/>
              <a:t>Don’t start from scratch if you already have a high-quality web app! </a:t>
            </a:r>
          </a:p>
        </p:txBody>
      </p:sp>
      <p:pic>
        <p:nvPicPr>
          <p:cNvPr id="5" name="Picture 4">
            <a:extLst>
              <a:ext uri="{FF2B5EF4-FFF2-40B4-BE49-F238E27FC236}">
                <a16:creationId xmlns:a16="http://schemas.microsoft.com/office/drawing/2014/main" id="{FF6CFFAE-DB02-4FD4-B5D0-7B580843A3AD}"/>
              </a:ext>
            </a:extLst>
          </p:cNvPr>
          <p:cNvPicPr>
            <a:picLocks noChangeAspect="1"/>
          </p:cNvPicPr>
          <p:nvPr/>
        </p:nvPicPr>
        <p:blipFill>
          <a:blip r:embed="rId2"/>
          <a:stretch>
            <a:fillRect/>
          </a:stretch>
        </p:blipFill>
        <p:spPr>
          <a:xfrm>
            <a:off x="3744143" y="3696127"/>
            <a:ext cx="4703714" cy="2639637"/>
          </a:xfrm>
          <a:prstGeom prst="rect">
            <a:avLst/>
          </a:prstGeom>
        </p:spPr>
      </p:pic>
    </p:spTree>
    <p:extLst>
      <p:ext uri="{BB962C8B-B14F-4D97-AF65-F5344CB8AC3E}">
        <p14:creationId xmlns:p14="http://schemas.microsoft.com/office/powerpoint/2010/main" val="125875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250" fill="hold"/>
                                        <p:tgtEl>
                                          <p:spTgt spid="5"/>
                                        </p:tgtEl>
                                        <p:attrNameLst>
                                          <p:attrName>ppt_w</p:attrName>
                                        </p:attrNameLst>
                                      </p:cBhvr>
                                      <p:tavLst>
                                        <p:tav tm="0">
                                          <p:val>
                                            <p:fltVal val="0"/>
                                          </p:val>
                                        </p:tav>
                                        <p:tav tm="100000">
                                          <p:val>
                                            <p:strVal val="#ppt_w"/>
                                          </p:val>
                                        </p:tav>
                                      </p:tavLst>
                                    </p:anim>
                                    <p:anim calcmode="lin" valueType="num">
                                      <p:cBhvr>
                                        <p:cTn id="20" dur="250" fill="hold"/>
                                        <p:tgtEl>
                                          <p:spTgt spid="5"/>
                                        </p:tgtEl>
                                        <p:attrNameLst>
                                          <p:attrName>ppt_h</p:attrName>
                                        </p:attrNameLst>
                                      </p:cBhvr>
                                      <p:tavLst>
                                        <p:tav tm="0">
                                          <p:val>
                                            <p:fltVal val="0"/>
                                          </p:val>
                                        </p:tav>
                                        <p:tav tm="100000">
                                          <p:val>
                                            <p:strVal val="#ppt_h"/>
                                          </p:val>
                                        </p:tav>
                                      </p:tavLst>
                                    </p:anim>
                                    <p:animEffect transition="in" filter="fade">
                                      <p:cBhvr>
                                        <p:cTn id="2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DB28BF3E-E578-4CDC-9380-D1135E745E47}"/>
              </a:ext>
            </a:extLst>
          </p:cNvPr>
          <p:cNvSpPr>
            <a:spLocks noGrp="1"/>
          </p:cNvSpPr>
          <p:nvPr>
            <p:ph type="title"/>
          </p:nvPr>
        </p:nvSpPr>
        <p:spPr>
          <a:xfrm>
            <a:off x="304800" y="2078402"/>
            <a:ext cx="9424416" cy="1329595"/>
          </a:xfrm>
        </p:spPr>
        <p:txBody>
          <a:bodyPr/>
          <a:lstStyle/>
          <a:p>
            <a:r>
              <a:rPr lang="en-US" dirty="0"/>
              <a:t>Myth 2: PWAs have limited performance</a:t>
            </a:r>
          </a:p>
        </p:txBody>
      </p:sp>
    </p:spTree>
    <p:extLst>
      <p:ext uri="{BB962C8B-B14F-4D97-AF65-F5344CB8AC3E}">
        <p14:creationId xmlns:p14="http://schemas.microsoft.com/office/powerpoint/2010/main" val="183135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D9546E-9A4E-4AE4-9F46-1A30D8DA96A4}"/>
              </a:ext>
            </a:extLst>
          </p:cNvPr>
          <p:cNvSpPr>
            <a:spLocks noGrp="1"/>
          </p:cNvSpPr>
          <p:nvPr>
            <p:ph type="title"/>
          </p:nvPr>
        </p:nvSpPr>
        <p:spPr/>
        <p:txBody>
          <a:bodyPr/>
          <a:lstStyle/>
          <a:p>
            <a:r>
              <a:rPr lang="en-US" dirty="0"/>
              <a:t>WebAssembly</a:t>
            </a:r>
          </a:p>
        </p:txBody>
      </p:sp>
      <p:sp>
        <p:nvSpPr>
          <p:cNvPr id="4" name="Content Placeholder 3">
            <a:extLst>
              <a:ext uri="{FF2B5EF4-FFF2-40B4-BE49-F238E27FC236}">
                <a16:creationId xmlns:a16="http://schemas.microsoft.com/office/drawing/2014/main" id="{B3910351-91F8-466C-A27D-57458CF84570}"/>
              </a:ext>
            </a:extLst>
          </p:cNvPr>
          <p:cNvSpPr>
            <a:spLocks noGrp="1"/>
          </p:cNvSpPr>
          <p:nvPr>
            <p:ph idx="1"/>
          </p:nvPr>
        </p:nvSpPr>
        <p:spPr/>
        <p:txBody>
          <a:bodyPr>
            <a:normAutofit/>
          </a:bodyPr>
          <a:lstStyle/>
          <a:p>
            <a:pPr marL="342900" indent="-342900">
              <a:buFontTx/>
              <a:buChar char="-"/>
            </a:pPr>
            <a:r>
              <a:rPr lang="en-US" sz="2800" dirty="0"/>
              <a:t>Provides a way to run code written in multiple languages, such as C#, on the web at near native speed</a:t>
            </a:r>
          </a:p>
          <a:p>
            <a:pPr marL="342900" indent="-342900">
              <a:buFontTx/>
              <a:buChar char="-"/>
            </a:pPr>
            <a:r>
              <a:rPr lang="en-US" sz="2800" dirty="0"/>
              <a:t>Human-readable text format that allows code to be written, viewed and debugged by hand</a:t>
            </a:r>
          </a:p>
          <a:p>
            <a:pPr marL="342900" indent="-342900">
              <a:buFontTx/>
              <a:buChar char="-"/>
            </a:pPr>
            <a:r>
              <a:rPr lang="en-US" sz="2800" dirty="0"/>
              <a:t>Runs in a safe, sandboxed execution environment</a:t>
            </a:r>
          </a:p>
          <a:p>
            <a:pPr marL="342900" indent="-342900">
              <a:buFontTx/>
              <a:buChar char="-"/>
            </a:pPr>
            <a:r>
              <a:rPr lang="en-US" sz="2800" dirty="0"/>
              <a:t>Designed to run alongside JavaScript, allowing both to work together.</a:t>
            </a:r>
          </a:p>
          <a:p>
            <a:pPr marL="342900" indent="-342900">
              <a:buFontTx/>
              <a:buChar char="-"/>
            </a:pPr>
            <a:r>
              <a:rPr lang="en-US" sz="2800" dirty="0"/>
              <a:t>W3C WebAssembly Working Group: </a:t>
            </a:r>
            <a:r>
              <a:rPr lang="en-US" sz="2800" u="sng" dirty="0">
                <a:hlinkClick r:id="rId3"/>
              </a:rPr>
              <a:t>https://www.w3.org/wasm/</a:t>
            </a:r>
            <a:endParaRPr lang="en-US" sz="2800" dirty="0"/>
          </a:p>
          <a:p>
            <a:pPr marL="342900" indent="-342900">
              <a:buFontTx/>
              <a:buChar char="-"/>
            </a:pPr>
            <a:endParaRPr lang="en-US" sz="2800" dirty="0"/>
          </a:p>
        </p:txBody>
      </p:sp>
    </p:spTree>
    <p:extLst>
      <p:ext uri="{BB962C8B-B14F-4D97-AF65-F5344CB8AC3E}">
        <p14:creationId xmlns:p14="http://schemas.microsoft.com/office/powerpoint/2010/main" val="172262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a:t>To JavaScript and Beyond!</a:t>
            </a:r>
          </a:p>
        </p:txBody>
      </p:sp>
    </p:spTree>
    <p:extLst>
      <p:ext uri="{BB962C8B-B14F-4D97-AF65-F5344CB8AC3E}">
        <p14:creationId xmlns:p14="http://schemas.microsoft.com/office/powerpoint/2010/main" val="187741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43ED5426-A69A-4784-843F-ACC36B841C09}"/>
              </a:ext>
            </a:extLst>
          </p:cNvPr>
          <p:cNvSpPr>
            <a:spLocks noGrp="1"/>
          </p:cNvSpPr>
          <p:nvPr>
            <p:ph type="title"/>
          </p:nvPr>
        </p:nvSpPr>
        <p:spPr/>
        <p:txBody>
          <a:bodyPr>
            <a:normAutofit/>
          </a:bodyPr>
          <a:lstStyle/>
          <a:p>
            <a:r>
              <a:rPr lang="en-US" dirty="0"/>
              <a:t>Myth 2: PWAs have limited performance</a:t>
            </a:r>
          </a:p>
        </p:txBody>
      </p:sp>
      <p:sp>
        <p:nvSpPr>
          <p:cNvPr id="33" name="Content Placeholder 32">
            <a:extLst>
              <a:ext uri="{FF2B5EF4-FFF2-40B4-BE49-F238E27FC236}">
                <a16:creationId xmlns:a16="http://schemas.microsoft.com/office/drawing/2014/main" id="{3F6F0B67-C088-4B68-961A-89C5C3994D7F}"/>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a:t>JavaScript performance continues to improve and meets the needs of most applications</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800" dirty="0"/>
              <a:t>For native performance use WebAssembly</a:t>
            </a:r>
          </a:p>
        </p:txBody>
      </p:sp>
      <p:pic>
        <p:nvPicPr>
          <p:cNvPr id="3" name="Picture 2">
            <a:extLst>
              <a:ext uri="{FF2B5EF4-FFF2-40B4-BE49-F238E27FC236}">
                <a16:creationId xmlns:a16="http://schemas.microsoft.com/office/drawing/2014/main" id="{0979804F-D1A7-407D-AC68-E87E25EC4A59}"/>
              </a:ext>
            </a:extLst>
          </p:cNvPr>
          <p:cNvPicPr>
            <a:picLocks noChangeAspect="1"/>
          </p:cNvPicPr>
          <p:nvPr/>
        </p:nvPicPr>
        <p:blipFill>
          <a:blip r:embed="rId2"/>
          <a:stretch>
            <a:fillRect/>
          </a:stretch>
        </p:blipFill>
        <p:spPr>
          <a:xfrm>
            <a:off x="3744143" y="3696127"/>
            <a:ext cx="4703714" cy="2639637"/>
          </a:xfrm>
          <a:prstGeom prst="rect">
            <a:avLst/>
          </a:prstGeom>
        </p:spPr>
      </p:pic>
    </p:spTree>
    <p:extLst>
      <p:ext uri="{BB962C8B-B14F-4D97-AF65-F5344CB8AC3E}">
        <p14:creationId xmlns:p14="http://schemas.microsoft.com/office/powerpoint/2010/main" val="147558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250" fill="hold"/>
                                        <p:tgtEl>
                                          <p:spTgt spid="3"/>
                                        </p:tgtEl>
                                        <p:attrNameLst>
                                          <p:attrName>ppt_w</p:attrName>
                                        </p:attrNameLst>
                                      </p:cBhvr>
                                      <p:tavLst>
                                        <p:tav tm="0">
                                          <p:val>
                                            <p:fltVal val="0"/>
                                          </p:val>
                                        </p:tav>
                                        <p:tav tm="100000">
                                          <p:val>
                                            <p:strVal val="#ppt_w"/>
                                          </p:val>
                                        </p:tav>
                                      </p:tavLst>
                                    </p:anim>
                                    <p:anim calcmode="lin" valueType="num">
                                      <p:cBhvr>
                                        <p:cTn id="16" dur="250" fill="hold"/>
                                        <p:tgtEl>
                                          <p:spTgt spid="3"/>
                                        </p:tgtEl>
                                        <p:attrNameLst>
                                          <p:attrName>ppt_h</p:attrName>
                                        </p:attrNameLst>
                                      </p:cBhvr>
                                      <p:tavLst>
                                        <p:tav tm="0">
                                          <p:val>
                                            <p:fltVal val="0"/>
                                          </p:val>
                                        </p:tav>
                                        <p:tav tm="100000">
                                          <p:val>
                                            <p:strVal val="#ppt_h"/>
                                          </p:val>
                                        </p:tav>
                                      </p:tavLst>
                                    </p:anim>
                                    <p:animEffect transition="in" filter="fade">
                                      <p:cBhvr>
                                        <p:cTn id="1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DB28BF3E-E578-4CDC-9380-D1135E745E47}"/>
              </a:ext>
            </a:extLst>
          </p:cNvPr>
          <p:cNvSpPr>
            <a:spLocks noGrp="1"/>
          </p:cNvSpPr>
          <p:nvPr>
            <p:ph type="title"/>
          </p:nvPr>
        </p:nvSpPr>
        <p:spPr>
          <a:xfrm>
            <a:off x="304800" y="2743200"/>
            <a:ext cx="9424416" cy="664797"/>
          </a:xfrm>
        </p:spPr>
        <p:txBody>
          <a:bodyPr/>
          <a:lstStyle/>
          <a:p>
            <a:r>
              <a:rPr lang="en-US" dirty="0"/>
              <a:t>Myth 3: I’ll miss XAML</a:t>
            </a:r>
          </a:p>
        </p:txBody>
      </p:sp>
    </p:spTree>
    <p:extLst>
      <p:ext uri="{BB962C8B-B14F-4D97-AF65-F5344CB8AC3E}">
        <p14:creationId xmlns:p14="http://schemas.microsoft.com/office/powerpoint/2010/main" val="136632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DAE2D1-63BE-475D-8799-11EE0C6F9040}"/>
              </a:ext>
            </a:extLst>
          </p:cNvPr>
          <p:cNvSpPr>
            <a:spLocks noGrp="1"/>
          </p:cNvSpPr>
          <p:nvPr>
            <p:ph type="title"/>
          </p:nvPr>
        </p:nvSpPr>
        <p:spPr/>
        <p:txBody>
          <a:bodyPr>
            <a:normAutofit/>
          </a:bodyPr>
          <a:lstStyle/>
          <a:p>
            <a:r>
              <a:rPr lang="en-US" dirty="0"/>
              <a:t>Web Components</a:t>
            </a:r>
          </a:p>
        </p:txBody>
      </p:sp>
      <p:sp>
        <p:nvSpPr>
          <p:cNvPr id="4" name="Content Placeholder 3">
            <a:extLst>
              <a:ext uri="{FF2B5EF4-FFF2-40B4-BE49-F238E27FC236}">
                <a16:creationId xmlns:a16="http://schemas.microsoft.com/office/drawing/2014/main" id="{586BFE62-2E67-4ECC-97D3-309AF8A906A6}"/>
              </a:ext>
            </a:extLst>
          </p:cNvPr>
          <p:cNvSpPr>
            <a:spLocks noGrp="1"/>
          </p:cNvSpPr>
          <p:nvPr>
            <p:ph idx="1"/>
          </p:nvPr>
        </p:nvSpPr>
        <p:spPr/>
        <p:txBody>
          <a:bodyPr/>
          <a:lstStyle/>
          <a:p>
            <a:pPr marL="342900" indent="-342900">
              <a:buFontTx/>
              <a:buChar char="-"/>
            </a:pPr>
            <a:r>
              <a:rPr lang="en-US" sz="2800" dirty="0"/>
              <a:t>A family of web standards used to build components that act, look and perform like native page elements.</a:t>
            </a:r>
          </a:p>
          <a:p>
            <a:pPr marL="342900" indent="-342900">
              <a:buFontTx/>
              <a:buChar char="-"/>
            </a:pPr>
            <a:r>
              <a:rPr lang="en-US" sz="2800" dirty="0"/>
              <a:t>Encapsulate your markup, CSS and JavaScript to make sure the work on any page or with any framework</a:t>
            </a:r>
          </a:p>
          <a:p>
            <a:pPr marL="342900" indent="-342900">
              <a:buFontTx/>
              <a:buChar char="-"/>
            </a:pPr>
            <a:r>
              <a:rPr lang="en-US" sz="2800" dirty="0"/>
              <a:t>Strong support across browsers, but great libraries available like stencil, lit-element, and x-tag that handle </a:t>
            </a:r>
            <a:r>
              <a:rPr lang="en-US" sz="2800" dirty="0" err="1"/>
              <a:t>Pollyfilling</a:t>
            </a:r>
            <a:r>
              <a:rPr lang="en-US" sz="2800" dirty="0"/>
              <a:t> </a:t>
            </a:r>
          </a:p>
          <a:p>
            <a:pPr marL="342900" indent="-342900">
              <a:buFontTx/>
              <a:buChar char="-"/>
            </a:pPr>
            <a:endParaRPr lang="en-US" dirty="0"/>
          </a:p>
        </p:txBody>
      </p:sp>
    </p:spTree>
    <p:extLst>
      <p:ext uri="{BB962C8B-B14F-4D97-AF65-F5344CB8AC3E}">
        <p14:creationId xmlns:p14="http://schemas.microsoft.com/office/powerpoint/2010/main" val="125808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B49564-EDF2-43FC-81D0-3B95BDB95711}"/>
              </a:ext>
            </a:extLst>
          </p:cNvPr>
          <p:cNvSpPr>
            <a:spLocks noGrp="1"/>
          </p:cNvSpPr>
          <p:nvPr>
            <p:ph type="title"/>
          </p:nvPr>
        </p:nvSpPr>
        <p:spPr/>
        <p:txBody>
          <a:bodyPr/>
          <a:lstStyle/>
          <a:p>
            <a:r>
              <a:rPr lang="en-US"/>
              <a:t>Web component</a:t>
            </a:r>
          </a:p>
        </p:txBody>
      </p:sp>
      <p:pic>
        <p:nvPicPr>
          <p:cNvPr id="7" name="Content Placeholder 6">
            <a:extLst>
              <a:ext uri="{FF2B5EF4-FFF2-40B4-BE49-F238E27FC236}">
                <a16:creationId xmlns:a16="http://schemas.microsoft.com/office/drawing/2014/main" id="{7B84E562-E578-406A-BB74-44FF35825575}"/>
              </a:ext>
            </a:extLst>
          </p:cNvPr>
          <p:cNvPicPr>
            <a:picLocks noGrp="1" noChangeAspect="1"/>
          </p:cNvPicPr>
          <p:nvPr>
            <p:ph sz="half" idx="2"/>
          </p:nvPr>
        </p:nvPicPr>
        <p:blipFill>
          <a:blip r:embed="rId2"/>
          <a:stretch>
            <a:fillRect/>
          </a:stretch>
        </p:blipFill>
        <p:spPr>
          <a:xfrm>
            <a:off x="4014771" y="5797841"/>
            <a:ext cx="3915321" cy="781159"/>
          </a:xfrm>
          <a:prstGeom prst="rect">
            <a:avLst/>
          </a:prstGeom>
          <a:ln>
            <a:solidFill>
              <a:schemeClr val="bg2">
                <a:lumMod val="90000"/>
              </a:schemeClr>
            </a:solidFill>
          </a:ln>
        </p:spPr>
      </p:pic>
      <p:sp>
        <p:nvSpPr>
          <p:cNvPr id="6" name="Content Placeholder 5">
            <a:extLst>
              <a:ext uri="{FF2B5EF4-FFF2-40B4-BE49-F238E27FC236}">
                <a16:creationId xmlns:a16="http://schemas.microsoft.com/office/drawing/2014/main" id="{AF78CBE6-F03C-4A05-AFCE-B29387D14E8E}"/>
              </a:ext>
            </a:extLst>
          </p:cNvPr>
          <p:cNvSpPr>
            <a:spLocks noGrp="1"/>
          </p:cNvSpPr>
          <p:nvPr>
            <p:ph sz="quarter" idx="4"/>
          </p:nvPr>
        </p:nvSpPr>
        <p:spPr>
          <a:xfrm>
            <a:off x="336000" y="1362114"/>
            <a:ext cx="11520000" cy="3870000"/>
          </a:xfrm>
        </p:spPr>
        <p:txBody>
          <a:bodyPr>
            <a:normAutofit/>
          </a:bodyPr>
          <a:lstStyle/>
          <a:p>
            <a:pPr marL="0" indent="0">
              <a:buNone/>
            </a:pPr>
            <a:r>
              <a:rPr lang="en-US" dirty="0"/>
              <a:t>&lt;script&gt;</a:t>
            </a:r>
          </a:p>
          <a:p>
            <a:pPr marL="0" indent="0">
              <a:buNone/>
            </a:pPr>
            <a:r>
              <a:rPr lang="en-US" dirty="0"/>
              <a:t>  </a:t>
            </a:r>
            <a:r>
              <a:rPr lang="en-US" dirty="0" err="1"/>
              <a:t>customElements.define</a:t>
            </a:r>
            <a:r>
              <a:rPr lang="en-US" dirty="0"/>
              <a:t>('x-new-markup', class extends </a:t>
            </a:r>
            <a:r>
              <a:rPr lang="en-US" dirty="0" err="1"/>
              <a:t>HTMLElement</a:t>
            </a:r>
            <a:r>
              <a:rPr lang="en-US" dirty="0"/>
              <a:t> {</a:t>
            </a:r>
          </a:p>
          <a:p>
            <a:pPr marL="0" indent="0">
              <a:buNone/>
            </a:pPr>
            <a:r>
              <a:rPr lang="en-US" dirty="0"/>
              <a:t>  </a:t>
            </a:r>
            <a:r>
              <a:rPr lang="en-US" dirty="0" err="1"/>
              <a:t>connectedCallback</a:t>
            </a:r>
            <a:r>
              <a:rPr lang="en-US" dirty="0"/>
              <a:t>() {</a:t>
            </a:r>
          </a:p>
          <a:p>
            <a:pPr marL="0" indent="0">
              <a:buNone/>
            </a:pPr>
            <a:r>
              <a:rPr lang="en-US" dirty="0"/>
              <a:t>    </a:t>
            </a:r>
            <a:r>
              <a:rPr lang="en-US" dirty="0" err="1"/>
              <a:t>this.innerHTML</a:t>
            </a:r>
            <a:r>
              <a:rPr lang="en-US" dirty="0"/>
              <a:t> = "&lt;b&gt;Hello, welcome to the  &lt;/b&gt;";</a:t>
            </a:r>
          </a:p>
          <a:p>
            <a:pPr marL="0" indent="0">
              <a:buNone/>
            </a:pPr>
            <a:r>
              <a:rPr lang="en-US" dirty="0"/>
              <a:t>  }</a:t>
            </a:r>
          </a:p>
          <a:p>
            <a:pPr marL="0" indent="0">
              <a:buNone/>
            </a:pPr>
            <a:r>
              <a:rPr lang="en-US" dirty="0"/>
              <a:t>});</a:t>
            </a:r>
          </a:p>
          <a:p>
            <a:pPr marL="0" indent="0">
              <a:buNone/>
            </a:pPr>
            <a:r>
              <a:rPr lang="en-US" dirty="0"/>
              <a:t>&lt;/script&gt;</a:t>
            </a:r>
          </a:p>
          <a:p>
            <a:pPr marL="0" indent="0">
              <a:buNone/>
            </a:pPr>
            <a:r>
              <a:rPr lang="en-US" dirty="0"/>
              <a:t>  </a:t>
            </a:r>
          </a:p>
          <a:p>
            <a:pPr marL="0" indent="0">
              <a:buNone/>
            </a:pPr>
            <a:r>
              <a:rPr lang="en-US" dirty="0"/>
              <a:t>&lt;x-new-markup&gt;Insider Dev Tour&lt;/x-new-markup&gt;</a:t>
            </a:r>
          </a:p>
        </p:txBody>
      </p:sp>
    </p:spTree>
    <p:extLst>
      <p:ext uri="{BB962C8B-B14F-4D97-AF65-F5344CB8AC3E}">
        <p14:creationId xmlns:p14="http://schemas.microsoft.com/office/powerpoint/2010/main" val="1500637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EE58776D-205A-41C9-9207-5F074293F4AF}"/>
              </a:ext>
            </a:extLst>
          </p:cNvPr>
          <p:cNvSpPr>
            <a:spLocks noGrp="1"/>
          </p:cNvSpPr>
          <p:nvPr>
            <p:ph type="title" idx="4294967295"/>
          </p:nvPr>
        </p:nvSpPr>
        <p:spPr>
          <a:xfrm>
            <a:off x="0" y="365125"/>
            <a:ext cx="10515600" cy="1325563"/>
          </a:xfrm>
        </p:spPr>
        <p:txBody>
          <a:bodyPr/>
          <a:lstStyle/>
          <a:p>
            <a:r>
              <a:rPr lang="en-US" dirty="0"/>
              <a:t>Microsoft Edge Insider Channels</a:t>
            </a:r>
          </a:p>
        </p:txBody>
      </p:sp>
      <p:pic>
        <p:nvPicPr>
          <p:cNvPr id="34" name="Picture 33">
            <a:extLst>
              <a:ext uri="{FF2B5EF4-FFF2-40B4-BE49-F238E27FC236}">
                <a16:creationId xmlns:a16="http://schemas.microsoft.com/office/drawing/2014/main" id="{9C2AAF21-7E51-4F5D-874A-E29300363732}"/>
              </a:ext>
            </a:extLst>
          </p:cNvPr>
          <p:cNvPicPr>
            <a:picLocks noChangeAspect="1"/>
          </p:cNvPicPr>
          <p:nvPr/>
        </p:nvPicPr>
        <p:blipFill>
          <a:blip r:embed="rId3"/>
          <a:stretch>
            <a:fillRect/>
          </a:stretch>
        </p:blipFill>
        <p:spPr>
          <a:xfrm>
            <a:off x="744289" y="1269000"/>
            <a:ext cx="10702724" cy="4407463"/>
          </a:xfrm>
          <a:prstGeom prst="rect">
            <a:avLst/>
          </a:prstGeom>
        </p:spPr>
      </p:pic>
      <p:sp>
        <p:nvSpPr>
          <p:cNvPr id="35" name="Rectangle 34">
            <a:extLst>
              <a:ext uri="{FF2B5EF4-FFF2-40B4-BE49-F238E27FC236}">
                <a16:creationId xmlns:a16="http://schemas.microsoft.com/office/drawing/2014/main" id="{85B5D8F5-B750-4082-BF8F-BA6BED9F5E82}"/>
              </a:ext>
            </a:extLst>
          </p:cNvPr>
          <p:cNvSpPr/>
          <p:nvPr/>
        </p:nvSpPr>
        <p:spPr>
          <a:xfrm>
            <a:off x="446412" y="5937430"/>
            <a:ext cx="11298477" cy="461665"/>
          </a:xfrm>
          <a:prstGeom prst="rect">
            <a:avLst/>
          </a:prstGeom>
        </p:spPr>
        <p:txBody>
          <a:bodyPr wrap="square">
            <a:spAutoFit/>
          </a:bodyPr>
          <a:lstStyle/>
          <a:p>
            <a:pPr algn="ctr"/>
            <a:r>
              <a:rPr lang="en-US" sz="2400" u="sng" dirty="0">
                <a:solidFill>
                  <a:srgbClr val="FF0000"/>
                </a:solidFill>
              </a:rPr>
              <a:t>https://www.microsoftedgeinsider.com</a:t>
            </a:r>
          </a:p>
        </p:txBody>
      </p:sp>
    </p:spTree>
    <p:extLst>
      <p:ext uri="{BB962C8B-B14F-4D97-AF65-F5344CB8AC3E}">
        <p14:creationId xmlns:p14="http://schemas.microsoft.com/office/powerpoint/2010/main" val="3536482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E739703-5213-4677-A1D9-551A2402253D}"/>
              </a:ext>
            </a:extLst>
          </p:cNvPr>
          <p:cNvSpPr>
            <a:spLocks noGrp="1"/>
          </p:cNvSpPr>
          <p:nvPr>
            <p:ph type="title"/>
          </p:nvPr>
        </p:nvSpPr>
        <p:spPr>
          <a:xfrm>
            <a:off x="336000" y="324001"/>
            <a:ext cx="11520000" cy="945000"/>
          </a:xfrm>
        </p:spPr>
        <p:txBody>
          <a:bodyPr/>
          <a:lstStyle/>
          <a:p>
            <a:r>
              <a:rPr lang="en-US"/>
              <a:t>Try the Microsoft Graph Toolkit today</a:t>
            </a:r>
          </a:p>
        </p:txBody>
      </p:sp>
      <p:pic>
        <p:nvPicPr>
          <p:cNvPr id="5" name="Picture 4">
            <a:extLst>
              <a:ext uri="{FF2B5EF4-FFF2-40B4-BE49-F238E27FC236}">
                <a16:creationId xmlns:a16="http://schemas.microsoft.com/office/drawing/2014/main" id="{9010D25C-7008-480E-85E4-3F58FA5B9CBE}"/>
              </a:ext>
            </a:extLst>
          </p:cNvPr>
          <p:cNvPicPr>
            <a:picLocks noChangeAspect="1"/>
          </p:cNvPicPr>
          <p:nvPr/>
        </p:nvPicPr>
        <p:blipFill>
          <a:blip r:embed="rId3"/>
          <a:stretch>
            <a:fillRect/>
          </a:stretch>
        </p:blipFill>
        <p:spPr>
          <a:xfrm>
            <a:off x="3012667" y="1584000"/>
            <a:ext cx="6166666" cy="4995000"/>
          </a:xfrm>
          <a:prstGeom prst="rect">
            <a:avLst/>
          </a:prstGeom>
          <a:noFill/>
        </p:spPr>
      </p:pic>
    </p:spTree>
    <p:extLst>
      <p:ext uri="{BB962C8B-B14F-4D97-AF65-F5344CB8AC3E}">
        <p14:creationId xmlns:p14="http://schemas.microsoft.com/office/powerpoint/2010/main" val="349007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a:t>Add the graph toolkit to your PWA</a:t>
            </a:r>
          </a:p>
        </p:txBody>
      </p:sp>
    </p:spTree>
    <p:extLst>
      <p:ext uri="{BB962C8B-B14F-4D97-AF65-F5344CB8AC3E}">
        <p14:creationId xmlns:p14="http://schemas.microsoft.com/office/powerpoint/2010/main" val="247888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43ED5426-A69A-4784-843F-ACC36B841C09}"/>
              </a:ext>
            </a:extLst>
          </p:cNvPr>
          <p:cNvSpPr>
            <a:spLocks noGrp="1"/>
          </p:cNvSpPr>
          <p:nvPr>
            <p:ph type="title"/>
          </p:nvPr>
        </p:nvSpPr>
        <p:spPr/>
        <p:txBody>
          <a:bodyPr>
            <a:normAutofit/>
          </a:bodyPr>
          <a:lstStyle/>
          <a:p>
            <a:r>
              <a:rPr lang="en-US">
                <a:ea typeface="+mj-lt"/>
                <a:cs typeface="+mj-lt"/>
              </a:rPr>
              <a:t>Myth 3: I’ll miss XAML</a:t>
            </a:r>
            <a:endParaRPr lang="en-US" b="0">
              <a:ea typeface="+mj-lt"/>
              <a:cs typeface="+mj-lt"/>
            </a:endParaRPr>
          </a:p>
        </p:txBody>
      </p:sp>
      <p:sp>
        <p:nvSpPr>
          <p:cNvPr id="33" name="Content Placeholder 32">
            <a:extLst>
              <a:ext uri="{FF2B5EF4-FFF2-40B4-BE49-F238E27FC236}">
                <a16:creationId xmlns:a16="http://schemas.microsoft.com/office/drawing/2014/main" id="{3F6F0B67-C088-4B68-961A-89C5C3994D7F}"/>
              </a:ext>
            </a:extLst>
          </p:cNvPr>
          <p:cNvSpPr>
            <a:spLocks noGrp="1"/>
          </p:cNvSpPr>
          <p:nvPr>
            <p:ph idx="1"/>
          </p:nvPr>
        </p:nvSpPr>
        <p:spPr/>
        <p:txBody>
          <a:bodyPr vert="horz" lIns="91440" tIns="45720" rIns="91440" bIns="45720" rtlCol="0" anchor="t">
            <a:normAutofit/>
          </a:bodyPr>
          <a:lstStyle/>
          <a:p>
            <a:pPr marL="342900" indent="-342900">
              <a:buChar char="•"/>
            </a:pPr>
            <a:r>
              <a:rPr lang="en-US" sz="2800" dirty="0">
                <a:cs typeface="Segoe UI"/>
              </a:rPr>
              <a:t>Web components provide the component style UI that you are used to from XAML development</a:t>
            </a:r>
          </a:p>
          <a:p>
            <a:pPr marL="342900" indent="-342900">
              <a:buFont typeface="Arial" panose="020B0604020202020204" pitchFamily="34" charset="0"/>
              <a:buChar char="•"/>
            </a:pPr>
            <a:r>
              <a:rPr lang="en-US" sz="2800" dirty="0">
                <a:cs typeface="Segoe UI"/>
              </a:rPr>
              <a:t>Use the Microsoft Graph Toolkit to have a line-of-code helper for easy login and much more!</a:t>
            </a:r>
          </a:p>
          <a:p>
            <a:pPr>
              <a:lnSpc>
                <a:spcPct val="113999"/>
              </a:lnSpc>
            </a:pPr>
            <a:r>
              <a:rPr lang="en-US" sz="2800" dirty="0">
                <a:cs typeface="Segoe UI"/>
              </a:rPr>
              <a:t>    </a:t>
            </a:r>
            <a:r>
              <a:rPr lang="en-US" sz="2800" dirty="0">
                <a:cs typeface="Segoe UI"/>
                <a:hlinkClick r:id="rId2"/>
              </a:rPr>
              <a:t>https://github.com/microsoftgraph/microsoft-graph-toolkit</a:t>
            </a:r>
            <a:endParaRPr lang="en-US" sz="2800" dirty="0">
              <a:cs typeface="Segoe UI"/>
            </a:endParaRPr>
          </a:p>
          <a:p>
            <a:pPr marL="342900" indent="-342900">
              <a:lnSpc>
                <a:spcPct val="113999"/>
              </a:lnSpc>
              <a:buFont typeface="Arial" panose="020B0604020202020204" pitchFamily="34" charset="0"/>
              <a:buChar char="•"/>
            </a:pPr>
            <a:endParaRPr lang="en-US" sz="2800" dirty="0">
              <a:cs typeface="Segoe UI"/>
            </a:endParaRPr>
          </a:p>
        </p:txBody>
      </p:sp>
      <p:pic>
        <p:nvPicPr>
          <p:cNvPr id="3" name="Picture 2">
            <a:extLst>
              <a:ext uri="{FF2B5EF4-FFF2-40B4-BE49-F238E27FC236}">
                <a16:creationId xmlns:a16="http://schemas.microsoft.com/office/drawing/2014/main" id="{0979804F-D1A7-407D-AC68-E87E25EC4A59}"/>
              </a:ext>
            </a:extLst>
          </p:cNvPr>
          <p:cNvPicPr>
            <a:picLocks noChangeAspect="1"/>
          </p:cNvPicPr>
          <p:nvPr/>
        </p:nvPicPr>
        <p:blipFill>
          <a:blip r:embed="rId3"/>
          <a:stretch>
            <a:fillRect/>
          </a:stretch>
        </p:blipFill>
        <p:spPr>
          <a:xfrm>
            <a:off x="4089200" y="4530014"/>
            <a:ext cx="4703714" cy="2639637"/>
          </a:xfrm>
          <a:prstGeom prst="rect">
            <a:avLst/>
          </a:prstGeom>
        </p:spPr>
      </p:pic>
    </p:spTree>
    <p:extLst>
      <p:ext uri="{BB962C8B-B14F-4D97-AF65-F5344CB8AC3E}">
        <p14:creationId xmlns:p14="http://schemas.microsoft.com/office/powerpoint/2010/main" val="377656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250" fill="hold"/>
                                        <p:tgtEl>
                                          <p:spTgt spid="3"/>
                                        </p:tgtEl>
                                        <p:attrNameLst>
                                          <p:attrName>ppt_w</p:attrName>
                                        </p:attrNameLst>
                                      </p:cBhvr>
                                      <p:tavLst>
                                        <p:tav tm="0">
                                          <p:val>
                                            <p:fltVal val="0"/>
                                          </p:val>
                                        </p:tav>
                                        <p:tav tm="100000">
                                          <p:val>
                                            <p:strVal val="#ppt_w"/>
                                          </p:val>
                                        </p:tav>
                                      </p:tavLst>
                                    </p:anim>
                                    <p:anim calcmode="lin" valueType="num">
                                      <p:cBhvr>
                                        <p:cTn id="20" dur="250" fill="hold"/>
                                        <p:tgtEl>
                                          <p:spTgt spid="3"/>
                                        </p:tgtEl>
                                        <p:attrNameLst>
                                          <p:attrName>ppt_h</p:attrName>
                                        </p:attrNameLst>
                                      </p:cBhvr>
                                      <p:tavLst>
                                        <p:tav tm="0">
                                          <p:val>
                                            <p:fltVal val="0"/>
                                          </p:val>
                                        </p:tav>
                                        <p:tav tm="100000">
                                          <p:val>
                                            <p:strVal val="#ppt_h"/>
                                          </p:val>
                                        </p:tav>
                                      </p:tavLst>
                                    </p:anim>
                                    <p:animEffect transition="in" filter="fade">
                                      <p:cBhvr>
                                        <p:cTn id="21"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DB28BF3E-E578-4CDC-9380-D1135E745E47}"/>
              </a:ext>
            </a:extLst>
          </p:cNvPr>
          <p:cNvSpPr>
            <a:spLocks noGrp="1"/>
          </p:cNvSpPr>
          <p:nvPr>
            <p:ph type="title"/>
          </p:nvPr>
        </p:nvSpPr>
        <p:spPr>
          <a:xfrm>
            <a:off x="304800" y="2078402"/>
            <a:ext cx="9424416" cy="1329595"/>
          </a:xfrm>
        </p:spPr>
        <p:txBody>
          <a:bodyPr/>
          <a:lstStyle/>
          <a:p>
            <a:r>
              <a:rPr lang="en-US" dirty="0"/>
              <a:t>Myth 4, 5 &amp; 6: PWAs can’t reach all my users</a:t>
            </a:r>
          </a:p>
        </p:txBody>
      </p:sp>
    </p:spTree>
    <p:extLst>
      <p:ext uri="{BB962C8B-B14F-4D97-AF65-F5344CB8AC3E}">
        <p14:creationId xmlns:p14="http://schemas.microsoft.com/office/powerpoint/2010/main" val="105179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73C62AD-2419-420E-94B7-7ECC0F489357}"/>
              </a:ext>
            </a:extLst>
          </p:cNvPr>
          <p:cNvGrpSpPr/>
          <p:nvPr/>
        </p:nvGrpSpPr>
        <p:grpSpPr>
          <a:xfrm>
            <a:off x="6326472" y="5235018"/>
            <a:ext cx="4702096" cy="953812"/>
            <a:chOff x="6326472" y="5090122"/>
            <a:chExt cx="4702096" cy="953812"/>
          </a:xfrm>
        </p:grpSpPr>
        <p:sp>
          <p:nvSpPr>
            <p:cNvPr id="60" name="Rectangle: Rounded Corners 59">
              <a:extLst>
                <a:ext uri="{FF2B5EF4-FFF2-40B4-BE49-F238E27FC236}">
                  <a16:creationId xmlns:a16="http://schemas.microsoft.com/office/drawing/2014/main" id="{95842D89-77D6-44C0-B619-82BB18C1C8D6}"/>
                </a:ext>
              </a:extLst>
            </p:cNvPr>
            <p:cNvSpPr/>
            <p:nvPr/>
          </p:nvSpPr>
          <p:spPr bwMode="auto">
            <a:xfrm>
              <a:off x="6326472" y="5090122"/>
              <a:ext cx="4702096" cy="953812"/>
            </a:xfrm>
            <a:prstGeom prst="roundRect">
              <a:avLst>
                <a:gd name="adj" fmla="val 845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2" name="TextBox 61">
              <a:extLst>
                <a:ext uri="{FF2B5EF4-FFF2-40B4-BE49-F238E27FC236}">
                  <a16:creationId xmlns:a16="http://schemas.microsoft.com/office/drawing/2014/main" id="{0F6A1658-812A-491D-95FF-BC05902AE69C}"/>
                </a:ext>
              </a:extLst>
            </p:cNvPr>
            <p:cNvSpPr txBox="1"/>
            <p:nvPr/>
          </p:nvSpPr>
          <p:spPr>
            <a:xfrm>
              <a:off x="7325089" y="5399969"/>
              <a:ext cx="1210207"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Browser</a:t>
              </a:r>
            </a:p>
          </p:txBody>
        </p:sp>
        <p:sp>
          <p:nvSpPr>
            <p:cNvPr id="64" name="Rectangle 63">
              <a:extLst>
                <a:ext uri="{FF2B5EF4-FFF2-40B4-BE49-F238E27FC236}">
                  <a16:creationId xmlns:a16="http://schemas.microsoft.com/office/drawing/2014/main" id="{330A7C67-A82F-4FA4-A18C-BA72DB78EF9B}"/>
                </a:ext>
              </a:extLst>
            </p:cNvPr>
            <p:cNvSpPr/>
            <p:nvPr/>
          </p:nvSpPr>
          <p:spPr>
            <a:xfrm>
              <a:off x="10173504" y="5280948"/>
              <a:ext cx="678391" cy="523220"/>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D83B01"/>
                  </a:solidFill>
                  <a:effectLst/>
                  <a:uLnTx/>
                  <a:uFillTx/>
                  <a:latin typeface="Segoe UI Emoji" panose="020B0502040204020203" pitchFamily="34" charset="0"/>
                  <a:ea typeface="Calibri" panose="020F0502020204030204" pitchFamily="34" charset="0"/>
                  <a:cs typeface="Calibri" panose="020F0502020204030204" pitchFamily="34" charset="0"/>
                </a:rPr>
                <a:t>❌</a:t>
              </a:r>
              <a:endParaRPr kumimoji="0" lang="en-US" sz="1765" b="1" i="0" u="none" strike="noStrike" kern="1200" cap="none" spc="0" normalizeH="0" baseline="0" noProof="0">
                <a:ln>
                  <a:noFill/>
                </a:ln>
                <a:solidFill>
                  <a:srgbClr val="000000"/>
                </a:solidFill>
                <a:effectLst/>
                <a:uLnTx/>
                <a:uFillTx/>
                <a:latin typeface="Segoe UI"/>
              </a:endParaRPr>
            </a:p>
          </p:txBody>
        </p:sp>
      </p:grpSp>
      <p:sp>
        <p:nvSpPr>
          <p:cNvPr id="25" name="Rectangle: Rounded Corners 24">
            <a:extLst>
              <a:ext uri="{FF2B5EF4-FFF2-40B4-BE49-F238E27FC236}">
                <a16:creationId xmlns:a16="http://schemas.microsoft.com/office/drawing/2014/main" id="{FD1627D8-993B-4AA4-8D4F-DC423FA0360A}"/>
              </a:ext>
            </a:extLst>
          </p:cNvPr>
          <p:cNvSpPr/>
          <p:nvPr/>
        </p:nvSpPr>
        <p:spPr bwMode="auto">
          <a:xfrm>
            <a:off x="1081502" y="1435100"/>
            <a:ext cx="9947065" cy="3516471"/>
          </a:xfrm>
          <a:prstGeom prst="roundRect">
            <a:avLst>
              <a:gd name="adj" fmla="val 1564"/>
            </a:avLst>
          </a:prstGeom>
          <a:solidFill>
            <a:schemeClr val="bg1">
              <a:lumMod val="95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a:extLst>
              <a:ext uri="{FF2B5EF4-FFF2-40B4-BE49-F238E27FC236}">
                <a16:creationId xmlns:a16="http://schemas.microsoft.com/office/drawing/2014/main" id="{BD42DA40-1A8C-406E-8D0F-3CC412D26CDE}"/>
              </a:ext>
            </a:extLst>
          </p:cNvPr>
          <p:cNvGrpSpPr/>
          <p:nvPr/>
        </p:nvGrpSpPr>
        <p:grpSpPr>
          <a:xfrm>
            <a:off x="13786293" y="1434046"/>
            <a:ext cx="3356902" cy="3516471"/>
            <a:chOff x="13348795" y="1290204"/>
            <a:chExt cx="3356902" cy="3516471"/>
          </a:xfrm>
        </p:grpSpPr>
        <p:grpSp>
          <p:nvGrpSpPr>
            <p:cNvPr id="65" name="Group 64">
              <a:extLst>
                <a:ext uri="{FF2B5EF4-FFF2-40B4-BE49-F238E27FC236}">
                  <a16:creationId xmlns:a16="http://schemas.microsoft.com/office/drawing/2014/main" id="{94855F34-4425-40C6-A777-9751D379DB5A}"/>
                </a:ext>
              </a:extLst>
            </p:cNvPr>
            <p:cNvGrpSpPr/>
            <p:nvPr/>
          </p:nvGrpSpPr>
          <p:grpSpPr>
            <a:xfrm>
              <a:off x="13348795" y="1290204"/>
              <a:ext cx="3356902" cy="3516471"/>
              <a:chOff x="7671665" y="1290204"/>
              <a:chExt cx="3356902" cy="3516471"/>
            </a:xfrm>
          </p:grpSpPr>
          <p:sp>
            <p:nvSpPr>
              <p:cNvPr id="66" name="Rectangle: Rounded Corners 65">
                <a:extLst>
                  <a:ext uri="{FF2B5EF4-FFF2-40B4-BE49-F238E27FC236}">
                    <a16:creationId xmlns:a16="http://schemas.microsoft.com/office/drawing/2014/main" id="{DE611B1F-DBFD-4B1B-9D06-1073EFB52A66}"/>
                  </a:ext>
                </a:extLst>
              </p:cNvPr>
              <p:cNvSpPr/>
              <p:nvPr/>
            </p:nvSpPr>
            <p:spPr bwMode="auto">
              <a:xfrm>
                <a:off x="7671665" y="1290204"/>
                <a:ext cx="3356902" cy="3516471"/>
              </a:xfrm>
              <a:prstGeom prst="roundRect">
                <a:avLst>
                  <a:gd name="adj" fmla="val 1564"/>
                </a:avLst>
              </a:prstGeom>
              <a:solidFill>
                <a:schemeClr val="bg1">
                  <a:lumMod val="95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7" name="TextBox 66">
                <a:extLst>
                  <a:ext uri="{FF2B5EF4-FFF2-40B4-BE49-F238E27FC236}">
                    <a16:creationId xmlns:a16="http://schemas.microsoft.com/office/drawing/2014/main" id="{F0A027B6-A557-4390-83BA-97C56607EC5B}"/>
                  </a:ext>
                </a:extLst>
              </p:cNvPr>
              <p:cNvSpPr txBox="1"/>
              <p:nvPr/>
            </p:nvSpPr>
            <p:spPr>
              <a:xfrm>
                <a:off x="9166718" y="4416719"/>
                <a:ext cx="1671353" cy="21544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Browser</a:t>
                </a:r>
                <a:r>
                  <a:rPr lang="en-US" sz="1400">
                    <a:gradFill>
                      <a:gsLst>
                        <a:gs pos="2917">
                          <a:srgbClr val="000000"/>
                        </a:gs>
                        <a:gs pos="30000">
                          <a:srgbClr val="000000"/>
                        </a:gs>
                      </a:gsLst>
                      <a:lin ang="5400000" scaled="0"/>
                    </a:gradFill>
                    <a:latin typeface="Segoe UI"/>
                  </a:rPr>
                  <a:t>-based Host</a:t>
                </a:r>
                <a:endParaRPr kumimoji="0" lang="en-US" sz="1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sp>
          <p:nvSpPr>
            <p:cNvPr id="48" name="Rectangle: Rounded Corners 47">
              <a:extLst>
                <a:ext uri="{FF2B5EF4-FFF2-40B4-BE49-F238E27FC236}">
                  <a16:creationId xmlns:a16="http://schemas.microsoft.com/office/drawing/2014/main" id="{1CF80F78-C9AD-4DD6-AC8A-A956D02E20B9}"/>
                </a:ext>
              </a:extLst>
            </p:cNvPr>
            <p:cNvSpPr/>
            <p:nvPr/>
          </p:nvSpPr>
          <p:spPr bwMode="auto">
            <a:xfrm>
              <a:off x="13808206" y="3258226"/>
              <a:ext cx="2438080" cy="604547"/>
            </a:xfrm>
            <a:prstGeom prst="roundRect">
              <a:avLst>
                <a:gd name="adj" fmla="val 9730"/>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2000">
                  <a:solidFill>
                    <a:srgbClr val="0070C0"/>
                  </a:solidFill>
                  <a:ea typeface="Segoe UI" pitchFamily="34" charset="0"/>
                  <a:cs typeface="Segoe UI" pitchFamily="34" charset="0"/>
                </a:rPr>
                <a:t>Web Standards</a:t>
              </a:r>
            </a:p>
          </p:txBody>
        </p:sp>
      </p:grpSp>
      <p:sp>
        <p:nvSpPr>
          <p:cNvPr id="9" name="TextBox 8">
            <a:extLst>
              <a:ext uri="{FF2B5EF4-FFF2-40B4-BE49-F238E27FC236}">
                <a16:creationId xmlns:a16="http://schemas.microsoft.com/office/drawing/2014/main" id="{FCB67006-2B42-4F2B-8BE6-D625FAF6AE41}"/>
              </a:ext>
            </a:extLst>
          </p:cNvPr>
          <p:cNvSpPr txBox="1"/>
          <p:nvPr/>
        </p:nvSpPr>
        <p:spPr>
          <a:xfrm>
            <a:off x="7662864" y="4561615"/>
            <a:ext cx="2946772" cy="246221"/>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Windows Web Application Host</a:t>
            </a:r>
          </a:p>
        </p:txBody>
      </p:sp>
      <p:sp>
        <p:nvSpPr>
          <p:cNvPr id="27" name="Rectangle: Rounded Corners 26">
            <a:extLst>
              <a:ext uri="{FF2B5EF4-FFF2-40B4-BE49-F238E27FC236}">
                <a16:creationId xmlns:a16="http://schemas.microsoft.com/office/drawing/2014/main" id="{F31EE655-FFCF-49E1-8237-E5F3C82E6ED7}"/>
              </a:ext>
            </a:extLst>
          </p:cNvPr>
          <p:cNvSpPr/>
          <p:nvPr/>
        </p:nvSpPr>
        <p:spPr bwMode="auto">
          <a:xfrm>
            <a:off x="1081501" y="5235018"/>
            <a:ext cx="4784029" cy="953812"/>
          </a:xfrm>
          <a:prstGeom prst="roundRect">
            <a:avLst>
              <a:gd name="adj" fmla="val 845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7EFF169-5283-4028-B10C-FA9182082543}"/>
              </a:ext>
            </a:extLst>
          </p:cNvPr>
          <p:cNvSpPr>
            <a:spLocks noGrp="1"/>
          </p:cNvSpPr>
          <p:nvPr>
            <p:ph type="title"/>
          </p:nvPr>
        </p:nvSpPr>
        <p:spPr>
          <a:xfrm>
            <a:off x="588263" y="597655"/>
            <a:ext cx="11018520" cy="553998"/>
          </a:xfrm>
        </p:spPr>
        <p:txBody>
          <a:bodyPr>
            <a:normAutofit fontScale="90000"/>
          </a:bodyPr>
          <a:lstStyle/>
          <a:p>
            <a:r>
              <a:rPr lang="en-US"/>
              <a:t>Web Applications: Journey</a:t>
            </a:r>
          </a:p>
        </p:txBody>
      </p:sp>
      <p:sp>
        <p:nvSpPr>
          <p:cNvPr id="10" name="Rectangle: Rounded Corners 9">
            <a:extLst>
              <a:ext uri="{FF2B5EF4-FFF2-40B4-BE49-F238E27FC236}">
                <a16:creationId xmlns:a16="http://schemas.microsoft.com/office/drawing/2014/main" id="{CF63ADD5-B69A-4E27-A795-8BB1789F65AF}"/>
              </a:ext>
            </a:extLst>
          </p:cNvPr>
          <p:cNvSpPr/>
          <p:nvPr/>
        </p:nvSpPr>
        <p:spPr bwMode="auto">
          <a:xfrm>
            <a:off x="1412415" y="1920441"/>
            <a:ext cx="2438080" cy="1155431"/>
          </a:xfrm>
          <a:prstGeom prst="roundRect">
            <a:avLst>
              <a:gd name="adj" fmla="val 4479"/>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70C0"/>
                </a:solidFill>
                <a:ea typeface="Segoe UI" pitchFamily="34" charset="0"/>
                <a:cs typeface="Segoe UI" pitchFamily="34" charset="0"/>
              </a:rPr>
              <a:t>Windows Web Applications</a:t>
            </a:r>
          </a:p>
        </p:txBody>
      </p:sp>
      <p:sp>
        <p:nvSpPr>
          <p:cNvPr id="20" name="Rectangle: Rounded Corners 19">
            <a:extLst>
              <a:ext uri="{FF2B5EF4-FFF2-40B4-BE49-F238E27FC236}">
                <a16:creationId xmlns:a16="http://schemas.microsoft.com/office/drawing/2014/main" id="{6D0B0013-2097-4FB3-B066-85A15288FAB6}"/>
              </a:ext>
            </a:extLst>
          </p:cNvPr>
          <p:cNvSpPr/>
          <p:nvPr/>
        </p:nvSpPr>
        <p:spPr bwMode="auto">
          <a:xfrm>
            <a:off x="4780648" y="1920439"/>
            <a:ext cx="2438080" cy="1155431"/>
          </a:xfrm>
          <a:prstGeom prst="roundRect">
            <a:avLst>
              <a:gd name="adj" fmla="val 5029"/>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70C0"/>
                </a:solidFill>
                <a:ea typeface="Segoe UI" pitchFamily="34" charset="0"/>
                <a:cs typeface="Segoe UI" pitchFamily="34" charset="0"/>
              </a:rPr>
              <a:t>Hosted Web Applications</a:t>
            </a:r>
          </a:p>
        </p:txBody>
      </p:sp>
      <p:sp>
        <p:nvSpPr>
          <p:cNvPr id="23" name="Rectangle: Rounded Corners 22">
            <a:extLst>
              <a:ext uri="{FF2B5EF4-FFF2-40B4-BE49-F238E27FC236}">
                <a16:creationId xmlns:a16="http://schemas.microsoft.com/office/drawing/2014/main" id="{E0EA312D-0D82-4D94-9489-8D2950C283B2}"/>
              </a:ext>
            </a:extLst>
          </p:cNvPr>
          <p:cNvSpPr/>
          <p:nvPr/>
        </p:nvSpPr>
        <p:spPr bwMode="auto">
          <a:xfrm>
            <a:off x="8127842" y="1920439"/>
            <a:ext cx="2438080" cy="1155431"/>
          </a:xfrm>
          <a:prstGeom prst="roundRect">
            <a:avLst>
              <a:gd name="adj" fmla="val 5029"/>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70C0"/>
                </a:solidFill>
                <a:ea typeface="Segoe UI" pitchFamily="34" charset="0"/>
                <a:cs typeface="Segoe UI" pitchFamily="34" charset="0"/>
              </a:rPr>
              <a:t>Progressive Web Applications</a:t>
            </a:r>
          </a:p>
        </p:txBody>
      </p:sp>
      <p:sp>
        <p:nvSpPr>
          <p:cNvPr id="24" name="Rectangle: Rounded Corners 23">
            <a:extLst>
              <a:ext uri="{FF2B5EF4-FFF2-40B4-BE49-F238E27FC236}">
                <a16:creationId xmlns:a16="http://schemas.microsoft.com/office/drawing/2014/main" id="{AD40989B-5BB6-4AA8-B0BB-D333CB7563CA}"/>
              </a:ext>
            </a:extLst>
          </p:cNvPr>
          <p:cNvSpPr/>
          <p:nvPr/>
        </p:nvSpPr>
        <p:spPr bwMode="auto">
          <a:xfrm>
            <a:off x="1405946" y="3403123"/>
            <a:ext cx="9159976" cy="604547"/>
          </a:xfrm>
          <a:prstGeom prst="roundRect">
            <a:avLst>
              <a:gd name="adj" fmla="val 9730"/>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2000">
                <a:solidFill>
                  <a:srgbClr val="0070C0"/>
                </a:solidFill>
                <a:ea typeface="Segoe UI" pitchFamily="34" charset="0"/>
                <a:cs typeface="Segoe UI" pitchFamily="34" charset="0"/>
              </a:rPr>
              <a:t>Capabilities via WinRT</a:t>
            </a:r>
          </a:p>
        </p:txBody>
      </p:sp>
      <p:grpSp>
        <p:nvGrpSpPr>
          <p:cNvPr id="4" name="Group 3">
            <a:extLst>
              <a:ext uri="{FF2B5EF4-FFF2-40B4-BE49-F238E27FC236}">
                <a16:creationId xmlns:a16="http://schemas.microsoft.com/office/drawing/2014/main" id="{A90AE71D-E3DA-4518-90DA-3D8A22432BB8}"/>
              </a:ext>
            </a:extLst>
          </p:cNvPr>
          <p:cNvGrpSpPr/>
          <p:nvPr/>
        </p:nvGrpSpPr>
        <p:grpSpPr>
          <a:xfrm>
            <a:off x="1189277" y="5268182"/>
            <a:ext cx="1734543" cy="842477"/>
            <a:chOff x="3320539" y="5105386"/>
            <a:chExt cx="1734543" cy="842477"/>
          </a:xfrm>
        </p:grpSpPr>
        <p:sp>
          <p:nvSpPr>
            <p:cNvPr id="18" name="TextBox 17">
              <a:extLst>
                <a:ext uri="{FF2B5EF4-FFF2-40B4-BE49-F238E27FC236}">
                  <a16:creationId xmlns:a16="http://schemas.microsoft.com/office/drawing/2014/main" id="{E33209C8-0FB5-4EB9-A3CC-2FBAD45296D7}"/>
                </a:ext>
              </a:extLst>
            </p:cNvPr>
            <p:cNvSpPr txBox="1"/>
            <p:nvPr/>
          </p:nvSpPr>
          <p:spPr>
            <a:xfrm>
              <a:off x="3998308" y="5408696"/>
              <a:ext cx="1056774"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Store</a:t>
              </a:r>
            </a:p>
          </p:txBody>
        </p:sp>
        <p:pic>
          <p:nvPicPr>
            <p:cNvPr id="3" name="Picture 3" descr="A close up of a logo&#10;&#10;Description generated with very high confidence">
              <a:extLst>
                <a:ext uri="{FF2B5EF4-FFF2-40B4-BE49-F238E27FC236}">
                  <a16:creationId xmlns:a16="http://schemas.microsoft.com/office/drawing/2014/main" id="{A3707B62-F08F-40D8-BB42-CFDA601F02BF}"/>
                </a:ext>
              </a:extLst>
            </p:cNvPr>
            <p:cNvPicPr>
              <a:picLocks noChangeAspect="1"/>
            </p:cNvPicPr>
            <p:nvPr/>
          </p:nvPicPr>
          <p:blipFill>
            <a:blip r:embed="rId3"/>
            <a:stretch>
              <a:fillRect/>
            </a:stretch>
          </p:blipFill>
          <p:spPr>
            <a:xfrm>
              <a:off x="3320539" y="5105386"/>
              <a:ext cx="811927" cy="842477"/>
            </a:xfrm>
            <a:prstGeom prst="rect">
              <a:avLst/>
            </a:prstGeom>
          </p:spPr>
        </p:pic>
      </p:grpSp>
      <p:cxnSp>
        <p:nvCxnSpPr>
          <p:cNvPr id="49" name="Straight Arrow Connector 48">
            <a:extLst>
              <a:ext uri="{FF2B5EF4-FFF2-40B4-BE49-F238E27FC236}">
                <a16:creationId xmlns:a16="http://schemas.microsoft.com/office/drawing/2014/main" id="{BAF5F5CF-F46E-4DF7-B5E7-938FA4A58EE1}"/>
              </a:ext>
            </a:extLst>
          </p:cNvPr>
          <p:cNvCxnSpPr>
            <a:cxnSpLocks/>
          </p:cNvCxnSpPr>
          <p:nvPr/>
        </p:nvCxnSpPr>
        <p:spPr>
          <a:xfrm flipV="1">
            <a:off x="3868340" y="2498154"/>
            <a:ext cx="857246" cy="3008"/>
          </a:xfrm>
          <a:prstGeom prst="straightConnector1">
            <a:avLst/>
          </a:prstGeom>
          <a:ln w="19050">
            <a:solidFill>
              <a:schemeClr val="tx1"/>
            </a:solidFill>
            <a:headEnd type="none" w="lg" len="med"/>
            <a:tailEnd type="arrow" w="med"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5848096-57F4-425C-8536-2B99120AE61C}"/>
              </a:ext>
            </a:extLst>
          </p:cNvPr>
          <p:cNvCxnSpPr>
            <a:cxnSpLocks/>
          </p:cNvCxnSpPr>
          <p:nvPr/>
        </p:nvCxnSpPr>
        <p:spPr>
          <a:xfrm flipV="1">
            <a:off x="7252751" y="2496650"/>
            <a:ext cx="857246" cy="3008"/>
          </a:xfrm>
          <a:prstGeom prst="straightConnector1">
            <a:avLst/>
          </a:prstGeom>
          <a:ln w="19050">
            <a:solidFill>
              <a:schemeClr val="tx1"/>
            </a:solidFill>
            <a:headEnd type="none" w="lg" len="med"/>
            <a:tailEnd type="arrow" w="med" len="sm"/>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DD0694C9-9EA4-4675-B806-C6599BC8DC1F}"/>
              </a:ext>
            </a:extLst>
          </p:cNvPr>
          <p:cNvGrpSpPr/>
          <p:nvPr/>
        </p:nvGrpSpPr>
        <p:grpSpPr>
          <a:xfrm>
            <a:off x="1189277" y="3728920"/>
            <a:ext cx="497822" cy="497822"/>
            <a:chOff x="1514555" y="3605537"/>
            <a:chExt cx="497822" cy="497822"/>
          </a:xfrm>
        </p:grpSpPr>
        <p:sp>
          <p:nvSpPr>
            <p:cNvPr id="52" name="Oval 51">
              <a:extLst>
                <a:ext uri="{FF2B5EF4-FFF2-40B4-BE49-F238E27FC236}">
                  <a16:creationId xmlns:a16="http://schemas.microsoft.com/office/drawing/2014/main" id="{47E205C8-48D2-4DA6-BDC4-66614A7C25F0}"/>
                </a:ext>
              </a:extLst>
            </p:cNvPr>
            <p:cNvSpPr/>
            <p:nvPr/>
          </p:nvSpPr>
          <p:spPr bwMode="auto">
            <a:xfrm>
              <a:off x="1514555" y="3605537"/>
              <a:ext cx="497822" cy="497822"/>
            </a:xfrm>
            <a:prstGeom prst="ellipse">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53" name="TextBox 52">
              <a:extLst>
                <a:ext uri="{FF2B5EF4-FFF2-40B4-BE49-F238E27FC236}">
                  <a16:creationId xmlns:a16="http://schemas.microsoft.com/office/drawing/2014/main" id="{5F265B7B-8B36-4521-9586-5CE6790160D6}"/>
                </a:ext>
              </a:extLst>
            </p:cNvPr>
            <p:cNvSpPr txBox="1"/>
            <p:nvPr/>
          </p:nvSpPr>
          <p:spPr>
            <a:xfrm>
              <a:off x="1685723" y="3686983"/>
              <a:ext cx="228600" cy="307777"/>
            </a:xfrm>
            <a:prstGeom prst="rect">
              <a:avLst/>
            </a:prstGeom>
            <a:noFill/>
          </p:spPr>
          <p:txBody>
            <a:bodyPr wrap="square" lIns="0" tIns="0" rIns="0" bIns="0" rtlCol="0">
              <a:spAutoFit/>
            </a:bodyPr>
            <a:lstStyle/>
            <a:p>
              <a:pPr algn="l"/>
              <a:r>
                <a:rPr lang="en-US" sz="2000">
                  <a:solidFill>
                    <a:schemeClr val="bg1"/>
                  </a:solidFill>
                </a:rPr>
                <a:t>1</a:t>
              </a:r>
            </a:p>
          </p:txBody>
        </p:sp>
      </p:grpSp>
      <p:grpSp>
        <p:nvGrpSpPr>
          <p:cNvPr id="54" name="Group 53">
            <a:extLst>
              <a:ext uri="{FF2B5EF4-FFF2-40B4-BE49-F238E27FC236}">
                <a16:creationId xmlns:a16="http://schemas.microsoft.com/office/drawing/2014/main" id="{FAAA05BA-AFF9-4540-8602-C1FFD1475FD7}"/>
              </a:ext>
            </a:extLst>
          </p:cNvPr>
          <p:cNvGrpSpPr/>
          <p:nvPr/>
        </p:nvGrpSpPr>
        <p:grpSpPr>
          <a:xfrm>
            <a:off x="10785916" y="4409546"/>
            <a:ext cx="497822" cy="497822"/>
            <a:chOff x="1514555" y="3605537"/>
            <a:chExt cx="497822" cy="497822"/>
          </a:xfrm>
        </p:grpSpPr>
        <p:sp>
          <p:nvSpPr>
            <p:cNvPr id="55" name="Oval 54">
              <a:extLst>
                <a:ext uri="{FF2B5EF4-FFF2-40B4-BE49-F238E27FC236}">
                  <a16:creationId xmlns:a16="http://schemas.microsoft.com/office/drawing/2014/main" id="{EB00CDBD-EF29-448A-99E4-3D2035E32167}"/>
                </a:ext>
              </a:extLst>
            </p:cNvPr>
            <p:cNvSpPr/>
            <p:nvPr/>
          </p:nvSpPr>
          <p:spPr bwMode="auto">
            <a:xfrm>
              <a:off x="1514555" y="3605537"/>
              <a:ext cx="497822" cy="497822"/>
            </a:xfrm>
            <a:prstGeom prst="ellipse">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56" name="TextBox 55">
              <a:extLst>
                <a:ext uri="{FF2B5EF4-FFF2-40B4-BE49-F238E27FC236}">
                  <a16:creationId xmlns:a16="http://schemas.microsoft.com/office/drawing/2014/main" id="{D5556462-9868-4DB2-89D8-0F0F41D85DDE}"/>
                </a:ext>
              </a:extLst>
            </p:cNvPr>
            <p:cNvSpPr txBox="1"/>
            <p:nvPr/>
          </p:nvSpPr>
          <p:spPr>
            <a:xfrm>
              <a:off x="1695249" y="3686983"/>
              <a:ext cx="228600" cy="307777"/>
            </a:xfrm>
            <a:prstGeom prst="rect">
              <a:avLst/>
            </a:prstGeom>
            <a:noFill/>
          </p:spPr>
          <p:txBody>
            <a:bodyPr wrap="square" lIns="0" tIns="0" rIns="0" bIns="0" rtlCol="0">
              <a:spAutoFit/>
            </a:bodyPr>
            <a:lstStyle/>
            <a:p>
              <a:pPr algn="l"/>
              <a:r>
                <a:rPr lang="en-US" sz="2000">
                  <a:solidFill>
                    <a:schemeClr val="bg1"/>
                  </a:solidFill>
                </a:rPr>
                <a:t>2</a:t>
              </a:r>
            </a:p>
          </p:txBody>
        </p:sp>
      </p:grpSp>
      <p:grpSp>
        <p:nvGrpSpPr>
          <p:cNvPr id="57" name="Group 56">
            <a:extLst>
              <a:ext uri="{FF2B5EF4-FFF2-40B4-BE49-F238E27FC236}">
                <a16:creationId xmlns:a16="http://schemas.microsoft.com/office/drawing/2014/main" id="{F4DD350A-750B-4966-B744-927006D2578F}"/>
              </a:ext>
            </a:extLst>
          </p:cNvPr>
          <p:cNvGrpSpPr/>
          <p:nvPr/>
        </p:nvGrpSpPr>
        <p:grpSpPr>
          <a:xfrm>
            <a:off x="10784505" y="5851076"/>
            <a:ext cx="497822" cy="497822"/>
            <a:chOff x="1514555" y="3605537"/>
            <a:chExt cx="497822" cy="497822"/>
          </a:xfrm>
        </p:grpSpPr>
        <p:sp>
          <p:nvSpPr>
            <p:cNvPr id="58" name="Oval 57">
              <a:extLst>
                <a:ext uri="{FF2B5EF4-FFF2-40B4-BE49-F238E27FC236}">
                  <a16:creationId xmlns:a16="http://schemas.microsoft.com/office/drawing/2014/main" id="{D9A6BCC4-18C8-4D4D-A231-42C8086DCCFD}"/>
                </a:ext>
              </a:extLst>
            </p:cNvPr>
            <p:cNvSpPr/>
            <p:nvPr/>
          </p:nvSpPr>
          <p:spPr bwMode="auto">
            <a:xfrm>
              <a:off x="1514555" y="3605537"/>
              <a:ext cx="497822" cy="497822"/>
            </a:xfrm>
            <a:prstGeom prst="ellipse">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59" name="TextBox 58">
              <a:extLst>
                <a:ext uri="{FF2B5EF4-FFF2-40B4-BE49-F238E27FC236}">
                  <a16:creationId xmlns:a16="http://schemas.microsoft.com/office/drawing/2014/main" id="{0E43B982-E8B5-4172-9E45-EB30DFDC9636}"/>
                </a:ext>
              </a:extLst>
            </p:cNvPr>
            <p:cNvSpPr txBox="1"/>
            <p:nvPr/>
          </p:nvSpPr>
          <p:spPr>
            <a:xfrm>
              <a:off x="1695249" y="3686983"/>
              <a:ext cx="228600" cy="307777"/>
            </a:xfrm>
            <a:prstGeom prst="rect">
              <a:avLst/>
            </a:prstGeom>
            <a:noFill/>
          </p:spPr>
          <p:txBody>
            <a:bodyPr wrap="square" lIns="0" tIns="0" rIns="0" bIns="0" rtlCol="0">
              <a:spAutoFit/>
            </a:bodyPr>
            <a:lstStyle/>
            <a:p>
              <a:pPr algn="l"/>
              <a:r>
                <a:rPr lang="en-US" sz="2000">
                  <a:solidFill>
                    <a:schemeClr val="bg1"/>
                  </a:solidFill>
                </a:rPr>
                <a:t>3</a:t>
              </a:r>
            </a:p>
          </p:txBody>
        </p:sp>
      </p:grpSp>
      <p:sp>
        <p:nvSpPr>
          <p:cNvPr id="63" name="Rectangle 62">
            <a:extLst>
              <a:ext uri="{FF2B5EF4-FFF2-40B4-BE49-F238E27FC236}">
                <a16:creationId xmlns:a16="http://schemas.microsoft.com/office/drawing/2014/main" id="{DF13A2E3-0DC1-4B0D-9BDC-1067B9FBD8C7}"/>
              </a:ext>
            </a:extLst>
          </p:cNvPr>
          <p:cNvSpPr/>
          <p:nvPr/>
        </p:nvSpPr>
        <p:spPr>
          <a:xfrm>
            <a:off x="4988483" y="5440362"/>
            <a:ext cx="678391" cy="523220"/>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a:ln>
                  <a:noFill/>
                </a:ln>
                <a:solidFill>
                  <a:srgbClr val="00B050"/>
                </a:solidFill>
                <a:effectLst/>
                <a:uLnTx/>
                <a:uFillTx/>
                <a:latin typeface="Segoe UI Emoji" panose="020B0502040204020203" pitchFamily="34" charset="0"/>
                <a:ea typeface="Calibri" panose="020F0502020204030204" pitchFamily="34" charset="0"/>
                <a:cs typeface="Calibri" panose="020F0502020204030204" pitchFamily="34" charset="0"/>
              </a:rPr>
              <a:t>✔</a:t>
            </a:r>
            <a:endParaRPr kumimoji="0" lang="en-US" sz="3200" i="0" u="none" strike="noStrike" kern="1200" cap="none" spc="0" normalizeH="0" baseline="0" noProof="0">
              <a:ln>
                <a:noFill/>
              </a:ln>
              <a:solidFill>
                <a:srgbClr val="00B050"/>
              </a:solidFill>
              <a:effectLst/>
              <a:uLnTx/>
              <a:uFillTx/>
              <a:latin typeface="Segoe UI"/>
            </a:endParaRPr>
          </a:p>
        </p:txBody>
      </p:sp>
      <p:pic>
        <p:nvPicPr>
          <p:cNvPr id="42" name="Graphic 41" descr="Web design">
            <a:extLst>
              <a:ext uri="{FF2B5EF4-FFF2-40B4-BE49-F238E27FC236}">
                <a16:creationId xmlns:a16="http://schemas.microsoft.com/office/drawing/2014/main" id="{73F586FD-FB54-4C04-BD54-5007735738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81643" y="5319416"/>
            <a:ext cx="811927" cy="811927"/>
          </a:xfrm>
          <a:prstGeom prst="rect">
            <a:avLst/>
          </a:prstGeom>
        </p:spPr>
      </p:pic>
      <p:grpSp>
        <p:nvGrpSpPr>
          <p:cNvPr id="40" name="Group 39">
            <a:extLst>
              <a:ext uri="{FF2B5EF4-FFF2-40B4-BE49-F238E27FC236}">
                <a16:creationId xmlns:a16="http://schemas.microsoft.com/office/drawing/2014/main" id="{1F6DA26B-7059-4E2D-AFF9-AA43AE024600}"/>
              </a:ext>
            </a:extLst>
          </p:cNvPr>
          <p:cNvGrpSpPr/>
          <p:nvPr/>
        </p:nvGrpSpPr>
        <p:grpSpPr>
          <a:xfrm>
            <a:off x="13786293" y="5210548"/>
            <a:ext cx="3363371" cy="953812"/>
            <a:chOff x="7665196" y="5091175"/>
            <a:chExt cx="3363371" cy="953812"/>
          </a:xfrm>
        </p:grpSpPr>
        <p:sp>
          <p:nvSpPr>
            <p:cNvPr id="45" name="Rectangle: Rounded Corners 44">
              <a:extLst>
                <a:ext uri="{FF2B5EF4-FFF2-40B4-BE49-F238E27FC236}">
                  <a16:creationId xmlns:a16="http://schemas.microsoft.com/office/drawing/2014/main" id="{930DB3C6-3C81-440A-8F72-DBE0B60C1935}"/>
                </a:ext>
              </a:extLst>
            </p:cNvPr>
            <p:cNvSpPr/>
            <p:nvPr/>
          </p:nvSpPr>
          <p:spPr bwMode="auto">
            <a:xfrm>
              <a:off x="7665196" y="5091175"/>
              <a:ext cx="3363371" cy="953812"/>
            </a:xfrm>
            <a:prstGeom prst="roundRect">
              <a:avLst>
                <a:gd name="adj" fmla="val 845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ECDA3042-BF65-4301-8FE5-228A090D5759}"/>
                </a:ext>
              </a:extLst>
            </p:cNvPr>
            <p:cNvSpPr txBox="1"/>
            <p:nvPr/>
          </p:nvSpPr>
          <p:spPr>
            <a:xfrm>
              <a:off x="8767286" y="5254809"/>
              <a:ext cx="1056774" cy="61555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Store +</a:t>
              </a:r>
            </a:p>
            <a:p>
              <a:pPr marL="0" marR="0" lvl="0" indent="0" algn="ctr" defTabSz="914367" rtl="0" eaLnBrk="1" fontAlgn="auto" latinLnBrk="0" hangingPunct="1">
                <a:lnSpc>
                  <a:spcPct val="100000"/>
                </a:lnSpc>
                <a:spcBef>
                  <a:spcPts val="0"/>
                </a:spcBef>
                <a:spcAft>
                  <a:spcPts val="0"/>
                </a:spcAft>
                <a:buClrTx/>
                <a:buSzTx/>
                <a:buFontTx/>
                <a:buNone/>
                <a:tabLst/>
                <a:defRPr/>
              </a:pPr>
              <a:r>
                <a:rPr lang="en-US" sz="2000">
                  <a:gradFill>
                    <a:gsLst>
                      <a:gs pos="2917">
                        <a:srgbClr val="000000"/>
                      </a:gs>
                      <a:gs pos="30000">
                        <a:srgbClr val="000000"/>
                      </a:gs>
                    </a:gsLst>
                    <a:lin ang="5400000" scaled="0"/>
                  </a:gradFill>
                  <a:latin typeface="Segoe UI"/>
                </a:rPr>
                <a:t>Browser</a:t>
              </a:r>
              <a:endPar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pic>
          <p:nvPicPr>
            <p:cNvPr id="61" name="Picture 3" descr="A close up of a logo&#10;&#10;Description generated with very high confidence">
              <a:extLst>
                <a:ext uri="{FF2B5EF4-FFF2-40B4-BE49-F238E27FC236}">
                  <a16:creationId xmlns:a16="http://schemas.microsoft.com/office/drawing/2014/main" id="{36C28903-CC05-44E6-B566-DCFD81C705B6}"/>
                </a:ext>
              </a:extLst>
            </p:cNvPr>
            <p:cNvPicPr>
              <a:picLocks noChangeAspect="1"/>
            </p:cNvPicPr>
            <p:nvPr/>
          </p:nvPicPr>
          <p:blipFill>
            <a:blip r:embed="rId3"/>
            <a:stretch>
              <a:fillRect/>
            </a:stretch>
          </p:blipFill>
          <p:spPr>
            <a:xfrm>
              <a:off x="7719441" y="5142401"/>
              <a:ext cx="811927" cy="842477"/>
            </a:xfrm>
            <a:prstGeom prst="rect">
              <a:avLst/>
            </a:prstGeom>
          </p:spPr>
        </p:pic>
        <p:pic>
          <p:nvPicPr>
            <p:cNvPr id="68" name="Graphic 67" descr="Web design">
              <a:extLst>
                <a:ext uri="{FF2B5EF4-FFF2-40B4-BE49-F238E27FC236}">
                  <a16:creationId xmlns:a16="http://schemas.microsoft.com/office/drawing/2014/main" id="{A282D6C9-2A7D-4884-8F48-79F3B9AFAA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59979" y="5177308"/>
              <a:ext cx="811927" cy="811927"/>
            </a:xfrm>
            <a:prstGeom prst="rect">
              <a:avLst/>
            </a:prstGeom>
          </p:spPr>
        </p:pic>
      </p:grpSp>
    </p:spTree>
    <p:extLst>
      <p:ext uri="{BB962C8B-B14F-4D97-AF65-F5344CB8AC3E}">
        <p14:creationId xmlns:p14="http://schemas.microsoft.com/office/powerpoint/2010/main" val="200615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anim calcmode="lin" valueType="num">
                                      <p:cBhvr>
                                        <p:cTn id="18" dur="500" fill="hold"/>
                                        <p:tgtEl>
                                          <p:spTgt spid="23"/>
                                        </p:tgtEl>
                                        <p:attrNameLst>
                                          <p:attrName>ppt_x</p:attrName>
                                        </p:attrNameLst>
                                      </p:cBhvr>
                                      <p:tavLst>
                                        <p:tav tm="0">
                                          <p:val>
                                            <p:strVal val="#ppt_x"/>
                                          </p:val>
                                        </p:tav>
                                        <p:tav tm="100000">
                                          <p:val>
                                            <p:strVal val="#ppt_x"/>
                                          </p:val>
                                        </p:tav>
                                      </p:tavLst>
                                    </p:anim>
                                    <p:anim calcmode="lin" valueType="num">
                                      <p:cBhvr>
                                        <p:cTn id="19" dur="5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ppt_x</p:attrName>
                                        </p:attrNameLst>
                                      </p:cBhvr>
                                      <p:tavLst>
                                        <p:tav tm="0">
                                          <p:val>
                                            <p:strVal val="#ppt_x"/>
                                          </p:val>
                                        </p:tav>
                                        <p:tav tm="100000">
                                          <p:val>
                                            <p:strVal val="#ppt_x"/>
                                          </p:val>
                                        </p:tav>
                                      </p:tavLst>
                                    </p:anim>
                                    <p:anim calcmode="lin" valueType="num">
                                      <p:cBhvr>
                                        <p:cTn id="24" dur="500" fill="hold"/>
                                        <p:tgtEl>
                                          <p:spTgt spid="4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anim calcmode="lin" valueType="num">
                                      <p:cBhvr>
                                        <p:cTn id="28" dur="500" fill="hold"/>
                                        <p:tgtEl>
                                          <p:spTgt spid="50"/>
                                        </p:tgtEl>
                                        <p:attrNameLst>
                                          <p:attrName>ppt_x</p:attrName>
                                        </p:attrNameLst>
                                      </p:cBhvr>
                                      <p:tavLst>
                                        <p:tav tm="0">
                                          <p:val>
                                            <p:strVal val="#ppt_x"/>
                                          </p:val>
                                        </p:tav>
                                        <p:tav tm="100000">
                                          <p:val>
                                            <p:strVal val="#ppt_x"/>
                                          </p:val>
                                        </p:tav>
                                      </p:tavLst>
                                    </p:anim>
                                    <p:anim calcmode="lin" valueType="num">
                                      <p:cBhvr>
                                        <p:cTn id="29" dur="5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anim calcmode="lin" valueType="num">
                                      <p:cBhvr>
                                        <p:cTn id="35" dur="500" fill="hold"/>
                                        <p:tgtEl>
                                          <p:spTgt spid="24"/>
                                        </p:tgtEl>
                                        <p:attrNameLst>
                                          <p:attrName>ppt_x</p:attrName>
                                        </p:attrNameLst>
                                      </p:cBhvr>
                                      <p:tavLst>
                                        <p:tav tm="0">
                                          <p:val>
                                            <p:strVal val="#ppt_x"/>
                                          </p:val>
                                        </p:tav>
                                        <p:tav tm="100000">
                                          <p:val>
                                            <p:strVal val="#ppt_x"/>
                                          </p:val>
                                        </p:tav>
                                      </p:tavLst>
                                    </p:anim>
                                    <p:anim calcmode="lin" valueType="num">
                                      <p:cBhvr>
                                        <p:cTn id="3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anim calcmode="lin" valueType="num">
                                      <p:cBhvr>
                                        <p:cTn id="50" dur="500" fill="hold"/>
                                        <p:tgtEl>
                                          <p:spTgt spid="27"/>
                                        </p:tgtEl>
                                        <p:attrNameLst>
                                          <p:attrName>ppt_x</p:attrName>
                                        </p:attrNameLst>
                                      </p:cBhvr>
                                      <p:tavLst>
                                        <p:tav tm="0">
                                          <p:val>
                                            <p:strVal val="#ppt_x"/>
                                          </p:val>
                                        </p:tav>
                                        <p:tav tm="100000">
                                          <p:val>
                                            <p:strVal val="#ppt_x"/>
                                          </p:val>
                                        </p:tav>
                                      </p:tavLst>
                                    </p:anim>
                                    <p:anim calcmode="lin" valueType="num">
                                      <p:cBhvr>
                                        <p:cTn id="51" dur="5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anim calcmode="lin" valueType="num">
                                      <p:cBhvr>
                                        <p:cTn id="55" dur="500" fill="hold"/>
                                        <p:tgtEl>
                                          <p:spTgt spid="4"/>
                                        </p:tgtEl>
                                        <p:attrNameLst>
                                          <p:attrName>ppt_x</p:attrName>
                                        </p:attrNameLst>
                                      </p:cBhvr>
                                      <p:tavLst>
                                        <p:tav tm="0">
                                          <p:val>
                                            <p:strVal val="#ppt_x"/>
                                          </p:val>
                                        </p:tav>
                                        <p:tav tm="100000">
                                          <p:val>
                                            <p:strVal val="#ppt_x"/>
                                          </p:val>
                                        </p:tav>
                                      </p:tavLst>
                                    </p:anim>
                                    <p:anim calcmode="lin" valueType="num">
                                      <p:cBhvr>
                                        <p:cTn id="56" dur="500" fill="hold"/>
                                        <p:tgtEl>
                                          <p:spTgt spid="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anim calcmode="lin" valueType="num">
                                      <p:cBhvr>
                                        <p:cTn id="60" dur="500" fill="hold"/>
                                        <p:tgtEl>
                                          <p:spTgt spid="63"/>
                                        </p:tgtEl>
                                        <p:attrNameLst>
                                          <p:attrName>ppt_x</p:attrName>
                                        </p:attrNameLst>
                                      </p:cBhvr>
                                      <p:tavLst>
                                        <p:tav tm="0">
                                          <p:val>
                                            <p:strVal val="#ppt_x"/>
                                          </p:val>
                                        </p:tav>
                                        <p:tav tm="100000">
                                          <p:val>
                                            <p:strVal val="#ppt_x"/>
                                          </p:val>
                                        </p:tav>
                                      </p:tavLst>
                                    </p:anim>
                                    <p:anim calcmode="lin" valueType="num">
                                      <p:cBhvr>
                                        <p:cTn id="61" dur="500" fill="hold"/>
                                        <p:tgtEl>
                                          <p:spTgt spid="6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anim calcmode="lin" valueType="num">
                                      <p:cBhvr>
                                        <p:cTn id="65" dur="500" fill="hold"/>
                                        <p:tgtEl>
                                          <p:spTgt spid="42"/>
                                        </p:tgtEl>
                                        <p:attrNameLst>
                                          <p:attrName>ppt_x</p:attrName>
                                        </p:attrNameLst>
                                      </p:cBhvr>
                                      <p:tavLst>
                                        <p:tav tm="0">
                                          <p:val>
                                            <p:strVal val="#ppt_x"/>
                                          </p:val>
                                        </p:tav>
                                        <p:tav tm="100000">
                                          <p:val>
                                            <p:strVal val="#ppt_x"/>
                                          </p:val>
                                        </p:tav>
                                      </p:tavLst>
                                    </p:anim>
                                    <p:anim calcmode="lin" valueType="num">
                                      <p:cBhvr>
                                        <p:cTn id="66" dur="500" fill="hold"/>
                                        <p:tgtEl>
                                          <p:spTgt spid="4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anim calcmode="lin" valueType="num">
                                      <p:cBhvr>
                                        <p:cTn id="70" dur="500" fill="hold"/>
                                        <p:tgtEl>
                                          <p:spTgt spid="8"/>
                                        </p:tgtEl>
                                        <p:attrNameLst>
                                          <p:attrName>ppt_x</p:attrName>
                                        </p:attrNameLst>
                                      </p:cBhvr>
                                      <p:tavLst>
                                        <p:tav tm="0">
                                          <p:val>
                                            <p:strVal val="#ppt_x"/>
                                          </p:val>
                                        </p:tav>
                                        <p:tav tm="100000">
                                          <p:val>
                                            <p:strVal val="#ppt_x"/>
                                          </p:val>
                                        </p:tav>
                                      </p:tavLst>
                                    </p:anim>
                                    <p:anim calcmode="lin" valueType="num">
                                      <p:cBhvr>
                                        <p:cTn id="71"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500"/>
                                        <p:tgtEl>
                                          <p:spTgt spid="51"/>
                                        </p:tgtEl>
                                      </p:cBhvr>
                                    </p:animEffect>
                                    <p:anim calcmode="lin" valueType="num">
                                      <p:cBhvr>
                                        <p:cTn id="77" dur="500" fill="hold"/>
                                        <p:tgtEl>
                                          <p:spTgt spid="51"/>
                                        </p:tgtEl>
                                        <p:attrNameLst>
                                          <p:attrName>ppt_x</p:attrName>
                                        </p:attrNameLst>
                                      </p:cBhvr>
                                      <p:tavLst>
                                        <p:tav tm="0">
                                          <p:val>
                                            <p:strVal val="#ppt_x"/>
                                          </p:val>
                                        </p:tav>
                                        <p:tav tm="100000">
                                          <p:val>
                                            <p:strVal val="#ppt_x"/>
                                          </p:val>
                                        </p:tav>
                                      </p:tavLst>
                                    </p:anim>
                                    <p:anim calcmode="lin" valueType="num">
                                      <p:cBhvr>
                                        <p:cTn id="78" dur="5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anim calcmode="lin" valueType="num">
                                      <p:cBhvr>
                                        <p:cTn id="84" dur="500" fill="hold"/>
                                        <p:tgtEl>
                                          <p:spTgt spid="54"/>
                                        </p:tgtEl>
                                        <p:attrNameLst>
                                          <p:attrName>ppt_x</p:attrName>
                                        </p:attrNameLst>
                                      </p:cBhvr>
                                      <p:tavLst>
                                        <p:tav tm="0">
                                          <p:val>
                                            <p:strVal val="#ppt_x"/>
                                          </p:val>
                                        </p:tav>
                                        <p:tav tm="100000">
                                          <p:val>
                                            <p:strVal val="#ppt_x"/>
                                          </p:val>
                                        </p:tav>
                                      </p:tavLst>
                                    </p:anim>
                                    <p:anim calcmode="lin" valueType="num">
                                      <p:cBhvr>
                                        <p:cTn id="85" dur="5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anim calcmode="lin" valueType="num">
                                      <p:cBhvr>
                                        <p:cTn id="91" dur="500" fill="hold"/>
                                        <p:tgtEl>
                                          <p:spTgt spid="57"/>
                                        </p:tgtEl>
                                        <p:attrNameLst>
                                          <p:attrName>ppt_x</p:attrName>
                                        </p:attrNameLst>
                                      </p:cBhvr>
                                      <p:tavLst>
                                        <p:tav tm="0">
                                          <p:val>
                                            <p:strVal val="#ppt_x"/>
                                          </p:val>
                                        </p:tav>
                                        <p:tav tm="100000">
                                          <p:val>
                                            <p:strVal val="#ppt_x"/>
                                          </p:val>
                                        </p:tav>
                                      </p:tavLst>
                                    </p:anim>
                                    <p:anim calcmode="lin" valueType="num">
                                      <p:cBhvr>
                                        <p:cTn id="92" dur="5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9" grpId="0"/>
      <p:bldP spid="27" grpId="0" animBg="1"/>
      <p:bldP spid="10" grpId="0" animBg="1"/>
      <p:bldP spid="20" grpId="0" animBg="1"/>
      <p:bldP spid="23" grpId="0" animBg="1"/>
      <p:bldP spid="24" grpId="0" animBg="1"/>
      <p:bldP spid="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D579EC-A3BD-4E6F-A107-C199878B87BE}"/>
              </a:ext>
            </a:extLst>
          </p:cNvPr>
          <p:cNvPicPr>
            <a:picLocks noChangeAspect="1"/>
          </p:cNvPicPr>
          <p:nvPr/>
        </p:nvPicPr>
        <p:blipFill>
          <a:blip r:embed="rId3"/>
          <a:stretch>
            <a:fillRect/>
          </a:stretch>
        </p:blipFill>
        <p:spPr>
          <a:xfrm>
            <a:off x="1683090" y="0"/>
            <a:ext cx="8825820" cy="6858000"/>
          </a:xfrm>
          <a:prstGeom prst="rect">
            <a:avLst/>
          </a:prstGeom>
        </p:spPr>
      </p:pic>
    </p:spTree>
    <p:extLst>
      <p:ext uri="{BB962C8B-B14F-4D97-AF65-F5344CB8AC3E}">
        <p14:creationId xmlns:p14="http://schemas.microsoft.com/office/powerpoint/2010/main" val="242723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D17CD7-4D8D-4D4B-9530-C7586736A865}"/>
              </a:ext>
            </a:extLst>
          </p:cNvPr>
          <p:cNvPicPr>
            <a:picLocks noChangeAspect="1"/>
          </p:cNvPicPr>
          <p:nvPr/>
        </p:nvPicPr>
        <p:blipFill>
          <a:blip r:embed="rId3"/>
          <a:stretch>
            <a:fillRect/>
          </a:stretch>
        </p:blipFill>
        <p:spPr>
          <a:xfrm>
            <a:off x="993279" y="0"/>
            <a:ext cx="10205441" cy="6858000"/>
          </a:xfrm>
          <a:prstGeom prst="rect">
            <a:avLst/>
          </a:prstGeom>
        </p:spPr>
      </p:pic>
    </p:spTree>
    <p:extLst>
      <p:ext uri="{BB962C8B-B14F-4D97-AF65-F5344CB8AC3E}">
        <p14:creationId xmlns:p14="http://schemas.microsoft.com/office/powerpoint/2010/main" val="295590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6DFF93E-2259-4256-A729-74FE4257D312}"/>
              </a:ext>
            </a:extLst>
          </p:cNvPr>
          <p:cNvGrpSpPr/>
          <p:nvPr/>
        </p:nvGrpSpPr>
        <p:grpSpPr>
          <a:xfrm>
            <a:off x="7665196" y="1440344"/>
            <a:ext cx="3363371" cy="3516471"/>
            <a:chOff x="13348795" y="1290204"/>
            <a:chExt cx="3356902" cy="3516471"/>
          </a:xfrm>
        </p:grpSpPr>
        <p:grpSp>
          <p:nvGrpSpPr>
            <p:cNvPr id="35" name="Group 34">
              <a:extLst>
                <a:ext uri="{FF2B5EF4-FFF2-40B4-BE49-F238E27FC236}">
                  <a16:creationId xmlns:a16="http://schemas.microsoft.com/office/drawing/2014/main" id="{0F572DB4-9E06-453E-8C07-D314489573E4}"/>
                </a:ext>
              </a:extLst>
            </p:cNvPr>
            <p:cNvGrpSpPr/>
            <p:nvPr/>
          </p:nvGrpSpPr>
          <p:grpSpPr>
            <a:xfrm>
              <a:off x="13348795" y="1290204"/>
              <a:ext cx="3356902" cy="3516471"/>
              <a:chOff x="7671665" y="1290204"/>
              <a:chExt cx="3356902" cy="3516471"/>
            </a:xfrm>
          </p:grpSpPr>
          <p:sp>
            <p:nvSpPr>
              <p:cNvPr id="37" name="Rectangle: Rounded Corners 36">
                <a:extLst>
                  <a:ext uri="{FF2B5EF4-FFF2-40B4-BE49-F238E27FC236}">
                    <a16:creationId xmlns:a16="http://schemas.microsoft.com/office/drawing/2014/main" id="{533E2751-FA29-4BF2-ACC6-F174E6917CCD}"/>
                  </a:ext>
                </a:extLst>
              </p:cNvPr>
              <p:cNvSpPr/>
              <p:nvPr/>
            </p:nvSpPr>
            <p:spPr bwMode="auto">
              <a:xfrm>
                <a:off x="7671665" y="1290204"/>
                <a:ext cx="3356902" cy="3516471"/>
              </a:xfrm>
              <a:prstGeom prst="roundRect">
                <a:avLst>
                  <a:gd name="adj" fmla="val 1564"/>
                </a:avLst>
              </a:prstGeom>
              <a:solidFill>
                <a:schemeClr val="bg1">
                  <a:lumMod val="95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Box 37">
                <a:extLst>
                  <a:ext uri="{FF2B5EF4-FFF2-40B4-BE49-F238E27FC236}">
                    <a16:creationId xmlns:a16="http://schemas.microsoft.com/office/drawing/2014/main" id="{8E0B5370-CA1E-46AA-AEA6-25C9776EC422}"/>
                  </a:ext>
                </a:extLst>
              </p:cNvPr>
              <p:cNvSpPr txBox="1"/>
              <p:nvPr/>
            </p:nvSpPr>
            <p:spPr>
              <a:xfrm>
                <a:off x="8981258" y="4416719"/>
                <a:ext cx="1856813" cy="246221"/>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Browser</a:t>
                </a:r>
                <a:r>
                  <a:rPr lang="en-US" sz="1600">
                    <a:gradFill>
                      <a:gsLst>
                        <a:gs pos="2917">
                          <a:srgbClr val="000000"/>
                        </a:gs>
                        <a:gs pos="30000">
                          <a:srgbClr val="000000"/>
                        </a:gs>
                      </a:gsLst>
                      <a:lin ang="5400000" scaled="0"/>
                    </a:gradFill>
                    <a:latin typeface="Segoe UI"/>
                  </a:rPr>
                  <a:t>-based Host</a:t>
                </a:r>
                <a:endPar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sp>
          <p:nvSpPr>
            <p:cNvPr id="36" name="Rectangle: Rounded Corners 35">
              <a:extLst>
                <a:ext uri="{FF2B5EF4-FFF2-40B4-BE49-F238E27FC236}">
                  <a16:creationId xmlns:a16="http://schemas.microsoft.com/office/drawing/2014/main" id="{8E91A4DA-9879-4B0D-B954-F696D02F191F}"/>
                </a:ext>
              </a:extLst>
            </p:cNvPr>
            <p:cNvSpPr/>
            <p:nvPr/>
          </p:nvSpPr>
          <p:spPr bwMode="auto">
            <a:xfrm>
              <a:off x="13808206" y="3258226"/>
              <a:ext cx="2438080" cy="604547"/>
            </a:xfrm>
            <a:prstGeom prst="roundRect">
              <a:avLst>
                <a:gd name="adj" fmla="val 9730"/>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2000">
                  <a:solidFill>
                    <a:srgbClr val="0070C0"/>
                  </a:solidFill>
                  <a:ea typeface="Segoe UI" pitchFamily="34" charset="0"/>
                  <a:cs typeface="Segoe UI" pitchFamily="34" charset="0"/>
                </a:rPr>
                <a:t>Web Standards</a:t>
              </a:r>
            </a:p>
          </p:txBody>
        </p:sp>
      </p:grpSp>
      <p:sp>
        <p:nvSpPr>
          <p:cNvPr id="27" name="Rectangle: Rounded Corners 26">
            <a:extLst>
              <a:ext uri="{FF2B5EF4-FFF2-40B4-BE49-F238E27FC236}">
                <a16:creationId xmlns:a16="http://schemas.microsoft.com/office/drawing/2014/main" id="{F31EE655-FFCF-49E1-8237-E5F3C82E6ED7}"/>
              </a:ext>
            </a:extLst>
          </p:cNvPr>
          <p:cNvSpPr/>
          <p:nvPr/>
        </p:nvSpPr>
        <p:spPr bwMode="auto">
          <a:xfrm>
            <a:off x="1081501" y="5241316"/>
            <a:ext cx="6259251" cy="953812"/>
          </a:xfrm>
          <a:prstGeom prst="roundRect">
            <a:avLst>
              <a:gd name="adj" fmla="val 845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a:extLst>
              <a:ext uri="{FF2B5EF4-FFF2-40B4-BE49-F238E27FC236}">
                <a16:creationId xmlns:a16="http://schemas.microsoft.com/office/drawing/2014/main" id="{AF9F0623-5769-4D07-9D7F-24007B254693}"/>
              </a:ext>
            </a:extLst>
          </p:cNvPr>
          <p:cNvGrpSpPr/>
          <p:nvPr/>
        </p:nvGrpSpPr>
        <p:grpSpPr>
          <a:xfrm>
            <a:off x="6326471" y="7453062"/>
            <a:ext cx="4702096" cy="957034"/>
            <a:chOff x="6326471" y="7453062"/>
            <a:chExt cx="4702096" cy="957034"/>
          </a:xfrm>
        </p:grpSpPr>
        <p:sp>
          <p:nvSpPr>
            <p:cNvPr id="22" name="Rectangle: Rounded Corners 21">
              <a:extLst>
                <a:ext uri="{FF2B5EF4-FFF2-40B4-BE49-F238E27FC236}">
                  <a16:creationId xmlns:a16="http://schemas.microsoft.com/office/drawing/2014/main" id="{BA500392-F5F1-4197-B509-BA387B53BBF0}"/>
                </a:ext>
              </a:extLst>
            </p:cNvPr>
            <p:cNvSpPr/>
            <p:nvPr/>
          </p:nvSpPr>
          <p:spPr bwMode="auto">
            <a:xfrm>
              <a:off x="6326471" y="7456284"/>
              <a:ext cx="4702096" cy="953812"/>
            </a:xfrm>
            <a:prstGeom prst="roundRect">
              <a:avLst>
                <a:gd name="adj" fmla="val 845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26" name="Graphic 25" descr="Web design">
              <a:extLst>
                <a:ext uri="{FF2B5EF4-FFF2-40B4-BE49-F238E27FC236}">
                  <a16:creationId xmlns:a16="http://schemas.microsoft.com/office/drawing/2014/main" id="{593EC630-020C-4920-ADB0-A3975B0353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72932" y="7453062"/>
              <a:ext cx="914400" cy="914400"/>
            </a:xfrm>
            <a:prstGeom prst="rect">
              <a:avLst/>
            </a:prstGeom>
          </p:spPr>
        </p:pic>
        <p:sp>
          <p:nvSpPr>
            <p:cNvPr id="29" name="TextBox 28">
              <a:extLst>
                <a:ext uri="{FF2B5EF4-FFF2-40B4-BE49-F238E27FC236}">
                  <a16:creationId xmlns:a16="http://schemas.microsoft.com/office/drawing/2014/main" id="{FDEA1222-A716-4A77-A55E-A2422C0CF7C1}"/>
                </a:ext>
              </a:extLst>
            </p:cNvPr>
            <p:cNvSpPr txBox="1"/>
            <p:nvPr/>
          </p:nvSpPr>
          <p:spPr>
            <a:xfrm>
              <a:off x="8315961" y="7766131"/>
              <a:ext cx="1210207"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Browser</a:t>
              </a:r>
            </a:p>
          </p:txBody>
        </p:sp>
        <p:sp>
          <p:nvSpPr>
            <p:cNvPr id="30" name="Rectangle 29">
              <a:extLst>
                <a:ext uri="{FF2B5EF4-FFF2-40B4-BE49-F238E27FC236}">
                  <a16:creationId xmlns:a16="http://schemas.microsoft.com/office/drawing/2014/main" id="{CEC38E71-E486-4C1A-90BD-B2D45283E0B9}"/>
                </a:ext>
              </a:extLst>
            </p:cNvPr>
            <p:cNvSpPr/>
            <p:nvPr/>
          </p:nvSpPr>
          <p:spPr>
            <a:xfrm>
              <a:off x="10239743" y="7628058"/>
              <a:ext cx="678391" cy="523220"/>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D83B01"/>
                  </a:solidFill>
                  <a:effectLst/>
                  <a:uLnTx/>
                  <a:uFillTx/>
                  <a:latin typeface="Segoe UI Emoji" panose="020B0502040204020203" pitchFamily="34" charset="0"/>
                  <a:ea typeface="Calibri" panose="020F0502020204030204" pitchFamily="34" charset="0"/>
                  <a:cs typeface="Calibri" panose="020F0502020204030204" pitchFamily="34" charset="0"/>
                </a:rPr>
                <a:t>❌</a:t>
              </a:r>
              <a:endParaRPr kumimoji="0" lang="en-US" sz="1765" b="1" i="0" u="none" strike="noStrike" kern="1200" cap="none" spc="0" normalizeH="0" baseline="0" noProof="0">
                <a:ln>
                  <a:noFill/>
                </a:ln>
                <a:solidFill>
                  <a:srgbClr val="000000"/>
                </a:solidFill>
                <a:effectLst/>
                <a:uLnTx/>
                <a:uFillTx/>
                <a:latin typeface="Segoe UI"/>
              </a:endParaRPr>
            </a:p>
          </p:txBody>
        </p:sp>
      </p:grpSp>
      <p:sp>
        <p:nvSpPr>
          <p:cNvPr id="25" name="Rectangle: Rounded Corners 24">
            <a:extLst>
              <a:ext uri="{FF2B5EF4-FFF2-40B4-BE49-F238E27FC236}">
                <a16:creationId xmlns:a16="http://schemas.microsoft.com/office/drawing/2014/main" id="{FD1627D8-993B-4AA4-8D4F-DC423FA0360A}"/>
              </a:ext>
            </a:extLst>
          </p:cNvPr>
          <p:cNvSpPr/>
          <p:nvPr/>
        </p:nvSpPr>
        <p:spPr bwMode="auto">
          <a:xfrm>
            <a:off x="1081502" y="1440345"/>
            <a:ext cx="6259250" cy="3516471"/>
          </a:xfrm>
          <a:prstGeom prst="roundRect">
            <a:avLst>
              <a:gd name="adj" fmla="val 1564"/>
            </a:avLst>
          </a:prstGeom>
          <a:solidFill>
            <a:schemeClr val="bg1">
              <a:lumMod val="95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7EFF169-5283-4028-B10C-FA9182082543}"/>
              </a:ext>
            </a:extLst>
          </p:cNvPr>
          <p:cNvSpPr>
            <a:spLocks noGrp="1"/>
          </p:cNvSpPr>
          <p:nvPr>
            <p:ph type="title"/>
          </p:nvPr>
        </p:nvSpPr>
        <p:spPr>
          <a:xfrm>
            <a:off x="588263" y="584434"/>
            <a:ext cx="11018520" cy="553998"/>
          </a:xfrm>
        </p:spPr>
        <p:txBody>
          <a:bodyPr>
            <a:normAutofit fontScale="90000"/>
          </a:bodyPr>
          <a:lstStyle/>
          <a:p>
            <a:r>
              <a:rPr lang="en-US"/>
              <a:t>Web Applications: Journey</a:t>
            </a:r>
          </a:p>
        </p:txBody>
      </p:sp>
      <p:sp>
        <p:nvSpPr>
          <p:cNvPr id="9" name="TextBox 8">
            <a:extLst>
              <a:ext uri="{FF2B5EF4-FFF2-40B4-BE49-F238E27FC236}">
                <a16:creationId xmlns:a16="http://schemas.microsoft.com/office/drawing/2014/main" id="{FCB67006-2B42-4F2B-8BE6-D625FAF6AE41}"/>
              </a:ext>
            </a:extLst>
          </p:cNvPr>
          <p:cNvSpPr txBox="1"/>
          <p:nvPr/>
        </p:nvSpPr>
        <p:spPr>
          <a:xfrm>
            <a:off x="4281489" y="4566860"/>
            <a:ext cx="2956874" cy="246221"/>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Windows Web Application Host</a:t>
            </a:r>
          </a:p>
        </p:txBody>
      </p:sp>
      <p:sp>
        <p:nvSpPr>
          <p:cNvPr id="10" name="Rectangle: Rounded Corners 9">
            <a:extLst>
              <a:ext uri="{FF2B5EF4-FFF2-40B4-BE49-F238E27FC236}">
                <a16:creationId xmlns:a16="http://schemas.microsoft.com/office/drawing/2014/main" id="{CF63ADD5-B69A-4E27-A795-8BB1789F65AF}"/>
              </a:ext>
            </a:extLst>
          </p:cNvPr>
          <p:cNvSpPr/>
          <p:nvPr/>
        </p:nvSpPr>
        <p:spPr bwMode="auto">
          <a:xfrm>
            <a:off x="1412415" y="1925686"/>
            <a:ext cx="2438080" cy="1155431"/>
          </a:xfrm>
          <a:prstGeom prst="roundRect">
            <a:avLst>
              <a:gd name="adj" fmla="val 4479"/>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70C0"/>
                </a:solidFill>
                <a:ea typeface="Segoe UI" pitchFamily="34" charset="0"/>
                <a:cs typeface="Segoe UI" pitchFamily="34" charset="0"/>
              </a:rPr>
              <a:t>Windows Web Applications</a:t>
            </a:r>
          </a:p>
        </p:txBody>
      </p:sp>
      <p:sp>
        <p:nvSpPr>
          <p:cNvPr id="20" name="Rectangle: Rounded Corners 19">
            <a:extLst>
              <a:ext uri="{FF2B5EF4-FFF2-40B4-BE49-F238E27FC236}">
                <a16:creationId xmlns:a16="http://schemas.microsoft.com/office/drawing/2014/main" id="{6D0B0013-2097-4FB3-B066-85A15288FAB6}"/>
              </a:ext>
            </a:extLst>
          </p:cNvPr>
          <p:cNvSpPr/>
          <p:nvPr/>
        </p:nvSpPr>
        <p:spPr bwMode="auto">
          <a:xfrm>
            <a:off x="4573261" y="1925685"/>
            <a:ext cx="2438080" cy="1155431"/>
          </a:xfrm>
          <a:prstGeom prst="roundRect">
            <a:avLst>
              <a:gd name="adj" fmla="val 5029"/>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70C0"/>
                </a:solidFill>
                <a:ea typeface="Segoe UI" pitchFamily="34" charset="0"/>
                <a:cs typeface="Segoe UI" pitchFamily="34" charset="0"/>
              </a:rPr>
              <a:t>Hosted Web Applications</a:t>
            </a:r>
          </a:p>
        </p:txBody>
      </p:sp>
      <p:sp>
        <p:nvSpPr>
          <p:cNvPr id="23" name="Rectangle: Rounded Corners 22">
            <a:extLst>
              <a:ext uri="{FF2B5EF4-FFF2-40B4-BE49-F238E27FC236}">
                <a16:creationId xmlns:a16="http://schemas.microsoft.com/office/drawing/2014/main" id="{E0EA312D-0D82-4D94-9489-8D2950C283B2}"/>
              </a:ext>
            </a:extLst>
          </p:cNvPr>
          <p:cNvSpPr/>
          <p:nvPr/>
        </p:nvSpPr>
        <p:spPr bwMode="auto">
          <a:xfrm>
            <a:off x="8127842" y="1925684"/>
            <a:ext cx="2438080" cy="1155431"/>
          </a:xfrm>
          <a:prstGeom prst="roundRect">
            <a:avLst>
              <a:gd name="adj" fmla="val 5029"/>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0070C0"/>
                </a:solidFill>
                <a:ea typeface="Segoe UI" pitchFamily="34" charset="0"/>
                <a:cs typeface="Segoe UI" pitchFamily="34" charset="0"/>
              </a:rPr>
              <a:t>Progressive Web Applications</a:t>
            </a:r>
          </a:p>
        </p:txBody>
      </p:sp>
      <p:sp>
        <p:nvSpPr>
          <p:cNvPr id="24" name="Rectangle: Rounded Corners 23">
            <a:extLst>
              <a:ext uri="{FF2B5EF4-FFF2-40B4-BE49-F238E27FC236}">
                <a16:creationId xmlns:a16="http://schemas.microsoft.com/office/drawing/2014/main" id="{AD40989B-5BB6-4AA8-B0BB-D333CB7563CA}"/>
              </a:ext>
            </a:extLst>
          </p:cNvPr>
          <p:cNvSpPr/>
          <p:nvPr/>
        </p:nvSpPr>
        <p:spPr bwMode="auto">
          <a:xfrm>
            <a:off x="1405946" y="3408368"/>
            <a:ext cx="5605395" cy="604547"/>
          </a:xfrm>
          <a:prstGeom prst="roundRect">
            <a:avLst>
              <a:gd name="adj" fmla="val 9730"/>
            </a:avLst>
          </a:prstGeom>
          <a:solidFill>
            <a:schemeClr val="bg1"/>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defRPr/>
            </a:pPr>
            <a:r>
              <a:rPr lang="en-US" sz="2000">
                <a:solidFill>
                  <a:srgbClr val="0070C0"/>
                </a:solidFill>
                <a:ea typeface="Segoe UI" pitchFamily="34" charset="0"/>
                <a:cs typeface="Segoe UI" pitchFamily="34" charset="0"/>
              </a:rPr>
              <a:t>Capabilities via WinRT</a:t>
            </a:r>
          </a:p>
        </p:txBody>
      </p:sp>
      <p:grpSp>
        <p:nvGrpSpPr>
          <p:cNvPr id="4" name="Group 3">
            <a:extLst>
              <a:ext uri="{FF2B5EF4-FFF2-40B4-BE49-F238E27FC236}">
                <a16:creationId xmlns:a16="http://schemas.microsoft.com/office/drawing/2014/main" id="{A90AE71D-E3DA-4518-90DA-3D8A22432BB8}"/>
              </a:ext>
            </a:extLst>
          </p:cNvPr>
          <p:cNvGrpSpPr/>
          <p:nvPr/>
        </p:nvGrpSpPr>
        <p:grpSpPr>
          <a:xfrm>
            <a:off x="1269684" y="5285120"/>
            <a:ext cx="1734543" cy="842477"/>
            <a:chOff x="1248852" y="5105386"/>
            <a:chExt cx="1734543" cy="842477"/>
          </a:xfrm>
        </p:grpSpPr>
        <p:sp>
          <p:nvSpPr>
            <p:cNvPr id="18" name="TextBox 17">
              <a:extLst>
                <a:ext uri="{FF2B5EF4-FFF2-40B4-BE49-F238E27FC236}">
                  <a16:creationId xmlns:a16="http://schemas.microsoft.com/office/drawing/2014/main" id="{E33209C8-0FB5-4EB9-A3CC-2FBAD45296D7}"/>
                </a:ext>
              </a:extLst>
            </p:cNvPr>
            <p:cNvSpPr txBox="1"/>
            <p:nvPr/>
          </p:nvSpPr>
          <p:spPr>
            <a:xfrm>
              <a:off x="1926621" y="5408696"/>
              <a:ext cx="1056774"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Store</a:t>
              </a:r>
            </a:p>
          </p:txBody>
        </p:sp>
        <p:pic>
          <p:nvPicPr>
            <p:cNvPr id="3" name="Picture 3" descr="A close up of a logo&#10;&#10;Description generated with very high confidence">
              <a:extLst>
                <a:ext uri="{FF2B5EF4-FFF2-40B4-BE49-F238E27FC236}">
                  <a16:creationId xmlns:a16="http://schemas.microsoft.com/office/drawing/2014/main" id="{A3707B62-F08F-40D8-BB42-CFDA601F02BF}"/>
                </a:ext>
              </a:extLst>
            </p:cNvPr>
            <p:cNvPicPr>
              <a:picLocks noChangeAspect="1"/>
            </p:cNvPicPr>
            <p:nvPr/>
          </p:nvPicPr>
          <p:blipFill>
            <a:blip r:embed="rId5"/>
            <a:stretch>
              <a:fillRect/>
            </a:stretch>
          </p:blipFill>
          <p:spPr>
            <a:xfrm>
              <a:off x="1248852" y="5105386"/>
              <a:ext cx="811927" cy="842477"/>
            </a:xfrm>
            <a:prstGeom prst="rect">
              <a:avLst/>
            </a:prstGeom>
          </p:spPr>
        </p:pic>
      </p:grpSp>
      <p:grpSp>
        <p:nvGrpSpPr>
          <p:cNvPr id="6" name="Group 5">
            <a:extLst>
              <a:ext uri="{FF2B5EF4-FFF2-40B4-BE49-F238E27FC236}">
                <a16:creationId xmlns:a16="http://schemas.microsoft.com/office/drawing/2014/main" id="{405CAEAE-E9DB-4E69-B4C8-A9C498CAA28B}"/>
              </a:ext>
            </a:extLst>
          </p:cNvPr>
          <p:cNvGrpSpPr/>
          <p:nvPr/>
        </p:nvGrpSpPr>
        <p:grpSpPr>
          <a:xfrm>
            <a:off x="7665196" y="5241316"/>
            <a:ext cx="3363371" cy="953812"/>
            <a:chOff x="7665196" y="5091175"/>
            <a:chExt cx="3363371" cy="953812"/>
          </a:xfrm>
        </p:grpSpPr>
        <p:sp>
          <p:nvSpPr>
            <p:cNvPr id="41" name="Rectangle: Rounded Corners 40">
              <a:extLst>
                <a:ext uri="{FF2B5EF4-FFF2-40B4-BE49-F238E27FC236}">
                  <a16:creationId xmlns:a16="http://schemas.microsoft.com/office/drawing/2014/main" id="{2DB7C472-D028-46A4-BF10-DBBA253A02E9}"/>
                </a:ext>
              </a:extLst>
            </p:cNvPr>
            <p:cNvSpPr/>
            <p:nvPr/>
          </p:nvSpPr>
          <p:spPr bwMode="auto">
            <a:xfrm>
              <a:off x="7665196" y="5091175"/>
              <a:ext cx="3363371" cy="953812"/>
            </a:xfrm>
            <a:prstGeom prst="roundRect">
              <a:avLst>
                <a:gd name="adj" fmla="val 845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a:extLst>
                <a:ext uri="{FF2B5EF4-FFF2-40B4-BE49-F238E27FC236}">
                  <a16:creationId xmlns:a16="http://schemas.microsoft.com/office/drawing/2014/main" id="{8DCDA16B-3B43-42AE-8625-1CD3A43EB064}"/>
                </a:ext>
              </a:extLst>
            </p:cNvPr>
            <p:cNvSpPr txBox="1"/>
            <p:nvPr/>
          </p:nvSpPr>
          <p:spPr>
            <a:xfrm>
              <a:off x="8767286" y="5254809"/>
              <a:ext cx="1056774" cy="61555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Store +</a:t>
              </a:r>
            </a:p>
            <a:p>
              <a:pPr marL="0" marR="0" lvl="0" indent="0" algn="ctr" defTabSz="914367" rtl="0" eaLnBrk="1" fontAlgn="auto" latinLnBrk="0" hangingPunct="1">
                <a:lnSpc>
                  <a:spcPct val="100000"/>
                </a:lnSpc>
                <a:spcBef>
                  <a:spcPts val="0"/>
                </a:spcBef>
                <a:spcAft>
                  <a:spcPts val="0"/>
                </a:spcAft>
                <a:buClrTx/>
                <a:buSzTx/>
                <a:buFontTx/>
                <a:buNone/>
                <a:tabLst/>
                <a:defRPr/>
              </a:pPr>
              <a:r>
                <a:rPr lang="en-US" sz="2000">
                  <a:gradFill>
                    <a:gsLst>
                      <a:gs pos="2917">
                        <a:srgbClr val="000000"/>
                      </a:gs>
                      <a:gs pos="30000">
                        <a:srgbClr val="000000"/>
                      </a:gs>
                    </a:gsLst>
                    <a:lin ang="5400000" scaled="0"/>
                  </a:gradFill>
                  <a:latin typeface="Segoe UI"/>
                </a:rPr>
                <a:t>Browser</a:t>
              </a:r>
              <a:endPar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pic>
          <p:nvPicPr>
            <p:cNvPr id="44" name="Picture 3" descr="A close up of a logo&#10;&#10;Description generated with very high confidence">
              <a:extLst>
                <a:ext uri="{FF2B5EF4-FFF2-40B4-BE49-F238E27FC236}">
                  <a16:creationId xmlns:a16="http://schemas.microsoft.com/office/drawing/2014/main" id="{40ED2F8C-52A5-4A2F-AC6A-1130D46F24B7}"/>
                </a:ext>
              </a:extLst>
            </p:cNvPr>
            <p:cNvPicPr>
              <a:picLocks noChangeAspect="1"/>
            </p:cNvPicPr>
            <p:nvPr/>
          </p:nvPicPr>
          <p:blipFill>
            <a:blip r:embed="rId5"/>
            <a:stretch>
              <a:fillRect/>
            </a:stretch>
          </p:blipFill>
          <p:spPr>
            <a:xfrm>
              <a:off x="7719441" y="5142401"/>
              <a:ext cx="811927" cy="842477"/>
            </a:xfrm>
            <a:prstGeom prst="rect">
              <a:avLst/>
            </a:prstGeom>
          </p:spPr>
        </p:pic>
        <p:pic>
          <p:nvPicPr>
            <p:cNvPr id="46" name="Graphic 45" descr="Web design">
              <a:extLst>
                <a:ext uri="{FF2B5EF4-FFF2-40B4-BE49-F238E27FC236}">
                  <a16:creationId xmlns:a16="http://schemas.microsoft.com/office/drawing/2014/main" id="{B2BBBBFC-9BDE-4A14-9BD8-710303DC47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59979" y="5177308"/>
              <a:ext cx="811927" cy="811927"/>
            </a:xfrm>
            <a:prstGeom prst="rect">
              <a:avLst/>
            </a:prstGeom>
          </p:spPr>
        </p:pic>
      </p:grpSp>
      <p:grpSp>
        <p:nvGrpSpPr>
          <p:cNvPr id="39" name="Group 38">
            <a:extLst>
              <a:ext uri="{FF2B5EF4-FFF2-40B4-BE49-F238E27FC236}">
                <a16:creationId xmlns:a16="http://schemas.microsoft.com/office/drawing/2014/main" id="{271CAD15-B18B-4206-9EBA-EE70C0F3BE43}"/>
              </a:ext>
            </a:extLst>
          </p:cNvPr>
          <p:cNvGrpSpPr/>
          <p:nvPr/>
        </p:nvGrpSpPr>
        <p:grpSpPr>
          <a:xfrm>
            <a:off x="7876493" y="3775461"/>
            <a:ext cx="497822" cy="497822"/>
            <a:chOff x="1514555" y="3605537"/>
            <a:chExt cx="497822" cy="497822"/>
          </a:xfrm>
        </p:grpSpPr>
        <p:sp>
          <p:nvSpPr>
            <p:cNvPr id="40" name="Oval 39">
              <a:extLst>
                <a:ext uri="{FF2B5EF4-FFF2-40B4-BE49-F238E27FC236}">
                  <a16:creationId xmlns:a16="http://schemas.microsoft.com/office/drawing/2014/main" id="{7E7B1BF3-1665-4F9B-AA7A-53BF841E0380}"/>
                </a:ext>
              </a:extLst>
            </p:cNvPr>
            <p:cNvSpPr/>
            <p:nvPr/>
          </p:nvSpPr>
          <p:spPr bwMode="auto">
            <a:xfrm>
              <a:off x="1514555" y="3605537"/>
              <a:ext cx="497822" cy="497822"/>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a:extLst>
                <a:ext uri="{FF2B5EF4-FFF2-40B4-BE49-F238E27FC236}">
                  <a16:creationId xmlns:a16="http://schemas.microsoft.com/office/drawing/2014/main" id="{F125835D-325C-4323-BFE6-B92BC3BBE693}"/>
                </a:ext>
              </a:extLst>
            </p:cNvPr>
            <p:cNvSpPr txBox="1"/>
            <p:nvPr/>
          </p:nvSpPr>
          <p:spPr>
            <a:xfrm>
              <a:off x="1685723" y="3686983"/>
              <a:ext cx="228600" cy="307777"/>
            </a:xfrm>
            <a:prstGeom prst="rect">
              <a:avLst/>
            </a:prstGeom>
            <a:noFill/>
          </p:spPr>
          <p:txBody>
            <a:bodyPr wrap="square" lIns="0" tIns="0" rIns="0" bIns="0" rtlCol="0">
              <a:spAutoFit/>
            </a:bodyPr>
            <a:lstStyle/>
            <a:p>
              <a:pPr algn="l"/>
              <a:r>
                <a:rPr lang="en-US" sz="2000">
                  <a:solidFill>
                    <a:schemeClr val="bg1"/>
                  </a:solidFill>
                </a:rPr>
                <a:t>1</a:t>
              </a:r>
            </a:p>
          </p:txBody>
        </p:sp>
      </p:grpSp>
      <p:grpSp>
        <p:nvGrpSpPr>
          <p:cNvPr id="45" name="Group 44">
            <a:extLst>
              <a:ext uri="{FF2B5EF4-FFF2-40B4-BE49-F238E27FC236}">
                <a16:creationId xmlns:a16="http://schemas.microsoft.com/office/drawing/2014/main" id="{6DB840AA-8BDF-4E80-A3DE-386FFD7CEEBB}"/>
              </a:ext>
            </a:extLst>
          </p:cNvPr>
          <p:cNvGrpSpPr/>
          <p:nvPr/>
        </p:nvGrpSpPr>
        <p:grpSpPr>
          <a:xfrm>
            <a:off x="10882205" y="4575680"/>
            <a:ext cx="497822" cy="497822"/>
            <a:chOff x="1500266" y="3605537"/>
            <a:chExt cx="497822" cy="497822"/>
          </a:xfrm>
        </p:grpSpPr>
        <p:sp>
          <p:nvSpPr>
            <p:cNvPr id="49" name="Oval 48">
              <a:extLst>
                <a:ext uri="{FF2B5EF4-FFF2-40B4-BE49-F238E27FC236}">
                  <a16:creationId xmlns:a16="http://schemas.microsoft.com/office/drawing/2014/main" id="{4C19CC78-A6E7-42AF-9BBA-2EB9A7E3E26F}"/>
                </a:ext>
              </a:extLst>
            </p:cNvPr>
            <p:cNvSpPr/>
            <p:nvPr/>
          </p:nvSpPr>
          <p:spPr bwMode="auto">
            <a:xfrm>
              <a:off x="1500266" y="3605537"/>
              <a:ext cx="497822" cy="497822"/>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0E76F61B-426E-4F8D-9278-1625C7F7FC9A}"/>
                </a:ext>
              </a:extLst>
            </p:cNvPr>
            <p:cNvSpPr txBox="1"/>
            <p:nvPr/>
          </p:nvSpPr>
          <p:spPr>
            <a:xfrm>
              <a:off x="1685723" y="3686983"/>
              <a:ext cx="228600" cy="307777"/>
            </a:xfrm>
            <a:prstGeom prst="rect">
              <a:avLst/>
            </a:prstGeom>
            <a:noFill/>
          </p:spPr>
          <p:txBody>
            <a:bodyPr wrap="square" lIns="0" tIns="0" rIns="0" bIns="0" rtlCol="0">
              <a:spAutoFit/>
            </a:bodyPr>
            <a:lstStyle/>
            <a:p>
              <a:pPr algn="l"/>
              <a:r>
                <a:rPr lang="en-US" sz="2000">
                  <a:solidFill>
                    <a:schemeClr val="bg1"/>
                  </a:solidFill>
                </a:rPr>
                <a:t>2</a:t>
              </a:r>
            </a:p>
          </p:txBody>
        </p:sp>
      </p:grpSp>
      <p:grpSp>
        <p:nvGrpSpPr>
          <p:cNvPr id="51" name="Group 50">
            <a:extLst>
              <a:ext uri="{FF2B5EF4-FFF2-40B4-BE49-F238E27FC236}">
                <a16:creationId xmlns:a16="http://schemas.microsoft.com/office/drawing/2014/main" id="{AB416452-77BF-45BC-AE54-A27DF89DF58A}"/>
              </a:ext>
            </a:extLst>
          </p:cNvPr>
          <p:cNvGrpSpPr/>
          <p:nvPr/>
        </p:nvGrpSpPr>
        <p:grpSpPr>
          <a:xfrm>
            <a:off x="10882205" y="6053119"/>
            <a:ext cx="497822" cy="497822"/>
            <a:chOff x="1514555" y="3605537"/>
            <a:chExt cx="497822" cy="497822"/>
          </a:xfrm>
        </p:grpSpPr>
        <p:sp>
          <p:nvSpPr>
            <p:cNvPr id="52" name="Oval 51">
              <a:extLst>
                <a:ext uri="{FF2B5EF4-FFF2-40B4-BE49-F238E27FC236}">
                  <a16:creationId xmlns:a16="http://schemas.microsoft.com/office/drawing/2014/main" id="{C6DEFB6E-E5E8-41DB-ABFE-751D433970E7}"/>
                </a:ext>
              </a:extLst>
            </p:cNvPr>
            <p:cNvSpPr/>
            <p:nvPr/>
          </p:nvSpPr>
          <p:spPr bwMode="auto">
            <a:xfrm>
              <a:off x="1514555" y="3605537"/>
              <a:ext cx="497822" cy="497822"/>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a:extLst>
                <a:ext uri="{FF2B5EF4-FFF2-40B4-BE49-F238E27FC236}">
                  <a16:creationId xmlns:a16="http://schemas.microsoft.com/office/drawing/2014/main" id="{AC3C9C9E-2DEB-48FA-8A9D-CD600AF4C05B}"/>
                </a:ext>
              </a:extLst>
            </p:cNvPr>
            <p:cNvSpPr txBox="1"/>
            <p:nvPr/>
          </p:nvSpPr>
          <p:spPr>
            <a:xfrm>
              <a:off x="1700012" y="3686983"/>
              <a:ext cx="228600" cy="307777"/>
            </a:xfrm>
            <a:prstGeom prst="rect">
              <a:avLst/>
            </a:prstGeom>
            <a:noFill/>
          </p:spPr>
          <p:txBody>
            <a:bodyPr wrap="square" lIns="0" tIns="0" rIns="0" bIns="0" rtlCol="0">
              <a:spAutoFit/>
            </a:bodyPr>
            <a:lstStyle/>
            <a:p>
              <a:pPr algn="l"/>
              <a:r>
                <a:rPr lang="en-US" sz="2000">
                  <a:solidFill>
                    <a:schemeClr val="bg1"/>
                  </a:solidFill>
                </a:rPr>
                <a:t>3</a:t>
              </a:r>
            </a:p>
          </p:txBody>
        </p:sp>
      </p:grpSp>
    </p:spTree>
    <p:extLst>
      <p:ext uri="{BB962C8B-B14F-4D97-AF65-F5344CB8AC3E}">
        <p14:creationId xmlns:p14="http://schemas.microsoft.com/office/powerpoint/2010/main" val="3452314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anim calcmode="lin" valueType="num">
                                      <p:cBhvr>
                                        <p:cTn id="8" dur="500" fill="hold"/>
                                        <p:tgtEl>
                                          <p:spTgt spid="39"/>
                                        </p:tgtEl>
                                        <p:attrNameLst>
                                          <p:attrName>ppt_x</p:attrName>
                                        </p:attrNameLst>
                                      </p:cBhvr>
                                      <p:tavLst>
                                        <p:tav tm="0">
                                          <p:val>
                                            <p:strVal val="#ppt_x"/>
                                          </p:val>
                                        </p:tav>
                                        <p:tav tm="100000">
                                          <p:val>
                                            <p:strVal val="#ppt_x"/>
                                          </p:val>
                                        </p:tav>
                                      </p:tavLst>
                                    </p:anim>
                                    <p:anim calcmode="lin" valueType="num">
                                      <p:cBhvr>
                                        <p:cTn id="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anim calcmode="lin" valueType="num">
                                      <p:cBhvr>
                                        <p:cTn id="15" dur="500" fill="hold"/>
                                        <p:tgtEl>
                                          <p:spTgt spid="45"/>
                                        </p:tgtEl>
                                        <p:attrNameLst>
                                          <p:attrName>ppt_x</p:attrName>
                                        </p:attrNameLst>
                                      </p:cBhvr>
                                      <p:tavLst>
                                        <p:tav tm="0">
                                          <p:val>
                                            <p:strVal val="#ppt_x"/>
                                          </p:val>
                                        </p:tav>
                                        <p:tav tm="100000">
                                          <p:val>
                                            <p:strVal val="#ppt_x"/>
                                          </p:val>
                                        </p:tav>
                                      </p:tavLst>
                                    </p:anim>
                                    <p:anim calcmode="lin" valueType="num">
                                      <p:cBhvr>
                                        <p:cTn id="16"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anim calcmode="lin" valueType="num">
                                      <p:cBhvr>
                                        <p:cTn id="22" dur="500" fill="hold"/>
                                        <p:tgtEl>
                                          <p:spTgt spid="51"/>
                                        </p:tgtEl>
                                        <p:attrNameLst>
                                          <p:attrName>ppt_x</p:attrName>
                                        </p:attrNameLst>
                                      </p:cBhvr>
                                      <p:tavLst>
                                        <p:tav tm="0">
                                          <p:val>
                                            <p:strVal val="#ppt_x"/>
                                          </p:val>
                                        </p:tav>
                                        <p:tav tm="100000">
                                          <p:val>
                                            <p:strVal val="#ppt_x"/>
                                          </p:val>
                                        </p:tav>
                                      </p:tavLst>
                                    </p:anim>
                                    <p:anim calcmode="lin" valueType="num">
                                      <p:cBhvr>
                                        <p:cTn id="23"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a:t>What we’re working on for the future</a:t>
            </a:r>
          </a:p>
        </p:txBody>
      </p:sp>
    </p:spTree>
    <p:extLst>
      <p:ext uri="{BB962C8B-B14F-4D97-AF65-F5344CB8AC3E}">
        <p14:creationId xmlns:p14="http://schemas.microsoft.com/office/powerpoint/2010/main" val="382527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43ED5426-A69A-4784-843F-ACC36B841C09}"/>
              </a:ext>
            </a:extLst>
          </p:cNvPr>
          <p:cNvSpPr>
            <a:spLocks noGrp="1"/>
          </p:cNvSpPr>
          <p:nvPr>
            <p:ph type="title"/>
          </p:nvPr>
        </p:nvSpPr>
        <p:spPr/>
        <p:txBody>
          <a:bodyPr>
            <a:normAutofit/>
          </a:bodyPr>
          <a:lstStyle/>
          <a:p>
            <a:r>
              <a:rPr lang="en-US" dirty="0"/>
              <a:t>Myth 4, 5 &amp; 6: PWAs can’t reach all my users</a:t>
            </a:r>
          </a:p>
        </p:txBody>
      </p:sp>
      <p:sp>
        <p:nvSpPr>
          <p:cNvPr id="33" name="Content Placeholder 32">
            <a:extLst>
              <a:ext uri="{FF2B5EF4-FFF2-40B4-BE49-F238E27FC236}">
                <a16:creationId xmlns:a16="http://schemas.microsoft.com/office/drawing/2014/main" id="{3F6F0B67-C088-4B68-961A-89C5C3994D7F}"/>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a:t>Go to PWABuilder.com to get store packages for every platform.  Next version of Edge is coming in the future.</a:t>
            </a:r>
          </a:p>
          <a:p>
            <a:pPr marL="342900" indent="-342900">
              <a:buFont typeface="Arial" panose="020B0604020202020204" pitchFamily="34" charset="0"/>
              <a:buChar char="•"/>
            </a:pPr>
            <a:r>
              <a:rPr lang="en-US" sz="2800" dirty="0"/>
              <a:t>Web discovery helps you convert your existing Web users to more highly engaged PWA users.</a:t>
            </a:r>
          </a:p>
        </p:txBody>
      </p:sp>
      <p:pic>
        <p:nvPicPr>
          <p:cNvPr id="5" name="Picture 4">
            <a:extLst>
              <a:ext uri="{FF2B5EF4-FFF2-40B4-BE49-F238E27FC236}">
                <a16:creationId xmlns:a16="http://schemas.microsoft.com/office/drawing/2014/main" id="{51CC9999-D152-499C-AFD6-D88C00A0D1D6}"/>
              </a:ext>
            </a:extLst>
          </p:cNvPr>
          <p:cNvPicPr>
            <a:picLocks noChangeAspect="1"/>
          </p:cNvPicPr>
          <p:nvPr/>
        </p:nvPicPr>
        <p:blipFill>
          <a:blip r:embed="rId3"/>
          <a:stretch>
            <a:fillRect/>
          </a:stretch>
        </p:blipFill>
        <p:spPr>
          <a:xfrm>
            <a:off x="3744143" y="4081499"/>
            <a:ext cx="4703714" cy="2639637"/>
          </a:xfrm>
          <a:prstGeom prst="rect">
            <a:avLst/>
          </a:prstGeom>
        </p:spPr>
      </p:pic>
    </p:spTree>
    <p:extLst>
      <p:ext uri="{BB962C8B-B14F-4D97-AF65-F5344CB8AC3E}">
        <p14:creationId xmlns:p14="http://schemas.microsoft.com/office/powerpoint/2010/main" val="357270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250" fill="hold"/>
                                        <p:tgtEl>
                                          <p:spTgt spid="5"/>
                                        </p:tgtEl>
                                        <p:attrNameLst>
                                          <p:attrName>ppt_w</p:attrName>
                                        </p:attrNameLst>
                                      </p:cBhvr>
                                      <p:tavLst>
                                        <p:tav tm="0">
                                          <p:val>
                                            <p:fltVal val="0"/>
                                          </p:val>
                                        </p:tav>
                                        <p:tav tm="100000">
                                          <p:val>
                                            <p:strVal val="#ppt_w"/>
                                          </p:val>
                                        </p:tav>
                                      </p:tavLst>
                                    </p:anim>
                                    <p:anim calcmode="lin" valueType="num">
                                      <p:cBhvr>
                                        <p:cTn id="16" dur="250" fill="hold"/>
                                        <p:tgtEl>
                                          <p:spTgt spid="5"/>
                                        </p:tgtEl>
                                        <p:attrNameLst>
                                          <p:attrName>ppt_h</p:attrName>
                                        </p:attrNameLst>
                                      </p:cBhvr>
                                      <p:tavLst>
                                        <p:tav tm="0">
                                          <p:val>
                                            <p:fltVal val="0"/>
                                          </p:val>
                                        </p:tav>
                                        <p:tav tm="100000">
                                          <p:val>
                                            <p:strVal val="#ppt_h"/>
                                          </p:val>
                                        </p:tav>
                                      </p:tavLst>
                                    </p:anim>
                                    <p:animEffect transition="in" filter="fade">
                                      <p:cBhvr>
                                        <p:cTn id="1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A23AFF-AE5C-436E-B2A8-5322CA3C816E}"/>
              </a:ext>
            </a:extLst>
          </p:cNvPr>
          <p:cNvSpPr txBox="1"/>
          <p:nvPr/>
        </p:nvSpPr>
        <p:spPr>
          <a:xfrm>
            <a:off x="3916470" y="2321004"/>
            <a:ext cx="4267200" cy="1107996"/>
          </a:xfrm>
          <a:prstGeom prst="rect">
            <a:avLst/>
          </a:prstGeom>
          <a:noFill/>
        </p:spPr>
        <p:txBody>
          <a:bodyPr wrap="square" rtlCol="0">
            <a:spAutoFit/>
          </a:bodyPr>
          <a:lstStyle/>
          <a:p>
            <a:r>
              <a:rPr lang="en-US" sz="66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Promises</a:t>
            </a:r>
          </a:p>
        </p:txBody>
      </p:sp>
      <p:sp>
        <p:nvSpPr>
          <p:cNvPr id="2" name="Rectangle 1">
            <a:extLst>
              <a:ext uri="{FF2B5EF4-FFF2-40B4-BE49-F238E27FC236}">
                <a16:creationId xmlns:a16="http://schemas.microsoft.com/office/drawing/2014/main" id="{EC4CC7C1-1A9E-45BB-BFEB-4CEDCB0042D0}"/>
              </a:ext>
            </a:extLst>
          </p:cNvPr>
          <p:cNvSpPr/>
          <p:nvPr/>
        </p:nvSpPr>
        <p:spPr>
          <a:xfrm>
            <a:off x="676403" y="3429000"/>
            <a:ext cx="10747333" cy="369332"/>
          </a:xfrm>
          <a:prstGeom prst="rect">
            <a:avLst/>
          </a:prstGeom>
        </p:spPr>
        <p:txBody>
          <a:bodyPr wrap="square">
            <a:spAutoFit/>
          </a:bodyPr>
          <a:lstStyle/>
          <a:p>
            <a:pPr algn="ctr"/>
            <a:r>
              <a:rPr lang="en-US" dirty="0"/>
              <a:t>https://developer.mozilla.org/en-US/docs/Web/JavaScript/Guide/Using_promises</a:t>
            </a:r>
          </a:p>
        </p:txBody>
      </p:sp>
    </p:spTree>
    <p:extLst>
      <p:ext uri="{BB962C8B-B14F-4D97-AF65-F5344CB8AC3E}">
        <p14:creationId xmlns:p14="http://schemas.microsoft.com/office/powerpoint/2010/main" val="399968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DB28BF3E-E578-4CDC-9380-D1135E745E47}"/>
              </a:ext>
            </a:extLst>
          </p:cNvPr>
          <p:cNvSpPr>
            <a:spLocks noGrp="1"/>
          </p:cNvSpPr>
          <p:nvPr>
            <p:ph type="title"/>
          </p:nvPr>
        </p:nvSpPr>
        <p:spPr>
          <a:xfrm>
            <a:off x="304800" y="2078402"/>
            <a:ext cx="9424416" cy="1329595"/>
          </a:xfrm>
        </p:spPr>
        <p:txBody>
          <a:bodyPr/>
          <a:lstStyle/>
          <a:p>
            <a:r>
              <a:rPr lang="en-US" dirty="0"/>
              <a:t>Myth 7: PWAs look like web pages</a:t>
            </a:r>
          </a:p>
        </p:txBody>
      </p:sp>
    </p:spTree>
    <p:extLst>
      <p:ext uri="{BB962C8B-B14F-4D97-AF65-F5344CB8AC3E}">
        <p14:creationId xmlns:p14="http://schemas.microsoft.com/office/powerpoint/2010/main" val="125999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a:t>Creating a beautiful app is a matter of skills, not technologies. </a:t>
            </a:r>
          </a:p>
        </p:txBody>
      </p:sp>
    </p:spTree>
    <p:extLst>
      <p:ext uri="{BB962C8B-B14F-4D97-AF65-F5344CB8AC3E}">
        <p14:creationId xmlns:p14="http://schemas.microsoft.com/office/powerpoint/2010/main" val="101079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43ED5426-A69A-4784-843F-ACC36B841C09}"/>
              </a:ext>
            </a:extLst>
          </p:cNvPr>
          <p:cNvSpPr>
            <a:spLocks noGrp="1"/>
          </p:cNvSpPr>
          <p:nvPr>
            <p:ph type="title"/>
          </p:nvPr>
        </p:nvSpPr>
        <p:spPr/>
        <p:txBody>
          <a:bodyPr>
            <a:normAutofit/>
          </a:bodyPr>
          <a:lstStyle/>
          <a:p>
            <a:r>
              <a:rPr lang="en-US"/>
              <a:t>Myth 7: PWAs look like web pages</a:t>
            </a:r>
          </a:p>
        </p:txBody>
      </p:sp>
      <p:sp>
        <p:nvSpPr>
          <p:cNvPr id="33" name="Content Placeholder 32">
            <a:extLst>
              <a:ext uri="{FF2B5EF4-FFF2-40B4-BE49-F238E27FC236}">
                <a16:creationId xmlns:a16="http://schemas.microsoft.com/office/drawing/2014/main" id="{3F6F0B67-C088-4B68-961A-89C5C3994D7F}"/>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a:t>Latest CSS &amp; JavaScript specifications enable you to create fast, beautiful &amp; responsive UI/UX: Grid Layout, Flexbox, CSS Filters, CSS Paint API (aka Houdini), WebGL, and so on</a:t>
            </a:r>
          </a:p>
          <a:p>
            <a:pPr marL="342900" indent="-342900">
              <a:buFont typeface="Arial" panose="020B0604020202020204" pitchFamily="34" charset="0"/>
              <a:buChar char="•"/>
            </a:pPr>
            <a:r>
              <a:rPr lang="en-US" sz="2800"/>
              <a:t>You can embrace the design language of the targeted platform if needed</a:t>
            </a:r>
          </a:p>
        </p:txBody>
      </p:sp>
      <p:pic>
        <p:nvPicPr>
          <p:cNvPr id="5" name="Picture 4">
            <a:extLst>
              <a:ext uri="{FF2B5EF4-FFF2-40B4-BE49-F238E27FC236}">
                <a16:creationId xmlns:a16="http://schemas.microsoft.com/office/drawing/2014/main" id="{23FE0F52-966F-4E5D-96CE-5D4F06DE1A8C}"/>
              </a:ext>
            </a:extLst>
          </p:cNvPr>
          <p:cNvPicPr>
            <a:picLocks noChangeAspect="1"/>
          </p:cNvPicPr>
          <p:nvPr/>
        </p:nvPicPr>
        <p:blipFill>
          <a:blip r:embed="rId2"/>
          <a:stretch>
            <a:fillRect/>
          </a:stretch>
        </p:blipFill>
        <p:spPr>
          <a:xfrm>
            <a:off x="3744143" y="3696127"/>
            <a:ext cx="4703714" cy="2639637"/>
          </a:xfrm>
          <a:prstGeom prst="rect">
            <a:avLst/>
          </a:prstGeom>
        </p:spPr>
      </p:pic>
    </p:spTree>
    <p:extLst>
      <p:ext uri="{BB962C8B-B14F-4D97-AF65-F5344CB8AC3E}">
        <p14:creationId xmlns:p14="http://schemas.microsoft.com/office/powerpoint/2010/main" val="420328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250" fill="hold"/>
                                        <p:tgtEl>
                                          <p:spTgt spid="5"/>
                                        </p:tgtEl>
                                        <p:attrNameLst>
                                          <p:attrName>ppt_w</p:attrName>
                                        </p:attrNameLst>
                                      </p:cBhvr>
                                      <p:tavLst>
                                        <p:tav tm="0">
                                          <p:val>
                                            <p:fltVal val="0"/>
                                          </p:val>
                                        </p:tav>
                                        <p:tav tm="100000">
                                          <p:val>
                                            <p:strVal val="#ppt_w"/>
                                          </p:val>
                                        </p:tav>
                                      </p:tavLst>
                                    </p:anim>
                                    <p:anim calcmode="lin" valueType="num">
                                      <p:cBhvr>
                                        <p:cTn id="16" dur="250" fill="hold"/>
                                        <p:tgtEl>
                                          <p:spTgt spid="5"/>
                                        </p:tgtEl>
                                        <p:attrNameLst>
                                          <p:attrName>ppt_h</p:attrName>
                                        </p:attrNameLst>
                                      </p:cBhvr>
                                      <p:tavLst>
                                        <p:tav tm="0">
                                          <p:val>
                                            <p:fltVal val="0"/>
                                          </p:val>
                                        </p:tav>
                                        <p:tav tm="100000">
                                          <p:val>
                                            <p:strVal val="#ppt_h"/>
                                          </p:val>
                                        </p:tav>
                                      </p:tavLst>
                                    </p:anim>
                                    <p:animEffect transition="in" filter="fade">
                                      <p:cBhvr>
                                        <p:cTn id="1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DB28BF3E-E578-4CDC-9380-D1135E745E47}"/>
              </a:ext>
            </a:extLst>
          </p:cNvPr>
          <p:cNvSpPr>
            <a:spLocks noGrp="1"/>
          </p:cNvSpPr>
          <p:nvPr>
            <p:ph type="title"/>
          </p:nvPr>
        </p:nvSpPr>
        <p:spPr>
          <a:xfrm>
            <a:off x="304800" y="2078402"/>
            <a:ext cx="9424416" cy="1329595"/>
          </a:xfrm>
        </p:spPr>
        <p:txBody>
          <a:bodyPr/>
          <a:lstStyle/>
          <a:p>
            <a:r>
              <a:rPr lang="en-US" dirty="0"/>
              <a:t>Myth 8: PWAs can’t run in the background</a:t>
            </a:r>
          </a:p>
        </p:txBody>
      </p:sp>
    </p:spTree>
    <p:extLst>
      <p:ext uri="{BB962C8B-B14F-4D97-AF65-F5344CB8AC3E}">
        <p14:creationId xmlns:p14="http://schemas.microsoft.com/office/powerpoint/2010/main" val="107013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a:t>Even closed, the PWA is still ready to help.</a:t>
            </a:r>
          </a:p>
        </p:txBody>
      </p:sp>
    </p:spTree>
    <p:extLst>
      <p:ext uri="{BB962C8B-B14F-4D97-AF65-F5344CB8AC3E}">
        <p14:creationId xmlns:p14="http://schemas.microsoft.com/office/powerpoint/2010/main" val="117037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43ED5426-A69A-4784-843F-ACC36B841C09}"/>
              </a:ext>
            </a:extLst>
          </p:cNvPr>
          <p:cNvSpPr>
            <a:spLocks noGrp="1"/>
          </p:cNvSpPr>
          <p:nvPr>
            <p:ph type="title"/>
          </p:nvPr>
        </p:nvSpPr>
        <p:spPr/>
        <p:txBody>
          <a:bodyPr>
            <a:normAutofit/>
          </a:bodyPr>
          <a:lstStyle/>
          <a:p>
            <a:r>
              <a:rPr lang="en-US"/>
              <a:t>Myth 8: PWAs can’t run in the background</a:t>
            </a:r>
          </a:p>
        </p:txBody>
      </p:sp>
      <p:sp>
        <p:nvSpPr>
          <p:cNvPr id="33" name="Content Placeholder 32">
            <a:extLst>
              <a:ext uri="{FF2B5EF4-FFF2-40B4-BE49-F238E27FC236}">
                <a16:creationId xmlns:a16="http://schemas.microsoft.com/office/drawing/2014/main" id="{3F6F0B67-C088-4B68-961A-89C5C3994D7F}"/>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a:t>Using Service Workers, you can subscribe to a push notification services that will call you back using WNS in Edge (Windows Notification Services) as well as other push services for different browsers</a:t>
            </a:r>
          </a:p>
        </p:txBody>
      </p:sp>
      <p:pic>
        <p:nvPicPr>
          <p:cNvPr id="5" name="Picture 4">
            <a:extLst>
              <a:ext uri="{FF2B5EF4-FFF2-40B4-BE49-F238E27FC236}">
                <a16:creationId xmlns:a16="http://schemas.microsoft.com/office/drawing/2014/main" id="{C0A200FC-40A7-40E3-8E4C-F8F50C36283D}"/>
              </a:ext>
            </a:extLst>
          </p:cNvPr>
          <p:cNvPicPr>
            <a:picLocks noChangeAspect="1"/>
          </p:cNvPicPr>
          <p:nvPr/>
        </p:nvPicPr>
        <p:blipFill>
          <a:blip r:embed="rId2"/>
          <a:stretch>
            <a:fillRect/>
          </a:stretch>
        </p:blipFill>
        <p:spPr>
          <a:xfrm>
            <a:off x="3744143" y="3696127"/>
            <a:ext cx="4703714" cy="2639637"/>
          </a:xfrm>
          <a:prstGeom prst="rect">
            <a:avLst/>
          </a:prstGeom>
        </p:spPr>
      </p:pic>
    </p:spTree>
    <p:extLst>
      <p:ext uri="{BB962C8B-B14F-4D97-AF65-F5344CB8AC3E}">
        <p14:creationId xmlns:p14="http://schemas.microsoft.com/office/powerpoint/2010/main" val="330551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250" fill="hold"/>
                                        <p:tgtEl>
                                          <p:spTgt spid="5"/>
                                        </p:tgtEl>
                                        <p:attrNameLst>
                                          <p:attrName>ppt_w</p:attrName>
                                        </p:attrNameLst>
                                      </p:cBhvr>
                                      <p:tavLst>
                                        <p:tav tm="0">
                                          <p:val>
                                            <p:fltVal val="0"/>
                                          </p:val>
                                        </p:tav>
                                        <p:tav tm="100000">
                                          <p:val>
                                            <p:strVal val="#ppt_w"/>
                                          </p:val>
                                        </p:tav>
                                      </p:tavLst>
                                    </p:anim>
                                    <p:anim calcmode="lin" valueType="num">
                                      <p:cBhvr>
                                        <p:cTn id="12" dur="250" fill="hold"/>
                                        <p:tgtEl>
                                          <p:spTgt spid="5"/>
                                        </p:tgtEl>
                                        <p:attrNameLst>
                                          <p:attrName>ppt_h</p:attrName>
                                        </p:attrNameLst>
                                      </p:cBhvr>
                                      <p:tavLst>
                                        <p:tav tm="0">
                                          <p:val>
                                            <p:fltVal val="0"/>
                                          </p:val>
                                        </p:tav>
                                        <p:tav tm="100000">
                                          <p:val>
                                            <p:strVal val="#ppt_h"/>
                                          </p:val>
                                        </p:tav>
                                      </p:tavLst>
                                    </p:anim>
                                    <p:animEffect transition="in" filter="fade">
                                      <p:cBhvr>
                                        <p:cTn id="1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DB28BF3E-E578-4CDC-9380-D1135E745E47}"/>
              </a:ext>
            </a:extLst>
          </p:cNvPr>
          <p:cNvSpPr>
            <a:spLocks noGrp="1"/>
          </p:cNvSpPr>
          <p:nvPr>
            <p:ph type="title"/>
          </p:nvPr>
        </p:nvSpPr>
        <p:spPr>
          <a:xfrm>
            <a:off x="304800" y="2078402"/>
            <a:ext cx="9424416" cy="1329595"/>
          </a:xfrm>
        </p:spPr>
        <p:txBody>
          <a:bodyPr/>
          <a:lstStyle/>
          <a:p>
            <a:r>
              <a:rPr lang="en-US" dirty="0"/>
              <a:t>Myth 9: Interfacing with desktop hardware requires a native app</a:t>
            </a:r>
          </a:p>
        </p:txBody>
      </p:sp>
    </p:spTree>
    <p:extLst>
      <p:ext uri="{BB962C8B-B14F-4D97-AF65-F5344CB8AC3E}">
        <p14:creationId xmlns:p14="http://schemas.microsoft.com/office/powerpoint/2010/main" val="424825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F7B800-8D5A-4706-A6BE-BBF5D7AAF958}"/>
              </a:ext>
            </a:extLst>
          </p:cNvPr>
          <p:cNvSpPr>
            <a:spLocks noGrp="1"/>
          </p:cNvSpPr>
          <p:nvPr>
            <p:ph type="title"/>
          </p:nvPr>
        </p:nvSpPr>
        <p:spPr/>
        <p:txBody>
          <a:bodyPr/>
          <a:lstStyle/>
          <a:p>
            <a:r>
              <a:rPr lang="en-US"/>
              <a:t>Connecting Hardware to PWA</a:t>
            </a:r>
          </a:p>
        </p:txBody>
      </p:sp>
      <p:sp>
        <p:nvSpPr>
          <p:cNvPr id="4" name="Content Placeholder 3">
            <a:extLst>
              <a:ext uri="{FF2B5EF4-FFF2-40B4-BE49-F238E27FC236}">
                <a16:creationId xmlns:a16="http://schemas.microsoft.com/office/drawing/2014/main" id="{5857A08C-5E88-426A-BBA9-32C97243BD07}"/>
              </a:ext>
            </a:extLst>
          </p:cNvPr>
          <p:cNvSpPr>
            <a:spLocks noGrp="1"/>
          </p:cNvSpPr>
          <p:nvPr>
            <p:ph idx="1"/>
          </p:nvPr>
        </p:nvSpPr>
        <p:spPr/>
        <p:txBody>
          <a:bodyPr/>
          <a:lstStyle/>
          <a:p>
            <a:pPr marL="800100" lvl="1" indent="-342900">
              <a:buFont typeface="Arial" panose="020B0604020202020204" pitchFamily="34" charset="0"/>
              <a:buChar char="•"/>
            </a:pPr>
            <a:r>
              <a:rPr lang="en-US" sz="2800" dirty="0"/>
              <a:t>Web </a:t>
            </a:r>
            <a:r>
              <a:rPr lang="en-US" sz="2800" dirty="0" err="1"/>
              <a:t>BlueTooth</a:t>
            </a:r>
            <a:r>
              <a:rPr lang="en-US" sz="2800" dirty="0"/>
              <a:t>: to access BT LE devices</a:t>
            </a:r>
          </a:p>
          <a:p>
            <a:pPr marL="800100" lvl="1" indent="-342900">
              <a:buFont typeface="Arial" panose="020B0604020202020204" pitchFamily="34" charset="0"/>
              <a:buChar char="•"/>
            </a:pPr>
            <a:r>
              <a:rPr lang="en-US" sz="2800" dirty="0"/>
              <a:t>Web USB</a:t>
            </a:r>
          </a:p>
          <a:p>
            <a:pPr marL="800100" lvl="1" indent="-342900">
              <a:buFont typeface="Arial" panose="020B0604020202020204" pitchFamily="34" charset="0"/>
              <a:buChar char="•"/>
            </a:pPr>
            <a:r>
              <a:rPr lang="en-US" sz="2800" dirty="0"/>
              <a:t>Web MIDI</a:t>
            </a:r>
          </a:p>
          <a:p>
            <a:pPr marL="800100" lvl="1" indent="-342900">
              <a:buFont typeface="Arial" panose="020B0604020202020204" pitchFamily="34" charset="0"/>
              <a:buChar char="•"/>
            </a:pPr>
            <a:r>
              <a:rPr lang="en-US" sz="2800" dirty="0" err="1"/>
              <a:t>WebVR</a:t>
            </a:r>
            <a:r>
              <a:rPr lang="en-US" sz="2800" dirty="0"/>
              <a:t> / XR : all VR headsets &amp; controllers</a:t>
            </a:r>
          </a:p>
          <a:p>
            <a:pPr marL="800100" lvl="1" indent="-342900">
              <a:buFont typeface="Arial" panose="020B0604020202020204" pitchFamily="34" charset="0"/>
              <a:buChar char="•"/>
            </a:pPr>
            <a:r>
              <a:rPr lang="en-US" sz="2800" dirty="0"/>
              <a:t>More on the way!</a:t>
            </a:r>
          </a:p>
          <a:p>
            <a:endParaRPr lang="en-US" dirty="0"/>
          </a:p>
        </p:txBody>
      </p:sp>
    </p:spTree>
    <p:extLst>
      <p:ext uri="{BB962C8B-B14F-4D97-AF65-F5344CB8AC3E}">
        <p14:creationId xmlns:p14="http://schemas.microsoft.com/office/powerpoint/2010/main" val="1198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dirty="0"/>
              <a:t>Web MIDI</a:t>
            </a:r>
          </a:p>
        </p:txBody>
      </p:sp>
    </p:spTree>
    <p:extLst>
      <p:ext uri="{BB962C8B-B14F-4D97-AF65-F5344CB8AC3E}">
        <p14:creationId xmlns:p14="http://schemas.microsoft.com/office/powerpoint/2010/main" val="273783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43ED5426-A69A-4784-843F-ACC36B841C09}"/>
              </a:ext>
            </a:extLst>
          </p:cNvPr>
          <p:cNvSpPr>
            <a:spLocks noGrp="1"/>
          </p:cNvSpPr>
          <p:nvPr>
            <p:ph type="title"/>
          </p:nvPr>
        </p:nvSpPr>
        <p:spPr/>
        <p:txBody>
          <a:bodyPr>
            <a:normAutofit/>
          </a:bodyPr>
          <a:lstStyle/>
          <a:p>
            <a:r>
              <a:rPr lang="en-US" dirty="0"/>
              <a:t>Myth 9: Interfacing with desktop hardware requires a native app</a:t>
            </a:r>
          </a:p>
        </p:txBody>
      </p:sp>
      <p:sp>
        <p:nvSpPr>
          <p:cNvPr id="33" name="Content Placeholder 32">
            <a:extLst>
              <a:ext uri="{FF2B5EF4-FFF2-40B4-BE49-F238E27FC236}">
                <a16:creationId xmlns:a16="http://schemas.microsoft.com/office/drawing/2014/main" id="{3F6F0B67-C088-4B68-961A-89C5C3994D7F}"/>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a:t>Many hardware interfaces are available today for the Web</a:t>
            </a:r>
          </a:p>
          <a:p>
            <a:pPr marL="342900" indent="-342900">
              <a:buFont typeface="Arial" panose="020B0604020202020204" pitchFamily="34" charset="0"/>
              <a:buChar char="•"/>
            </a:pPr>
            <a:r>
              <a:rPr lang="en-US" sz="2800" dirty="0"/>
              <a:t>Future collaborations between Microsoft and Google in project Fugu will continue to enable more options within a PWA</a:t>
            </a:r>
          </a:p>
        </p:txBody>
      </p:sp>
      <p:pic>
        <p:nvPicPr>
          <p:cNvPr id="5" name="Picture 4">
            <a:extLst>
              <a:ext uri="{FF2B5EF4-FFF2-40B4-BE49-F238E27FC236}">
                <a16:creationId xmlns:a16="http://schemas.microsoft.com/office/drawing/2014/main" id="{F86A4A38-730B-4F26-A849-8EE43DA36DB1}"/>
              </a:ext>
            </a:extLst>
          </p:cNvPr>
          <p:cNvPicPr>
            <a:picLocks noChangeAspect="1"/>
          </p:cNvPicPr>
          <p:nvPr/>
        </p:nvPicPr>
        <p:blipFill>
          <a:blip r:embed="rId2"/>
          <a:stretch>
            <a:fillRect/>
          </a:stretch>
        </p:blipFill>
        <p:spPr>
          <a:xfrm>
            <a:off x="3744143" y="3894362"/>
            <a:ext cx="4703714" cy="2639637"/>
          </a:xfrm>
          <a:prstGeom prst="rect">
            <a:avLst/>
          </a:prstGeom>
        </p:spPr>
      </p:pic>
    </p:spTree>
    <p:extLst>
      <p:ext uri="{BB962C8B-B14F-4D97-AF65-F5344CB8AC3E}">
        <p14:creationId xmlns:p14="http://schemas.microsoft.com/office/powerpoint/2010/main" val="278312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250" fill="hold"/>
                                        <p:tgtEl>
                                          <p:spTgt spid="5"/>
                                        </p:tgtEl>
                                        <p:attrNameLst>
                                          <p:attrName>ppt_w</p:attrName>
                                        </p:attrNameLst>
                                      </p:cBhvr>
                                      <p:tavLst>
                                        <p:tav tm="0">
                                          <p:val>
                                            <p:fltVal val="0"/>
                                          </p:val>
                                        </p:tav>
                                        <p:tav tm="100000">
                                          <p:val>
                                            <p:strVal val="#ppt_w"/>
                                          </p:val>
                                        </p:tav>
                                      </p:tavLst>
                                    </p:anim>
                                    <p:anim calcmode="lin" valueType="num">
                                      <p:cBhvr>
                                        <p:cTn id="16" dur="250" fill="hold"/>
                                        <p:tgtEl>
                                          <p:spTgt spid="5"/>
                                        </p:tgtEl>
                                        <p:attrNameLst>
                                          <p:attrName>ppt_h</p:attrName>
                                        </p:attrNameLst>
                                      </p:cBhvr>
                                      <p:tavLst>
                                        <p:tav tm="0">
                                          <p:val>
                                            <p:fltVal val="0"/>
                                          </p:val>
                                        </p:tav>
                                        <p:tav tm="100000">
                                          <p:val>
                                            <p:strVal val="#ppt_h"/>
                                          </p:val>
                                        </p:tav>
                                      </p:tavLst>
                                    </p:anim>
                                    <p:animEffect transition="in" filter="fade">
                                      <p:cBhvr>
                                        <p:cTn id="1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EB18-6D41-4E7D-87C6-81F75459537F}"/>
              </a:ext>
            </a:extLst>
          </p:cNvPr>
          <p:cNvSpPr>
            <a:spLocks noGrp="1"/>
          </p:cNvSpPr>
          <p:nvPr>
            <p:ph type="title"/>
          </p:nvPr>
        </p:nvSpPr>
        <p:spPr/>
        <p:txBody>
          <a:bodyPr/>
          <a:lstStyle/>
          <a:p>
            <a:r>
              <a:rPr lang="en-US" dirty="0"/>
              <a:t>Promise Syntax</a:t>
            </a:r>
          </a:p>
        </p:txBody>
      </p:sp>
      <p:sp>
        <p:nvSpPr>
          <p:cNvPr id="6" name="Content Placeholder 5">
            <a:extLst>
              <a:ext uri="{FF2B5EF4-FFF2-40B4-BE49-F238E27FC236}">
                <a16:creationId xmlns:a16="http://schemas.microsoft.com/office/drawing/2014/main" id="{32EF6225-EEEA-4453-BA7C-C774D2E077A5}"/>
              </a:ext>
            </a:extLst>
          </p:cNvPr>
          <p:cNvSpPr>
            <a:spLocks noGrp="1"/>
          </p:cNvSpPr>
          <p:nvPr>
            <p:ph idx="1"/>
          </p:nvPr>
        </p:nvSpPr>
        <p:spPr>
          <a:xfrm>
            <a:off x="2015062" y="2819401"/>
            <a:ext cx="8271938" cy="3458741"/>
          </a:xfrm>
        </p:spPr>
        <p:txBody>
          <a:bodyPr>
            <a:normAutofit/>
          </a:bodyPr>
          <a:lstStyle/>
          <a:p>
            <a:r>
              <a:rPr lang="en-US" sz="2800" dirty="0"/>
              <a:t>executor</a:t>
            </a:r>
          </a:p>
          <a:p>
            <a:pPr marL="455645" lvl="1"/>
            <a:r>
              <a:rPr lang="en-US" sz="2400" dirty="0"/>
              <a:t>A function that is passed with the arguments </a:t>
            </a:r>
            <a:r>
              <a:rPr lang="en-US" sz="2400" b="1" dirty="0"/>
              <a:t>resolve</a:t>
            </a:r>
            <a:r>
              <a:rPr lang="en-US" sz="2400" dirty="0"/>
              <a:t> and </a:t>
            </a:r>
            <a:r>
              <a:rPr lang="en-US" sz="2400" b="1" dirty="0"/>
              <a:t>reject</a:t>
            </a:r>
            <a:r>
              <a:rPr lang="en-US" sz="2400" dirty="0"/>
              <a:t>. The resolve and reject functions, when called, resolve or reject the promise, respectively. The executor normally initiates some asynchronous work, and then, once that completes, either calls the resolve function to resolve the promise or else rejects it if an error occurred. If an error is thrown in the executor function, the promise is rejected. </a:t>
            </a:r>
          </a:p>
        </p:txBody>
      </p:sp>
      <p:sp>
        <p:nvSpPr>
          <p:cNvPr id="8" name="TextBox 7">
            <a:extLst>
              <a:ext uri="{FF2B5EF4-FFF2-40B4-BE49-F238E27FC236}">
                <a16:creationId xmlns:a16="http://schemas.microsoft.com/office/drawing/2014/main" id="{841137ED-86F7-4D3E-A05F-CE29C552E692}"/>
              </a:ext>
            </a:extLst>
          </p:cNvPr>
          <p:cNvSpPr txBox="1"/>
          <p:nvPr/>
        </p:nvSpPr>
        <p:spPr>
          <a:xfrm>
            <a:off x="2133600" y="1909864"/>
            <a:ext cx="8153400" cy="646331"/>
          </a:xfrm>
          <a:prstGeom prst="rect">
            <a:avLst/>
          </a:prstGeom>
          <a:solidFill>
            <a:srgbClr val="CCFFFF"/>
          </a:solidFill>
        </p:spPr>
        <p:txBody>
          <a:bodyPr wrap="square" rtlCol="0" anchor="ctr">
            <a:spAutoFit/>
          </a:bodyPr>
          <a:lstStyle/>
          <a:p>
            <a:pPr>
              <a:spcBef>
                <a:spcPts val="1200"/>
              </a:spcBef>
              <a:spcAft>
                <a:spcPts val="1200"/>
              </a:spcAft>
            </a:pPr>
            <a:r>
              <a:rPr lang="en-US" dirty="0">
                <a:latin typeface="Consolas" panose="020B0609020204030204" pitchFamily="49" charset="0"/>
                <a:cs typeface="Courier New" panose="02070309020205020404" pitchFamily="49" charset="0"/>
              </a:rPr>
              <a:t>new Promise( /* executor */ function(resolve, reject) { ... } );</a:t>
            </a:r>
          </a:p>
        </p:txBody>
      </p:sp>
      <p:sp>
        <p:nvSpPr>
          <p:cNvPr id="5" name="Rectangle 4">
            <a:extLst>
              <a:ext uri="{FF2B5EF4-FFF2-40B4-BE49-F238E27FC236}">
                <a16:creationId xmlns:a16="http://schemas.microsoft.com/office/drawing/2014/main" id="{377C42F8-DE19-47F5-A780-9E4FD1FAE629}"/>
              </a:ext>
            </a:extLst>
          </p:cNvPr>
          <p:cNvSpPr/>
          <p:nvPr/>
        </p:nvSpPr>
        <p:spPr>
          <a:xfrm>
            <a:off x="606467" y="6356682"/>
            <a:ext cx="10747333" cy="369332"/>
          </a:xfrm>
          <a:prstGeom prst="rect">
            <a:avLst/>
          </a:prstGeom>
        </p:spPr>
        <p:txBody>
          <a:bodyPr wrap="square">
            <a:spAutoFit/>
          </a:bodyPr>
          <a:lstStyle/>
          <a:p>
            <a:pPr algn="ctr"/>
            <a:r>
              <a:rPr lang="en-US" dirty="0">
                <a:solidFill>
                  <a:schemeClr val="bg1">
                    <a:lumMod val="75000"/>
                  </a:schemeClr>
                </a:solidFill>
              </a:rPr>
              <a:t>https://developer.mozilla.org/en-US/docs/Web/JavaScript/Guide/Using_promises</a:t>
            </a:r>
          </a:p>
        </p:txBody>
      </p:sp>
    </p:spTree>
    <p:extLst>
      <p:ext uri="{BB962C8B-B14F-4D97-AF65-F5344CB8AC3E}">
        <p14:creationId xmlns:p14="http://schemas.microsoft.com/office/powerpoint/2010/main" val="369039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DB28BF3E-E578-4CDC-9380-D1135E745E47}"/>
              </a:ext>
            </a:extLst>
          </p:cNvPr>
          <p:cNvSpPr>
            <a:spLocks noGrp="1"/>
          </p:cNvSpPr>
          <p:nvPr>
            <p:ph type="title"/>
          </p:nvPr>
        </p:nvSpPr>
        <p:spPr>
          <a:xfrm>
            <a:off x="304800" y="2078402"/>
            <a:ext cx="9424416" cy="1329595"/>
          </a:xfrm>
        </p:spPr>
        <p:txBody>
          <a:bodyPr/>
          <a:lstStyle/>
          <a:p>
            <a:r>
              <a:rPr lang="en-US" dirty="0"/>
              <a:t>Myth 10: Real brands aren’t using PWAs for consumer apps</a:t>
            </a:r>
          </a:p>
        </p:txBody>
      </p:sp>
    </p:spTree>
    <p:extLst>
      <p:ext uri="{BB962C8B-B14F-4D97-AF65-F5344CB8AC3E}">
        <p14:creationId xmlns:p14="http://schemas.microsoft.com/office/powerpoint/2010/main" val="8614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75C97F-7B3A-4EED-8AF8-692E4E09DF4E}"/>
              </a:ext>
            </a:extLst>
          </p:cNvPr>
          <p:cNvSpPr>
            <a:spLocks noGrp="1"/>
          </p:cNvSpPr>
          <p:nvPr>
            <p:ph type="title"/>
          </p:nvPr>
        </p:nvSpPr>
        <p:spPr/>
        <p:txBody>
          <a:bodyPr/>
          <a:lstStyle/>
          <a:p>
            <a:r>
              <a:rPr lang="en-US"/>
              <a:t>Demo</a:t>
            </a:r>
          </a:p>
        </p:txBody>
      </p:sp>
      <p:sp>
        <p:nvSpPr>
          <p:cNvPr id="7" name="Text Placeholder 6">
            <a:extLst>
              <a:ext uri="{FF2B5EF4-FFF2-40B4-BE49-F238E27FC236}">
                <a16:creationId xmlns:a16="http://schemas.microsoft.com/office/drawing/2014/main" id="{22F4C121-4662-4AAA-B5F3-C522E47DA562}"/>
              </a:ext>
            </a:extLst>
          </p:cNvPr>
          <p:cNvSpPr>
            <a:spLocks noGrp="1"/>
          </p:cNvSpPr>
          <p:nvPr>
            <p:ph type="body" idx="1"/>
          </p:nvPr>
        </p:nvSpPr>
        <p:spPr/>
        <p:txBody>
          <a:bodyPr/>
          <a:lstStyle/>
          <a:p>
            <a:r>
              <a:rPr lang="en-US"/>
              <a:t>PWAs are driving more businesses than you may think!</a:t>
            </a:r>
          </a:p>
        </p:txBody>
      </p:sp>
    </p:spTree>
    <p:extLst>
      <p:ext uri="{BB962C8B-B14F-4D97-AF65-F5344CB8AC3E}">
        <p14:creationId xmlns:p14="http://schemas.microsoft.com/office/powerpoint/2010/main" val="35444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43ED5426-A69A-4784-843F-ACC36B841C09}"/>
              </a:ext>
            </a:extLst>
          </p:cNvPr>
          <p:cNvSpPr>
            <a:spLocks noGrp="1"/>
          </p:cNvSpPr>
          <p:nvPr>
            <p:ph type="title"/>
          </p:nvPr>
        </p:nvSpPr>
        <p:spPr/>
        <p:txBody>
          <a:bodyPr>
            <a:normAutofit/>
          </a:bodyPr>
          <a:lstStyle/>
          <a:p>
            <a:r>
              <a:rPr lang="en-US"/>
              <a:t>Myth 10: Real brands aren’t using PWAs for consumer apps</a:t>
            </a:r>
          </a:p>
        </p:txBody>
      </p:sp>
      <p:pic>
        <p:nvPicPr>
          <p:cNvPr id="1026" name="Picture 2" descr="See the source image">
            <a:extLst>
              <a:ext uri="{FF2B5EF4-FFF2-40B4-BE49-F238E27FC236}">
                <a16:creationId xmlns:a16="http://schemas.microsoft.com/office/drawing/2014/main" id="{141CCEBA-07EB-4953-BA08-596EEB54469D}"/>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36000" y="2259785"/>
            <a:ext cx="2018114" cy="1638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A81E9F1C-0030-4F0B-966C-F79DC5D32A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5760" y="2170694"/>
            <a:ext cx="3676763" cy="20681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3A719BA2-621D-4542-8249-7ABAA5A674F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1833" y="2919536"/>
            <a:ext cx="3396423" cy="10189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a:extLst>
              <a:ext uri="{FF2B5EF4-FFF2-40B4-BE49-F238E27FC236}">
                <a16:creationId xmlns:a16="http://schemas.microsoft.com/office/drawing/2014/main" id="{4D57EB32-3850-4A0F-861C-D96D603B63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3416" y="2170693"/>
            <a:ext cx="2165602" cy="21925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3E666B2-CB8F-4220-B966-71DDB3F66FA8}"/>
              </a:ext>
            </a:extLst>
          </p:cNvPr>
          <p:cNvPicPr>
            <a:picLocks noChangeAspect="1"/>
          </p:cNvPicPr>
          <p:nvPr/>
        </p:nvPicPr>
        <p:blipFill>
          <a:blip r:embed="rId7"/>
          <a:stretch>
            <a:fillRect/>
          </a:stretch>
        </p:blipFill>
        <p:spPr>
          <a:xfrm>
            <a:off x="3744143" y="4218363"/>
            <a:ext cx="4703714" cy="2639637"/>
          </a:xfrm>
          <a:prstGeom prst="rect">
            <a:avLst/>
          </a:prstGeom>
        </p:spPr>
      </p:pic>
    </p:spTree>
    <p:extLst>
      <p:ext uri="{BB962C8B-B14F-4D97-AF65-F5344CB8AC3E}">
        <p14:creationId xmlns:p14="http://schemas.microsoft.com/office/powerpoint/2010/main" val="267104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6"/>
                                        </p:tgtEl>
                                        <p:attrNameLst>
                                          <p:attrName>style.visibility</p:attrName>
                                        </p:attrNameLst>
                                      </p:cBhvr>
                                      <p:to>
                                        <p:strVal val="visible"/>
                                      </p:to>
                                    </p:set>
                                    <p:anim calcmode="lin" valueType="num">
                                      <p:cBhvr additive="base">
                                        <p:cTn id="19" dur="500" fill="hold"/>
                                        <p:tgtEl>
                                          <p:spTgt spid="1036"/>
                                        </p:tgtEl>
                                        <p:attrNameLst>
                                          <p:attrName>ppt_x</p:attrName>
                                        </p:attrNameLst>
                                      </p:cBhvr>
                                      <p:tavLst>
                                        <p:tav tm="0">
                                          <p:val>
                                            <p:strVal val="#ppt_x"/>
                                          </p:val>
                                        </p:tav>
                                        <p:tav tm="100000">
                                          <p:val>
                                            <p:strVal val="#ppt_x"/>
                                          </p:val>
                                        </p:tav>
                                      </p:tavLst>
                                    </p:anim>
                                    <p:anim calcmode="lin" valueType="num">
                                      <p:cBhvr additive="base">
                                        <p:cTn id="20"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30"/>
                                        </p:tgtEl>
                                        <p:attrNameLst>
                                          <p:attrName>style.visibility</p:attrName>
                                        </p:attrNameLst>
                                      </p:cBhvr>
                                      <p:to>
                                        <p:strVal val="visible"/>
                                      </p:to>
                                    </p:set>
                                    <p:anim calcmode="lin" valueType="num">
                                      <p:cBhvr additive="base">
                                        <p:cTn id="25" dur="500" fill="hold"/>
                                        <p:tgtEl>
                                          <p:spTgt spid="1030"/>
                                        </p:tgtEl>
                                        <p:attrNameLst>
                                          <p:attrName>ppt_x</p:attrName>
                                        </p:attrNameLst>
                                      </p:cBhvr>
                                      <p:tavLst>
                                        <p:tav tm="0">
                                          <p:val>
                                            <p:strVal val="#ppt_x"/>
                                          </p:val>
                                        </p:tav>
                                        <p:tav tm="100000">
                                          <p:val>
                                            <p:strVal val="#ppt_x"/>
                                          </p:val>
                                        </p:tav>
                                      </p:tavLst>
                                    </p:anim>
                                    <p:anim calcmode="lin" valueType="num">
                                      <p:cBhvr additive="base">
                                        <p:cTn id="2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250" fill="hold"/>
                                        <p:tgtEl>
                                          <p:spTgt spid="11"/>
                                        </p:tgtEl>
                                        <p:attrNameLst>
                                          <p:attrName>ppt_w</p:attrName>
                                        </p:attrNameLst>
                                      </p:cBhvr>
                                      <p:tavLst>
                                        <p:tav tm="0">
                                          <p:val>
                                            <p:fltVal val="0"/>
                                          </p:val>
                                        </p:tav>
                                        <p:tav tm="100000">
                                          <p:val>
                                            <p:strVal val="#ppt_w"/>
                                          </p:val>
                                        </p:tav>
                                      </p:tavLst>
                                    </p:anim>
                                    <p:anim calcmode="lin" valueType="num">
                                      <p:cBhvr>
                                        <p:cTn id="32" dur="250" fill="hold"/>
                                        <p:tgtEl>
                                          <p:spTgt spid="11"/>
                                        </p:tgtEl>
                                        <p:attrNameLst>
                                          <p:attrName>ppt_h</p:attrName>
                                        </p:attrNameLst>
                                      </p:cBhvr>
                                      <p:tavLst>
                                        <p:tav tm="0">
                                          <p:val>
                                            <p:fltVal val="0"/>
                                          </p:val>
                                        </p:tav>
                                        <p:tav tm="100000">
                                          <p:val>
                                            <p:strVal val="#ppt_h"/>
                                          </p:val>
                                        </p:tav>
                                      </p:tavLst>
                                    </p:anim>
                                    <p:animEffect transition="in" filter="fade">
                                      <p:cBhvr>
                                        <p:cTn id="33"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D02070F-BA65-4753-AA11-E2E7BC2AB267}"/>
              </a:ext>
            </a:extLst>
          </p:cNvPr>
          <p:cNvSpPr>
            <a:spLocks noGrp="1"/>
          </p:cNvSpPr>
          <p:nvPr>
            <p:ph type="body" sz="quarter" idx="11"/>
          </p:nvPr>
        </p:nvSpPr>
        <p:spPr/>
        <p:txBody>
          <a:bodyPr/>
          <a:lstStyle/>
          <a:p>
            <a:r>
              <a:rPr lang="en-GB" dirty="0"/>
              <a:t>aka.ms/</a:t>
            </a:r>
            <a:r>
              <a:rPr lang="en-GB" dirty="0" err="1"/>
              <a:t>insiderdevtour</a:t>
            </a:r>
            <a:r>
              <a:rPr lang="en-GB" dirty="0"/>
              <a:t>-labs</a:t>
            </a:r>
            <a:endParaRPr lang="en-US" dirty="0">
              <a:solidFill>
                <a:schemeClr val="tx1"/>
              </a:solidFill>
            </a:endParaRPr>
          </a:p>
        </p:txBody>
      </p:sp>
    </p:spTree>
    <p:extLst>
      <p:ext uri="{BB962C8B-B14F-4D97-AF65-F5344CB8AC3E}">
        <p14:creationId xmlns:p14="http://schemas.microsoft.com/office/powerpoint/2010/main" val="239691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1C83-8A4F-45AC-9DFC-CA1FDAC635D6}"/>
              </a:ext>
            </a:extLst>
          </p:cNvPr>
          <p:cNvSpPr>
            <a:spLocks noGrp="1"/>
          </p:cNvSpPr>
          <p:nvPr>
            <p:ph type="title"/>
          </p:nvPr>
        </p:nvSpPr>
        <p:spPr>
          <a:xfrm>
            <a:off x="586391" y="412017"/>
            <a:ext cx="10515600" cy="1325563"/>
          </a:xfrm>
        </p:spPr>
        <p:txBody>
          <a:bodyPr/>
          <a:lstStyle/>
          <a:p>
            <a:r>
              <a:rPr lang="en-US" dirty="0"/>
              <a:t>More Resources</a:t>
            </a:r>
          </a:p>
        </p:txBody>
      </p:sp>
      <p:sp>
        <p:nvSpPr>
          <p:cNvPr id="3" name="Content Placeholder 2">
            <a:extLst>
              <a:ext uri="{FF2B5EF4-FFF2-40B4-BE49-F238E27FC236}">
                <a16:creationId xmlns:a16="http://schemas.microsoft.com/office/drawing/2014/main" id="{DB1D7E9E-4D7C-4F5C-8D95-5B35F2526E12}"/>
              </a:ext>
            </a:extLst>
          </p:cNvPr>
          <p:cNvSpPr>
            <a:spLocks noGrp="1"/>
          </p:cNvSpPr>
          <p:nvPr>
            <p:ph type="body" sz="quarter" idx="10"/>
          </p:nvPr>
        </p:nvSpPr>
        <p:spPr>
          <a:xfrm>
            <a:off x="586391" y="1434372"/>
            <a:ext cx="11018520" cy="3638945"/>
          </a:xfrm>
        </p:spPr>
        <p:txBody>
          <a:bodyPr/>
          <a:lstStyle/>
          <a:p>
            <a:r>
              <a:rPr lang="en-US" sz="2400" u="sng" dirty="0">
                <a:hlinkClick r:id="rId3">
                  <a:extLst>
                    <a:ext uri="{A12FA001-AC4F-418D-AE19-62706E023703}">
                      <ahyp:hlinkClr xmlns:ahyp="http://schemas.microsoft.com/office/drawing/2018/hyperlinkcolor" val="tx"/>
                    </a:ext>
                  </a:extLst>
                </a:hlinkClick>
              </a:rPr>
              <a:t>https://www.pwabuilder.com/</a:t>
            </a:r>
            <a:endParaRPr lang="en-US" sz="2400" u="sng" dirty="0"/>
          </a:p>
          <a:p>
            <a:r>
              <a:rPr lang="en-US" sz="2400" dirty="0">
                <a:hlinkClick r:id="rId4">
                  <a:extLst>
                    <a:ext uri="{A12FA001-AC4F-418D-AE19-62706E023703}">
                      <ahyp:hlinkClr xmlns:ahyp="http://schemas.microsoft.com/office/drawing/2018/hyperlinkcolor" val="tx"/>
                    </a:ext>
                  </a:extLst>
                </a:hlinkClick>
              </a:rPr>
              <a:t>https://realfavicongenerator.net</a:t>
            </a:r>
            <a:endParaRPr lang="en-US" sz="2400" dirty="0"/>
          </a:p>
          <a:p>
            <a:r>
              <a:rPr lang="en-US" sz="2400" dirty="0">
                <a:hlinkClick r:id="rId5">
                  <a:extLst>
                    <a:ext uri="{A12FA001-AC4F-418D-AE19-62706E023703}">
                      <ahyp:hlinkClr xmlns:ahyp="http://schemas.microsoft.com/office/drawing/2018/hyperlinkcolor" val="tx"/>
                    </a:ext>
                  </a:extLst>
                </a:hlinkClick>
              </a:rPr>
              <a:t>https://developers.google.com/web/progressive-web-apps/checklist</a:t>
            </a:r>
            <a:r>
              <a:rPr lang="en-US" sz="2400" dirty="0"/>
              <a:t> </a:t>
            </a:r>
          </a:p>
          <a:p>
            <a:r>
              <a:rPr lang="en-US" sz="2400" u="sng" dirty="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https://webhint.io/</a:t>
            </a:r>
            <a:endParaRPr lang="en-US" sz="2400" u="sng" dirty="0">
              <a:ea typeface="Calibri" panose="020F0502020204030204" pitchFamily="34" charset="0"/>
              <a:cs typeface="Times New Roman" panose="02020603050405020304" pitchFamily="18" charset="0"/>
            </a:endParaRPr>
          </a:p>
          <a:p>
            <a:r>
              <a:rPr lang="en-US" sz="2400" dirty="0">
                <a:hlinkClick r:id="rId7">
                  <a:extLst>
                    <a:ext uri="{A12FA001-AC4F-418D-AE19-62706E023703}">
                      <ahyp:hlinkClr xmlns:ahyp="http://schemas.microsoft.com/office/drawing/2018/hyperlinkcolor" val="tx"/>
                    </a:ext>
                  </a:extLst>
                </a:hlinkClick>
              </a:rPr>
              <a:t>https://developers.google.com/</a:t>
            </a:r>
            <a:r>
              <a:rPr lang="en-US" sz="2400" u="sng" dirty="0"/>
              <a:t>web/tools/lighthouse</a:t>
            </a:r>
            <a:endParaRPr lang="en-US" sz="2400" u="sng" dirty="0">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29697660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FF9B-7000-4C3E-9DF1-6881D78837B9}"/>
              </a:ext>
            </a:extLst>
          </p:cNvPr>
          <p:cNvSpPr>
            <a:spLocks noGrp="1"/>
          </p:cNvSpPr>
          <p:nvPr>
            <p:ph type="title"/>
          </p:nvPr>
        </p:nvSpPr>
        <p:spPr/>
        <p:txBody>
          <a:bodyPr/>
          <a:lstStyle/>
          <a:p>
            <a:r>
              <a:rPr lang="en-US"/>
              <a:t>PWA Checklist</a:t>
            </a:r>
            <a:endParaRPr lang="en-US" dirty="0"/>
          </a:p>
        </p:txBody>
      </p:sp>
      <p:pic>
        <p:nvPicPr>
          <p:cNvPr id="8" name="Picture 7">
            <a:extLst>
              <a:ext uri="{FF2B5EF4-FFF2-40B4-BE49-F238E27FC236}">
                <a16:creationId xmlns:a16="http://schemas.microsoft.com/office/drawing/2014/main" id="{A5B71AF3-E900-4EF9-9BF8-77F7A370F6A8}"/>
              </a:ext>
            </a:extLst>
          </p:cNvPr>
          <p:cNvPicPr>
            <a:picLocks noChangeAspect="1"/>
          </p:cNvPicPr>
          <p:nvPr/>
        </p:nvPicPr>
        <p:blipFill>
          <a:blip r:embed="rId2"/>
          <a:stretch>
            <a:fillRect/>
          </a:stretch>
        </p:blipFill>
        <p:spPr>
          <a:xfrm>
            <a:off x="2141621" y="1905001"/>
            <a:ext cx="7543800" cy="2455083"/>
          </a:xfrm>
          <a:prstGeom prst="rect">
            <a:avLst/>
          </a:prstGeom>
        </p:spPr>
      </p:pic>
      <p:sp>
        <p:nvSpPr>
          <p:cNvPr id="15" name="Rectangle 14">
            <a:extLst>
              <a:ext uri="{FF2B5EF4-FFF2-40B4-BE49-F238E27FC236}">
                <a16:creationId xmlns:a16="http://schemas.microsoft.com/office/drawing/2014/main" id="{75CEEE12-8435-46F3-A9E9-8BC22C9A4C8D}"/>
              </a:ext>
            </a:extLst>
          </p:cNvPr>
          <p:cNvSpPr/>
          <p:nvPr/>
        </p:nvSpPr>
        <p:spPr>
          <a:xfrm>
            <a:off x="2141621" y="4622410"/>
            <a:ext cx="8153400" cy="1077218"/>
          </a:xfrm>
          <a:prstGeom prst="rect">
            <a:avLst/>
          </a:prstGeom>
        </p:spPr>
        <p:txBody>
          <a:bodyPr wrap="square">
            <a:spAutoFit/>
          </a:bodyPr>
          <a:lstStyle/>
          <a:p>
            <a:r>
              <a:rPr lang="en-US" sz="3200" dirty="0">
                <a:solidFill>
                  <a:srgbClr val="FF0000"/>
                </a:solidFill>
                <a:hlinkClick r:id="rId3">
                  <a:extLst>
                    <a:ext uri="{A12FA001-AC4F-418D-AE19-62706E023703}">
                      <ahyp:hlinkClr xmlns:ahyp="http://schemas.microsoft.com/office/drawing/2018/hyperlinkcolor" val="tx"/>
                    </a:ext>
                  </a:extLst>
                </a:hlinkClick>
              </a:rPr>
              <a:t>https://developers.google.com/</a:t>
            </a:r>
            <a:endParaRPr lang="en-US" sz="3200" dirty="0">
              <a:solidFill>
                <a:srgbClr val="FF0000"/>
              </a:solidFill>
            </a:endParaRPr>
          </a:p>
          <a:p>
            <a:r>
              <a:rPr lang="en-US" sz="3200" dirty="0">
                <a:solidFill>
                  <a:srgbClr val="FF0000"/>
                </a:solidFill>
              </a:rPr>
              <a:t>web/progressive-web-apps/checklist</a:t>
            </a:r>
          </a:p>
        </p:txBody>
      </p:sp>
    </p:spTree>
    <p:extLst>
      <p:ext uri="{BB962C8B-B14F-4D97-AF65-F5344CB8AC3E}">
        <p14:creationId xmlns:p14="http://schemas.microsoft.com/office/powerpoint/2010/main" val="128973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B42B-D0C8-472F-ACC5-84E8BF3E5C13}"/>
              </a:ext>
            </a:extLst>
          </p:cNvPr>
          <p:cNvSpPr>
            <a:spLocks noGrp="1"/>
          </p:cNvSpPr>
          <p:nvPr>
            <p:ph type="title"/>
          </p:nvPr>
        </p:nvSpPr>
        <p:spPr/>
        <p:txBody>
          <a:bodyPr/>
          <a:lstStyle/>
          <a:p>
            <a:r>
              <a:rPr lang="en-US" dirty="0"/>
              <a:t>Web Hint</a:t>
            </a:r>
          </a:p>
        </p:txBody>
      </p:sp>
      <p:pic>
        <p:nvPicPr>
          <p:cNvPr id="4" name="Graphic 3">
            <a:extLst>
              <a:ext uri="{FF2B5EF4-FFF2-40B4-BE49-F238E27FC236}">
                <a16:creationId xmlns:a16="http://schemas.microsoft.com/office/drawing/2014/main" id="{8194A300-234D-42A0-BAE0-2CE7532C7E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1464" y="1824824"/>
            <a:ext cx="3155511" cy="766521"/>
          </a:xfrm>
          <a:prstGeom prst="rect">
            <a:avLst/>
          </a:prstGeom>
        </p:spPr>
      </p:pic>
      <p:sp>
        <p:nvSpPr>
          <p:cNvPr id="6" name="Rectangle 5">
            <a:extLst>
              <a:ext uri="{FF2B5EF4-FFF2-40B4-BE49-F238E27FC236}">
                <a16:creationId xmlns:a16="http://schemas.microsoft.com/office/drawing/2014/main" id="{ED49F84D-EE07-45B9-BDF3-CB9DB733EE48}"/>
              </a:ext>
            </a:extLst>
          </p:cNvPr>
          <p:cNvSpPr/>
          <p:nvPr/>
        </p:nvSpPr>
        <p:spPr>
          <a:xfrm>
            <a:off x="1917032" y="4876800"/>
            <a:ext cx="8357937" cy="721736"/>
          </a:xfrm>
          <a:prstGeom prst="rect">
            <a:avLst/>
          </a:prstGeom>
        </p:spPr>
        <p:txBody>
          <a:bodyPr wrap="square">
            <a:spAutoFit/>
          </a:bodyPr>
          <a:lstStyle/>
          <a:p>
            <a:pPr algn="ctr">
              <a:lnSpc>
                <a:spcPct val="107000"/>
              </a:lnSpc>
              <a:spcAft>
                <a:spcPts val="800"/>
              </a:spcAft>
            </a:pPr>
            <a:r>
              <a:rPr lang="en-US" sz="4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https://webhint.io/</a:t>
            </a:r>
            <a:endParaRPr lang="en-US" sz="4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E7CD7B07-68EF-4B0E-AFD6-8BEFBB762634}"/>
              </a:ext>
            </a:extLst>
          </p:cNvPr>
          <p:cNvPicPr>
            <a:picLocks noChangeAspect="1"/>
          </p:cNvPicPr>
          <p:nvPr/>
        </p:nvPicPr>
        <p:blipFill>
          <a:blip r:embed="rId5"/>
          <a:stretch>
            <a:fillRect/>
          </a:stretch>
        </p:blipFill>
        <p:spPr>
          <a:xfrm>
            <a:off x="1973178" y="2743200"/>
            <a:ext cx="8610600" cy="1800560"/>
          </a:xfrm>
          <a:prstGeom prst="rect">
            <a:avLst/>
          </a:prstGeom>
        </p:spPr>
      </p:pic>
    </p:spTree>
    <p:extLst>
      <p:ext uri="{BB962C8B-B14F-4D97-AF65-F5344CB8AC3E}">
        <p14:creationId xmlns:p14="http://schemas.microsoft.com/office/powerpoint/2010/main" val="292588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8006-0CDE-44F7-8C8E-F558350E1B36}"/>
              </a:ext>
            </a:extLst>
          </p:cNvPr>
          <p:cNvSpPr>
            <a:spLocks noGrp="1"/>
          </p:cNvSpPr>
          <p:nvPr>
            <p:ph type="title"/>
          </p:nvPr>
        </p:nvSpPr>
        <p:spPr/>
        <p:txBody>
          <a:bodyPr/>
          <a:lstStyle/>
          <a:p>
            <a:r>
              <a:rPr lang="en-US" dirty="0"/>
              <a:t>Lighthouse</a:t>
            </a:r>
          </a:p>
        </p:txBody>
      </p:sp>
      <p:pic>
        <p:nvPicPr>
          <p:cNvPr id="4" name="Content Placeholder 3">
            <a:extLst>
              <a:ext uri="{FF2B5EF4-FFF2-40B4-BE49-F238E27FC236}">
                <a16:creationId xmlns:a16="http://schemas.microsoft.com/office/drawing/2014/main" id="{16B5247A-E0F2-4C2D-BEB1-102BA585BFC9}"/>
              </a:ext>
            </a:extLst>
          </p:cNvPr>
          <p:cNvPicPr>
            <a:picLocks noGrp="1" noChangeAspect="1"/>
          </p:cNvPicPr>
          <p:nvPr>
            <p:ph idx="1"/>
          </p:nvPr>
        </p:nvPicPr>
        <p:blipFill>
          <a:blip r:embed="rId2"/>
          <a:stretch>
            <a:fillRect/>
          </a:stretch>
        </p:blipFill>
        <p:spPr>
          <a:xfrm>
            <a:off x="1981201" y="1752601"/>
            <a:ext cx="3638095" cy="2038095"/>
          </a:xfrm>
          <a:prstGeom prst="rect">
            <a:avLst/>
          </a:prstGeom>
        </p:spPr>
      </p:pic>
      <p:pic>
        <p:nvPicPr>
          <p:cNvPr id="5" name="Picture 4">
            <a:extLst>
              <a:ext uri="{FF2B5EF4-FFF2-40B4-BE49-F238E27FC236}">
                <a16:creationId xmlns:a16="http://schemas.microsoft.com/office/drawing/2014/main" id="{B7F69748-EEFF-4715-B5BE-391B9956DEFD}"/>
              </a:ext>
            </a:extLst>
          </p:cNvPr>
          <p:cNvPicPr>
            <a:picLocks noChangeAspect="1"/>
          </p:cNvPicPr>
          <p:nvPr/>
        </p:nvPicPr>
        <p:blipFill>
          <a:blip r:embed="rId3"/>
          <a:stretch>
            <a:fillRect/>
          </a:stretch>
        </p:blipFill>
        <p:spPr>
          <a:xfrm>
            <a:off x="1847395" y="3973677"/>
            <a:ext cx="7543800" cy="2580302"/>
          </a:xfrm>
          <a:prstGeom prst="rect">
            <a:avLst/>
          </a:prstGeom>
        </p:spPr>
      </p:pic>
      <p:sp>
        <p:nvSpPr>
          <p:cNvPr id="3" name="Rectangle 2">
            <a:extLst>
              <a:ext uri="{FF2B5EF4-FFF2-40B4-BE49-F238E27FC236}">
                <a16:creationId xmlns:a16="http://schemas.microsoft.com/office/drawing/2014/main" id="{FBCA85A4-7203-41EC-A28B-471C3E628DB5}"/>
              </a:ext>
            </a:extLst>
          </p:cNvPr>
          <p:cNvSpPr/>
          <p:nvPr/>
        </p:nvSpPr>
        <p:spPr>
          <a:xfrm>
            <a:off x="5943600" y="2963710"/>
            <a:ext cx="4572000" cy="646331"/>
          </a:xfrm>
          <a:prstGeom prst="rect">
            <a:avLst/>
          </a:prstGeom>
        </p:spPr>
        <p:txBody>
          <a:bodyPr>
            <a:spAutoFit/>
          </a:bodyPr>
          <a:lstStyle/>
          <a:p>
            <a:r>
              <a:rPr lang="en-US" dirty="0">
                <a:hlinkClick r:id="rId4"/>
              </a:rPr>
              <a:t>https://developers.google.com/</a:t>
            </a:r>
            <a:endParaRPr lang="en-US" dirty="0"/>
          </a:p>
          <a:p>
            <a:r>
              <a:rPr lang="en-US" dirty="0">
                <a:solidFill>
                  <a:srgbClr val="FF0000"/>
                </a:solidFill>
              </a:rPr>
              <a:t>web/tools/lighthouse/</a:t>
            </a:r>
          </a:p>
        </p:txBody>
      </p:sp>
    </p:spTree>
    <p:extLst>
      <p:ext uri="{BB962C8B-B14F-4D97-AF65-F5344CB8AC3E}">
        <p14:creationId xmlns:p14="http://schemas.microsoft.com/office/powerpoint/2010/main" val="170611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E573-055A-42B9-BF80-1D5F05F3E530}"/>
              </a:ext>
            </a:extLst>
          </p:cNvPr>
          <p:cNvSpPr>
            <a:spLocks noGrp="1"/>
          </p:cNvSpPr>
          <p:nvPr>
            <p:ph type="title"/>
          </p:nvPr>
        </p:nvSpPr>
        <p:spPr/>
        <p:txBody>
          <a:bodyPr/>
          <a:lstStyle/>
          <a:p>
            <a:r>
              <a:rPr lang="en-US" dirty="0"/>
              <a:t>Promises</a:t>
            </a:r>
          </a:p>
        </p:txBody>
      </p:sp>
      <p:sp>
        <p:nvSpPr>
          <p:cNvPr id="4" name="Rectangle 1">
            <a:extLst>
              <a:ext uri="{FF2B5EF4-FFF2-40B4-BE49-F238E27FC236}">
                <a16:creationId xmlns:a16="http://schemas.microsoft.com/office/drawing/2014/main" id="{99DEAA94-C63A-41F5-A6B1-E38ED30FAFB1}"/>
              </a:ext>
            </a:extLst>
          </p:cNvPr>
          <p:cNvSpPr>
            <a:spLocks noGrp="1" noChangeArrowheads="1"/>
          </p:cNvSpPr>
          <p:nvPr>
            <p:ph idx="1"/>
          </p:nvPr>
        </p:nvSpPr>
        <p:spPr bwMode="auto">
          <a:xfrm>
            <a:off x="2095500" y="1936145"/>
            <a:ext cx="8001000" cy="255454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1600" dirty="0">
                <a:solidFill>
                  <a:srgbClr val="0077AA"/>
                </a:solidFill>
                <a:latin typeface="Consolas" panose="020B0609020204030204" pitchFamily="49" charset="0"/>
              </a:rPr>
              <a:t>function</a:t>
            </a:r>
            <a:r>
              <a:rPr lang="en-US" altLang="en-US" sz="1600" dirty="0">
                <a:solidFill>
                  <a:srgbClr val="333333"/>
                </a:solidFill>
                <a:latin typeface="Consolas" panose="020B0609020204030204" pitchFamily="49" charset="0"/>
              </a:rPr>
              <a:t> </a:t>
            </a:r>
            <a:r>
              <a:rPr lang="en-US" altLang="en-US" sz="1600" dirty="0" err="1">
                <a:solidFill>
                  <a:srgbClr val="DD4A68"/>
                </a:solidFill>
                <a:latin typeface="Consolas" panose="020B0609020204030204" pitchFamily="49" charset="0"/>
              </a:rPr>
              <a:t>successCallback</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333333"/>
                </a:solidFill>
                <a:latin typeface="Consolas" panose="020B0609020204030204" pitchFamily="49" charset="0"/>
              </a:rPr>
              <a:t>    console</a:t>
            </a:r>
            <a:r>
              <a:rPr lang="en-US" altLang="en-US" sz="1600" dirty="0">
                <a:solidFill>
                  <a:srgbClr val="999999"/>
                </a:solidFill>
                <a:latin typeface="Consolas" panose="020B0609020204030204" pitchFamily="49" charset="0"/>
              </a:rPr>
              <a:t>.</a:t>
            </a:r>
            <a:r>
              <a:rPr lang="en-US" altLang="en-US" sz="1600" dirty="0">
                <a:solidFill>
                  <a:srgbClr val="DD4A68"/>
                </a:solidFill>
                <a:latin typeface="Consolas" panose="020B0609020204030204" pitchFamily="49" charset="0"/>
              </a:rPr>
              <a:t>log</a:t>
            </a:r>
            <a:r>
              <a:rPr lang="en-US" altLang="en-US" sz="1600" dirty="0">
                <a:solidFill>
                  <a:srgbClr val="999999"/>
                </a:solidFill>
                <a:latin typeface="Consolas" panose="020B0609020204030204" pitchFamily="49" charset="0"/>
              </a:rPr>
              <a:t>(</a:t>
            </a:r>
            <a:r>
              <a:rPr lang="en-US" altLang="en-US" sz="1600" dirty="0">
                <a:solidFill>
                  <a:srgbClr val="669900"/>
                </a:solidFill>
                <a:latin typeface="Consolas" panose="020B0609020204030204" pitchFamily="49" charset="0"/>
              </a:rPr>
              <a:t>"Audio file ready at URL: "</a:t>
            </a:r>
            <a:r>
              <a:rPr lang="en-US" altLang="en-US" sz="1600" dirty="0">
                <a:solidFill>
                  <a:srgbClr val="333333"/>
                </a:solidFill>
                <a:latin typeface="Consolas" panose="020B0609020204030204" pitchFamily="49" charset="0"/>
              </a:rPr>
              <a:t> </a:t>
            </a:r>
            <a:r>
              <a:rPr lang="en-US" altLang="en-US" sz="1600" dirty="0">
                <a:solidFill>
                  <a:srgbClr val="A67F59"/>
                </a:solidFill>
                <a:latin typeface="Consolas" panose="020B0609020204030204" pitchFamily="49" charset="0"/>
              </a:rPr>
              <a:t>+</a:t>
            </a:r>
            <a:r>
              <a:rPr lang="en-US" altLang="en-US" sz="1600" dirty="0">
                <a:solidFill>
                  <a:srgbClr val="333333"/>
                </a:solidFill>
                <a:latin typeface="Consolas" panose="020B0609020204030204" pitchFamily="49" charset="0"/>
              </a:rPr>
              <a:t> 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endParaRPr lang="en-US" altLang="en-US" sz="1600" dirty="0">
              <a:solidFill>
                <a:srgbClr val="333333"/>
              </a:solidFill>
              <a:latin typeface="Consolas" panose="020B0609020204030204" pitchFamily="49" charset="0"/>
            </a:endParaRPr>
          </a:p>
          <a:p>
            <a:pPr eaLnBrk="0" fontAlgn="base" hangingPunct="0">
              <a:lnSpc>
                <a:spcPct val="100000"/>
              </a:lnSpc>
              <a:spcBef>
                <a:spcPct val="0"/>
              </a:spcBef>
              <a:spcAft>
                <a:spcPct val="0"/>
              </a:spcAft>
            </a:pPr>
            <a:r>
              <a:rPr lang="en-US" altLang="en-US" sz="1600" dirty="0">
                <a:solidFill>
                  <a:srgbClr val="0077AA"/>
                </a:solidFill>
                <a:latin typeface="Consolas" panose="020B0609020204030204" pitchFamily="49" charset="0"/>
              </a:rPr>
              <a:t>function</a:t>
            </a:r>
            <a:r>
              <a:rPr lang="en-US" altLang="en-US" sz="1600" dirty="0">
                <a:solidFill>
                  <a:srgbClr val="333333"/>
                </a:solidFill>
                <a:latin typeface="Consolas" panose="020B0609020204030204" pitchFamily="49" charset="0"/>
              </a:rPr>
              <a:t> </a:t>
            </a:r>
            <a:r>
              <a:rPr lang="en-US" altLang="en-US" sz="1600" dirty="0" err="1">
                <a:solidFill>
                  <a:srgbClr val="DD4A68"/>
                </a:solidFill>
                <a:latin typeface="Consolas" panose="020B0609020204030204" pitchFamily="49" charset="0"/>
              </a:rPr>
              <a:t>failureCallback</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error</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333333"/>
                </a:solidFill>
                <a:latin typeface="Consolas" panose="020B0609020204030204" pitchFamily="49" charset="0"/>
              </a:rPr>
              <a:t>    console</a:t>
            </a:r>
            <a:r>
              <a:rPr lang="en-US" altLang="en-US" sz="1600" dirty="0">
                <a:solidFill>
                  <a:srgbClr val="999999"/>
                </a:solidFill>
                <a:latin typeface="Consolas" panose="020B0609020204030204" pitchFamily="49" charset="0"/>
              </a:rPr>
              <a:t>.</a:t>
            </a:r>
            <a:r>
              <a:rPr lang="en-US" altLang="en-US" sz="1600" dirty="0">
                <a:solidFill>
                  <a:srgbClr val="DD4A68"/>
                </a:solidFill>
                <a:latin typeface="Consolas" panose="020B0609020204030204" pitchFamily="49" charset="0"/>
              </a:rPr>
              <a:t>log</a:t>
            </a:r>
            <a:r>
              <a:rPr lang="en-US" altLang="en-US" sz="1600" dirty="0">
                <a:solidFill>
                  <a:srgbClr val="999999"/>
                </a:solidFill>
                <a:latin typeface="Consolas" panose="020B0609020204030204" pitchFamily="49" charset="0"/>
              </a:rPr>
              <a:t>(</a:t>
            </a:r>
            <a:r>
              <a:rPr lang="en-US" altLang="en-US" sz="1600" dirty="0">
                <a:solidFill>
                  <a:srgbClr val="669900"/>
                </a:solidFill>
                <a:latin typeface="Consolas" panose="020B0609020204030204" pitchFamily="49" charset="0"/>
              </a:rPr>
              <a:t>"Error generating audio file: "</a:t>
            </a:r>
            <a:r>
              <a:rPr lang="en-US" altLang="en-US" sz="1600" dirty="0">
                <a:solidFill>
                  <a:srgbClr val="333333"/>
                </a:solidFill>
                <a:latin typeface="Consolas" panose="020B0609020204030204" pitchFamily="49" charset="0"/>
              </a:rPr>
              <a:t> </a:t>
            </a:r>
            <a:r>
              <a:rPr lang="en-US" altLang="en-US" sz="1600" dirty="0">
                <a:solidFill>
                  <a:srgbClr val="A67F59"/>
                </a:solidFill>
                <a:latin typeface="Consolas" panose="020B0609020204030204" pitchFamily="49" charset="0"/>
              </a:rPr>
              <a:t>+</a:t>
            </a:r>
            <a:r>
              <a:rPr lang="en-US" altLang="en-US" sz="1600" dirty="0">
                <a:solidFill>
                  <a:srgbClr val="333333"/>
                </a:solidFill>
                <a:latin typeface="Consolas" panose="020B0609020204030204" pitchFamily="49" charset="0"/>
              </a:rPr>
              <a:t> error</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endParaRPr lang="en-US" altLang="en-US" sz="1600" dirty="0">
              <a:solidFill>
                <a:srgbClr val="333333"/>
              </a:solidFill>
              <a:latin typeface="Consolas" panose="020B0609020204030204" pitchFamily="49" charset="0"/>
            </a:endParaRPr>
          </a:p>
          <a:p>
            <a:pPr eaLnBrk="0" fontAlgn="base" hangingPunct="0">
              <a:lnSpc>
                <a:spcPct val="100000"/>
              </a:lnSpc>
              <a:spcBef>
                <a:spcPct val="0"/>
              </a:spcBef>
              <a:spcAft>
                <a:spcPct val="0"/>
              </a:spcAft>
            </a:pPr>
            <a:r>
              <a:rPr lang="en-US" altLang="en-US" sz="1600" dirty="0">
                <a:solidFill>
                  <a:srgbClr val="333333"/>
                </a:solidFill>
                <a:latin typeface="Consolas" panose="020B0609020204030204" pitchFamily="49" charset="0"/>
              </a:rPr>
              <a:t>Old Way w/o Promises</a:t>
            </a:r>
          </a:p>
          <a:p>
            <a:pPr eaLnBrk="0" fontAlgn="base" hangingPunct="0">
              <a:lnSpc>
                <a:spcPct val="100000"/>
              </a:lnSpc>
              <a:spcBef>
                <a:spcPct val="0"/>
              </a:spcBef>
              <a:spcAft>
                <a:spcPct val="0"/>
              </a:spcAft>
            </a:pPr>
            <a:r>
              <a:rPr lang="en-US" altLang="en-US" sz="1600" dirty="0" err="1">
                <a:solidFill>
                  <a:srgbClr val="DD4A68"/>
                </a:solidFill>
                <a:latin typeface="Consolas" panose="020B0609020204030204" pitchFamily="49" charset="0"/>
              </a:rPr>
              <a:t>createAudioFileAsync</a:t>
            </a:r>
            <a:r>
              <a:rPr lang="en-US" altLang="en-US" sz="1600" dirty="0">
                <a:solidFill>
                  <a:srgbClr val="999999"/>
                </a:solidFill>
                <a:latin typeface="Consolas" panose="020B0609020204030204" pitchFamily="49" charset="0"/>
              </a:rPr>
              <a:t>(</a:t>
            </a:r>
            <a:r>
              <a:rPr lang="en-US" altLang="en-US" sz="1600" dirty="0" err="1">
                <a:solidFill>
                  <a:srgbClr val="333333"/>
                </a:solidFill>
                <a:latin typeface="Consolas" panose="020B0609020204030204" pitchFamily="49" charset="0"/>
              </a:rPr>
              <a:t>audioSettings</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successCallback</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failureCallback</a:t>
            </a:r>
            <a:r>
              <a:rPr lang="en-US" altLang="en-US" sz="1600" dirty="0">
                <a:solidFill>
                  <a:srgbClr val="999999"/>
                </a:solidFill>
                <a:latin typeface="Consolas" panose="020B0609020204030204" pitchFamily="49" charset="0"/>
              </a:rPr>
              <a:t>);</a:t>
            </a:r>
            <a:r>
              <a:rPr lang="en-US" altLang="en-US" sz="1050" dirty="0">
                <a:solidFill>
                  <a:schemeClr val="tx1"/>
                </a:solidFill>
              </a:rPr>
              <a:t> </a:t>
            </a:r>
          </a:p>
          <a:p>
            <a:pPr eaLnBrk="0" fontAlgn="base" hangingPunct="0">
              <a:lnSpc>
                <a:spcPct val="100000"/>
              </a:lnSpc>
              <a:spcBef>
                <a:spcPct val="0"/>
              </a:spcBef>
              <a:spcAft>
                <a:spcPct val="0"/>
              </a:spcAft>
            </a:pPr>
            <a:endParaRPr lang="en-US" altLang="en-US" sz="600" dirty="0">
              <a:latin typeface="Arial" panose="020B0604020202020204" pitchFamily="34" charset="0"/>
            </a:endParaRPr>
          </a:p>
        </p:txBody>
      </p:sp>
      <p:sp>
        <p:nvSpPr>
          <p:cNvPr id="5" name="Rectangle 2">
            <a:extLst>
              <a:ext uri="{FF2B5EF4-FFF2-40B4-BE49-F238E27FC236}">
                <a16:creationId xmlns:a16="http://schemas.microsoft.com/office/drawing/2014/main" id="{AB3F2E18-EC88-4C47-8A9B-82A8F6622153}"/>
              </a:ext>
            </a:extLst>
          </p:cNvPr>
          <p:cNvSpPr>
            <a:spLocks noChangeArrowheads="1"/>
          </p:cNvSpPr>
          <p:nvPr/>
        </p:nvSpPr>
        <p:spPr bwMode="auto">
          <a:xfrm>
            <a:off x="2095501" y="4732804"/>
            <a:ext cx="8373979" cy="4924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latin typeface="Consolas" panose="020B0609020204030204" pitchFamily="49" charset="0"/>
              </a:rPr>
              <a:t>New Way w/ Promises</a:t>
            </a:r>
          </a:p>
          <a:p>
            <a:pPr eaLnBrk="0" fontAlgn="base" hangingPunct="0">
              <a:spcBef>
                <a:spcPct val="0"/>
              </a:spcBef>
              <a:spcAft>
                <a:spcPct val="0"/>
              </a:spcAft>
            </a:pPr>
            <a:r>
              <a:rPr lang="en-US" altLang="en-US" sz="1600" dirty="0" err="1">
                <a:solidFill>
                  <a:srgbClr val="DD4A68"/>
                </a:solidFill>
                <a:latin typeface="Consolas" panose="020B0609020204030204" pitchFamily="49" charset="0"/>
              </a:rPr>
              <a:t>createAudioFileAsync</a:t>
            </a:r>
            <a:r>
              <a:rPr lang="en-US" altLang="en-US" sz="1600" dirty="0">
                <a:solidFill>
                  <a:srgbClr val="999999"/>
                </a:solidFill>
                <a:latin typeface="Consolas" panose="020B0609020204030204" pitchFamily="49" charset="0"/>
              </a:rPr>
              <a:t>(</a:t>
            </a:r>
            <a:r>
              <a:rPr lang="en-US" altLang="en-US" sz="1600" dirty="0" err="1">
                <a:solidFill>
                  <a:srgbClr val="333333"/>
                </a:solidFill>
                <a:latin typeface="Consolas" panose="020B0609020204030204" pitchFamily="49" charset="0"/>
              </a:rPr>
              <a:t>audioSettings</a:t>
            </a:r>
            <a:r>
              <a:rPr lang="en-US" altLang="en-US" sz="1600" dirty="0">
                <a:solidFill>
                  <a:srgbClr val="999999"/>
                </a:solidFill>
                <a:latin typeface="Consolas" panose="020B0609020204030204" pitchFamily="49" charset="0"/>
              </a:rPr>
              <a:t>).</a:t>
            </a:r>
            <a:r>
              <a:rPr lang="en-US" altLang="en-US" sz="1600" dirty="0">
                <a:solidFill>
                  <a:srgbClr val="DD4A68"/>
                </a:solidFill>
                <a:latin typeface="Consolas" panose="020B0609020204030204" pitchFamily="49" charset="0"/>
              </a:rPr>
              <a:t>then</a:t>
            </a:r>
            <a:r>
              <a:rPr lang="en-US" altLang="en-US" sz="1600" dirty="0">
                <a:solidFill>
                  <a:srgbClr val="999999"/>
                </a:solidFill>
                <a:latin typeface="Consolas" panose="020B0609020204030204" pitchFamily="49" charset="0"/>
              </a:rPr>
              <a:t>(</a:t>
            </a:r>
            <a:r>
              <a:rPr lang="en-US" altLang="en-US" sz="1600" dirty="0" err="1">
                <a:solidFill>
                  <a:srgbClr val="333333"/>
                </a:solidFill>
                <a:latin typeface="Consolas" panose="020B0609020204030204" pitchFamily="49" charset="0"/>
              </a:rPr>
              <a:t>successCallback</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failureCallback</a:t>
            </a:r>
            <a:r>
              <a:rPr lang="en-US" altLang="en-US" sz="1600" dirty="0">
                <a:solidFill>
                  <a:srgbClr val="999999"/>
                </a:solidFill>
                <a:latin typeface="Consolas" panose="020B0609020204030204" pitchFamily="49" charset="0"/>
              </a:rPr>
              <a:t>);</a:t>
            </a:r>
            <a:r>
              <a:rPr lang="en-US" altLang="en-US" sz="1050" dirty="0"/>
              <a:t> </a:t>
            </a:r>
            <a:endParaRPr lang="en-US" altLang="en-US" sz="3600" dirty="0">
              <a:latin typeface="Arial" panose="020B0604020202020204" pitchFamily="34" charset="0"/>
            </a:endParaRPr>
          </a:p>
        </p:txBody>
      </p:sp>
      <p:sp>
        <p:nvSpPr>
          <p:cNvPr id="6" name="Rectangle 5">
            <a:extLst>
              <a:ext uri="{FF2B5EF4-FFF2-40B4-BE49-F238E27FC236}">
                <a16:creationId xmlns:a16="http://schemas.microsoft.com/office/drawing/2014/main" id="{E07C0CE2-A65E-4CBD-AA75-8B178016A10F}"/>
              </a:ext>
            </a:extLst>
          </p:cNvPr>
          <p:cNvSpPr/>
          <p:nvPr/>
        </p:nvSpPr>
        <p:spPr>
          <a:xfrm>
            <a:off x="606467" y="6356682"/>
            <a:ext cx="10747333" cy="369332"/>
          </a:xfrm>
          <a:prstGeom prst="rect">
            <a:avLst/>
          </a:prstGeom>
        </p:spPr>
        <p:txBody>
          <a:bodyPr wrap="square">
            <a:spAutoFit/>
          </a:bodyPr>
          <a:lstStyle/>
          <a:p>
            <a:pPr algn="ctr"/>
            <a:r>
              <a:rPr lang="en-US" dirty="0">
                <a:solidFill>
                  <a:schemeClr val="bg1">
                    <a:lumMod val="75000"/>
                  </a:schemeClr>
                </a:solidFill>
              </a:rPr>
              <a:t>https:/developer.mozilla.org/en-US/docs/Web/JavaScript/Guide/Using_promises</a:t>
            </a:r>
          </a:p>
        </p:txBody>
      </p:sp>
    </p:spTree>
    <p:extLst>
      <p:ext uri="{BB962C8B-B14F-4D97-AF65-F5344CB8AC3E}">
        <p14:creationId xmlns:p14="http://schemas.microsoft.com/office/powerpoint/2010/main" val="256521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EEA89-7400-4F65-9B90-D8A133D9B01E}"/>
              </a:ext>
            </a:extLst>
          </p:cNvPr>
          <p:cNvSpPr>
            <a:spLocks noGrp="1"/>
          </p:cNvSpPr>
          <p:nvPr>
            <p:ph type="title"/>
          </p:nvPr>
        </p:nvSpPr>
        <p:spPr/>
        <p:txBody>
          <a:bodyPr/>
          <a:lstStyle/>
          <a:p>
            <a:r>
              <a:rPr lang="en-US" dirty="0"/>
              <a:t>Promise Chain</a:t>
            </a:r>
          </a:p>
        </p:txBody>
      </p:sp>
      <p:sp>
        <p:nvSpPr>
          <p:cNvPr id="7" name="Rectangle 1">
            <a:extLst>
              <a:ext uri="{FF2B5EF4-FFF2-40B4-BE49-F238E27FC236}">
                <a16:creationId xmlns:a16="http://schemas.microsoft.com/office/drawing/2014/main" id="{CC2251A2-C84B-42C8-B4BA-208A1C744C7D}"/>
              </a:ext>
            </a:extLst>
          </p:cNvPr>
          <p:cNvSpPr>
            <a:spLocks noGrp="1" noChangeArrowheads="1"/>
          </p:cNvSpPr>
          <p:nvPr>
            <p:ph sz="half" idx="1"/>
          </p:nvPr>
        </p:nvSpPr>
        <p:spPr bwMode="auto">
          <a:xfrm>
            <a:off x="2438401" y="3459134"/>
            <a:ext cx="6030497" cy="246221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1600" dirty="0" err="1">
                <a:solidFill>
                  <a:srgbClr val="DD4A68"/>
                </a:solidFill>
                <a:latin typeface="Consolas" panose="020B0609020204030204" pitchFamily="49" charset="0"/>
              </a:rPr>
              <a:t>doSomething</a:t>
            </a:r>
            <a:r>
              <a:rPr lang="en-US" altLang="en-US" sz="1600" dirty="0">
                <a:solidFill>
                  <a:srgbClr val="999999"/>
                </a:solidFill>
                <a:latin typeface="Consolas" panose="020B0609020204030204" pitchFamily="49" charset="0"/>
              </a:rPr>
              <a:t>().</a:t>
            </a:r>
            <a:r>
              <a:rPr lang="en-US" altLang="en-US" sz="1600" dirty="0">
                <a:solidFill>
                  <a:srgbClr val="DD4A68"/>
                </a:solidFill>
                <a:latin typeface="Consolas" panose="020B0609020204030204" pitchFamily="49" charset="0"/>
              </a:rPr>
              <a:t>then</a:t>
            </a:r>
            <a:r>
              <a:rPr lang="en-US" altLang="en-US" sz="1600" dirty="0">
                <a:solidFill>
                  <a:srgbClr val="999999"/>
                </a:solidFill>
                <a:latin typeface="Consolas" panose="020B0609020204030204" pitchFamily="49" charset="0"/>
              </a:rPr>
              <a:t>(</a:t>
            </a:r>
            <a:r>
              <a:rPr lang="en-US" altLang="en-US" sz="1600" dirty="0">
                <a:solidFill>
                  <a:srgbClr val="0077AA"/>
                </a:solidFill>
                <a:latin typeface="Consolas" panose="020B0609020204030204" pitchFamily="49" charset="0"/>
              </a:rPr>
              <a:t>function</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a:solidFill>
                  <a:srgbClr val="999999"/>
                </a:solidFill>
                <a:latin typeface="Consolas" panose="020B0609020204030204" pitchFamily="49" charset="0"/>
              </a:rPr>
              <a:t>{</a:t>
            </a:r>
          </a:p>
          <a:p>
            <a:pPr eaLnBrk="0" fontAlgn="base" hangingPunct="0">
              <a:lnSpc>
                <a:spcPct val="100000"/>
              </a:lnSpc>
              <a:spcBef>
                <a:spcPct val="0"/>
              </a:spcBef>
              <a:spcAft>
                <a:spcPct val="0"/>
              </a:spcAft>
            </a:pPr>
            <a:r>
              <a:rPr lang="en-US" altLang="en-US" sz="1600" dirty="0">
                <a:solidFill>
                  <a:srgbClr val="999999"/>
                </a:solidFill>
                <a:latin typeface="Consolas" panose="020B0609020204030204" pitchFamily="49" charset="0"/>
              </a:rPr>
              <a:t>   </a:t>
            </a:r>
            <a:r>
              <a:rPr lang="en-US" altLang="en-US" sz="1600" dirty="0">
                <a:solidFill>
                  <a:srgbClr val="333333"/>
                </a:solidFill>
                <a:latin typeface="Consolas" panose="020B0609020204030204" pitchFamily="49" charset="0"/>
              </a:rPr>
              <a:t> </a:t>
            </a:r>
            <a:r>
              <a:rPr lang="en-US" altLang="en-US" sz="1600" dirty="0">
                <a:solidFill>
                  <a:srgbClr val="0077AA"/>
                </a:solidFill>
                <a:latin typeface="Consolas" panose="020B0609020204030204" pitchFamily="49" charset="0"/>
              </a:rPr>
              <a:t>return</a:t>
            </a:r>
            <a:r>
              <a:rPr lang="en-US" altLang="en-US" sz="1600" dirty="0">
                <a:solidFill>
                  <a:srgbClr val="333333"/>
                </a:solidFill>
                <a:latin typeface="Consolas" panose="020B0609020204030204" pitchFamily="49" charset="0"/>
              </a:rPr>
              <a:t> </a:t>
            </a:r>
            <a:r>
              <a:rPr lang="en-US" altLang="en-US" sz="1600" dirty="0" err="1">
                <a:solidFill>
                  <a:srgbClr val="DD4A68"/>
                </a:solidFill>
                <a:latin typeface="Consolas" panose="020B0609020204030204" pitchFamily="49" charset="0"/>
              </a:rPr>
              <a:t>doSomethingElse</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999999"/>
                </a:solidFill>
                <a:latin typeface="Consolas" panose="020B0609020204030204" pitchFamily="49" charset="0"/>
              </a:rPr>
              <a:t>.</a:t>
            </a:r>
            <a:r>
              <a:rPr lang="en-US" altLang="en-US" sz="1600" dirty="0">
                <a:solidFill>
                  <a:srgbClr val="DD4A68"/>
                </a:solidFill>
                <a:latin typeface="Consolas" panose="020B0609020204030204" pitchFamily="49" charset="0"/>
              </a:rPr>
              <a:t>then</a:t>
            </a:r>
            <a:r>
              <a:rPr lang="en-US" altLang="en-US" sz="1600" dirty="0">
                <a:solidFill>
                  <a:srgbClr val="999999"/>
                </a:solidFill>
                <a:latin typeface="Consolas" panose="020B0609020204030204" pitchFamily="49" charset="0"/>
              </a:rPr>
              <a:t>(</a:t>
            </a:r>
            <a:r>
              <a:rPr lang="en-US" altLang="en-US" sz="1600" dirty="0">
                <a:solidFill>
                  <a:srgbClr val="0077AA"/>
                </a:solidFill>
                <a:latin typeface="Consolas" panose="020B0609020204030204" pitchFamily="49" charset="0"/>
              </a:rPr>
              <a:t>function</a:t>
            </a:r>
            <a:r>
              <a:rPr lang="en-US" altLang="en-US" sz="1600" dirty="0">
                <a:solidFill>
                  <a:srgbClr val="999999"/>
                </a:solidFill>
                <a:latin typeface="Consolas" panose="020B0609020204030204" pitchFamily="49" charset="0"/>
              </a:rPr>
              <a:t>(</a:t>
            </a:r>
            <a:r>
              <a:rPr lang="en-US" altLang="en-US" sz="1600" dirty="0" err="1">
                <a:solidFill>
                  <a:srgbClr val="333333"/>
                </a:solidFill>
                <a:latin typeface="Consolas" panose="020B0609020204030204" pitchFamily="49" charset="0"/>
              </a:rPr>
              <a:t>newResult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333333"/>
                </a:solidFill>
                <a:latin typeface="Consolas" panose="020B0609020204030204" pitchFamily="49" charset="0"/>
              </a:rPr>
              <a:t>    </a:t>
            </a:r>
            <a:r>
              <a:rPr lang="en-US" altLang="en-US" sz="1600" dirty="0">
                <a:solidFill>
                  <a:srgbClr val="0077AA"/>
                </a:solidFill>
                <a:latin typeface="Consolas" panose="020B0609020204030204" pitchFamily="49" charset="0"/>
              </a:rPr>
              <a:t>return</a:t>
            </a:r>
            <a:r>
              <a:rPr lang="en-US" altLang="en-US" sz="1600" dirty="0">
                <a:solidFill>
                  <a:srgbClr val="333333"/>
                </a:solidFill>
                <a:latin typeface="Consolas" panose="020B0609020204030204" pitchFamily="49" charset="0"/>
              </a:rPr>
              <a:t> </a:t>
            </a:r>
            <a:r>
              <a:rPr lang="en-US" altLang="en-US" sz="1600" dirty="0" err="1">
                <a:solidFill>
                  <a:srgbClr val="DD4A68"/>
                </a:solidFill>
                <a:latin typeface="Consolas" panose="020B0609020204030204" pitchFamily="49" charset="0"/>
              </a:rPr>
              <a:t>doThirdThing</a:t>
            </a:r>
            <a:r>
              <a:rPr lang="en-US" altLang="en-US" sz="1600" dirty="0">
                <a:solidFill>
                  <a:srgbClr val="999999"/>
                </a:solidFill>
                <a:latin typeface="Consolas" panose="020B0609020204030204" pitchFamily="49" charset="0"/>
              </a:rPr>
              <a:t>(</a:t>
            </a:r>
            <a:r>
              <a:rPr lang="en-US" altLang="en-US" sz="1600" dirty="0" err="1">
                <a:solidFill>
                  <a:srgbClr val="333333"/>
                </a:solidFill>
                <a:latin typeface="Consolas" panose="020B0609020204030204" pitchFamily="49" charset="0"/>
              </a:rPr>
              <a:t>newResult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999999"/>
                </a:solidFill>
                <a:latin typeface="Consolas" panose="020B0609020204030204" pitchFamily="49" charset="0"/>
              </a:rPr>
              <a:t>.</a:t>
            </a:r>
            <a:r>
              <a:rPr lang="en-US" altLang="en-US" sz="1600" dirty="0">
                <a:solidFill>
                  <a:srgbClr val="DD4A68"/>
                </a:solidFill>
                <a:latin typeface="Consolas" panose="020B0609020204030204" pitchFamily="49" charset="0"/>
              </a:rPr>
              <a:t>then</a:t>
            </a:r>
            <a:r>
              <a:rPr lang="en-US" altLang="en-US" sz="1600" dirty="0">
                <a:solidFill>
                  <a:srgbClr val="999999"/>
                </a:solidFill>
                <a:latin typeface="Consolas" panose="020B0609020204030204" pitchFamily="49" charset="0"/>
              </a:rPr>
              <a:t>(</a:t>
            </a:r>
            <a:r>
              <a:rPr lang="en-US" altLang="en-US" sz="1600" dirty="0">
                <a:solidFill>
                  <a:srgbClr val="0077AA"/>
                </a:solidFill>
                <a:latin typeface="Consolas" panose="020B0609020204030204" pitchFamily="49" charset="0"/>
              </a:rPr>
              <a:t>function</a:t>
            </a:r>
            <a:r>
              <a:rPr lang="en-US" altLang="en-US" sz="1600" dirty="0">
                <a:solidFill>
                  <a:srgbClr val="999999"/>
                </a:solidFill>
                <a:latin typeface="Consolas" panose="020B0609020204030204" pitchFamily="49" charset="0"/>
              </a:rPr>
              <a:t>(</a:t>
            </a:r>
            <a:r>
              <a:rPr lang="en-US" altLang="en-US" sz="1600" dirty="0" err="1">
                <a:solidFill>
                  <a:srgbClr val="333333"/>
                </a:solidFill>
                <a:latin typeface="Consolas" panose="020B0609020204030204" pitchFamily="49" charset="0"/>
              </a:rPr>
              <a:t>finalResult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333333"/>
                </a:solidFill>
                <a:latin typeface="Consolas" panose="020B0609020204030204" pitchFamily="49" charset="0"/>
              </a:rPr>
              <a:t>    console</a:t>
            </a:r>
            <a:r>
              <a:rPr lang="en-US" altLang="en-US" sz="1600" dirty="0">
                <a:solidFill>
                  <a:srgbClr val="999999"/>
                </a:solidFill>
                <a:latin typeface="Consolas" panose="020B0609020204030204" pitchFamily="49" charset="0"/>
              </a:rPr>
              <a:t>.</a:t>
            </a:r>
            <a:r>
              <a:rPr lang="en-US" altLang="en-US" sz="1600" dirty="0">
                <a:solidFill>
                  <a:srgbClr val="DD4A68"/>
                </a:solidFill>
                <a:latin typeface="Consolas" panose="020B0609020204030204" pitchFamily="49" charset="0"/>
              </a:rPr>
              <a:t>log</a:t>
            </a:r>
            <a:r>
              <a:rPr lang="en-US" altLang="en-US" sz="1600" dirty="0">
                <a:solidFill>
                  <a:srgbClr val="999999"/>
                </a:solidFill>
                <a:latin typeface="Consolas" panose="020B0609020204030204" pitchFamily="49" charset="0"/>
              </a:rPr>
              <a:t>(</a:t>
            </a:r>
            <a:r>
              <a:rPr lang="en-US" altLang="en-US" sz="1600" dirty="0">
                <a:solidFill>
                  <a:srgbClr val="669900"/>
                </a:solidFill>
                <a:latin typeface="Consolas" panose="020B0609020204030204" pitchFamily="49" charset="0"/>
              </a:rPr>
              <a:t>'Got the final result: '</a:t>
            </a:r>
            <a:r>
              <a:rPr lang="en-US" altLang="en-US" sz="1600" dirty="0">
                <a:solidFill>
                  <a:srgbClr val="333333"/>
                </a:solidFill>
                <a:latin typeface="Consolas" panose="020B0609020204030204" pitchFamily="49" charset="0"/>
              </a:rPr>
              <a:t> </a:t>
            </a:r>
            <a:r>
              <a:rPr lang="en-US" altLang="en-US" sz="1600" dirty="0">
                <a:solidFill>
                  <a:srgbClr val="A67F5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finalResult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999999"/>
                </a:solidFill>
                <a:latin typeface="Consolas" panose="020B0609020204030204" pitchFamily="49" charset="0"/>
              </a:rPr>
              <a:t>.</a:t>
            </a:r>
            <a:r>
              <a:rPr lang="en-US" altLang="en-US" sz="1600" dirty="0">
                <a:solidFill>
                  <a:srgbClr val="0077AA"/>
                </a:solidFill>
                <a:latin typeface="Consolas" panose="020B0609020204030204" pitchFamily="49" charset="0"/>
              </a:rPr>
              <a:t>catch</a:t>
            </a:r>
            <a:r>
              <a:rPr lang="en-US" altLang="en-US" sz="1600" dirty="0">
                <a:solidFill>
                  <a:srgbClr val="999999"/>
                </a:solidFill>
                <a:latin typeface="Consolas" panose="020B0609020204030204" pitchFamily="49" charset="0"/>
              </a:rPr>
              <a:t>(</a:t>
            </a:r>
            <a:r>
              <a:rPr lang="en-US" altLang="en-US" sz="1600" dirty="0" err="1">
                <a:solidFill>
                  <a:srgbClr val="333333"/>
                </a:solidFill>
                <a:latin typeface="Consolas" panose="020B0609020204030204" pitchFamily="49" charset="0"/>
              </a:rPr>
              <a:t>failureCallback</a:t>
            </a:r>
            <a:r>
              <a:rPr lang="en-US" altLang="en-US" sz="1400" dirty="0">
                <a:solidFill>
                  <a:srgbClr val="999999"/>
                </a:solidFill>
                <a:latin typeface="Consolas" panose="020B0609020204030204" pitchFamily="49" charset="0"/>
              </a:rPr>
              <a:t>);</a:t>
            </a:r>
            <a:r>
              <a:rPr lang="en-US" altLang="en-US" sz="1000" dirty="0">
                <a:solidFill>
                  <a:schemeClr val="tx1"/>
                </a:solidFill>
              </a:rPr>
              <a:t> </a:t>
            </a:r>
            <a:endParaRPr lang="en-US" altLang="en-US" sz="3200" dirty="0">
              <a:solidFill>
                <a:schemeClr val="tx1"/>
              </a:solidFill>
              <a:latin typeface="Arial" panose="020B0604020202020204" pitchFamily="34" charset="0"/>
            </a:endParaRPr>
          </a:p>
        </p:txBody>
      </p:sp>
      <p:sp>
        <p:nvSpPr>
          <p:cNvPr id="8" name="Rectangle 2">
            <a:extLst>
              <a:ext uri="{FF2B5EF4-FFF2-40B4-BE49-F238E27FC236}">
                <a16:creationId xmlns:a16="http://schemas.microsoft.com/office/drawing/2014/main" id="{34610D79-1221-4DC9-B257-EACCCCD0D51F}"/>
              </a:ext>
            </a:extLst>
          </p:cNvPr>
          <p:cNvSpPr>
            <a:spLocks noGrp="1" noChangeArrowheads="1"/>
          </p:cNvSpPr>
          <p:nvPr>
            <p:ph sz="half" idx="2"/>
          </p:nvPr>
        </p:nvSpPr>
        <p:spPr bwMode="auto">
          <a:xfrm>
            <a:off x="2438401" y="1543066"/>
            <a:ext cx="6771084" cy="17235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1600" dirty="0" err="1">
                <a:solidFill>
                  <a:srgbClr val="DD4A68"/>
                </a:solidFill>
                <a:latin typeface="Consolas" panose="020B0609020204030204" pitchFamily="49" charset="0"/>
              </a:rPr>
              <a:t>doSomething</a:t>
            </a:r>
            <a:r>
              <a:rPr lang="en-US" altLang="en-US" sz="1600" dirty="0">
                <a:solidFill>
                  <a:srgbClr val="999999"/>
                </a:solidFill>
                <a:latin typeface="Consolas" panose="020B0609020204030204" pitchFamily="49" charset="0"/>
              </a:rPr>
              <a:t>(</a:t>
            </a:r>
            <a:r>
              <a:rPr lang="en-US" altLang="en-US" sz="1600" dirty="0">
                <a:solidFill>
                  <a:srgbClr val="0077AA"/>
                </a:solidFill>
                <a:latin typeface="Consolas" panose="020B0609020204030204" pitchFamily="49" charset="0"/>
              </a:rPr>
              <a:t>function</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333333"/>
                </a:solidFill>
                <a:latin typeface="Consolas" panose="020B0609020204030204" pitchFamily="49" charset="0"/>
              </a:rPr>
              <a:t>    </a:t>
            </a:r>
            <a:r>
              <a:rPr lang="en-US" altLang="en-US" sz="1600" dirty="0" err="1">
                <a:solidFill>
                  <a:srgbClr val="DD4A68"/>
                </a:solidFill>
                <a:latin typeface="Consolas" panose="020B0609020204030204" pitchFamily="49" charset="0"/>
              </a:rPr>
              <a:t>doSomethingElse</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a:solidFill>
                  <a:srgbClr val="0077AA"/>
                </a:solidFill>
                <a:latin typeface="Consolas" panose="020B0609020204030204" pitchFamily="49" charset="0"/>
              </a:rPr>
              <a:t>function</a:t>
            </a:r>
            <a:r>
              <a:rPr lang="en-US" altLang="en-US" sz="1600" dirty="0">
                <a:solidFill>
                  <a:srgbClr val="999999"/>
                </a:solidFill>
                <a:latin typeface="Consolas" panose="020B0609020204030204" pitchFamily="49" charset="0"/>
              </a:rPr>
              <a:t>(</a:t>
            </a:r>
            <a:r>
              <a:rPr lang="en-US" altLang="en-US" sz="1600" dirty="0" err="1">
                <a:solidFill>
                  <a:srgbClr val="333333"/>
                </a:solidFill>
                <a:latin typeface="Consolas" panose="020B0609020204030204" pitchFamily="49" charset="0"/>
              </a:rPr>
              <a:t>newResult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333333"/>
                </a:solidFill>
                <a:latin typeface="Consolas" panose="020B0609020204030204" pitchFamily="49" charset="0"/>
              </a:rPr>
              <a:t>        </a:t>
            </a:r>
            <a:r>
              <a:rPr lang="en-US" altLang="en-US" sz="1600" dirty="0" err="1">
                <a:solidFill>
                  <a:srgbClr val="DD4A68"/>
                </a:solidFill>
                <a:latin typeface="Consolas" panose="020B0609020204030204" pitchFamily="49" charset="0"/>
              </a:rPr>
              <a:t>doThirdThing</a:t>
            </a:r>
            <a:r>
              <a:rPr lang="en-US" altLang="en-US" sz="1600" dirty="0">
                <a:solidFill>
                  <a:srgbClr val="999999"/>
                </a:solidFill>
                <a:latin typeface="Consolas" panose="020B0609020204030204" pitchFamily="49" charset="0"/>
              </a:rPr>
              <a:t>(</a:t>
            </a:r>
            <a:r>
              <a:rPr lang="en-US" altLang="en-US" sz="1600" dirty="0" err="1">
                <a:solidFill>
                  <a:srgbClr val="333333"/>
                </a:solidFill>
                <a:latin typeface="Consolas" panose="020B0609020204030204" pitchFamily="49" charset="0"/>
              </a:rPr>
              <a:t>newResult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a:solidFill>
                  <a:srgbClr val="0077AA"/>
                </a:solidFill>
                <a:latin typeface="Consolas" panose="020B0609020204030204" pitchFamily="49" charset="0"/>
              </a:rPr>
              <a:t>function</a:t>
            </a:r>
            <a:r>
              <a:rPr lang="en-US" altLang="en-US" sz="1600" dirty="0">
                <a:solidFill>
                  <a:srgbClr val="999999"/>
                </a:solidFill>
                <a:latin typeface="Consolas" panose="020B0609020204030204" pitchFamily="49" charset="0"/>
              </a:rPr>
              <a:t>(</a:t>
            </a:r>
            <a:r>
              <a:rPr lang="en-US" altLang="en-US" sz="1600" dirty="0" err="1">
                <a:solidFill>
                  <a:srgbClr val="333333"/>
                </a:solidFill>
                <a:latin typeface="Consolas" panose="020B0609020204030204" pitchFamily="49" charset="0"/>
              </a:rPr>
              <a:t>finalResult</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333333"/>
                </a:solidFill>
                <a:latin typeface="Consolas" panose="020B0609020204030204" pitchFamily="49" charset="0"/>
              </a:rPr>
              <a:t>            console</a:t>
            </a:r>
            <a:r>
              <a:rPr lang="en-US" altLang="en-US" sz="1600" dirty="0">
                <a:solidFill>
                  <a:srgbClr val="999999"/>
                </a:solidFill>
                <a:latin typeface="Consolas" panose="020B0609020204030204" pitchFamily="49" charset="0"/>
              </a:rPr>
              <a:t>.</a:t>
            </a:r>
            <a:r>
              <a:rPr lang="en-US" altLang="en-US" sz="1600" dirty="0">
                <a:solidFill>
                  <a:srgbClr val="DD4A68"/>
                </a:solidFill>
                <a:latin typeface="Consolas" panose="020B0609020204030204" pitchFamily="49" charset="0"/>
              </a:rPr>
              <a:t>log</a:t>
            </a:r>
            <a:r>
              <a:rPr lang="en-US" altLang="en-US" sz="1600" dirty="0">
                <a:solidFill>
                  <a:srgbClr val="999999"/>
                </a:solidFill>
                <a:latin typeface="Consolas" panose="020B0609020204030204" pitchFamily="49" charset="0"/>
              </a:rPr>
              <a:t>(</a:t>
            </a:r>
            <a:r>
              <a:rPr lang="en-US" altLang="en-US" sz="1600" dirty="0">
                <a:solidFill>
                  <a:srgbClr val="669900"/>
                </a:solidFill>
                <a:latin typeface="Consolas" panose="020B0609020204030204" pitchFamily="49" charset="0"/>
              </a:rPr>
              <a:t>'Got the final result: '</a:t>
            </a:r>
            <a:r>
              <a:rPr lang="en-US" altLang="en-US" sz="1600" dirty="0">
                <a:solidFill>
                  <a:srgbClr val="333333"/>
                </a:solidFill>
                <a:latin typeface="Consolas" panose="020B0609020204030204" pitchFamily="49" charset="0"/>
              </a:rPr>
              <a:t> </a:t>
            </a:r>
            <a:r>
              <a:rPr lang="en-US" altLang="en-US" sz="1600" dirty="0">
                <a:solidFill>
                  <a:srgbClr val="A67F5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finalResult</a:t>
            </a:r>
            <a:r>
              <a:rPr lang="en-US" altLang="en-US" sz="1600" dirty="0">
                <a:solidFill>
                  <a:srgbClr val="999999"/>
                </a:solidFill>
                <a:latin typeface="Consolas" panose="020B0609020204030204" pitchFamily="49" charset="0"/>
              </a:rPr>
              <a:t>);</a:t>
            </a:r>
          </a:p>
          <a:p>
            <a:pPr eaLnBrk="0" fontAlgn="base" hangingPunct="0">
              <a:lnSpc>
                <a:spcPct val="100000"/>
              </a:lnSpc>
              <a:spcBef>
                <a:spcPct val="0"/>
              </a:spcBef>
              <a:spcAft>
                <a:spcPct val="0"/>
              </a:spcAft>
            </a:pPr>
            <a:r>
              <a:rPr lang="en-US" altLang="en-US" sz="1600" dirty="0">
                <a:solidFill>
                  <a:srgbClr val="999999"/>
                </a:solidFill>
                <a:latin typeface="Consolas" panose="020B0609020204030204" pitchFamily="49" charset="0"/>
              </a:rPr>
              <a:t>        </a:t>
            </a:r>
            <a:r>
              <a:rPr lang="en-US" altLang="en-US" sz="1600" dirty="0">
                <a:solidFill>
                  <a:srgbClr val="333333"/>
                </a:solidFill>
                <a:latin typeface="Consolas" panose="020B0609020204030204" pitchFamily="49" charset="0"/>
              </a:rPr>
              <a:t> </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failureCallback</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333333"/>
                </a:solidFill>
                <a:latin typeface="Consolas" panose="020B0609020204030204" pitchFamily="49" charset="0"/>
              </a:rPr>
              <a:t>    </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failureCallback</a:t>
            </a: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p>
          <a:p>
            <a:pPr eaLnBrk="0" fontAlgn="base" hangingPunct="0">
              <a:lnSpc>
                <a:spcPct val="100000"/>
              </a:lnSpc>
              <a:spcBef>
                <a:spcPct val="0"/>
              </a:spcBef>
              <a:spcAft>
                <a:spcPct val="0"/>
              </a:spcAft>
            </a:pPr>
            <a:r>
              <a:rPr lang="en-US" altLang="en-US" sz="1600" dirty="0">
                <a:solidFill>
                  <a:srgbClr val="999999"/>
                </a:solidFill>
                <a:latin typeface="Consolas" panose="020B0609020204030204" pitchFamily="49" charset="0"/>
              </a:rPr>
              <a:t>},</a:t>
            </a: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failureCallback</a:t>
            </a:r>
            <a:r>
              <a:rPr lang="en-US" altLang="en-US" sz="1600" dirty="0">
                <a:solidFill>
                  <a:srgbClr val="999999"/>
                </a:solidFill>
                <a:latin typeface="Consolas" panose="020B0609020204030204" pitchFamily="49" charset="0"/>
              </a:rPr>
              <a:t>);</a:t>
            </a:r>
            <a:r>
              <a:rPr lang="en-US" altLang="en-US" sz="1050" dirty="0">
                <a:solidFill>
                  <a:schemeClr val="tx1"/>
                </a:solidFill>
              </a:rPr>
              <a:t> </a:t>
            </a:r>
            <a:endParaRPr lang="en-US" altLang="en-US" sz="3600" dirty="0">
              <a:solidFill>
                <a:schemeClr val="tx1"/>
              </a:solidFill>
              <a:latin typeface="Arial" panose="020B0604020202020204" pitchFamily="34" charset="0"/>
            </a:endParaRPr>
          </a:p>
        </p:txBody>
      </p:sp>
      <p:sp>
        <p:nvSpPr>
          <p:cNvPr id="6" name="Rectangle 5">
            <a:extLst>
              <a:ext uri="{FF2B5EF4-FFF2-40B4-BE49-F238E27FC236}">
                <a16:creationId xmlns:a16="http://schemas.microsoft.com/office/drawing/2014/main" id="{7602EA18-AEA0-44B9-8CFE-14FD93F0DE0E}"/>
              </a:ext>
            </a:extLst>
          </p:cNvPr>
          <p:cNvSpPr/>
          <p:nvPr/>
        </p:nvSpPr>
        <p:spPr>
          <a:xfrm>
            <a:off x="606467" y="6356682"/>
            <a:ext cx="10747333" cy="369332"/>
          </a:xfrm>
          <a:prstGeom prst="rect">
            <a:avLst/>
          </a:prstGeom>
        </p:spPr>
        <p:txBody>
          <a:bodyPr wrap="square">
            <a:spAutoFit/>
          </a:bodyPr>
          <a:lstStyle/>
          <a:p>
            <a:pPr algn="ctr"/>
            <a:r>
              <a:rPr lang="en-US" dirty="0">
                <a:solidFill>
                  <a:schemeClr val="bg1">
                    <a:lumMod val="75000"/>
                  </a:schemeClr>
                </a:solidFill>
              </a:rPr>
              <a:t>https:/developer.mozilla.org/en-US/docs/Web/JavaScript/Guide/Using_promises</a:t>
            </a:r>
          </a:p>
        </p:txBody>
      </p:sp>
    </p:spTree>
    <p:extLst>
      <p:ext uri="{BB962C8B-B14F-4D97-AF65-F5344CB8AC3E}">
        <p14:creationId xmlns:p14="http://schemas.microsoft.com/office/powerpoint/2010/main" val="365063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A23AFF-AE5C-436E-B2A8-5322CA3C816E}"/>
              </a:ext>
            </a:extLst>
          </p:cNvPr>
          <p:cNvSpPr txBox="1"/>
          <p:nvPr/>
        </p:nvSpPr>
        <p:spPr>
          <a:xfrm>
            <a:off x="3962400" y="2321004"/>
            <a:ext cx="4267200" cy="1107996"/>
          </a:xfrm>
          <a:prstGeom prst="rect">
            <a:avLst/>
          </a:prstGeom>
          <a:noFill/>
        </p:spPr>
        <p:txBody>
          <a:bodyPr wrap="square" rtlCol="0">
            <a:spAutoFit/>
          </a:bodyPr>
          <a:lstStyle/>
          <a:p>
            <a:r>
              <a:rPr lang="en-US" sz="6600" b="1" dirty="0">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Fetch API</a:t>
            </a:r>
          </a:p>
        </p:txBody>
      </p:sp>
      <p:sp>
        <p:nvSpPr>
          <p:cNvPr id="2" name="Rectangle 1">
            <a:extLst>
              <a:ext uri="{FF2B5EF4-FFF2-40B4-BE49-F238E27FC236}">
                <a16:creationId xmlns:a16="http://schemas.microsoft.com/office/drawing/2014/main" id="{EC4CC7C1-1A9E-45BB-BFEB-4CEDCB0042D0}"/>
              </a:ext>
            </a:extLst>
          </p:cNvPr>
          <p:cNvSpPr/>
          <p:nvPr/>
        </p:nvSpPr>
        <p:spPr>
          <a:xfrm>
            <a:off x="2004646" y="3429000"/>
            <a:ext cx="8153961" cy="369332"/>
          </a:xfrm>
          <a:prstGeom prst="rect">
            <a:avLst/>
          </a:prstGeom>
        </p:spPr>
        <p:txBody>
          <a:bodyPr wrap="square">
            <a:spAutoFit/>
          </a:bodyPr>
          <a:lstStyle/>
          <a:p>
            <a:pPr algn="ctr"/>
            <a:r>
              <a:rPr lang="en-US" dirty="0"/>
              <a:t>https://developer.mozilla.org/en-US/docs/Web/API/Fetch_API</a:t>
            </a:r>
          </a:p>
        </p:txBody>
      </p:sp>
    </p:spTree>
    <p:extLst>
      <p:ext uri="{BB962C8B-B14F-4D97-AF65-F5344CB8AC3E}">
        <p14:creationId xmlns:p14="http://schemas.microsoft.com/office/powerpoint/2010/main" val="270910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EB18-6D41-4E7D-87C6-81F75459537F}"/>
              </a:ext>
            </a:extLst>
          </p:cNvPr>
          <p:cNvSpPr>
            <a:spLocks noGrp="1"/>
          </p:cNvSpPr>
          <p:nvPr>
            <p:ph type="title"/>
          </p:nvPr>
        </p:nvSpPr>
        <p:spPr/>
        <p:txBody>
          <a:bodyPr/>
          <a:lstStyle/>
          <a:p>
            <a:r>
              <a:rPr lang="en-US" dirty="0"/>
              <a:t>fetch() Syntax</a:t>
            </a:r>
          </a:p>
        </p:txBody>
      </p:sp>
      <p:sp>
        <p:nvSpPr>
          <p:cNvPr id="6" name="Content Placeholder 5">
            <a:extLst>
              <a:ext uri="{FF2B5EF4-FFF2-40B4-BE49-F238E27FC236}">
                <a16:creationId xmlns:a16="http://schemas.microsoft.com/office/drawing/2014/main" id="{32EF6225-EEEA-4453-BA7C-C774D2E077A5}"/>
              </a:ext>
            </a:extLst>
          </p:cNvPr>
          <p:cNvSpPr>
            <a:spLocks noGrp="1"/>
          </p:cNvSpPr>
          <p:nvPr>
            <p:ph idx="1"/>
          </p:nvPr>
        </p:nvSpPr>
        <p:spPr>
          <a:xfrm>
            <a:off x="2015062" y="2355938"/>
            <a:ext cx="8271938" cy="3458741"/>
          </a:xfrm>
        </p:spPr>
        <p:txBody>
          <a:bodyPr>
            <a:normAutofit/>
          </a:bodyPr>
          <a:lstStyle/>
          <a:p>
            <a:r>
              <a:rPr lang="en-US" sz="2800" dirty="0"/>
              <a:t>input</a:t>
            </a:r>
          </a:p>
          <a:p>
            <a:pPr lvl="1">
              <a:buFont typeface="Wingdings" panose="05000000000000000000" pitchFamily="2" charset="2"/>
              <a:buChar char="§"/>
            </a:pPr>
            <a:r>
              <a:rPr lang="en-US" sz="2400" b="1" dirty="0"/>
              <a:t> Request</a:t>
            </a:r>
            <a:r>
              <a:rPr lang="en-US" sz="2400" dirty="0"/>
              <a:t> object</a:t>
            </a:r>
          </a:p>
          <a:p>
            <a:r>
              <a:rPr lang="en-US" sz="2800" dirty="0" err="1"/>
              <a:t>init</a:t>
            </a:r>
            <a:r>
              <a:rPr lang="en-US" sz="2800" dirty="0"/>
              <a:t> (optional)</a:t>
            </a:r>
          </a:p>
          <a:p>
            <a:pPr lvl="1">
              <a:buFont typeface="Wingdings" panose="05000000000000000000" pitchFamily="2" charset="2"/>
              <a:buChar char="§"/>
            </a:pPr>
            <a:r>
              <a:rPr lang="en-US" sz="2400" dirty="0"/>
              <a:t> Options object containing custom settings that you want to apply to the request</a:t>
            </a:r>
          </a:p>
          <a:p>
            <a:pPr lvl="1">
              <a:buFont typeface="Wingdings" panose="05000000000000000000" pitchFamily="2" charset="2"/>
              <a:buChar char="§"/>
            </a:pPr>
            <a:endParaRPr lang="en-US" sz="2400" dirty="0"/>
          </a:p>
          <a:p>
            <a:pPr marL="56951"/>
            <a:r>
              <a:rPr lang="en-US" sz="2400" dirty="0"/>
              <a:t>fetch('http://example.com/contacts')</a:t>
            </a:r>
          </a:p>
        </p:txBody>
      </p:sp>
      <p:sp>
        <p:nvSpPr>
          <p:cNvPr id="8" name="TextBox 7">
            <a:extLst>
              <a:ext uri="{FF2B5EF4-FFF2-40B4-BE49-F238E27FC236}">
                <a16:creationId xmlns:a16="http://schemas.microsoft.com/office/drawing/2014/main" id="{841137ED-86F7-4D3E-A05F-CE29C552E692}"/>
              </a:ext>
            </a:extLst>
          </p:cNvPr>
          <p:cNvSpPr txBox="1"/>
          <p:nvPr/>
        </p:nvSpPr>
        <p:spPr>
          <a:xfrm>
            <a:off x="2015062" y="1674868"/>
            <a:ext cx="8153400" cy="369332"/>
          </a:xfrm>
          <a:prstGeom prst="rect">
            <a:avLst/>
          </a:prstGeom>
          <a:solidFill>
            <a:srgbClr val="CCFFFF"/>
          </a:solidFill>
        </p:spPr>
        <p:txBody>
          <a:bodyPr wrap="square" rtlCol="0" anchor="ctr">
            <a:spAutoFit/>
          </a:bodyPr>
          <a:lstStyle/>
          <a:p>
            <a:pPr>
              <a:spcBef>
                <a:spcPts val="1200"/>
              </a:spcBef>
              <a:spcAft>
                <a:spcPts val="1200"/>
              </a:spcAft>
            </a:pPr>
            <a:r>
              <a:rPr lang="en-US" dirty="0">
                <a:latin typeface="Consolas" panose="020B0609020204030204" pitchFamily="49" charset="0"/>
                <a:cs typeface="Courier New" panose="02070309020205020404" pitchFamily="49" charset="0"/>
              </a:rPr>
              <a:t>fetch(input[, </a:t>
            </a:r>
            <a:r>
              <a:rPr lang="en-US" dirty="0" err="1">
                <a:latin typeface="Consolas" panose="020B0609020204030204" pitchFamily="49" charset="0"/>
                <a:cs typeface="Courier New" panose="02070309020205020404" pitchFamily="49" charset="0"/>
              </a:rPr>
              <a:t>init</a:t>
            </a:r>
            <a:r>
              <a:rPr lang="en-US" dirty="0">
                <a:latin typeface="Consolas" panose="020B06090202040302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687A3ABD-CEC7-4C0A-8443-EBA2BA194302}"/>
              </a:ext>
            </a:extLst>
          </p:cNvPr>
          <p:cNvSpPr/>
          <p:nvPr/>
        </p:nvSpPr>
        <p:spPr>
          <a:xfrm>
            <a:off x="2014501" y="6295263"/>
            <a:ext cx="8153961" cy="369332"/>
          </a:xfrm>
          <a:prstGeom prst="rect">
            <a:avLst/>
          </a:prstGeom>
        </p:spPr>
        <p:txBody>
          <a:bodyPr wrap="square">
            <a:spAutoFit/>
          </a:bodyPr>
          <a:lstStyle/>
          <a:p>
            <a:pPr algn="ctr"/>
            <a:r>
              <a:rPr lang="en-US" dirty="0">
                <a:solidFill>
                  <a:schemeClr val="bg1">
                    <a:lumMod val="75000"/>
                  </a:schemeClr>
                </a:solidFill>
              </a:rPr>
              <a:t>https://developer.mozilla.org/en-US/docs/Web/API/Fetch_API</a:t>
            </a:r>
          </a:p>
        </p:txBody>
      </p:sp>
    </p:spTree>
    <p:extLst>
      <p:ext uri="{BB962C8B-B14F-4D97-AF65-F5344CB8AC3E}">
        <p14:creationId xmlns:p14="http://schemas.microsoft.com/office/powerpoint/2010/main" val="142801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3905</Words>
  <Application>Microsoft Office PowerPoint</Application>
  <PresentationFormat>Widescreen</PresentationFormat>
  <Paragraphs>495</Paragraphs>
  <Slides>57</Slides>
  <Notes>40</Notes>
  <HiddenSlides>7</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57</vt:i4>
      </vt:variant>
    </vt:vector>
  </HeadingPairs>
  <TitlesOfParts>
    <vt:vector size="71" baseType="lpstr">
      <vt:lpstr>Arial</vt:lpstr>
      <vt:lpstr>Calibri</vt:lpstr>
      <vt:lpstr>Calibri Light</vt:lpstr>
      <vt:lpstr>Consolas</vt:lpstr>
      <vt:lpstr>Courier New</vt:lpstr>
      <vt:lpstr>Segoe UI</vt:lpstr>
      <vt:lpstr>Segoe UI Black</vt:lpstr>
      <vt:lpstr>Segoe UI Emoji</vt:lpstr>
      <vt:lpstr>Segoe UI Light</vt:lpstr>
      <vt:lpstr>Segoe UI Semibold</vt:lpstr>
      <vt:lpstr>Segoe UI Semilight</vt:lpstr>
      <vt:lpstr>Times New Roman</vt:lpstr>
      <vt:lpstr>Wingdings</vt:lpstr>
      <vt:lpstr>Office Theme</vt:lpstr>
      <vt:lpstr>PowerPoint Presentation</vt:lpstr>
      <vt:lpstr>Myth-Busting PWAs</vt:lpstr>
      <vt:lpstr>Microsoft Edge Insider Channels</vt:lpstr>
      <vt:lpstr>PowerPoint Presentation</vt:lpstr>
      <vt:lpstr>Promise Syntax</vt:lpstr>
      <vt:lpstr>Promises</vt:lpstr>
      <vt:lpstr>Promise Chain</vt:lpstr>
      <vt:lpstr>PowerPoint Presentation</vt:lpstr>
      <vt:lpstr>fetch() Syntax</vt:lpstr>
      <vt:lpstr>Sample Fetch</vt:lpstr>
      <vt:lpstr>Init Options</vt:lpstr>
      <vt:lpstr>PowerPoint Presentation</vt:lpstr>
      <vt:lpstr>PowerPoint Presentation</vt:lpstr>
      <vt:lpstr>cache.put() Syntax</vt:lpstr>
      <vt:lpstr>Cache Methods</vt:lpstr>
      <vt:lpstr>PowerPoint Presentation</vt:lpstr>
      <vt:lpstr>PowerPoint Presentation</vt:lpstr>
      <vt:lpstr>A Minimum Viable PWA</vt:lpstr>
      <vt:lpstr>Web App Manifest</vt:lpstr>
      <vt:lpstr>Myth 1: PWAs need to be built from scratch</vt:lpstr>
      <vt:lpstr>Demo</vt:lpstr>
      <vt:lpstr>Myth 1: PWA needs to be built from scratch</vt:lpstr>
      <vt:lpstr>Myth 2: PWAs have limited performance</vt:lpstr>
      <vt:lpstr>WebAssembly</vt:lpstr>
      <vt:lpstr>Demo</vt:lpstr>
      <vt:lpstr>Myth 2: PWAs have limited performance</vt:lpstr>
      <vt:lpstr>Myth 3: I’ll miss XAML</vt:lpstr>
      <vt:lpstr>Web Components</vt:lpstr>
      <vt:lpstr>Web component</vt:lpstr>
      <vt:lpstr>Try the Microsoft Graph Toolkit today</vt:lpstr>
      <vt:lpstr>Demo</vt:lpstr>
      <vt:lpstr>Myth 3: I’ll miss XAML</vt:lpstr>
      <vt:lpstr>Myth 4, 5 &amp; 6: PWAs can’t reach all my users</vt:lpstr>
      <vt:lpstr>Web Applications: Journey</vt:lpstr>
      <vt:lpstr>PowerPoint Presentation</vt:lpstr>
      <vt:lpstr>PowerPoint Presentation</vt:lpstr>
      <vt:lpstr>Web Applications: Journey</vt:lpstr>
      <vt:lpstr>Demo</vt:lpstr>
      <vt:lpstr>Myth 4, 5 &amp; 6: PWAs can’t reach all my users</vt:lpstr>
      <vt:lpstr>Myth 7: PWAs look like web pages</vt:lpstr>
      <vt:lpstr>Demo</vt:lpstr>
      <vt:lpstr>Myth 7: PWAs look like web pages</vt:lpstr>
      <vt:lpstr>Myth 8: PWAs can’t run in the background</vt:lpstr>
      <vt:lpstr>Demo</vt:lpstr>
      <vt:lpstr>Myth 8: PWAs can’t run in the background</vt:lpstr>
      <vt:lpstr>Myth 9: Interfacing with desktop hardware requires a native app</vt:lpstr>
      <vt:lpstr>Connecting Hardware to PWA</vt:lpstr>
      <vt:lpstr>Demo</vt:lpstr>
      <vt:lpstr>Myth 9: Interfacing with desktop hardware requires a native app</vt:lpstr>
      <vt:lpstr>Myth 10: Real brands aren’t using PWAs for consumer apps</vt:lpstr>
      <vt:lpstr>Demo</vt:lpstr>
      <vt:lpstr>Myth 10: Real brands aren’t using PWAs for consumer apps</vt:lpstr>
      <vt:lpstr>PowerPoint Presentation</vt:lpstr>
      <vt:lpstr>More Resources</vt:lpstr>
      <vt:lpstr>PWA Checklist</vt:lpstr>
      <vt:lpstr>Web Hint</vt:lpstr>
      <vt:lpstr>Lighthouse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Toi Wright</dc:creator>
  <cp:lastModifiedBy>Toi Wright</cp:lastModifiedBy>
  <cp:revision>7</cp:revision>
  <dcterms:created xsi:type="dcterms:W3CDTF">2019-07-12T20:16:53Z</dcterms:created>
  <dcterms:modified xsi:type="dcterms:W3CDTF">2019-07-12T21:20:26Z</dcterms:modified>
</cp:coreProperties>
</file>