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6"/>
    <p:restoredTop sz="94671"/>
  </p:normalViewPr>
  <p:slideViewPr>
    <p:cSldViewPr snapToGrid="0">
      <p:cViewPr varScale="1">
        <p:scale>
          <a:sx n="81" d="100"/>
          <a:sy n="81" d="100"/>
        </p:scale>
        <p:origin x="200"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4B4CD72-B659-40E6-A9DE-931DB2CE905D}" type="datetimeFigureOut">
              <a:rPr lang="en-US" smtClean="0"/>
              <a:t>9/30/15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5003C-17B8-4A92-AF83-222F70598341}"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9189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44B4CD72-B659-40E6-A9DE-931DB2CE905D}" type="datetimeFigureOut">
              <a:rPr lang="en-US" smtClean="0"/>
              <a:t>9/30/15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D5003C-17B8-4A92-AF83-222F70598341}" type="slidenum">
              <a:rPr lang="en-US" smtClean="0"/>
              <a:t>‹#›</a:t>
            </a:fld>
            <a:endParaRPr lang="en-US"/>
          </a:p>
        </p:txBody>
      </p:sp>
    </p:spTree>
    <p:extLst>
      <p:ext uri="{BB962C8B-B14F-4D97-AF65-F5344CB8AC3E}">
        <p14:creationId xmlns:p14="http://schemas.microsoft.com/office/powerpoint/2010/main" val="2958920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B4CD72-B659-40E6-A9DE-931DB2CE905D}" type="datetimeFigureOut">
              <a:rPr lang="en-US" smtClean="0"/>
              <a:t>9/30/15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5003C-17B8-4A92-AF83-222F70598341}" type="slidenum">
              <a:rPr lang="en-US" smtClean="0"/>
              <a:t>‹#›</a:t>
            </a:fld>
            <a:endParaRPr lang="en-US"/>
          </a:p>
        </p:txBody>
      </p:sp>
    </p:spTree>
    <p:extLst>
      <p:ext uri="{BB962C8B-B14F-4D97-AF65-F5344CB8AC3E}">
        <p14:creationId xmlns:p14="http://schemas.microsoft.com/office/powerpoint/2010/main" val="1510446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B4CD72-B659-40E6-A9DE-931DB2CE905D}" type="datetimeFigureOut">
              <a:rPr lang="en-US" smtClean="0"/>
              <a:t>9/30/15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5003C-17B8-4A92-AF83-222F70598341}"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89771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B4CD72-B659-40E6-A9DE-931DB2CE905D}" type="datetimeFigureOut">
              <a:rPr lang="en-US" smtClean="0"/>
              <a:t>9/30/15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5003C-17B8-4A92-AF83-222F70598341}" type="slidenum">
              <a:rPr lang="en-US" smtClean="0"/>
              <a:t>‹#›</a:t>
            </a:fld>
            <a:endParaRPr lang="en-US"/>
          </a:p>
        </p:txBody>
      </p:sp>
    </p:spTree>
    <p:extLst>
      <p:ext uri="{BB962C8B-B14F-4D97-AF65-F5344CB8AC3E}">
        <p14:creationId xmlns:p14="http://schemas.microsoft.com/office/powerpoint/2010/main" val="558194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B4CD72-B659-40E6-A9DE-931DB2CE905D}" type="datetimeFigureOut">
              <a:rPr lang="en-US" smtClean="0"/>
              <a:t>9/30/15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5003C-17B8-4A92-AF83-222F70598341}"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255075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B4CD72-B659-40E6-A9DE-931DB2CE905D}" type="datetimeFigureOut">
              <a:rPr lang="en-US" smtClean="0"/>
              <a:t>9/30/15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5003C-17B8-4A92-AF83-222F70598341}" type="slidenum">
              <a:rPr lang="en-US" smtClean="0"/>
              <a:t>‹#›</a:t>
            </a:fld>
            <a:endParaRPr lang="en-US"/>
          </a:p>
        </p:txBody>
      </p:sp>
    </p:spTree>
    <p:extLst>
      <p:ext uri="{BB962C8B-B14F-4D97-AF65-F5344CB8AC3E}">
        <p14:creationId xmlns:p14="http://schemas.microsoft.com/office/powerpoint/2010/main" val="248419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B4CD72-B659-40E6-A9DE-931DB2CE905D}" type="datetimeFigureOut">
              <a:rPr lang="en-US" smtClean="0"/>
              <a:t>9/30/15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5003C-17B8-4A92-AF83-222F70598341}" type="slidenum">
              <a:rPr lang="en-US" smtClean="0"/>
              <a:t>‹#›</a:t>
            </a:fld>
            <a:endParaRPr lang="en-US"/>
          </a:p>
        </p:txBody>
      </p:sp>
    </p:spTree>
    <p:extLst>
      <p:ext uri="{BB962C8B-B14F-4D97-AF65-F5344CB8AC3E}">
        <p14:creationId xmlns:p14="http://schemas.microsoft.com/office/powerpoint/2010/main" val="32177634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B4CD72-B659-40E6-A9DE-931DB2CE905D}" type="datetimeFigureOut">
              <a:rPr lang="en-US" smtClean="0"/>
              <a:t>9/30/15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5003C-17B8-4A92-AF83-222F70598341}" type="slidenum">
              <a:rPr lang="en-US" smtClean="0"/>
              <a:t>‹#›</a:t>
            </a:fld>
            <a:endParaRPr lang="en-US"/>
          </a:p>
        </p:txBody>
      </p:sp>
    </p:spTree>
    <p:extLst>
      <p:ext uri="{BB962C8B-B14F-4D97-AF65-F5344CB8AC3E}">
        <p14:creationId xmlns:p14="http://schemas.microsoft.com/office/powerpoint/2010/main" val="339062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B4CD72-B659-40E6-A9DE-931DB2CE905D}" type="datetimeFigureOut">
              <a:rPr lang="en-US" smtClean="0"/>
              <a:t>9/30/15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5003C-17B8-4A92-AF83-222F70598341}" type="slidenum">
              <a:rPr lang="en-US" smtClean="0"/>
              <a:t>‹#›</a:t>
            </a:fld>
            <a:endParaRPr lang="en-US"/>
          </a:p>
        </p:txBody>
      </p:sp>
    </p:spTree>
    <p:extLst>
      <p:ext uri="{BB962C8B-B14F-4D97-AF65-F5344CB8AC3E}">
        <p14:creationId xmlns:p14="http://schemas.microsoft.com/office/powerpoint/2010/main" val="974036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B4CD72-B659-40E6-A9DE-931DB2CE905D}" type="datetimeFigureOut">
              <a:rPr lang="en-US" smtClean="0"/>
              <a:t>9/30/15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5003C-17B8-4A92-AF83-222F70598341}" type="slidenum">
              <a:rPr lang="en-US" smtClean="0"/>
              <a:t>‹#›</a:t>
            </a:fld>
            <a:endParaRPr lang="en-US"/>
          </a:p>
        </p:txBody>
      </p:sp>
    </p:spTree>
    <p:extLst>
      <p:ext uri="{BB962C8B-B14F-4D97-AF65-F5344CB8AC3E}">
        <p14:creationId xmlns:p14="http://schemas.microsoft.com/office/powerpoint/2010/main" val="3658943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B4CD72-B659-40E6-A9DE-931DB2CE905D}" type="datetimeFigureOut">
              <a:rPr lang="en-US" smtClean="0"/>
              <a:t>9/30/15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D5003C-17B8-4A92-AF83-222F70598341}" type="slidenum">
              <a:rPr lang="en-US" smtClean="0"/>
              <a:t>‹#›</a:t>
            </a:fld>
            <a:endParaRPr lang="en-US"/>
          </a:p>
        </p:txBody>
      </p:sp>
    </p:spTree>
    <p:extLst>
      <p:ext uri="{BB962C8B-B14F-4D97-AF65-F5344CB8AC3E}">
        <p14:creationId xmlns:p14="http://schemas.microsoft.com/office/powerpoint/2010/main" val="2015896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4B4CD72-B659-40E6-A9DE-931DB2CE905D}" type="datetimeFigureOut">
              <a:rPr lang="en-US" smtClean="0"/>
              <a:t>9/30/15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D5003C-17B8-4A92-AF83-222F70598341}" type="slidenum">
              <a:rPr lang="en-US" smtClean="0"/>
              <a:t>‹#›</a:t>
            </a:fld>
            <a:endParaRPr lang="en-US"/>
          </a:p>
        </p:txBody>
      </p:sp>
    </p:spTree>
    <p:extLst>
      <p:ext uri="{BB962C8B-B14F-4D97-AF65-F5344CB8AC3E}">
        <p14:creationId xmlns:p14="http://schemas.microsoft.com/office/powerpoint/2010/main" val="2248458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4B4CD72-B659-40E6-A9DE-931DB2CE905D}" type="datetimeFigureOut">
              <a:rPr lang="en-US" smtClean="0"/>
              <a:t>9/30/15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D5003C-17B8-4A92-AF83-222F70598341}" type="slidenum">
              <a:rPr lang="en-US" smtClean="0"/>
              <a:t>‹#›</a:t>
            </a:fld>
            <a:endParaRPr lang="en-US"/>
          </a:p>
        </p:txBody>
      </p:sp>
    </p:spTree>
    <p:extLst>
      <p:ext uri="{BB962C8B-B14F-4D97-AF65-F5344CB8AC3E}">
        <p14:creationId xmlns:p14="http://schemas.microsoft.com/office/powerpoint/2010/main" val="1758947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B4CD72-B659-40E6-A9DE-931DB2CE905D}" type="datetimeFigureOut">
              <a:rPr lang="en-US" smtClean="0"/>
              <a:t>9/30/15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D5003C-17B8-4A92-AF83-222F70598341}" type="slidenum">
              <a:rPr lang="en-US" smtClean="0"/>
              <a:t>‹#›</a:t>
            </a:fld>
            <a:endParaRPr lang="en-US"/>
          </a:p>
        </p:txBody>
      </p:sp>
    </p:spTree>
    <p:extLst>
      <p:ext uri="{BB962C8B-B14F-4D97-AF65-F5344CB8AC3E}">
        <p14:creationId xmlns:p14="http://schemas.microsoft.com/office/powerpoint/2010/main" val="3052599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B4CD72-B659-40E6-A9DE-931DB2CE905D}" type="datetimeFigureOut">
              <a:rPr lang="en-US" smtClean="0"/>
              <a:t>9/30/15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D5003C-17B8-4A92-AF83-222F70598341}" type="slidenum">
              <a:rPr lang="en-US" smtClean="0"/>
              <a:t>‹#›</a:t>
            </a:fld>
            <a:endParaRPr lang="en-US"/>
          </a:p>
        </p:txBody>
      </p:sp>
    </p:spTree>
    <p:extLst>
      <p:ext uri="{BB962C8B-B14F-4D97-AF65-F5344CB8AC3E}">
        <p14:creationId xmlns:p14="http://schemas.microsoft.com/office/powerpoint/2010/main" val="803579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B4CD72-B659-40E6-A9DE-931DB2CE905D}" type="datetimeFigureOut">
              <a:rPr lang="en-US" smtClean="0"/>
              <a:t>9/30/15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D5003C-17B8-4A92-AF83-222F70598341}" type="slidenum">
              <a:rPr lang="en-US" smtClean="0"/>
              <a:t>‹#›</a:t>
            </a:fld>
            <a:endParaRPr lang="en-US"/>
          </a:p>
        </p:txBody>
      </p:sp>
    </p:spTree>
    <p:extLst>
      <p:ext uri="{BB962C8B-B14F-4D97-AF65-F5344CB8AC3E}">
        <p14:creationId xmlns:p14="http://schemas.microsoft.com/office/powerpoint/2010/main" val="10943571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4B4CD72-B659-40E6-A9DE-931DB2CE905D}" type="datetimeFigureOut">
              <a:rPr lang="en-US" smtClean="0"/>
              <a:t>9/30/15</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3D5003C-17B8-4A92-AF83-222F70598341}" type="slidenum">
              <a:rPr lang="en-US" smtClean="0"/>
              <a:t>‹#›</a:t>
            </a:fld>
            <a:endParaRPr lang="en-US"/>
          </a:p>
        </p:txBody>
      </p:sp>
    </p:spTree>
    <p:extLst>
      <p:ext uri="{BB962C8B-B14F-4D97-AF65-F5344CB8AC3E}">
        <p14:creationId xmlns:p14="http://schemas.microsoft.com/office/powerpoint/2010/main" val="1649320264"/>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Geolocation of microblogging users</a:t>
            </a:r>
            <a:endParaRPr lang="en-US" dirty="0"/>
          </a:p>
        </p:txBody>
      </p:sp>
      <p:sp>
        <p:nvSpPr>
          <p:cNvPr id="3" name="Subtitle 2"/>
          <p:cNvSpPr>
            <a:spLocks noGrp="1"/>
          </p:cNvSpPr>
          <p:nvPr>
            <p:ph type="subTitle" idx="1"/>
          </p:nvPr>
        </p:nvSpPr>
        <p:spPr>
          <a:xfrm>
            <a:off x="684212" y="3843867"/>
            <a:ext cx="6400800" cy="2611524"/>
          </a:xfrm>
        </p:spPr>
        <p:txBody>
          <a:bodyPr>
            <a:normAutofit fontScale="92500" lnSpcReduction="20000"/>
          </a:bodyPr>
          <a:lstStyle/>
          <a:p>
            <a:r>
              <a:rPr lang="en-US" dirty="0" smtClean="0"/>
              <a:t>Manas Sharma</a:t>
            </a:r>
          </a:p>
          <a:p>
            <a:r>
              <a:rPr lang="en-US" dirty="0" err="1" smtClean="0"/>
              <a:t>Tarun</a:t>
            </a:r>
            <a:r>
              <a:rPr lang="en-US" dirty="0" smtClean="0"/>
              <a:t> </a:t>
            </a:r>
            <a:r>
              <a:rPr lang="en-US" dirty="0" err="1" smtClean="0"/>
              <a:t>Gangwani</a:t>
            </a:r>
            <a:endParaRPr lang="en-US" dirty="0" smtClean="0"/>
          </a:p>
          <a:p>
            <a:r>
              <a:rPr lang="en-US" dirty="0" err="1" smtClean="0"/>
              <a:t>Agalya</a:t>
            </a:r>
            <a:r>
              <a:rPr lang="en-US" dirty="0" smtClean="0"/>
              <a:t> </a:t>
            </a:r>
            <a:r>
              <a:rPr lang="en-US" dirty="0" err="1" smtClean="0"/>
              <a:t>Loganathan</a:t>
            </a:r>
            <a:endParaRPr lang="en-US" dirty="0" smtClean="0"/>
          </a:p>
          <a:p>
            <a:r>
              <a:rPr lang="en-US" dirty="0" err="1" smtClean="0"/>
              <a:t>Goutham</a:t>
            </a:r>
            <a:r>
              <a:rPr lang="en-US" dirty="0" smtClean="0"/>
              <a:t> </a:t>
            </a:r>
            <a:r>
              <a:rPr lang="en-US" dirty="0" err="1" smtClean="0"/>
              <a:t>Atluri</a:t>
            </a:r>
            <a:endParaRPr lang="en-US" dirty="0" smtClean="0"/>
          </a:p>
          <a:p>
            <a:r>
              <a:rPr lang="en-US" dirty="0" err="1" smtClean="0"/>
              <a:t>Divyesh</a:t>
            </a:r>
            <a:r>
              <a:rPr lang="en-US" dirty="0" smtClean="0"/>
              <a:t> </a:t>
            </a:r>
            <a:r>
              <a:rPr lang="en-US" dirty="0" err="1" smtClean="0"/>
              <a:t>Dyananmote</a:t>
            </a:r>
            <a:endParaRPr lang="en-US" dirty="0" smtClean="0"/>
          </a:p>
          <a:p>
            <a:r>
              <a:rPr lang="en-US" dirty="0" err="1" smtClean="0"/>
              <a:t>Aarti</a:t>
            </a:r>
            <a:endParaRPr lang="en-US" dirty="0" smtClean="0"/>
          </a:p>
          <a:p>
            <a:r>
              <a:rPr lang="en-US" dirty="0" err="1" smtClean="0"/>
              <a:t>Shwetha</a:t>
            </a:r>
            <a:endParaRPr lang="en-US" dirty="0"/>
          </a:p>
        </p:txBody>
      </p:sp>
    </p:spTree>
    <p:extLst>
      <p:ext uri="{BB962C8B-B14F-4D97-AF65-F5344CB8AC3E}">
        <p14:creationId xmlns:p14="http://schemas.microsoft.com/office/powerpoint/2010/main" val="21783566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4212" y="395785"/>
            <a:ext cx="8534401" cy="616952"/>
          </a:xfrm>
        </p:spPr>
        <p:txBody>
          <a:bodyPr>
            <a:normAutofit fontScale="90000"/>
          </a:bodyPr>
          <a:lstStyle/>
          <a:p>
            <a:r>
              <a:rPr lang="en-US" dirty="0" smtClean="0"/>
              <a:t>Overview</a:t>
            </a:r>
            <a:endParaRPr lang="en-US" dirty="0"/>
          </a:p>
        </p:txBody>
      </p:sp>
      <p:sp>
        <p:nvSpPr>
          <p:cNvPr id="8" name="Text Placeholder 7"/>
          <p:cNvSpPr>
            <a:spLocks noGrp="1"/>
          </p:cNvSpPr>
          <p:nvPr>
            <p:ph type="body" idx="1"/>
          </p:nvPr>
        </p:nvSpPr>
        <p:spPr>
          <a:xfrm>
            <a:off x="684212" y="1738951"/>
            <a:ext cx="10411418" cy="3433549"/>
          </a:xfrm>
        </p:spPr>
        <p:txBody>
          <a:bodyPr/>
          <a:lstStyle/>
          <a:p>
            <a:r>
              <a:rPr lang="en-US" dirty="0" smtClean="0"/>
              <a:t>With the advent of social media the growth in data generation has been exponential.</a:t>
            </a:r>
          </a:p>
          <a:p>
            <a:endParaRPr lang="en-US" dirty="0" smtClean="0"/>
          </a:p>
          <a:p>
            <a:r>
              <a:rPr lang="en-US" dirty="0" smtClean="0"/>
              <a:t>This has given a huge array of opportunities to both data scientists and analysts to mine the data and extract useful information off it.</a:t>
            </a:r>
          </a:p>
          <a:p>
            <a:endParaRPr lang="en-US" dirty="0"/>
          </a:p>
          <a:p>
            <a:r>
              <a:rPr lang="en-US" dirty="0" smtClean="0"/>
              <a:t>We intent to build up on the research proposed in popular machine learning journals and build on top of their work to come up with an efficient supervised learning algorithm that would help in determining the Geolocation of a particular user based upon the content of his tweet/microblog</a:t>
            </a:r>
            <a:endParaRPr lang="en-US" dirty="0"/>
          </a:p>
        </p:txBody>
      </p:sp>
    </p:spTree>
    <p:extLst>
      <p:ext uri="{BB962C8B-B14F-4D97-AF65-F5344CB8AC3E}">
        <p14:creationId xmlns:p14="http://schemas.microsoft.com/office/powerpoint/2010/main" val="13745727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55221"/>
            <a:ext cx="8534401" cy="518236"/>
          </a:xfrm>
        </p:spPr>
        <p:txBody>
          <a:bodyPr>
            <a:normAutofit fontScale="90000"/>
          </a:bodyPr>
          <a:lstStyle/>
          <a:p>
            <a:r>
              <a:rPr lang="en-US" dirty="0" smtClean="0"/>
              <a:t>The algorithm explained</a:t>
            </a:r>
            <a:endParaRPr lang="en-US" dirty="0"/>
          </a:p>
        </p:txBody>
      </p:sp>
      <p:sp>
        <p:nvSpPr>
          <p:cNvPr id="3" name="Text Placeholder 2"/>
          <p:cNvSpPr>
            <a:spLocks noGrp="1"/>
          </p:cNvSpPr>
          <p:nvPr>
            <p:ph type="body" idx="1"/>
          </p:nvPr>
        </p:nvSpPr>
        <p:spPr>
          <a:xfrm>
            <a:off x="684212" y="974677"/>
            <a:ext cx="10711668" cy="5589896"/>
          </a:xfrm>
        </p:spPr>
        <p:txBody>
          <a:bodyPr>
            <a:normAutofit fontScale="92500" lnSpcReduction="20000"/>
          </a:bodyPr>
          <a:lstStyle/>
          <a:p>
            <a:r>
              <a:rPr lang="en-US" dirty="0" smtClean="0"/>
              <a:t>We follow a supervised learning approach in the machine learning sphere where the target variable is the geo-location of a person itself.</a:t>
            </a:r>
          </a:p>
          <a:p>
            <a:endParaRPr lang="en-US" dirty="0"/>
          </a:p>
          <a:p>
            <a:r>
              <a:rPr lang="en-US" dirty="0" smtClean="0"/>
              <a:t>The dependent/information variables in the prediction model are the processed tweet itself and the user identifier value.</a:t>
            </a:r>
          </a:p>
          <a:p>
            <a:endParaRPr lang="en-US" dirty="0"/>
          </a:p>
          <a:p>
            <a:r>
              <a:rPr lang="en-US" dirty="0" smtClean="0"/>
              <a:t>For the training dataset we use data of users for whom the geo-location tags are pre-populated.</a:t>
            </a:r>
          </a:p>
          <a:p>
            <a:endParaRPr lang="en-US" dirty="0"/>
          </a:p>
          <a:p>
            <a:r>
              <a:rPr lang="en-US" dirty="0" smtClean="0"/>
              <a:t>We then apply the Stanford NER learning model which falls under the classification principle supervised learning techniques.</a:t>
            </a:r>
          </a:p>
          <a:p>
            <a:endParaRPr lang="en-US" dirty="0"/>
          </a:p>
          <a:p>
            <a:r>
              <a:rPr lang="en-US" dirty="0" smtClean="0"/>
              <a:t>A pre-processing stage cleans up the data that is fed to our model in two stages.</a:t>
            </a:r>
          </a:p>
          <a:p>
            <a:endParaRPr lang="en-US" dirty="0" smtClean="0"/>
          </a:p>
          <a:p>
            <a:r>
              <a:rPr lang="en-US" dirty="0" smtClean="0"/>
              <a:t>The model would then run on the filtered data and predict the target variable (geo-location)</a:t>
            </a:r>
          </a:p>
          <a:p>
            <a:endParaRPr lang="en-US" dirty="0"/>
          </a:p>
          <a:p>
            <a:r>
              <a:rPr lang="en-US" dirty="0" smtClean="0"/>
              <a:t>The final stage involves constructing a social networking graph using </a:t>
            </a:r>
            <a:r>
              <a:rPr lang="en-US" dirty="0" err="1" smtClean="0"/>
              <a:t>NeworkX</a:t>
            </a:r>
            <a:r>
              <a:rPr lang="en-US" dirty="0" smtClean="0"/>
              <a:t> library in python to lookup and further enhance the prediction metric of the geo-location computed after running the supervised learning model.</a:t>
            </a:r>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742088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00500"/>
            <a:ext cx="10684373" cy="668740"/>
          </a:xfrm>
        </p:spPr>
        <p:txBody>
          <a:bodyPr>
            <a:normAutofit fontScale="90000"/>
          </a:bodyPr>
          <a:lstStyle/>
          <a:p>
            <a:r>
              <a:rPr lang="en-US" dirty="0" smtClean="0"/>
              <a:t>Module-1: Tweet Extraction and Stop Word 										filtering</a:t>
            </a:r>
            <a:endParaRPr lang="en-US" dirty="0"/>
          </a:p>
        </p:txBody>
      </p:sp>
      <p:sp>
        <p:nvSpPr>
          <p:cNvPr id="3" name="Text Placeholder 2"/>
          <p:cNvSpPr>
            <a:spLocks noGrp="1"/>
          </p:cNvSpPr>
          <p:nvPr>
            <p:ph type="body" idx="1"/>
          </p:nvPr>
        </p:nvSpPr>
        <p:spPr>
          <a:xfrm>
            <a:off x="684213" y="2121090"/>
            <a:ext cx="8534400" cy="1498600"/>
          </a:xfrm>
        </p:spPr>
        <p:txBody>
          <a:bodyPr/>
          <a:lstStyle/>
          <a:p>
            <a:endParaRPr lang="en-US" dirty="0"/>
          </a:p>
        </p:txBody>
      </p:sp>
    </p:spTree>
    <p:extLst>
      <p:ext uri="{BB962C8B-B14F-4D97-AF65-F5344CB8AC3E}">
        <p14:creationId xmlns:p14="http://schemas.microsoft.com/office/powerpoint/2010/main" val="183319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46039"/>
            <a:ext cx="10274940" cy="818487"/>
          </a:xfrm>
        </p:spPr>
        <p:txBody>
          <a:bodyPr/>
          <a:lstStyle/>
          <a:p>
            <a:r>
              <a:rPr lang="en-US" dirty="0" smtClean="0"/>
              <a:t>Module-2: fuzzy matching algorithm</a:t>
            </a:r>
            <a:endParaRPr lang="en-US" dirty="0"/>
          </a:p>
        </p:txBody>
      </p:sp>
      <p:sp>
        <p:nvSpPr>
          <p:cNvPr id="3" name="Text Placeholder 2"/>
          <p:cNvSpPr>
            <a:spLocks noGrp="1"/>
          </p:cNvSpPr>
          <p:nvPr>
            <p:ph type="body" idx="1"/>
          </p:nvPr>
        </p:nvSpPr>
        <p:spPr>
          <a:xfrm>
            <a:off x="684212" y="1384111"/>
            <a:ext cx="9701734" cy="3842982"/>
          </a:xfrm>
        </p:spPr>
        <p:txBody>
          <a:bodyPr>
            <a:normAutofit fontScale="92500" lnSpcReduction="10000"/>
          </a:bodyPr>
          <a:lstStyle/>
          <a:p>
            <a:r>
              <a:rPr lang="en-US" dirty="0" smtClean="0"/>
              <a:t>Stage 1: Collection of the pre-processed data.</a:t>
            </a:r>
          </a:p>
          <a:p>
            <a:endParaRPr lang="en-US" dirty="0" smtClean="0"/>
          </a:p>
          <a:p>
            <a:r>
              <a:rPr lang="en-US" dirty="0" smtClean="0"/>
              <a:t>Stage 2: Dictionary generation using the enchant library in python.</a:t>
            </a:r>
          </a:p>
          <a:p>
            <a:endParaRPr lang="en-US" dirty="0" smtClean="0"/>
          </a:p>
          <a:p>
            <a:r>
              <a:rPr lang="en-US" dirty="0" smtClean="0"/>
              <a:t>Stage 3: Using </a:t>
            </a:r>
            <a:r>
              <a:rPr lang="en-US" dirty="0" err="1" smtClean="0"/>
              <a:t>fuzzywuzzy</a:t>
            </a:r>
            <a:r>
              <a:rPr lang="en-US" dirty="0" smtClean="0"/>
              <a:t> library to predict possible words for a string/geo-location 			 whose lookup in the dictionary fails.</a:t>
            </a:r>
          </a:p>
          <a:p>
            <a:endParaRPr lang="en-US" dirty="0" smtClean="0"/>
          </a:p>
          <a:p>
            <a:r>
              <a:rPr lang="en-US" dirty="0" smtClean="0"/>
              <a:t>Stage 4: A ranking mechanisms replaces the incorrect string with the highest ranked 		 values in the set given by the </a:t>
            </a:r>
            <a:r>
              <a:rPr lang="en-US" dirty="0" err="1" smtClean="0"/>
              <a:t>fuzzywuzzy</a:t>
            </a:r>
            <a:r>
              <a:rPr lang="en-US" dirty="0" smtClean="0"/>
              <a:t> library.</a:t>
            </a:r>
          </a:p>
          <a:p>
            <a:endParaRPr lang="en-US" dirty="0"/>
          </a:p>
          <a:p>
            <a:r>
              <a:rPr lang="en-US" dirty="0" smtClean="0"/>
              <a:t>Screenshots can be added from the actually implemented </a:t>
            </a:r>
            <a:r>
              <a:rPr lang="en-US" dirty="0" err="1" smtClean="0"/>
              <a:t>algo</a:t>
            </a:r>
            <a:endParaRPr lang="en-US" dirty="0"/>
          </a:p>
        </p:txBody>
      </p:sp>
    </p:spTree>
    <p:extLst>
      <p:ext uri="{BB962C8B-B14F-4D97-AF65-F5344CB8AC3E}">
        <p14:creationId xmlns:p14="http://schemas.microsoft.com/office/powerpoint/2010/main" val="29535950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55221"/>
            <a:ext cx="11025567" cy="722952"/>
          </a:xfrm>
        </p:spPr>
        <p:txBody>
          <a:bodyPr>
            <a:normAutofit fontScale="90000"/>
          </a:bodyPr>
          <a:lstStyle/>
          <a:p>
            <a:r>
              <a:rPr lang="en-US" dirty="0" smtClean="0"/>
              <a:t>Module 3: supervised learning using Stanford 											</a:t>
            </a:r>
            <a:r>
              <a:rPr lang="en-US" dirty="0" err="1" smtClean="0"/>
              <a:t>ner</a:t>
            </a:r>
            <a:endParaRPr lang="en-US" dirty="0"/>
          </a:p>
        </p:txBody>
      </p:sp>
      <p:sp>
        <p:nvSpPr>
          <p:cNvPr id="3" name="Text Placeholder 2"/>
          <p:cNvSpPr>
            <a:spLocks noGrp="1"/>
          </p:cNvSpPr>
          <p:nvPr>
            <p:ph type="body" idx="1"/>
          </p:nvPr>
        </p:nvSpPr>
        <p:spPr>
          <a:xfrm>
            <a:off x="684211" y="1438701"/>
            <a:ext cx="11257579" cy="4088641"/>
          </a:xfrm>
        </p:spPr>
        <p:txBody>
          <a:bodyPr/>
          <a:lstStyle/>
          <a:p>
            <a:endParaRPr lang="en-US"/>
          </a:p>
        </p:txBody>
      </p:sp>
    </p:spTree>
    <p:extLst>
      <p:ext uri="{BB962C8B-B14F-4D97-AF65-F5344CB8AC3E}">
        <p14:creationId xmlns:p14="http://schemas.microsoft.com/office/powerpoint/2010/main" val="5617572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27925"/>
            <a:ext cx="10411418" cy="791191"/>
          </a:xfrm>
        </p:spPr>
        <p:txBody>
          <a:bodyPr>
            <a:normAutofit fontScale="90000"/>
          </a:bodyPr>
          <a:lstStyle/>
          <a:p>
            <a:r>
              <a:rPr lang="en-US" dirty="0" smtClean="0"/>
              <a:t>Module 4: social network graph construction using </a:t>
            </a:r>
            <a:r>
              <a:rPr lang="en-US" dirty="0" err="1" smtClean="0"/>
              <a:t>networkx</a:t>
            </a:r>
            <a:endParaRPr lang="en-US" dirty="0"/>
          </a:p>
        </p:txBody>
      </p:sp>
      <p:sp>
        <p:nvSpPr>
          <p:cNvPr id="3" name="Text Placeholder 2"/>
          <p:cNvSpPr>
            <a:spLocks noGrp="1"/>
          </p:cNvSpPr>
          <p:nvPr>
            <p:ph type="body" idx="1"/>
          </p:nvPr>
        </p:nvSpPr>
        <p:spPr>
          <a:xfrm>
            <a:off x="684211" y="1479644"/>
            <a:ext cx="9163173" cy="4639801"/>
          </a:xfrm>
        </p:spPr>
        <p:txBody>
          <a:bodyPr>
            <a:normAutofit/>
          </a:bodyPr>
          <a:lstStyle/>
          <a:p>
            <a:pPr marL="285750" indent="-285750">
              <a:buFontTx/>
              <a:buChar char="-"/>
            </a:pPr>
            <a:r>
              <a:rPr lang="en-US" dirty="0" smtClean="0"/>
              <a:t>Scrapped </a:t>
            </a:r>
            <a:r>
              <a:rPr lang="en-US" dirty="0"/>
              <a:t>twitter (using the rest end points exposed) to fetch users and their friends in a breadth first fashion.	</a:t>
            </a:r>
            <a:r>
              <a:rPr lang="en-US" dirty="0" smtClean="0"/>
              <a:t>-</a:t>
            </a:r>
          </a:p>
          <a:p>
            <a:pPr marL="285750" indent="-285750">
              <a:buFontTx/>
              <a:buChar char="-"/>
            </a:pPr>
            <a:r>
              <a:rPr lang="en-US" dirty="0" smtClean="0"/>
              <a:t> </a:t>
            </a:r>
            <a:r>
              <a:rPr lang="en-US" dirty="0"/>
              <a:t>The user information collected is stored(persistent) in a no-</a:t>
            </a:r>
            <a:r>
              <a:rPr lang="en-US" dirty="0" err="1"/>
              <a:t>sql</a:t>
            </a:r>
            <a:r>
              <a:rPr lang="en-US" dirty="0"/>
              <a:t> </a:t>
            </a:r>
            <a:r>
              <a:rPr lang="en-US" dirty="0" smtClean="0"/>
              <a:t>database.</a:t>
            </a:r>
            <a:r>
              <a:rPr lang="en-US" dirty="0"/>
              <a:t>	</a:t>
            </a:r>
            <a:endParaRPr lang="en-US" dirty="0" smtClean="0"/>
          </a:p>
          <a:p>
            <a:pPr marL="285750" indent="-285750">
              <a:buFontTx/>
              <a:buChar char="-"/>
            </a:pPr>
            <a:r>
              <a:rPr lang="en-US" dirty="0" smtClean="0"/>
              <a:t> </a:t>
            </a:r>
            <a:r>
              <a:rPr lang="en-US" dirty="0"/>
              <a:t>This user information (including friendship) is used to construct a social network </a:t>
            </a:r>
            <a:r>
              <a:rPr lang="en-US" dirty="0" smtClean="0"/>
              <a:t>graph. </a:t>
            </a:r>
          </a:p>
          <a:p>
            <a:pPr marL="285750" indent="-285750">
              <a:buFontTx/>
              <a:buChar char="-"/>
            </a:pPr>
            <a:r>
              <a:rPr lang="en-US" dirty="0" smtClean="0"/>
              <a:t>Few </a:t>
            </a:r>
            <a:r>
              <a:rPr lang="en-US" dirty="0"/>
              <a:t>measures like centrality and similarity are computed to get a picture of the social network constructed.	</a:t>
            </a:r>
            <a:endParaRPr lang="en-US" dirty="0" smtClean="0"/>
          </a:p>
          <a:p>
            <a:pPr marL="285750" indent="-285750">
              <a:buFontTx/>
              <a:buChar char="-"/>
            </a:pPr>
            <a:r>
              <a:rPr lang="en-US" dirty="0" smtClean="0"/>
              <a:t>As </a:t>
            </a:r>
            <a:r>
              <a:rPr lang="en-US" dirty="0"/>
              <a:t>expected, there are many users with minimal friends and a few users with maximum friends. So we are handling both the cases differently when </a:t>
            </a:r>
            <a:r>
              <a:rPr lang="en-US" dirty="0" smtClean="0"/>
              <a:t>analyzed </a:t>
            </a:r>
            <a:r>
              <a:rPr lang="en-US" dirty="0"/>
              <a:t>in the ranking algorithm section</a:t>
            </a:r>
            <a:r>
              <a:rPr lang="en-US" dirty="0" smtClean="0"/>
              <a:t>.</a:t>
            </a:r>
          </a:p>
          <a:p>
            <a:pPr marL="285750" indent="-285750">
              <a:buFontTx/>
              <a:buChar char="-"/>
            </a:pPr>
            <a:r>
              <a:rPr lang="en-US" dirty="0" smtClean="0"/>
              <a:t>On </a:t>
            </a:r>
            <a:r>
              <a:rPr lang="en-US" dirty="0"/>
              <a:t>a side note, visualizations have also been done for the social network constructed (around 50K edges) using D3, </a:t>
            </a:r>
            <a:r>
              <a:rPr lang="en-US" dirty="0" err="1"/>
              <a:t>matplotlib</a:t>
            </a:r>
            <a:r>
              <a:rPr lang="en-US" dirty="0"/>
              <a:t>. </a:t>
            </a:r>
            <a:endParaRPr lang="en-US" dirty="0"/>
          </a:p>
        </p:txBody>
      </p:sp>
    </p:spTree>
    <p:extLst>
      <p:ext uri="{BB962C8B-B14F-4D97-AF65-F5344CB8AC3E}">
        <p14:creationId xmlns:p14="http://schemas.microsoft.com/office/powerpoint/2010/main" val="35910777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450166"/>
            <a:ext cx="11188921" cy="1111348"/>
          </a:xfrm>
        </p:spPr>
        <p:txBody>
          <a:bodyPr>
            <a:normAutofit fontScale="90000"/>
          </a:bodyPr>
          <a:lstStyle/>
          <a:p>
            <a:r>
              <a:rPr lang="en-US" dirty="0" smtClean="0"/>
              <a:t>USING SOCIAL NETWORKS TO RANK THE LOCATION PREDICTION</a:t>
            </a:r>
            <a:endParaRPr lang="en-US" dirty="0"/>
          </a:p>
        </p:txBody>
      </p:sp>
      <p:sp>
        <p:nvSpPr>
          <p:cNvPr id="3" name="Text Placeholder 2"/>
          <p:cNvSpPr>
            <a:spLocks noGrp="1"/>
          </p:cNvSpPr>
          <p:nvPr>
            <p:ph type="body" idx="1"/>
          </p:nvPr>
        </p:nvSpPr>
        <p:spPr>
          <a:xfrm>
            <a:off x="782686" y="1752599"/>
            <a:ext cx="9669609" cy="2805333"/>
          </a:xfrm>
        </p:spPr>
        <p:txBody>
          <a:bodyPr/>
          <a:lstStyle/>
          <a:p>
            <a:pPr marL="285750" indent="-285750">
              <a:buFontTx/>
              <a:buChar char="-"/>
            </a:pPr>
            <a:r>
              <a:rPr lang="en-US" dirty="0" smtClean="0"/>
              <a:t>Use </a:t>
            </a:r>
            <a:r>
              <a:rPr lang="en-US" dirty="0"/>
              <a:t>social tightness model to predict similarity between </a:t>
            </a:r>
            <a:r>
              <a:rPr lang="en-US" dirty="0" smtClean="0"/>
              <a:t>users</a:t>
            </a:r>
          </a:p>
          <a:p>
            <a:pPr marL="285750" indent="-285750">
              <a:buFontTx/>
              <a:buChar char="-"/>
            </a:pPr>
            <a:r>
              <a:rPr lang="en-US" dirty="0" smtClean="0"/>
              <a:t>Identify the most influential (similar) friends of a user and extract their location (if available in user profile information)</a:t>
            </a:r>
          </a:p>
          <a:p>
            <a:pPr marL="285750" indent="-285750">
              <a:buFontTx/>
              <a:buChar char="-"/>
            </a:pPr>
            <a:r>
              <a:rPr lang="en-US" dirty="0" smtClean="0"/>
              <a:t>If location information is not available</a:t>
            </a:r>
            <a:r>
              <a:rPr lang="en-US" dirty="0"/>
              <a:t>,  </a:t>
            </a:r>
            <a:r>
              <a:rPr lang="en-US" dirty="0" smtClean="0"/>
              <a:t>estimate the </a:t>
            </a:r>
            <a:r>
              <a:rPr lang="en-US" dirty="0"/>
              <a:t>user's location and use this estimate in successive iterations </a:t>
            </a:r>
            <a:endParaRPr lang="en-US" dirty="0" smtClean="0"/>
          </a:p>
          <a:p>
            <a:pPr marL="285750" indent="-285750">
              <a:buFontTx/>
              <a:buChar char="-"/>
            </a:pPr>
            <a:r>
              <a:rPr lang="en-US" dirty="0"/>
              <a:t>identify </a:t>
            </a:r>
            <a:r>
              <a:rPr lang="en-US" dirty="0" smtClean="0"/>
              <a:t>(influential) friends </a:t>
            </a:r>
            <a:r>
              <a:rPr lang="en-US" dirty="0"/>
              <a:t>whose location estimations are closer to the user's predicted </a:t>
            </a:r>
            <a:r>
              <a:rPr lang="en-US" dirty="0" smtClean="0"/>
              <a:t>location</a:t>
            </a:r>
          </a:p>
          <a:p>
            <a:endParaRPr lang="en-US" dirty="0"/>
          </a:p>
        </p:txBody>
      </p:sp>
    </p:spTree>
    <p:extLst>
      <p:ext uri="{BB962C8B-B14F-4D97-AF65-F5344CB8AC3E}">
        <p14:creationId xmlns:p14="http://schemas.microsoft.com/office/powerpoint/2010/main" val="170220415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134</TotalTime>
  <Words>408</Words>
  <Application>Microsoft Macintosh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Century Gothic</vt:lpstr>
      <vt:lpstr>Wingdings 3</vt:lpstr>
      <vt:lpstr>Slice</vt:lpstr>
      <vt:lpstr>Geolocation of microblogging users</vt:lpstr>
      <vt:lpstr>Overview</vt:lpstr>
      <vt:lpstr>The algorithm explained</vt:lpstr>
      <vt:lpstr>Module-1: Tweet Extraction and Stop Word           filtering</vt:lpstr>
      <vt:lpstr>Module-2: fuzzy matching algorithm</vt:lpstr>
      <vt:lpstr>Module 3: supervised learning using Stanford            ner</vt:lpstr>
      <vt:lpstr>Module 4: social network graph construction using networkx</vt:lpstr>
      <vt:lpstr>USING SOCIAL NETWORKS TO RANK THE LOCATION PREDICTION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Geolocation of microblogging users</dc:title>
  <dc:creator>Manas Sharma</dc:creator>
  <cp:lastModifiedBy>AGALYA LOGANATHAN (Student)</cp:lastModifiedBy>
  <cp:revision>11</cp:revision>
  <dcterms:created xsi:type="dcterms:W3CDTF">2015-09-29T11:28:57Z</dcterms:created>
  <dcterms:modified xsi:type="dcterms:W3CDTF">2015-10-01T02:19:28Z</dcterms:modified>
</cp:coreProperties>
</file>