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58"/>
  </p:notesMasterIdLst>
  <p:sldIdLst>
    <p:sldId id="316" r:id="rId2"/>
    <p:sldId id="256" r:id="rId3"/>
    <p:sldId id="291" r:id="rId4"/>
    <p:sldId id="292" r:id="rId5"/>
    <p:sldId id="293" r:id="rId6"/>
    <p:sldId id="294" r:id="rId7"/>
    <p:sldId id="289" r:id="rId8"/>
    <p:sldId id="290" r:id="rId9"/>
    <p:sldId id="298" r:id="rId10"/>
    <p:sldId id="295" r:id="rId11"/>
    <p:sldId id="297" r:id="rId12"/>
    <p:sldId id="296"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5" r:id="rId28"/>
    <p:sldId id="313"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6" d="100"/>
          <a:sy n="116" d="100"/>
        </p:scale>
        <p:origin x="15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C72DE-02B9-45F3-A670-19EF46235F09}" type="datetimeFigureOut">
              <a:rPr lang="en-US" smtClean="0"/>
              <a:t>9/18/2015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15A69-4EEB-47BA-B9DC-77B068BD5C3B}" type="slidenum">
              <a:rPr lang="en-US" smtClean="0"/>
              <a:t>‹#›</a:t>
            </a:fld>
            <a:endParaRPr lang="en-US"/>
          </a:p>
        </p:txBody>
      </p:sp>
    </p:spTree>
    <p:extLst>
      <p:ext uri="{BB962C8B-B14F-4D97-AF65-F5344CB8AC3E}">
        <p14:creationId xmlns:p14="http://schemas.microsoft.com/office/powerpoint/2010/main" val="813548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identify cascades of size 50 that grow to size 500 with precision of 0.69 and recall of 0.52 (for the viral class, &lt;2% of samples)</a:t>
            </a:r>
          </a:p>
          <a:p>
            <a:r>
              <a:rPr lang="en-US" dirty="0" smtClean="0"/>
              <a:t>Analogous results for cascades that have progressed for 60 minutes</a:t>
            </a:r>
          </a:p>
          <a:p>
            <a:r>
              <a:rPr lang="en-US" dirty="0" smtClean="0"/>
              <a:t>Demonstrate how to trade precision for recall allowing us to obtain precision of 0.78 or recall of 0.71 (at the expense of the other) for the viral class</a:t>
            </a:r>
          </a:p>
        </p:txBody>
      </p:sp>
      <p:sp>
        <p:nvSpPr>
          <p:cNvPr id="4" name="Slide Number Placeholder 3"/>
          <p:cNvSpPr>
            <a:spLocks noGrp="1"/>
          </p:cNvSpPr>
          <p:nvPr>
            <p:ph type="sldNum" sz="quarter" idx="10"/>
          </p:nvPr>
        </p:nvSpPr>
        <p:spPr/>
        <p:txBody>
          <a:bodyPr/>
          <a:lstStyle/>
          <a:p>
            <a:fld id="{195A9746-C4F2-41D0-83BE-E7CAB52A745C}" type="slidenum">
              <a:rPr lang="en-US" smtClean="0"/>
              <a:pPr/>
              <a:t>55</a:t>
            </a:fld>
            <a:endParaRPr lang="en-US" dirty="0"/>
          </a:p>
        </p:txBody>
      </p:sp>
    </p:spTree>
    <p:extLst>
      <p:ext uri="{BB962C8B-B14F-4D97-AF65-F5344CB8AC3E}">
        <p14:creationId xmlns:p14="http://schemas.microsoft.com/office/powerpoint/2010/main" val="234757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205C2B-2DBE-49C0-923A-9E83E46FC974}"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ACB9-B71E-427E-9F1D-76DFA87271B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8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05C2B-2DBE-49C0-923A-9E83E46FC974}"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5253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05C2B-2DBE-49C0-923A-9E83E46FC974}"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366188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05C2B-2DBE-49C0-923A-9E83E46FC974}"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17069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205C2B-2DBE-49C0-923A-9E83E46FC974}"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ACB9-B71E-427E-9F1D-76DFA87271B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58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205C2B-2DBE-49C0-923A-9E83E46FC974}" type="datetimeFigureOut">
              <a:rPr lang="en-US" smtClean="0"/>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186107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205C2B-2DBE-49C0-923A-9E83E46FC974}" type="datetimeFigureOut">
              <a:rPr lang="en-US" smtClean="0"/>
              <a:t>9/18/2015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393640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205C2B-2DBE-49C0-923A-9E83E46FC974}" type="datetimeFigureOut">
              <a:rPr lang="en-US" smtClean="0"/>
              <a:t>9/18/2015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6501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205C2B-2DBE-49C0-923A-9E83E46FC974}" type="datetimeFigureOut">
              <a:rPr lang="en-US" smtClean="0"/>
              <a:t>9/18/2015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359517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E205C2B-2DBE-49C0-923A-9E83E46FC974}" type="datetimeFigureOut">
              <a:rPr lang="en-US" smtClean="0"/>
              <a:t>9/18/2015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E3ACB9-B71E-427E-9F1D-76DFA87271B7}" type="slidenum">
              <a:rPr lang="en-US" smtClean="0"/>
              <a:t>‹#›</a:t>
            </a:fld>
            <a:endParaRPr lang="en-US"/>
          </a:p>
        </p:txBody>
      </p:sp>
    </p:spTree>
    <p:extLst>
      <p:ext uri="{BB962C8B-B14F-4D97-AF65-F5344CB8AC3E}">
        <p14:creationId xmlns:p14="http://schemas.microsoft.com/office/powerpoint/2010/main" val="33994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05C2B-2DBE-49C0-923A-9E83E46FC974}" type="datetimeFigureOut">
              <a:rPr lang="en-US" smtClean="0"/>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3ACB9-B71E-427E-9F1D-76DFA87271B7}" type="slidenum">
              <a:rPr lang="en-US" smtClean="0"/>
              <a:t>‹#›</a:t>
            </a:fld>
            <a:endParaRPr lang="en-US"/>
          </a:p>
        </p:txBody>
      </p:sp>
    </p:spTree>
    <p:extLst>
      <p:ext uri="{BB962C8B-B14F-4D97-AF65-F5344CB8AC3E}">
        <p14:creationId xmlns:p14="http://schemas.microsoft.com/office/powerpoint/2010/main" val="334842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E205C2B-2DBE-49C0-923A-9E83E46FC974}" type="datetimeFigureOut">
              <a:rPr lang="en-US" smtClean="0"/>
              <a:t>9/18/2015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9E3ACB9-B71E-427E-9F1D-76DFA87271B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7745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su.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6.e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Admin notes</a:t>
            </a:r>
          </a:p>
          <a:p>
            <a:r>
              <a:rPr lang="en-US" dirty="0" smtClean="0"/>
              <a:t>Review from last lesson</a:t>
            </a:r>
          </a:p>
          <a:p>
            <a:r>
              <a:rPr lang="en-US" dirty="0" smtClean="0"/>
              <a:t>Machine learning primer</a:t>
            </a:r>
          </a:p>
          <a:p>
            <a:r>
              <a:rPr lang="en-US" dirty="0" smtClean="0"/>
              <a:t>Appling ML techniques to viral cascade prediction</a:t>
            </a:r>
            <a:endParaRPr lang="en-US" dirty="0"/>
          </a:p>
        </p:txBody>
      </p:sp>
    </p:spTree>
    <p:extLst>
      <p:ext uri="{BB962C8B-B14F-4D97-AF65-F5344CB8AC3E}">
        <p14:creationId xmlns:p14="http://schemas.microsoft.com/office/powerpoint/2010/main" val="2181693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Supervised</a:t>
            </a:r>
            <a:endParaRPr lang="en-US" dirty="0"/>
          </a:p>
        </p:txBody>
      </p:sp>
      <p:sp>
        <p:nvSpPr>
          <p:cNvPr id="3" name="Content Placeholder 2"/>
          <p:cNvSpPr>
            <a:spLocks noGrp="1"/>
          </p:cNvSpPr>
          <p:nvPr>
            <p:ph idx="1"/>
          </p:nvPr>
        </p:nvSpPr>
        <p:spPr/>
        <p:txBody>
          <a:bodyPr>
            <a:normAutofit lnSpcReduction="10000"/>
          </a:bodyPr>
          <a:lstStyle/>
          <a:p>
            <a:r>
              <a:rPr lang="en-US" dirty="0" smtClean="0"/>
              <a:t>Have a database of patients who have undergone different tests.</a:t>
            </a:r>
          </a:p>
          <a:p>
            <a:endParaRPr lang="en-US" dirty="0"/>
          </a:p>
          <a:p>
            <a:r>
              <a:rPr lang="en-US" dirty="0" smtClean="0"/>
              <a:t>The patients in the database either had cancer or did not – and we know this information.</a:t>
            </a:r>
          </a:p>
          <a:p>
            <a:endParaRPr lang="en-US" dirty="0"/>
          </a:p>
          <a:p>
            <a:r>
              <a:rPr lang="en-US" dirty="0" smtClean="0"/>
              <a:t>Based on this old information, we get a new patient, who has undergone the tests, but we don’t know if he/she has cancer (the target class).</a:t>
            </a:r>
          </a:p>
          <a:p>
            <a:endParaRPr lang="en-US" dirty="0"/>
          </a:p>
          <a:p>
            <a:r>
              <a:rPr lang="en-US" dirty="0" smtClean="0"/>
              <a:t>We design a system that takes the database and reasons about the new person.</a:t>
            </a:r>
            <a:endParaRPr lang="en-US" dirty="0"/>
          </a:p>
        </p:txBody>
      </p:sp>
    </p:spTree>
    <p:extLst>
      <p:ext uri="{BB962C8B-B14F-4D97-AF65-F5344CB8AC3E}">
        <p14:creationId xmlns:p14="http://schemas.microsoft.com/office/powerpoint/2010/main" val="1361362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Supervised</a:t>
            </a:r>
            <a:endParaRPr lang="en-US" dirty="0"/>
          </a:p>
        </p:txBody>
      </p:sp>
      <p:sp>
        <p:nvSpPr>
          <p:cNvPr id="3" name="Content Placeholder 2"/>
          <p:cNvSpPr>
            <a:spLocks noGrp="1"/>
          </p:cNvSpPr>
          <p:nvPr>
            <p:ph idx="1"/>
          </p:nvPr>
        </p:nvSpPr>
        <p:spPr>
          <a:xfrm>
            <a:off x="822959" y="1845733"/>
            <a:ext cx="7543801" cy="4497401"/>
          </a:xfrm>
        </p:spPr>
        <p:txBody>
          <a:bodyPr>
            <a:normAutofit fontScale="92500" lnSpcReduction="10000"/>
          </a:bodyPr>
          <a:lstStyle/>
          <a:p>
            <a:pPr marL="0" indent="0">
              <a:buNone/>
            </a:pPr>
            <a:r>
              <a:rPr lang="en-US" dirty="0" smtClean="0"/>
              <a:t>Step 1: Create the model.</a:t>
            </a:r>
          </a:p>
          <a:p>
            <a:pPr lvl="1"/>
            <a:r>
              <a:rPr lang="en-US" dirty="0" smtClean="0"/>
              <a:t>We have a mathematical model in mind </a:t>
            </a:r>
            <a:r>
              <a:rPr lang="en-US" i="1" dirty="0" smtClean="0"/>
              <a:t>M</a:t>
            </a:r>
            <a:r>
              <a:rPr lang="en-US" dirty="0" smtClean="0"/>
              <a:t>, that has a few parameters that must be set.</a:t>
            </a:r>
          </a:p>
          <a:p>
            <a:pPr lvl="2"/>
            <a:r>
              <a:rPr lang="en-US" dirty="0" smtClean="0"/>
              <a:t>For instance, </a:t>
            </a:r>
            <a:r>
              <a:rPr lang="en-US" i="1" dirty="0" smtClean="0"/>
              <a:t>y=</a:t>
            </a:r>
            <a:r>
              <a:rPr lang="en-US" i="1" dirty="0" err="1" smtClean="0"/>
              <a:t>mx+b</a:t>
            </a:r>
            <a:r>
              <a:rPr lang="en-US" i="1" dirty="0" smtClean="0"/>
              <a:t> </a:t>
            </a:r>
            <a:r>
              <a:rPr lang="en-US" dirty="0" smtClean="0"/>
              <a:t>is a model for a line and has two parameters (</a:t>
            </a:r>
            <a:r>
              <a:rPr lang="en-US" i="1" dirty="0" smtClean="0"/>
              <a:t>m</a:t>
            </a:r>
            <a:r>
              <a:rPr lang="en-US" dirty="0" smtClean="0"/>
              <a:t> and </a:t>
            </a:r>
            <a:r>
              <a:rPr lang="en-US" i="1" dirty="0" smtClean="0"/>
              <a:t>b</a:t>
            </a:r>
            <a:r>
              <a:rPr lang="en-US" dirty="0" smtClean="0"/>
              <a:t>) that if known, can produce a </a:t>
            </a:r>
            <a:r>
              <a:rPr lang="en-US" i="1" dirty="0" smtClean="0"/>
              <a:t>y</a:t>
            </a:r>
            <a:r>
              <a:rPr lang="en-US" dirty="0" smtClean="0"/>
              <a:t> value for a given </a:t>
            </a:r>
            <a:r>
              <a:rPr lang="en-US" i="1" dirty="0" smtClean="0"/>
              <a:t>x</a:t>
            </a:r>
            <a:r>
              <a:rPr lang="en-US" dirty="0" smtClean="0"/>
              <a:t>.</a:t>
            </a:r>
          </a:p>
          <a:p>
            <a:pPr lvl="1"/>
            <a:r>
              <a:rPr lang="en-US" dirty="0" smtClean="0"/>
              <a:t>Take the database of patients (represented as matrix D of feature vectors).</a:t>
            </a:r>
          </a:p>
          <a:p>
            <a:pPr lvl="1"/>
            <a:r>
              <a:rPr lang="en-US" dirty="0" smtClean="0"/>
              <a:t>So we now </a:t>
            </a:r>
            <a:r>
              <a:rPr lang="en-US" i="1" dirty="0" smtClean="0"/>
              <a:t>train the model </a:t>
            </a:r>
            <a:r>
              <a:rPr lang="en-US" dirty="0" smtClean="0"/>
              <a:t>by running an algorithm that finds a set of parameters for </a:t>
            </a:r>
            <a:r>
              <a:rPr lang="en-US" i="1" dirty="0" smtClean="0"/>
              <a:t>M </a:t>
            </a:r>
            <a:r>
              <a:rPr lang="en-US" dirty="0" smtClean="0"/>
              <a:t>that “best fits” </a:t>
            </a:r>
            <a:r>
              <a:rPr lang="en-US" i="1" dirty="0" smtClean="0"/>
              <a:t>D.  </a:t>
            </a:r>
            <a:r>
              <a:rPr lang="en-US" dirty="0" smtClean="0"/>
              <a:t>Let us call this </a:t>
            </a:r>
            <a:r>
              <a:rPr lang="en-US" i="1" dirty="0" smtClean="0"/>
              <a:t>M</a:t>
            </a:r>
            <a:r>
              <a:rPr lang="en-US" i="1" baseline="-25000" dirty="0" smtClean="0"/>
              <a:t>D</a:t>
            </a:r>
            <a:r>
              <a:rPr lang="en-US" dirty="0" smtClean="0"/>
              <a:t>.</a:t>
            </a:r>
          </a:p>
          <a:p>
            <a:pPr lvl="1"/>
            <a:endParaRPr lang="en-US" dirty="0"/>
          </a:p>
          <a:p>
            <a:r>
              <a:rPr lang="en-US" dirty="0" smtClean="0"/>
              <a:t>Step 2: Use the model.</a:t>
            </a:r>
          </a:p>
          <a:p>
            <a:pPr lvl="1"/>
            <a:r>
              <a:rPr lang="en-US" dirty="0" smtClean="0"/>
              <a:t>Given new patient X</a:t>
            </a:r>
            <a:r>
              <a:rPr lang="en-US" i="1" dirty="0" smtClean="0"/>
              <a:t>, </a:t>
            </a:r>
            <a:r>
              <a:rPr lang="en-US" dirty="0" smtClean="0"/>
              <a:t>we then need to use </a:t>
            </a:r>
            <a:r>
              <a:rPr lang="en-US" i="1" dirty="0"/>
              <a:t>M</a:t>
            </a:r>
            <a:r>
              <a:rPr lang="en-US" i="1" baseline="-25000" dirty="0"/>
              <a:t>D</a:t>
            </a:r>
            <a:r>
              <a:rPr lang="en-US" dirty="0" smtClean="0"/>
              <a:t> to determine if X has cancer.  This is usually much easier computationally then training the model.</a:t>
            </a:r>
          </a:p>
          <a:p>
            <a:pPr lvl="1"/>
            <a:r>
              <a:rPr lang="en-US" dirty="0" smtClean="0"/>
              <a:t>“Patient X” is often referred to as “test” data</a:t>
            </a:r>
          </a:p>
          <a:p>
            <a:pPr marL="201168" lvl="1" indent="0">
              <a:buNone/>
            </a:pPr>
            <a:endParaRPr lang="en-US" dirty="0"/>
          </a:p>
          <a:p>
            <a:pPr marL="201168" lvl="1" indent="0">
              <a:buNone/>
            </a:pPr>
            <a:r>
              <a:rPr lang="en-US" b="1" i="1" dirty="0" smtClean="0">
                <a:solidFill>
                  <a:srgbClr val="FF0000"/>
                </a:solidFill>
              </a:rPr>
              <a:t>At the end of the day, machine learning is about using an algorithm (the training algorithm) that essentially creates a new algorithm (the model) which is then used to reason about new data.</a:t>
            </a:r>
          </a:p>
        </p:txBody>
      </p:sp>
    </p:spTree>
    <p:extLst>
      <p:ext uri="{BB962C8B-B14F-4D97-AF65-F5344CB8AC3E}">
        <p14:creationId xmlns:p14="http://schemas.microsoft.com/office/powerpoint/2010/main" val="3180839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could possibly go wrong?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supervised learning approaches assume that the feature values in the training data are distributed in the same manner as in the test data.</a:t>
            </a:r>
          </a:p>
          <a:p>
            <a:pPr lvl="1"/>
            <a:r>
              <a:rPr lang="en-US" dirty="0" smtClean="0"/>
              <a:t>If the distribution is different, then approach will generally fail</a:t>
            </a:r>
          </a:p>
          <a:p>
            <a:endParaRPr lang="en-US" dirty="0"/>
          </a:p>
          <a:p>
            <a:r>
              <a:rPr lang="en-US" dirty="0" smtClean="0"/>
              <a:t>Supervised learning assumes that the features have something to do with the target class.</a:t>
            </a:r>
          </a:p>
          <a:p>
            <a:pPr lvl="1"/>
            <a:r>
              <a:rPr lang="en-US" dirty="0" smtClean="0"/>
              <a:t>i.e. predict the stock market based on a football game</a:t>
            </a:r>
          </a:p>
          <a:p>
            <a:pPr lvl="1"/>
            <a:endParaRPr lang="en-US" dirty="0"/>
          </a:p>
          <a:p>
            <a:r>
              <a:rPr lang="en-US" dirty="0" smtClean="0"/>
              <a:t>If the mathematical model fit too tightly to the data (“overfitting”) then it will properly handle unseen samples (“generalization”)</a:t>
            </a:r>
          </a:p>
          <a:p>
            <a:endParaRPr lang="en-US" dirty="0"/>
          </a:p>
          <a:p>
            <a:r>
              <a:rPr lang="en-US" b="1" i="1" dirty="0" smtClean="0"/>
              <a:t>We’ll get to these soon, but first lets look at some ways to do this.</a:t>
            </a:r>
          </a:p>
          <a:p>
            <a:endParaRPr lang="en-US" dirty="0"/>
          </a:p>
          <a:p>
            <a:endParaRPr lang="en-US" dirty="0"/>
          </a:p>
        </p:txBody>
      </p:sp>
    </p:spTree>
    <p:extLst>
      <p:ext uri="{BB962C8B-B14F-4D97-AF65-F5344CB8AC3E}">
        <p14:creationId xmlns:p14="http://schemas.microsoft.com/office/powerpoint/2010/main" val="1569834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Let each training example be a feature vector X.  Let </a:t>
                </a:r>
                <a:r>
                  <a:rPr lang="en-US" i="1" dirty="0" smtClean="0"/>
                  <a:t>y </a:t>
                </a:r>
                <a:r>
                  <a:rPr lang="en-US" dirty="0" smtClean="0"/>
                  <a:t>be the associated value (what we are trying to measure indirectly).  Hence, we want to find a model of the following format:</a:t>
                </a:r>
              </a:p>
              <a:p>
                <a:pPr marL="201168"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m:oMathPara>
                </a14:m>
                <a:endParaRPr lang="en-US" dirty="0" smtClean="0"/>
              </a:p>
              <a:p>
                <a:endParaRPr lang="en-US" dirty="0" smtClean="0"/>
              </a:p>
              <a:p>
                <a:r>
                  <a:rPr lang="en-US" dirty="0" smtClean="0"/>
                  <a:t>If we have just one feature, this is a function for a line(</a:t>
                </a:r>
                <a:r>
                  <a:rPr lang="en-US" i="1" dirty="0" err="1" smtClean="0"/>
                  <a:t>mx+b</a:t>
                </a:r>
                <a:r>
                  <a:rPr lang="en-US" dirty="0" smtClean="0"/>
                  <a:t>).</a:t>
                </a:r>
                <a:endParaRPr lang="en-US" i="1" dirty="0"/>
              </a:p>
              <a:p>
                <a:r>
                  <a:rPr lang="en-US" dirty="0" smtClean="0"/>
                  <a:t>So, we want to pick a vector </a:t>
                </a:r>
                <a:r>
                  <a:rPr lang="en-US" i="1" dirty="0" smtClean="0"/>
                  <a:t>W </a:t>
                </a:r>
                <a:r>
                  <a:rPr lang="en-US" dirty="0" smtClean="0"/>
                  <a:t>(for “weights”) for the parameters so that our model gets values as close to </a:t>
                </a:r>
                <a:r>
                  <a:rPr lang="en-US" i="1" dirty="0" smtClean="0"/>
                  <a:t>y </a:t>
                </a:r>
                <a:r>
                  <a:rPr lang="en-US" dirty="0" smtClean="0"/>
                  <a:t>as possible.</a:t>
                </a:r>
                <a:endParaRPr lang="en-US"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1777"/>
                </a:stretch>
              </a:blipFill>
            </p:spPr>
            <p:txBody>
              <a:bodyPr/>
              <a:lstStyle/>
              <a:p>
                <a:r>
                  <a:rPr lang="en-US">
                    <a:noFill/>
                  </a:rPr>
                  <a:t> </a:t>
                </a:r>
              </a:p>
            </p:txBody>
          </p:sp>
        </mc:Fallback>
      </mc:AlternateContent>
    </p:spTree>
    <p:extLst>
      <p:ext uri="{BB962C8B-B14F-4D97-AF65-F5344CB8AC3E}">
        <p14:creationId xmlns:p14="http://schemas.microsoft.com/office/powerpoint/2010/main" val="786806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d1u2s20mo6at4b.cloudfront.net/wp-content/uploads/points_for_linear_regress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74" y="2022582"/>
            <a:ext cx="5208896" cy="39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573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07206" y="2461022"/>
            <a:ext cx="8129588" cy="1935956"/>
          </a:xfrm>
          <a:prstGeom prst="rect">
            <a:avLst/>
          </a:prstGeom>
        </p:spPr>
      </p:pic>
      <p:pic>
        <p:nvPicPr>
          <p:cNvPr id="2050" name="Picture 2" descr="linear_regression_erro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120" y="4631531"/>
            <a:ext cx="4393406"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40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gradient_descent_error_su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860" y="1274838"/>
            <a:ext cx="6700838"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459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Derivatives of the Error w.r.t. each model parameter</a:t>
            </a:r>
            <a:endParaRPr lang="en-US" dirty="0"/>
          </a:p>
        </p:txBody>
      </p:sp>
      <p:sp>
        <p:nvSpPr>
          <p:cNvPr id="3" name="Content Placeholder 2"/>
          <p:cNvSpPr>
            <a:spLocks noGrp="1"/>
          </p:cNvSpPr>
          <p:nvPr>
            <p:ph idx="1"/>
          </p:nvPr>
        </p:nvSpPr>
        <p:spPr/>
        <p:txBody>
          <a:bodyPr/>
          <a:lstStyle/>
          <a:p>
            <a:endParaRPr lang="en-US"/>
          </a:p>
        </p:txBody>
      </p:sp>
      <p:pic>
        <p:nvPicPr>
          <p:cNvPr id="5122" name="Picture 2" descr="linear_regression_gradien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043" y="2723329"/>
            <a:ext cx="425767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718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3628" y="2214563"/>
            <a:ext cx="8236744" cy="2428875"/>
          </a:xfrm>
          <a:prstGeom prst="rect">
            <a:avLst/>
          </a:prstGeom>
        </p:spPr>
      </p:pic>
    </p:spTree>
    <p:extLst>
      <p:ext uri="{BB962C8B-B14F-4D97-AF65-F5344CB8AC3E}">
        <p14:creationId xmlns:p14="http://schemas.microsoft.com/office/powerpoint/2010/main" val="3684925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25166" y="1796653"/>
            <a:ext cx="6493669" cy="3264694"/>
          </a:xfrm>
          <a:prstGeom prst="rect">
            <a:avLst/>
          </a:prstGeom>
        </p:spPr>
      </p:pic>
    </p:spTree>
    <p:extLst>
      <p:ext uri="{BB962C8B-B14F-4D97-AF65-F5344CB8AC3E}">
        <p14:creationId xmlns:p14="http://schemas.microsoft.com/office/powerpoint/2010/main" val="24534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Machine Learning Primer</a:t>
            </a:r>
            <a:endParaRPr lang="en-US" sz="6000" dirty="0"/>
          </a:p>
        </p:txBody>
      </p:sp>
      <p:sp>
        <p:nvSpPr>
          <p:cNvPr id="3" name="Subtitle 2"/>
          <p:cNvSpPr>
            <a:spLocks noGrp="1"/>
          </p:cNvSpPr>
          <p:nvPr>
            <p:ph type="subTitle" idx="1"/>
          </p:nvPr>
        </p:nvSpPr>
        <p:spPr/>
        <p:txBody>
          <a:bodyPr>
            <a:normAutofit/>
          </a:bodyPr>
          <a:lstStyle/>
          <a:p>
            <a:r>
              <a:rPr lang="en-US" dirty="0"/>
              <a:t>CSE 591:</a:t>
            </a:r>
            <a:br>
              <a:rPr lang="en-US" dirty="0"/>
            </a:br>
            <a:r>
              <a:rPr lang="en-US" dirty="0" smtClean="0"/>
              <a:t>SEMANTIC WEB </a:t>
            </a:r>
            <a:r>
              <a:rPr lang="en-US" dirty="0" smtClean="0"/>
              <a:t>MINING</a:t>
            </a:r>
            <a:endParaRPr lang="en-US" dirty="0" smtClean="0"/>
          </a:p>
        </p:txBody>
      </p:sp>
    </p:spTree>
    <p:extLst>
      <p:ext uri="{BB962C8B-B14F-4D97-AF65-F5344CB8AC3E}">
        <p14:creationId xmlns:p14="http://schemas.microsoft.com/office/powerpoint/2010/main" val="3524134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1569" y="1835944"/>
            <a:ext cx="6900863" cy="3186113"/>
          </a:xfrm>
          <a:prstGeom prst="rect">
            <a:avLst/>
          </a:prstGeom>
        </p:spPr>
      </p:pic>
    </p:spTree>
    <p:extLst>
      <p:ext uri="{BB962C8B-B14F-4D97-AF65-F5344CB8AC3E}">
        <p14:creationId xmlns:p14="http://schemas.microsoft.com/office/powerpoint/2010/main" val="4163134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57288" y="1871663"/>
            <a:ext cx="6829425" cy="3114675"/>
          </a:xfrm>
          <a:prstGeom prst="rect">
            <a:avLst/>
          </a:prstGeom>
        </p:spPr>
      </p:pic>
    </p:spTree>
    <p:extLst>
      <p:ext uri="{BB962C8B-B14F-4D97-AF65-F5344CB8AC3E}">
        <p14:creationId xmlns:p14="http://schemas.microsoft.com/office/powerpoint/2010/main" val="3053293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5135" y="1868091"/>
            <a:ext cx="6993731" cy="3121819"/>
          </a:xfrm>
          <a:prstGeom prst="rect">
            <a:avLst/>
          </a:prstGeom>
        </p:spPr>
      </p:pic>
    </p:spTree>
    <p:extLst>
      <p:ext uri="{BB962C8B-B14F-4D97-AF65-F5344CB8AC3E}">
        <p14:creationId xmlns:p14="http://schemas.microsoft.com/office/powerpoint/2010/main" val="1091785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0119" y="1864519"/>
            <a:ext cx="7243763" cy="3128963"/>
          </a:xfrm>
          <a:prstGeom prst="rect">
            <a:avLst/>
          </a:prstGeom>
        </p:spPr>
      </p:pic>
    </p:spTree>
    <p:extLst>
      <p:ext uri="{BB962C8B-B14F-4D97-AF65-F5344CB8AC3E}">
        <p14:creationId xmlns:p14="http://schemas.microsoft.com/office/powerpoint/2010/main" val="2985796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2278" y="1828800"/>
            <a:ext cx="6979444" cy="3200400"/>
          </a:xfrm>
          <a:prstGeom prst="rect">
            <a:avLst/>
          </a:prstGeom>
        </p:spPr>
      </p:pic>
    </p:spTree>
    <p:extLst>
      <p:ext uri="{BB962C8B-B14F-4D97-AF65-F5344CB8AC3E}">
        <p14:creationId xmlns:p14="http://schemas.microsoft.com/office/powerpoint/2010/main" val="177126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57388" y="1682353"/>
            <a:ext cx="5229225" cy="3493294"/>
          </a:xfrm>
          <a:prstGeom prst="rect">
            <a:avLst/>
          </a:prstGeom>
        </p:spPr>
      </p:pic>
    </p:spTree>
    <p:extLst>
      <p:ext uri="{BB962C8B-B14F-4D97-AF65-F5344CB8AC3E}">
        <p14:creationId xmlns:p14="http://schemas.microsoft.com/office/powerpoint/2010/main" val="1264140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smtClean="0"/>
              <a:t>It may occur to use the same approach for regression for classification.  Here </a:t>
            </a:r>
            <a:r>
              <a:rPr lang="en-US" i="1" dirty="0" smtClean="0"/>
              <a:t>y </a:t>
            </a:r>
            <a:r>
              <a:rPr lang="en-US" dirty="0" smtClean="0"/>
              <a:t>would simply be zero or one.</a:t>
            </a:r>
          </a:p>
          <a:p>
            <a:endParaRPr lang="en-US" dirty="0"/>
          </a:p>
          <a:p>
            <a:r>
              <a:rPr lang="en-US" dirty="0" smtClean="0"/>
              <a:t>In this case, you would want to enforce a threshold.</a:t>
            </a:r>
          </a:p>
          <a:p>
            <a:endParaRPr lang="en-US" dirty="0"/>
          </a:p>
          <a:p>
            <a:r>
              <a:rPr lang="en-US" dirty="0" smtClean="0"/>
              <a:t>However, gradient descent doesn’t work as well as the gradient is either zero or undefined.  However, a modification is possible (perceptron)</a:t>
            </a:r>
            <a:endParaRPr lang="en-US" dirty="0"/>
          </a:p>
        </p:txBody>
      </p:sp>
    </p:spTree>
    <p:extLst>
      <p:ext uri="{BB962C8B-B14F-4D97-AF65-F5344CB8AC3E}">
        <p14:creationId xmlns:p14="http://schemas.microsoft.com/office/powerpoint/2010/main" val="359432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But a better way to go about doing business is to use a logistic function.  Consider the following:</a:t>
            </a:r>
          </a:p>
          <a:p>
            <a:endParaRPr lang="en-US" dirty="0"/>
          </a:p>
          <a:p>
            <a:endParaRPr lang="en-US" dirty="0" smtClean="0"/>
          </a:p>
          <a:p>
            <a:r>
              <a:rPr lang="en-US" dirty="0" smtClean="0"/>
              <a:t>This function is continuous and differentiable, so gradient descent works much better here.</a:t>
            </a:r>
          </a:p>
          <a:p>
            <a:pPr marL="0" indent="0">
              <a:buNone/>
            </a:pPr>
            <a:endParaRPr lang="en-US" dirty="0"/>
          </a:p>
          <a:p>
            <a:endParaRPr lang="en-US" dirty="0" smtClean="0"/>
          </a:p>
        </p:txBody>
      </p:sp>
      <mc:AlternateContent xmlns:mc="http://schemas.openxmlformats.org/markup-compatibility/2006">
        <mc:Choice xmlns:a14="http://schemas.microsoft.com/office/drawing/2010/main" Requires="a14">
          <p:sp>
            <p:nvSpPr>
              <p:cNvPr id="4" name="Rectangle 3"/>
              <p:cNvSpPr/>
              <p:nvPr/>
            </p:nvSpPr>
            <p:spPr>
              <a:xfrm>
                <a:off x="2244811" y="2430422"/>
                <a:ext cx="4572000" cy="1014252"/>
              </a:xfrm>
              <a:prstGeom prst="rect">
                <a:avLst/>
              </a:prstGeom>
            </p:spPr>
            <p:txBody>
              <a:bodyPr>
                <a:spAutoFit/>
              </a:bodyPr>
              <a:lstStyle/>
              <a:p>
                <a:endParaRPr lang="en-US" dirty="0" smtClean="0"/>
              </a:p>
              <a:p>
                <a:pPr marL="201168"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rPr>
                                    <m:t>𝑒</m:t>
                                  </m:r>
                                </m:e>
                                <m:sup>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sup>
                              </m:sSup>
                            </m:den>
                          </m:f>
                        </m:e>
                        <m:sup/>
                      </m:sSup>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2244811" y="2430422"/>
                <a:ext cx="4572000" cy="1014252"/>
              </a:xfrm>
              <a:prstGeom prst="rect">
                <a:avLst/>
              </a:prstGeom>
              <a:blipFill rotWithShape="0">
                <a:blip r:embed="rId2"/>
                <a:stretch>
                  <a:fillRect/>
                </a:stretch>
              </a:blipFill>
            </p:spPr>
            <p:txBody>
              <a:bodyPr/>
              <a:lstStyle/>
              <a:p>
                <a:r>
                  <a:rPr lang="en-US">
                    <a:noFill/>
                  </a:rPr>
                  <a:t> </a:t>
                </a:r>
              </a:p>
            </p:txBody>
          </p:sp>
        </mc:Fallback>
      </mc:AlternateContent>
      <p:grpSp>
        <p:nvGrpSpPr>
          <p:cNvPr id="6" name="Group 5"/>
          <p:cNvGrpSpPr/>
          <p:nvPr/>
        </p:nvGrpSpPr>
        <p:grpSpPr>
          <a:xfrm>
            <a:off x="2244811" y="4116839"/>
            <a:ext cx="4926635" cy="2076645"/>
            <a:chOff x="1251006" y="3902655"/>
            <a:chExt cx="4926635" cy="2076645"/>
          </a:xfrm>
        </p:grpSpPr>
        <p:pic>
          <p:nvPicPr>
            <p:cNvPr id="1026" name="Picture 2" descr="https://upload.wikimedia.org/wikipedia/commons/thumb/5/54/Generalized_logistic_function_A0_K1_B1.5_Q0.5_%CE%BD0.5_M0.5.png/220px-Generalized_logistic_function_A0_K1_B1.5_Q0.5_%CE%BD0.5_M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188" y="3902655"/>
              <a:ext cx="2333453" cy="1750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a/ac/HardLimitFunction.png/400px-HardLimitFun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006" y="3990538"/>
              <a:ext cx="1987609" cy="1565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75935" y="5609968"/>
              <a:ext cx="3039762" cy="369332"/>
            </a:xfrm>
            <a:prstGeom prst="rect">
              <a:avLst/>
            </a:prstGeom>
            <a:noFill/>
          </p:spPr>
          <p:txBody>
            <a:bodyPr wrap="square" rtlCol="0">
              <a:spAutoFit/>
            </a:bodyPr>
            <a:lstStyle/>
            <a:p>
              <a:r>
                <a:rPr lang="en-US" dirty="0" smtClean="0"/>
                <a:t>Threshold                       Logistic</a:t>
              </a:r>
              <a:endParaRPr lang="en-US" dirty="0"/>
            </a:p>
          </p:txBody>
        </p:sp>
      </p:grpSp>
    </p:spTree>
    <p:extLst>
      <p:ext uri="{BB962C8B-B14F-4D97-AF65-F5344CB8AC3E}">
        <p14:creationId xmlns:p14="http://schemas.microsoft.com/office/powerpoint/2010/main" val="419204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commonly used classification techniques</a:t>
            </a:r>
            <a:endParaRPr lang="en-US" dirty="0"/>
          </a:p>
        </p:txBody>
      </p:sp>
      <p:sp>
        <p:nvSpPr>
          <p:cNvPr id="3" name="Content Placeholder 2"/>
          <p:cNvSpPr>
            <a:spLocks noGrp="1"/>
          </p:cNvSpPr>
          <p:nvPr>
            <p:ph idx="1"/>
          </p:nvPr>
        </p:nvSpPr>
        <p:spPr/>
        <p:txBody>
          <a:bodyPr/>
          <a:lstStyle/>
          <a:p>
            <a:r>
              <a:rPr lang="en-US" dirty="0" smtClean="0"/>
              <a:t>Decision tree (NYU slides)</a:t>
            </a:r>
          </a:p>
          <a:p>
            <a:r>
              <a:rPr lang="en-US" dirty="0" smtClean="0"/>
              <a:t>Naïve Bayes (simple method, strong independence assumption)</a:t>
            </a:r>
          </a:p>
          <a:p>
            <a:r>
              <a:rPr lang="en-US" dirty="0" smtClean="0"/>
              <a:t>Random forest (Bagging, boosting, parallelizable)</a:t>
            </a:r>
          </a:p>
          <a:p>
            <a:r>
              <a:rPr lang="en-US" dirty="0" smtClean="0"/>
              <a:t>SVM (Generalizability, maximum-margin separator, kernel functions)</a:t>
            </a:r>
          </a:p>
          <a:p>
            <a:r>
              <a:rPr lang="en-US" dirty="0" smtClean="0"/>
              <a:t>Neural networks and deep learning (not covered in this course)</a:t>
            </a:r>
          </a:p>
          <a:p>
            <a:endParaRPr lang="en-US" dirty="0"/>
          </a:p>
          <a:p>
            <a:endParaRPr lang="en-US" dirty="0"/>
          </a:p>
        </p:txBody>
      </p:sp>
    </p:spTree>
    <p:extLst>
      <p:ext uri="{BB962C8B-B14F-4D97-AF65-F5344CB8AC3E}">
        <p14:creationId xmlns:p14="http://schemas.microsoft.com/office/powerpoint/2010/main" val="4254748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a:t>
            </a:r>
            <a:endParaRPr lang="en-US" dirty="0"/>
          </a:p>
        </p:txBody>
      </p:sp>
      <p:sp>
        <p:nvSpPr>
          <p:cNvPr id="3" name="Content Placeholder 2"/>
          <p:cNvSpPr>
            <a:spLocks noGrp="1"/>
          </p:cNvSpPr>
          <p:nvPr>
            <p:ph idx="1"/>
          </p:nvPr>
        </p:nvSpPr>
        <p:spPr/>
        <p:txBody>
          <a:bodyPr>
            <a:normAutofit/>
          </a:bodyPr>
          <a:lstStyle/>
          <a:p>
            <a:r>
              <a:rPr lang="en-US" sz="2800" dirty="0" smtClean="0"/>
              <a:t>Can we predict when a trend in social media will “go viral”</a:t>
            </a:r>
          </a:p>
          <a:p>
            <a:pPr lvl="1"/>
            <a:r>
              <a:rPr lang="en-US" sz="2400" dirty="0" smtClean="0"/>
              <a:t>Create a regression model, based on features, predict the size of the cascade</a:t>
            </a:r>
          </a:p>
          <a:p>
            <a:pPr lvl="1"/>
            <a:r>
              <a:rPr lang="en-US" sz="2400" dirty="0" smtClean="0"/>
              <a:t>Identify which Tweets will be re-tweeted over 1000 times</a:t>
            </a:r>
          </a:p>
          <a:p>
            <a:pPr lvl="1"/>
            <a:r>
              <a:rPr lang="en-US" sz="2400" dirty="0" smtClean="0"/>
              <a:t>Predict when an existing information cascade will double in size</a:t>
            </a:r>
            <a:endParaRPr lang="en-US" sz="2400" dirty="0"/>
          </a:p>
        </p:txBody>
      </p:sp>
    </p:spTree>
    <p:extLst>
      <p:ext uri="{BB962C8B-B14F-4D97-AF65-F5344CB8AC3E}">
        <p14:creationId xmlns:p14="http://schemas.microsoft.com/office/powerpoint/2010/main" val="3760157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terms</a:t>
            </a:r>
            <a:endParaRPr lang="en-US" dirty="0"/>
          </a:p>
        </p:txBody>
      </p:sp>
      <p:sp>
        <p:nvSpPr>
          <p:cNvPr id="3" name="Content Placeholder 2"/>
          <p:cNvSpPr>
            <a:spLocks noGrp="1"/>
          </p:cNvSpPr>
          <p:nvPr>
            <p:ph idx="1"/>
          </p:nvPr>
        </p:nvSpPr>
        <p:spPr/>
        <p:txBody>
          <a:bodyPr/>
          <a:lstStyle/>
          <a:p>
            <a:pPr lvl="1"/>
            <a:r>
              <a:rPr lang="en-US" dirty="0" smtClean="0"/>
              <a:t>Sample: an instance of something that you can take some observed measurements of and wish to infer something about</a:t>
            </a:r>
          </a:p>
          <a:p>
            <a:pPr lvl="2"/>
            <a:r>
              <a:rPr lang="en-US" i="1" dirty="0" smtClean="0"/>
              <a:t>Example: a document</a:t>
            </a:r>
            <a:endParaRPr lang="en-US" dirty="0" smtClean="0"/>
          </a:p>
          <a:p>
            <a:pPr lvl="1"/>
            <a:r>
              <a:rPr lang="en-US" dirty="0" smtClean="0"/>
              <a:t>Data set: a set of samples</a:t>
            </a:r>
          </a:p>
          <a:p>
            <a:pPr lvl="2"/>
            <a:r>
              <a:rPr lang="en-US" i="1" dirty="0" smtClean="0"/>
              <a:t>Example: a corpus of documents</a:t>
            </a:r>
          </a:p>
          <a:p>
            <a:pPr lvl="1"/>
            <a:r>
              <a:rPr lang="en-US" dirty="0" smtClean="0"/>
              <a:t>Feature: something about a sample that can be measured</a:t>
            </a:r>
          </a:p>
          <a:p>
            <a:pPr lvl="2"/>
            <a:r>
              <a:rPr lang="en-US" i="1" dirty="0" smtClean="0"/>
              <a:t>Example: Does the document have &lt;a </a:t>
            </a:r>
            <a:r>
              <a:rPr lang="en-US" i="1" dirty="0" err="1" smtClean="0"/>
              <a:t>href</a:t>
            </a:r>
            <a:r>
              <a:rPr lang="en-US" i="1" dirty="0" smtClean="0"/>
              <a:t>=</a:t>
            </a:r>
            <a:r>
              <a:rPr lang="en-US" i="1" dirty="0" smtClean="0">
                <a:hlinkClick r:id="rId2"/>
              </a:rPr>
              <a:t>www.asu.edu</a:t>
            </a:r>
            <a:r>
              <a:rPr lang="en-US" i="1" dirty="0" smtClean="0"/>
              <a:t>&gt; in it?</a:t>
            </a:r>
          </a:p>
          <a:p>
            <a:pPr lvl="2"/>
            <a:r>
              <a:rPr lang="en-US" i="1" dirty="0" smtClean="0"/>
              <a:t>Example: How many times is the word “Sparky” in the document?</a:t>
            </a:r>
          </a:p>
          <a:p>
            <a:pPr lvl="1"/>
            <a:r>
              <a:rPr lang="en-US" dirty="0" smtClean="0"/>
              <a:t>Feature set: a group of related features</a:t>
            </a:r>
          </a:p>
          <a:p>
            <a:pPr lvl="2"/>
            <a:r>
              <a:rPr lang="en-US" i="1" dirty="0" smtClean="0"/>
              <a:t>Example: All features concerning the existence of hyperlinks in </a:t>
            </a:r>
            <a:r>
              <a:rPr lang="en-US" i="1" dirty="0" err="1" smtClean="0"/>
              <a:t>asu’s</a:t>
            </a:r>
            <a:r>
              <a:rPr lang="en-US" i="1" dirty="0" smtClean="0"/>
              <a:t> domain</a:t>
            </a:r>
          </a:p>
        </p:txBody>
      </p:sp>
    </p:spTree>
    <p:extLst>
      <p:ext uri="{BB962C8B-B14F-4D97-AF65-F5344CB8AC3E}">
        <p14:creationId xmlns:p14="http://schemas.microsoft.com/office/powerpoint/2010/main" val="141512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Argument Against Maximum Influence</a:t>
            </a:r>
            <a:endParaRPr lang="en-US" dirty="0"/>
          </a:p>
        </p:txBody>
      </p:sp>
      <p:sp>
        <p:nvSpPr>
          <p:cNvPr id="3" name="Content Placeholder 2"/>
          <p:cNvSpPr>
            <a:spLocks noGrp="1"/>
          </p:cNvSpPr>
          <p:nvPr>
            <p:ph idx="1"/>
          </p:nvPr>
        </p:nvSpPr>
        <p:spPr/>
        <p:txBody>
          <a:bodyPr>
            <a:normAutofit/>
          </a:bodyPr>
          <a:lstStyle/>
          <a:p>
            <a:r>
              <a:rPr lang="en-US" sz="2400" dirty="0" smtClean="0"/>
              <a:t>Influence maximization (in all models studied thus far) makes the assumption that the model is realistic and we can select nodes to optimize spread (seed or target set) based on that model.</a:t>
            </a:r>
          </a:p>
          <a:p>
            <a:endParaRPr lang="en-US" sz="2400" dirty="0" smtClean="0"/>
          </a:p>
          <a:p>
            <a:r>
              <a:rPr lang="en-US" sz="2400" dirty="0" smtClean="0"/>
              <a:t>Great results have been shown analytically and in simulation, but perhaps the models are too far away from reality to be useful (i.e. building an airplane without considering drag).</a:t>
            </a:r>
            <a:endParaRPr lang="en-US" sz="2400" dirty="0"/>
          </a:p>
        </p:txBody>
      </p:sp>
    </p:spTree>
    <p:extLst>
      <p:ext uri="{BB962C8B-B14F-4D97-AF65-F5344CB8AC3E}">
        <p14:creationId xmlns:p14="http://schemas.microsoft.com/office/powerpoint/2010/main" val="310684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Study on Twitter (2011)</a:t>
            </a:r>
            <a:endParaRPr lang="en-US" dirty="0"/>
          </a:p>
        </p:txBody>
      </p:sp>
      <p:sp>
        <p:nvSpPr>
          <p:cNvPr id="3" name="Content Placeholder 2"/>
          <p:cNvSpPr>
            <a:spLocks noGrp="1"/>
          </p:cNvSpPr>
          <p:nvPr>
            <p:ph idx="1"/>
          </p:nvPr>
        </p:nvSpPr>
        <p:spPr/>
        <p:txBody>
          <a:bodyPr>
            <a:normAutofit/>
          </a:bodyPr>
          <a:lstStyle/>
          <a:p>
            <a:pPr lvl="1"/>
            <a:r>
              <a:rPr lang="en-US" sz="3200" dirty="0" err="1" smtClean="0"/>
              <a:t>Subgraph</a:t>
            </a:r>
            <a:r>
              <a:rPr lang="en-US" sz="3200" dirty="0" smtClean="0"/>
              <a:t> of twitter 56M nodes, 1.7B edges</a:t>
            </a:r>
          </a:p>
          <a:p>
            <a:pPr lvl="1"/>
            <a:r>
              <a:rPr lang="en-US" sz="3200" dirty="0" smtClean="0"/>
              <a:t>75M Tweets</a:t>
            </a:r>
          </a:p>
          <a:p>
            <a:pPr lvl="1"/>
            <a:r>
              <a:rPr lang="en-US" sz="3200" dirty="0" smtClean="0"/>
              <a:t>Studied the propagation of shortened “bit.ly” URL’s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 y="4077035"/>
            <a:ext cx="8963025" cy="2181225"/>
          </a:xfrm>
          <a:prstGeom prst="rect">
            <a:avLst/>
          </a:prstGeom>
        </p:spPr>
      </p:pic>
    </p:spTree>
    <p:extLst>
      <p:ext uri="{BB962C8B-B14F-4D97-AF65-F5344CB8AC3E}">
        <p14:creationId xmlns:p14="http://schemas.microsoft.com/office/powerpoint/2010/main" val="3680317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Cascades are Rare</a:t>
            </a:r>
            <a:endParaRPr lang="en-US" dirty="0"/>
          </a:p>
        </p:txBody>
      </p:sp>
      <p:sp>
        <p:nvSpPr>
          <p:cNvPr id="3" name="Content Placeholder 2"/>
          <p:cNvSpPr>
            <a:spLocks noGrp="1"/>
          </p:cNvSpPr>
          <p:nvPr>
            <p:ph idx="1"/>
          </p:nvPr>
        </p:nvSpPr>
        <p:spPr>
          <a:xfrm>
            <a:off x="76200" y="5090160"/>
            <a:ext cx="8534400" cy="1920240"/>
          </a:xfrm>
        </p:spPr>
        <p:txBody>
          <a:bodyPr>
            <a:normAutofit/>
          </a:bodyPr>
          <a:lstStyle/>
          <a:p>
            <a:pPr marL="0" indent="0">
              <a:buNone/>
            </a:pPr>
            <a:r>
              <a:rPr lang="en-US" sz="1800" dirty="0" smtClean="0"/>
              <a:t>Our study on a </a:t>
            </a:r>
            <a:r>
              <a:rPr lang="en-US" sz="1800" dirty="0" err="1" smtClean="0"/>
              <a:t>Sina</a:t>
            </a:r>
            <a:r>
              <a:rPr lang="en-US" sz="1800" dirty="0" smtClean="0"/>
              <a:t> Weibo dataset (17.9M users, 22M Tweets) confirmed the previously-observed power-law relationship between cascade size and frequency</a:t>
            </a:r>
          </a:p>
          <a:p>
            <a:pPr marL="0" indent="0">
              <a:buNone/>
            </a:pPr>
            <a:r>
              <a:rPr lang="en-US" sz="1800" b="1" i="1" dirty="0" smtClean="0"/>
              <a:t>Hence, when  viewed as a classification problem, the classes are highly imbalanced</a:t>
            </a:r>
            <a:endParaRPr lang="en-US" sz="1800" b="1" i="1" dirty="0"/>
          </a:p>
        </p:txBody>
      </p:sp>
      <p:graphicFrame>
        <p:nvGraphicFramePr>
          <p:cNvPr id="5" name="Object 4"/>
          <p:cNvGraphicFramePr>
            <a:graphicFrameLocks noChangeAspect="1"/>
          </p:cNvGraphicFramePr>
          <p:nvPr>
            <p:extLst/>
          </p:nvPr>
        </p:nvGraphicFramePr>
        <p:xfrm>
          <a:off x="1573618" y="1872896"/>
          <a:ext cx="5157382" cy="3080103"/>
        </p:xfrm>
        <a:graphic>
          <a:graphicData uri="http://schemas.openxmlformats.org/presentationml/2006/ole">
            <mc:AlternateContent xmlns:mc="http://schemas.openxmlformats.org/markup-compatibility/2006">
              <mc:Choice xmlns:v="urn:schemas-microsoft-com:vml" Requires="v">
                <p:oleObj spid="_x0000_s2051" name="Acrobat Document" r:id="rId3" imgW="6857848" imgH="4095702" progId="AcroExch.Document.11">
                  <p:embed/>
                </p:oleObj>
              </mc:Choice>
              <mc:Fallback>
                <p:oleObj name="Acrobat Document" r:id="rId3" imgW="6857848" imgH="4095702" progId="AcroExch.Document.11">
                  <p:embed/>
                  <p:pic>
                    <p:nvPicPr>
                      <p:cNvPr id="0" name=""/>
                      <p:cNvPicPr/>
                      <p:nvPr/>
                    </p:nvPicPr>
                    <p:blipFill>
                      <a:blip r:embed="rId4"/>
                      <a:stretch>
                        <a:fillRect/>
                      </a:stretch>
                    </p:blipFill>
                    <p:spPr>
                      <a:xfrm>
                        <a:off x="1573618" y="1872896"/>
                        <a:ext cx="5157382" cy="3080103"/>
                      </a:xfrm>
                      <a:prstGeom prst="rect">
                        <a:avLst/>
                      </a:prstGeom>
                    </p:spPr>
                  </p:pic>
                </p:oleObj>
              </mc:Fallback>
            </mc:AlternateContent>
          </a:graphicData>
        </a:graphic>
      </p:graphicFrame>
      <p:sp>
        <p:nvSpPr>
          <p:cNvPr id="6" name="Rectangle 5"/>
          <p:cNvSpPr/>
          <p:nvPr/>
        </p:nvSpPr>
        <p:spPr>
          <a:xfrm>
            <a:off x="0" y="6108752"/>
            <a:ext cx="9144000" cy="230832"/>
          </a:xfrm>
          <a:prstGeom prst="rect">
            <a:avLst/>
          </a:prstGeom>
        </p:spPr>
        <p:txBody>
          <a:bodyPr wrap="square">
            <a:spAutoFit/>
          </a:bodyPr>
          <a:lstStyle/>
          <a:p>
            <a:r>
              <a:rPr lang="en-US" sz="900" dirty="0"/>
              <a:t>Guo, R., Shaabani, E., Bhatnagar, A., Shakarian, P., “Toward Order-of-Magnitude Cascade Prediction in Social Networks,” </a:t>
            </a:r>
            <a:r>
              <a:rPr lang="en-US" sz="900" i="1" dirty="0" smtClean="0"/>
              <a:t>ASONAM, </a:t>
            </a:r>
            <a:r>
              <a:rPr lang="en-US" sz="900" dirty="0"/>
              <a:t>2015.</a:t>
            </a:r>
          </a:p>
        </p:txBody>
      </p:sp>
    </p:spTree>
    <p:extLst>
      <p:ext uri="{BB962C8B-B14F-4D97-AF65-F5344CB8AC3E}">
        <p14:creationId xmlns:p14="http://schemas.microsoft.com/office/powerpoint/2010/main" val="633092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Features are Predictive?</a:t>
            </a:r>
            <a:endParaRPr lang="en-US" dirty="0"/>
          </a:p>
        </p:txBody>
      </p:sp>
      <p:sp>
        <p:nvSpPr>
          <p:cNvPr id="3" name="Content Placeholder 2"/>
          <p:cNvSpPr>
            <a:spLocks noGrp="1"/>
          </p:cNvSpPr>
          <p:nvPr>
            <p:ph idx="1"/>
          </p:nvPr>
        </p:nvSpPr>
        <p:spPr/>
        <p:txBody>
          <a:bodyPr>
            <a:normAutofit/>
          </a:bodyPr>
          <a:lstStyle/>
          <a:p>
            <a:r>
              <a:rPr lang="en-US" sz="2800" dirty="0" smtClean="0"/>
              <a:t>Anecdotal evidence on cascades often ends up highlighting features that may be necessary but not sufficient.  The problem stems from the relative rarity of large cascades.</a:t>
            </a:r>
          </a:p>
          <a:p>
            <a:endParaRPr lang="en-US" sz="2800" dirty="0"/>
          </a:p>
          <a:p>
            <a:r>
              <a:rPr lang="en-US" sz="2800" dirty="0" smtClean="0"/>
              <a:t>The goal of </a:t>
            </a:r>
            <a:r>
              <a:rPr lang="en-US" sz="2800" dirty="0" err="1" smtClean="0"/>
              <a:t>Bakshy</a:t>
            </a:r>
            <a:r>
              <a:rPr lang="en-US" sz="2800" dirty="0" smtClean="0"/>
              <a:t> et al. (2011) was to accurately predict cascade size.</a:t>
            </a:r>
            <a:endParaRPr lang="en-US" sz="2800" dirty="0"/>
          </a:p>
        </p:txBody>
      </p:sp>
    </p:spTree>
    <p:extLst>
      <p:ext uri="{BB962C8B-B14F-4D97-AF65-F5344CB8AC3E}">
        <p14:creationId xmlns:p14="http://schemas.microsoft.com/office/powerpoint/2010/main" val="3004353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Used</a:t>
            </a:r>
            <a:endParaRPr lang="en-US" dirty="0"/>
          </a:p>
        </p:txBody>
      </p:sp>
      <p:sp>
        <p:nvSpPr>
          <p:cNvPr id="3" name="Content Placeholder 2"/>
          <p:cNvSpPr>
            <a:spLocks noGrp="1"/>
          </p:cNvSpPr>
          <p:nvPr>
            <p:ph idx="1"/>
          </p:nvPr>
        </p:nvSpPr>
        <p:spPr>
          <a:xfrm>
            <a:off x="822959" y="1845734"/>
            <a:ext cx="7543801" cy="441339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Local </a:t>
            </a:r>
            <a:r>
              <a:rPr lang="en-US" dirty="0"/>
              <a:t>– number immediate followers reposting information (within 1 month)</a:t>
            </a:r>
          </a:p>
          <a:p>
            <a:r>
              <a:rPr lang="en-US" dirty="0"/>
              <a:t>Global – total size of overall cascade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986309"/>
            <a:ext cx="5447765" cy="2809182"/>
          </a:xfrm>
          <a:prstGeom prst="rect">
            <a:avLst/>
          </a:prstGeom>
        </p:spPr>
      </p:pic>
    </p:spTree>
    <p:extLst>
      <p:ext uri="{BB962C8B-B14F-4D97-AF65-F5344CB8AC3E}">
        <p14:creationId xmlns:p14="http://schemas.microsoft.com/office/powerpoint/2010/main" val="3109563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Technique</a:t>
            </a:r>
            <a:endParaRPr lang="en-US" dirty="0"/>
          </a:p>
        </p:txBody>
      </p:sp>
      <p:sp>
        <p:nvSpPr>
          <p:cNvPr id="3" name="Content Placeholder 2"/>
          <p:cNvSpPr>
            <a:spLocks noGrp="1"/>
          </p:cNvSpPr>
          <p:nvPr>
            <p:ph idx="1"/>
          </p:nvPr>
        </p:nvSpPr>
        <p:spPr/>
        <p:txBody>
          <a:bodyPr>
            <a:normAutofit/>
          </a:bodyPr>
          <a:lstStyle/>
          <a:p>
            <a:r>
              <a:rPr lang="en-US" sz="2800" dirty="0" smtClean="0"/>
              <a:t>Regression tree</a:t>
            </a:r>
          </a:p>
          <a:p>
            <a:pPr lvl="1"/>
            <a:r>
              <a:rPr lang="en-US" sz="2400" dirty="0" smtClean="0"/>
              <a:t>Similar to a decision tree, but rather than identifying classes at the leaves, provides a regression function.</a:t>
            </a:r>
          </a:p>
          <a:p>
            <a:pPr lvl="1"/>
            <a:r>
              <a:rPr lang="en-US" sz="2400" dirty="0" err="1"/>
              <a:t>Bakshy</a:t>
            </a:r>
            <a:r>
              <a:rPr lang="en-US" sz="2400" dirty="0"/>
              <a:t> et al. (2011</a:t>
            </a:r>
            <a:r>
              <a:rPr lang="en-US" sz="2400" dirty="0" smtClean="0"/>
              <a:t>) utilized a constant function (whose value is the mean of the data specified in a leaf)</a:t>
            </a:r>
          </a:p>
          <a:p>
            <a:pPr lvl="1"/>
            <a:r>
              <a:rPr lang="en-US" sz="2400" dirty="0" smtClean="0"/>
              <a:t>Partitions determined greedily</a:t>
            </a:r>
          </a:p>
          <a:p>
            <a:pPr lvl="1"/>
            <a:r>
              <a:rPr lang="en-US" sz="2400" dirty="0" smtClean="0"/>
              <a:t>Hence, the regression tree specifies a piecewise function</a:t>
            </a:r>
          </a:p>
          <a:p>
            <a:pPr lvl="1"/>
            <a:r>
              <a:rPr lang="en-US" sz="2400" dirty="0" smtClean="0"/>
              <a:t>Multiple trees created using folded cross-fold validation to avoid </a:t>
            </a:r>
            <a:r>
              <a:rPr lang="en-US" sz="2400" dirty="0" err="1" smtClean="0"/>
              <a:t>overfitting</a:t>
            </a:r>
            <a:endParaRPr lang="en-US" sz="2400" dirty="0" smtClean="0"/>
          </a:p>
          <a:p>
            <a:pPr lvl="1"/>
            <a:endParaRPr lang="en-US" sz="2400" dirty="0"/>
          </a:p>
        </p:txBody>
      </p:sp>
    </p:spTree>
    <p:extLst>
      <p:ext uri="{BB962C8B-B14F-4D97-AF65-F5344CB8AC3E}">
        <p14:creationId xmlns:p14="http://schemas.microsoft.com/office/powerpoint/2010/main" val="2485502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Technique</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 y="2713875"/>
            <a:ext cx="9224962" cy="2485768"/>
          </a:xfrm>
          <a:prstGeom prst="rect">
            <a:avLst/>
          </a:prstGeom>
        </p:spPr>
      </p:pic>
    </p:spTree>
    <p:extLst>
      <p:ext uri="{BB962C8B-B14F-4D97-AF65-F5344CB8AC3E}">
        <p14:creationId xmlns:p14="http://schemas.microsoft.com/office/powerpoint/2010/main" val="141025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Ground Truth</a:t>
            </a:r>
            <a:endParaRPr lang="en-US" dirty="0"/>
          </a:p>
        </p:txBody>
      </p:sp>
      <p:sp>
        <p:nvSpPr>
          <p:cNvPr id="3" name="Content Placeholder 2"/>
          <p:cNvSpPr>
            <a:spLocks noGrp="1"/>
          </p:cNvSpPr>
          <p:nvPr>
            <p:ph idx="1"/>
          </p:nvPr>
        </p:nvSpPr>
        <p:spPr>
          <a:xfrm>
            <a:off x="822959" y="1845734"/>
            <a:ext cx="3749041" cy="4023360"/>
          </a:xfrm>
        </p:spPr>
        <p:txBody>
          <a:bodyPr>
            <a:normAutofit fontScale="92500" lnSpcReduction="10000"/>
          </a:bodyPr>
          <a:lstStyle/>
          <a:p>
            <a:r>
              <a:rPr lang="en-US" dirty="0" smtClean="0"/>
              <a:t>Data split into two 1-month periods (training and test)</a:t>
            </a:r>
          </a:p>
          <a:p>
            <a:endParaRPr lang="en-US" dirty="0"/>
          </a:p>
          <a:p>
            <a:r>
              <a:rPr lang="en-US" dirty="0" smtClean="0"/>
              <a:t>Note that (due to the piece-wise function specified by the regression tree) that cascades are only predicted to have certain sizes.</a:t>
            </a:r>
          </a:p>
          <a:p>
            <a:r>
              <a:rPr lang="en-US" dirty="0" smtClean="0"/>
              <a:t>The prediction for the average at each size fits the linear model well (R</a:t>
            </a:r>
            <a:r>
              <a:rPr lang="en-US" baseline="30000" dirty="0" smtClean="0"/>
              <a:t>2</a:t>
            </a:r>
            <a:r>
              <a:rPr lang="en-US" dirty="0" smtClean="0"/>
              <a:t> = 0.98)</a:t>
            </a:r>
          </a:p>
          <a:p>
            <a:endParaRPr lang="en-US" dirty="0"/>
          </a:p>
          <a:p>
            <a:r>
              <a:rPr lang="en-US" dirty="0" smtClean="0"/>
              <a:t>However, the overall fit is poor (R</a:t>
            </a:r>
            <a:r>
              <a:rPr lang="en-US" baseline="30000" dirty="0" smtClean="0"/>
              <a:t>2</a:t>
            </a:r>
            <a:r>
              <a:rPr lang="en-US" dirty="0" smtClean="0"/>
              <a:t>=0.34)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860" y="1897250"/>
            <a:ext cx="4055168" cy="4029876"/>
          </a:xfrm>
          <a:prstGeom prst="rect">
            <a:avLst/>
          </a:prstGeom>
        </p:spPr>
      </p:pic>
      <p:sp>
        <p:nvSpPr>
          <p:cNvPr id="8" name="Rectangle 7"/>
          <p:cNvSpPr/>
          <p:nvPr/>
        </p:nvSpPr>
        <p:spPr>
          <a:xfrm>
            <a:off x="0" y="6109670"/>
            <a:ext cx="9144000" cy="230832"/>
          </a:xfrm>
          <a:prstGeom prst="rect">
            <a:avLst/>
          </a:prstGeom>
        </p:spPr>
        <p:txBody>
          <a:bodyPr wrap="square">
            <a:spAutoFit/>
          </a:bodyPr>
          <a:lstStyle/>
          <a:p>
            <a:r>
              <a:rPr lang="en-US" sz="900" dirty="0" err="1"/>
              <a:t>Bakshy</a:t>
            </a:r>
            <a:r>
              <a:rPr lang="en-US" sz="900" dirty="0"/>
              <a:t>, </a:t>
            </a:r>
            <a:r>
              <a:rPr lang="en-US" sz="900" dirty="0" err="1"/>
              <a:t>Eytan</a:t>
            </a:r>
            <a:r>
              <a:rPr lang="en-US" sz="900" dirty="0"/>
              <a:t>, et al. "Everyone's an influencer: quantifying influence on twitter." Proceedings of the fourth ACM international conference on Web search and data mining. ACM, 2011.</a:t>
            </a:r>
          </a:p>
        </p:txBody>
      </p:sp>
    </p:spTree>
    <p:extLst>
      <p:ext uri="{BB962C8B-B14F-4D97-AF65-F5344CB8AC3E}">
        <p14:creationId xmlns:p14="http://schemas.microsoft.com/office/powerpoint/2010/main" val="306806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Poor Fit?</a:t>
            </a:r>
            <a:endParaRPr lang="en-US" dirty="0"/>
          </a:p>
        </p:txBody>
      </p:sp>
      <p:sp>
        <p:nvSpPr>
          <p:cNvPr id="3" name="Content Placeholder 2"/>
          <p:cNvSpPr>
            <a:spLocks noGrp="1"/>
          </p:cNvSpPr>
          <p:nvPr>
            <p:ph idx="1"/>
          </p:nvPr>
        </p:nvSpPr>
        <p:spPr/>
        <p:txBody>
          <a:bodyPr/>
          <a:lstStyle/>
          <a:p>
            <a:r>
              <a:rPr lang="en-US" dirty="0" smtClean="0"/>
              <a:t>The regression tree revealed that past </a:t>
            </a:r>
            <a:r>
              <a:rPr lang="en-US" i="1" u="sng" dirty="0" smtClean="0"/>
              <a:t>local</a:t>
            </a:r>
            <a:r>
              <a:rPr lang="en-US" dirty="0" smtClean="0"/>
              <a:t> performance and number of followers were indicative of future performance.</a:t>
            </a:r>
          </a:p>
          <a:p>
            <a:endParaRPr lang="en-US" dirty="0" smtClean="0"/>
          </a:p>
          <a:p>
            <a:r>
              <a:rPr lang="en-US" dirty="0" smtClean="0"/>
              <a:t>The authors point out that this is likely due to the large number of cascades of depth 1.</a:t>
            </a:r>
          </a:p>
          <a:p>
            <a:endParaRPr lang="en-US" dirty="0"/>
          </a:p>
          <a:p>
            <a:r>
              <a:rPr lang="en-US" dirty="0" smtClean="0"/>
              <a:t>Again, note that the training data is highly skewed.</a:t>
            </a:r>
          </a:p>
          <a:p>
            <a:endParaRPr lang="en-US" dirty="0"/>
          </a:p>
        </p:txBody>
      </p:sp>
    </p:spTree>
    <p:extLst>
      <p:ext uri="{BB962C8B-B14F-4D97-AF65-F5344CB8AC3E}">
        <p14:creationId xmlns:p14="http://schemas.microsoft.com/office/powerpoint/2010/main" val="338634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but not sufficient…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84" y="1845734"/>
            <a:ext cx="8563950" cy="4155016"/>
          </a:xfrm>
          <a:prstGeom prst="rect">
            <a:avLst/>
          </a:prstGeom>
        </p:spPr>
      </p:pic>
      <p:sp>
        <p:nvSpPr>
          <p:cNvPr id="5" name="Rectangle 4"/>
          <p:cNvSpPr/>
          <p:nvPr/>
        </p:nvSpPr>
        <p:spPr>
          <a:xfrm>
            <a:off x="0" y="6109670"/>
            <a:ext cx="9144000" cy="230832"/>
          </a:xfrm>
          <a:prstGeom prst="rect">
            <a:avLst/>
          </a:prstGeom>
        </p:spPr>
        <p:txBody>
          <a:bodyPr wrap="square">
            <a:spAutoFit/>
          </a:bodyPr>
          <a:lstStyle/>
          <a:p>
            <a:r>
              <a:rPr lang="en-US" sz="900" dirty="0" err="1"/>
              <a:t>Bakshy</a:t>
            </a:r>
            <a:r>
              <a:rPr lang="en-US" sz="900" dirty="0"/>
              <a:t>, </a:t>
            </a:r>
            <a:r>
              <a:rPr lang="en-US" sz="900" dirty="0" err="1"/>
              <a:t>Eytan</a:t>
            </a:r>
            <a:r>
              <a:rPr lang="en-US" sz="900" dirty="0"/>
              <a:t>, et al. "Everyone's an influencer: quantifying influence on twitter." Proceedings of the fourth ACM international conference on Web search and data mining. ACM, 2011.</a:t>
            </a:r>
          </a:p>
        </p:txBody>
      </p:sp>
    </p:spTree>
    <p:extLst>
      <p:ext uri="{BB962C8B-B14F-4D97-AF65-F5344CB8AC3E}">
        <p14:creationId xmlns:p14="http://schemas.microsoft.com/office/powerpoint/2010/main" val="136081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vectors</a:t>
            </a:r>
            <a:endParaRPr lang="en-US" dirty="0"/>
          </a:p>
        </p:txBody>
      </p:sp>
      <p:sp>
        <p:nvSpPr>
          <p:cNvPr id="3" name="Content Placeholder 2"/>
          <p:cNvSpPr>
            <a:spLocks noGrp="1"/>
          </p:cNvSpPr>
          <p:nvPr>
            <p:ph idx="1"/>
          </p:nvPr>
        </p:nvSpPr>
        <p:spPr>
          <a:xfrm>
            <a:off x="822959" y="1737361"/>
            <a:ext cx="7543801" cy="4564585"/>
          </a:xfrm>
        </p:spPr>
        <p:txBody>
          <a:bodyPr>
            <a:normAutofit fontScale="77500" lnSpcReduction="20000"/>
          </a:bodyPr>
          <a:lstStyle/>
          <a:p>
            <a:r>
              <a:rPr lang="en-US" dirty="0" smtClean="0"/>
              <a:t>Lets suppose we have 5 measurements (a, b, c, d, e).  So, a given sample can be represented as a vector:</a:t>
            </a:r>
          </a:p>
          <a:p>
            <a:r>
              <a:rPr lang="en-US" dirty="0" smtClean="0"/>
              <a:t>&lt; a, b, c, d, e &gt;</a:t>
            </a:r>
          </a:p>
          <a:p>
            <a:endParaRPr lang="en-US" dirty="0" smtClean="0"/>
          </a:p>
          <a:p>
            <a:r>
              <a:rPr lang="en-US" dirty="0" smtClean="0"/>
              <a:t>A data set can then be easily represented as a matrix – a stack of the feature vectors for each sample.</a:t>
            </a:r>
            <a:endParaRPr lang="en-US" dirty="0"/>
          </a:p>
          <a:p>
            <a:endParaRPr lang="en-US" dirty="0"/>
          </a:p>
          <a:p>
            <a:r>
              <a:rPr lang="en-US" dirty="0" smtClean="0"/>
              <a:t>We can imagine plotting samples as points in a “feature space.”  Hence, the number of features is often called the “dimension”.</a:t>
            </a:r>
          </a:p>
          <a:p>
            <a:endParaRPr lang="en-US" dirty="0"/>
          </a:p>
          <a:p>
            <a:r>
              <a:rPr lang="en-US" dirty="0" smtClean="0"/>
              <a:t>If we have 3 or fewer features, this can be easily drawn and understood by humans.</a:t>
            </a:r>
          </a:p>
          <a:p>
            <a:endParaRPr lang="en-US" dirty="0"/>
          </a:p>
          <a:p>
            <a:r>
              <a:rPr lang="en-US" dirty="0" smtClean="0"/>
              <a:t>But, in reality, we usually have much more than 3 features – so this cannot be readily drawn.</a:t>
            </a:r>
          </a:p>
          <a:p>
            <a:pPr lvl="1"/>
            <a:r>
              <a:rPr lang="en-US" dirty="0" smtClean="0"/>
              <a:t>Sometimes we use mathematical projections</a:t>
            </a:r>
          </a:p>
          <a:p>
            <a:pPr lvl="1"/>
            <a:r>
              <a:rPr lang="en-US" dirty="0" smtClean="0"/>
              <a:t>In examples, we often use two features</a:t>
            </a:r>
            <a:endParaRPr lang="en-US" dirty="0"/>
          </a:p>
        </p:txBody>
      </p:sp>
    </p:spTree>
    <p:extLst>
      <p:ext uri="{BB962C8B-B14F-4D97-AF65-F5344CB8AC3E}">
        <p14:creationId xmlns:p14="http://schemas.microsoft.com/office/powerpoint/2010/main" val="3974453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 First Try</a:t>
            </a:r>
            <a:endParaRPr lang="en-US" dirty="0"/>
          </a:p>
        </p:txBody>
      </p:sp>
      <p:sp>
        <p:nvSpPr>
          <p:cNvPr id="3" name="Content Placeholder 2"/>
          <p:cNvSpPr>
            <a:spLocks noGrp="1"/>
          </p:cNvSpPr>
          <p:nvPr>
            <p:ph idx="1"/>
          </p:nvPr>
        </p:nvSpPr>
        <p:spPr>
          <a:xfrm>
            <a:off x="822960" y="1845734"/>
            <a:ext cx="3581616" cy="4023360"/>
          </a:xfrm>
        </p:spPr>
        <p:txBody>
          <a:bodyPr/>
          <a:lstStyle/>
          <a:p>
            <a:r>
              <a:rPr lang="en-US" dirty="0" smtClean="0"/>
              <a:t>The authors also examined content based on 1000 manually encoded samples (selected in a manner stratified amongst the different sized cascades).</a:t>
            </a:r>
          </a:p>
          <a:p>
            <a:endParaRPr lang="en-US" dirty="0"/>
          </a:p>
          <a:p>
            <a:r>
              <a:rPr lang="en-US" dirty="0" smtClean="0"/>
              <a:t>When added to the classification model, they actually caused a decrease in model fit.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854" y="1845734"/>
            <a:ext cx="4803350" cy="4302442"/>
          </a:xfrm>
          <a:prstGeom prst="rect">
            <a:avLst/>
          </a:prstGeom>
        </p:spPr>
      </p:pic>
      <p:sp>
        <p:nvSpPr>
          <p:cNvPr id="5" name="Rectangle 4"/>
          <p:cNvSpPr/>
          <p:nvPr/>
        </p:nvSpPr>
        <p:spPr>
          <a:xfrm>
            <a:off x="0" y="6109670"/>
            <a:ext cx="9144000" cy="230832"/>
          </a:xfrm>
          <a:prstGeom prst="rect">
            <a:avLst/>
          </a:prstGeom>
        </p:spPr>
        <p:txBody>
          <a:bodyPr wrap="square">
            <a:spAutoFit/>
          </a:bodyPr>
          <a:lstStyle/>
          <a:p>
            <a:r>
              <a:rPr lang="en-US" sz="900" dirty="0" err="1"/>
              <a:t>Bakshy</a:t>
            </a:r>
            <a:r>
              <a:rPr lang="en-US" sz="900" dirty="0"/>
              <a:t>, </a:t>
            </a:r>
            <a:r>
              <a:rPr lang="en-US" sz="900" dirty="0" err="1"/>
              <a:t>Eytan</a:t>
            </a:r>
            <a:r>
              <a:rPr lang="en-US" sz="900" dirty="0"/>
              <a:t>, et al. "Everyone's an influencer: quantifying influence on twitter." Proceedings of the fourth ACM international conference on Web search and data mining. ACM, 2011.</a:t>
            </a:r>
          </a:p>
        </p:txBody>
      </p:sp>
    </p:spTree>
    <p:extLst>
      <p:ext uri="{BB962C8B-B14F-4D97-AF65-F5344CB8AC3E}">
        <p14:creationId xmlns:p14="http://schemas.microsoft.com/office/powerpoint/2010/main" val="2901871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 First Try</a:t>
            </a:r>
            <a:endParaRPr lang="en-US" dirty="0"/>
          </a:p>
        </p:txBody>
      </p:sp>
      <p:sp>
        <p:nvSpPr>
          <p:cNvPr id="3" name="Content Placeholder 2"/>
          <p:cNvSpPr>
            <a:spLocks noGrp="1"/>
          </p:cNvSpPr>
          <p:nvPr>
            <p:ph idx="1"/>
          </p:nvPr>
        </p:nvSpPr>
        <p:spPr/>
        <p:txBody>
          <a:bodyPr/>
          <a:lstStyle/>
          <a:p>
            <a:r>
              <a:rPr lang="en-US" dirty="0" smtClean="0"/>
              <a:t>However, the categories themselves were interesting.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0" y="2582462"/>
            <a:ext cx="8386695" cy="3548217"/>
          </a:xfrm>
          <a:prstGeom prst="rect">
            <a:avLst/>
          </a:prstGeom>
        </p:spPr>
      </p:pic>
      <p:sp>
        <p:nvSpPr>
          <p:cNvPr id="5" name="Rectangle 4"/>
          <p:cNvSpPr/>
          <p:nvPr/>
        </p:nvSpPr>
        <p:spPr>
          <a:xfrm>
            <a:off x="0" y="6109670"/>
            <a:ext cx="9144000" cy="230832"/>
          </a:xfrm>
          <a:prstGeom prst="rect">
            <a:avLst/>
          </a:prstGeom>
        </p:spPr>
        <p:txBody>
          <a:bodyPr wrap="square">
            <a:spAutoFit/>
          </a:bodyPr>
          <a:lstStyle/>
          <a:p>
            <a:r>
              <a:rPr lang="en-US" sz="900" dirty="0" err="1"/>
              <a:t>Bakshy</a:t>
            </a:r>
            <a:r>
              <a:rPr lang="en-US" sz="900" dirty="0"/>
              <a:t>, </a:t>
            </a:r>
            <a:r>
              <a:rPr lang="en-US" sz="900" dirty="0" err="1"/>
              <a:t>Eytan</a:t>
            </a:r>
            <a:r>
              <a:rPr lang="en-US" sz="900" dirty="0"/>
              <a:t>, et al. "Everyone's an influencer: quantifying influence on twitter." Proceedings of the fourth ACM international conference on Web search and data mining. ACM, 2011.</a:t>
            </a:r>
          </a:p>
        </p:txBody>
      </p:sp>
    </p:spTree>
    <p:extLst>
      <p:ext uri="{BB962C8B-B14F-4D97-AF65-F5344CB8AC3E}">
        <p14:creationId xmlns:p14="http://schemas.microsoft.com/office/powerpoint/2010/main" val="3836628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Content</a:t>
            </a:r>
            <a:endParaRPr lang="en-US" dirty="0"/>
          </a:p>
        </p:txBody>
      </p:sp>
      <p:sp>
        <p:nvSpPr>
          <p:cNvPr id="3" name="Content Placeholder 2"/>
          <p:cNvSpPr>
            <a:spLocks noGrp="1"/>
          </p:cNvSpPr>
          <p:nvPr>
            <p:ph idx="1"/>
          </p:nvPr>
        </p:nvSpPr>
        <p:spPr>
          <a:xfrm>
            <a:off x="347731" y="1845734"/>
            <a:ext cx="8019030" cy="4023360"/>
          </a:xfrm>
        </p:spPr>
        <p:txBody>
          <a:bodyPr>
            <a:noAutofit/>
          </a:bodyPr>
          <a:lstStyle/>
          <a:p>
            <a:r>
              <a:rPr lang="en-US" dirty="0" err="1" smtClean="0"/>
              <a:t>Jenders</a:t>
            </a:r>
            <a:r>
              <a:rPr lang="en-US" dirty="0" smtClean="0"/>
              <a:t> et al. (WWW 2013) also look at content as well as some aspects about the initial Twitter.</a:t>
            </a:r>
          </a:p>
          <a:p>
            <a:pPr lvl="1"/>
            <a:r>
              <a:rPr lang="en-US" dirty="0" smtClean="0"/>
              <a:t>21.8M Original Tweets, 4.2M </a:t>
            </a:r>
            <a:r>
              <a:rPr lang="en-US" dirty="0" err="1" smtClean="0"/>
              <a:t>Retweetss</a:t>
            </a:r>
            <a:endParaRPr lang="en-US" dirty="0" smtClean="0"/>
          </a:p>
          <a:p>
            <a:pPr lvl="1"/>
            <a:r>
              <a:rPr lang="en-US" dirty="0" smtClean="0"/>
              <a:t>15K users</a:t>
            </a:r>
          </a:p>
          <a:p>
            <a:r>
              <a:rPr lang="en-US" dirty="0" smtClean="0"/>
              <a:t>The examine the following features:</a:t>
            </a:r>
          </a:p>
          <a:p>
            <a:pPr lvl="1"/>
            <a:r>
              <a:rPr lang="en-US" dirty="0" smtClean="0"/>
              <a:t>Number of followers</a:t>
            </a:r>
          </a:p>
          <a:p>
            <a:pPr lvl="1"/>
            <a:r>
              <a:rPr lang="en-US" dirty="0" smtClean="0"/>
              <a:t>Tweet length</a:t>
            </a:r>
          </a:p>
          <a:p>
            <a:pPr lvl="1"/>
            <a:r>
              <a:rPr lang="en-US" dirty="0" err="1" smtClean="0"/>
              <a:t>Hashtags</a:t>
            </a:r>
            <a:endParaRPr lang="en-US" dirty="0" smtClean="0"/>
          </a:p>
          <a:p>
            <a:pPr lvl="1"/>
            <a:r>
              <a:rPr lang="en-US" dirty="0" smtClean="0"/>
              <a:t>Mentions (mentioning other Twitter users)</a:t>
            </a:r>
          </a:p>
          <a:p>
            <a:pPr lvl="1"/>
            <a:r>
              <a:rPr lang="en-US" dirty="0" smtClean="0"/>
              <a:t>Sentiment</a:t>
            </a:r>
          </a:p>
          <a:p>
            <a:pPr lvl="2"/>
            <a:r>
              <a:rPr lang="en-US" dirty="0" smtClean="0"/>
              <a:t>Valence</a:t>
            </a:r>
          </a:p>
          <a:p>
            <a:pPr lvl="2"/>
            <a:r>
              <a:rPr lang="en-US" dirty="0" smtClean="0"/>
              <a:t>Divergence</a:t>
            </a:r>
          </a:p>
          <a:p>
            <a:pPr lvl="2"/>
            <a:r>
              <a:rPr lang="en-US" dirty="0" smtClean="0"/>
              <a:t>Positive-Negative Score Pairs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967598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Followers and Tweet Length</a:t>
            </a:r>
            <a:endParaRPr lang="en-US" dirty="0"/>
          </a:p>
        </p:txBody>
      </p:sp>
      <p:sp>
        <p:nvSpPr>
          <p:cNvPr id="3" name="Content Placeholder 2"/>
          <p:cNvSpPr>
            <a:spLocks noGrp="1"/>
          </p:cNvSpPr>
          <p:nvPr>
            <p:ph idx="1"/>
          </p:nvPr>
        </p:nvSpPr>
        <p:spPr/>
        <p:txBody>
          <a:bodyPr/>
          <a:lstStyle/>
          <a:p>
            <a:pPr marL="0" indent="0">
              <a:buNone/>
            </a:pPr>
            <a:r>
              <a:rPr lang="en-US" dirty="0" smtClean="0"/>
              <a:t>Avg. number of retweets increases with number of followers</a:t>
            </a:r>
          </a:p>
          <a:p>
            <a:pPr marL="0" indent="0">
              <a:buNone/>
            </a:pPr>
            <a:r>
              <a:rPr lang="en-US" dirty="0" smtClean="0"/>
              <a:t>Avg. number of retweets increases with length until 120 characters, then decreases.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4404"/>
            <a:ext cx="8922414" cy="3319077"/>
          </a:xfrm>
          <a:prstGeom prst="rect">
            <a:avLst/>
          </a:prstGeom>
        </p:spPr>
      </p:pic>
      <p:sp>
        <p:nvSpPr>
          <p:cNvPr id="6" name="Rectangle 5"/>
          <p:cNvSpPr/>
          <p:nvPr/>
        </p:nvSpPr>
        <p:spPr>
          <a:xfrm>
            <a:off x="0" y="6016463"/>
            <a:ext cx="9144000" cy="369332"/>
          </a:xfrm>
          <a:prstGeom prst="rect">
            <a:avLst/>
          </a:prstGeom>
        </p:spPr>
        <p:txBody>
          <a:bodyPr wrap="square">
            <a:spAutoFit/>
          </a:bodyPr>
          <a:lstStyle/>
          <a:p>
            <a:r>
              <a:rPr lang="en-US" sz="900" dirty="0" err="1"/>
              <a:t>Jenders</a:t>
            </a:r>
            <a:r>
              <a:rPr lang="en-US" sz="900" dirty="0"/>
              <a:t>, Maximilian, </a:t>
            </a:r>
            <a:r>
              <a:rPr lang="en-US" sz="900" dirty="0" err="1"/>
              <a:t>Gjergji</a:t>
            </a:r>
            <a:r>
              <a:rPr lang="en-US" sz="900" dirty="0"/>
              <a:t> </a:t>
            </a:r>
            <a:r>
              <a:rPr lang="en-US" sz="900" dirty="0" err="1"/>
              <a:t>Kasneci</a:t>
            </a:r>
            <a:r>
              <a:rPr lang="en-US" sz="900" dirty="0"/>
              <a:t>, and Felix </a:t>
            </a:r>
            <a:r>
              <a:rPr lang="en-US" sz="900" dirty="0" err="1"/>
              <a:t>Naumann</a:t>
            </a:r>
            <a:r>
              <a:rPr lang="en-US" sz="900" dirty="0"/>
              <a:t>. "Analyzing and predicting viral tweets." Proceedings of the 22nd international conference on World Wide Web companion. International World Wide Web Conferences Steering Committee, 2013</a:t>
            </a:r>
            <a:r>
              <a:rPr lang="en-US" sz="900" dirty="0" smtClean="0"/>
              <a:t>.</a:t>
            </a:r>
            <a:endParaRPr lang="en-US" sz="900" dirty="0"/>
          </a:p>
        </p:txBody>
      </p:sp>
    </p:spTree>
    <p:extLst>
      <p:ext uri="{BB962C8B-B14F-4D97-AF65-F5344CB8AC3E}">
        <p14:creationId xmlns:p14="http://schemas.microsoft.com/office/powerpoint/2010/main" val="4101642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t>
            </a:r>
            <a:endParaRPr lang="en-US" dirty="0"/>
          </a:p>
        </p:txBody>
      </p:sp>
      <p:sp>
        <p:nvSpPr>
          <p:cNvPr id="3" name="Content Placeholder 2"/>
          <p:cNvSpPr>
            <a:spLocks noGrp="1"/>
          </p:cNvSpPr>
          <p:nvPr>
            <p:ph idx="1"/>
          </p:nvPr>
        </p:nvSpPr>
        <p:spPr/>
        <p:txBody>
          <a:bodyPr/>
          <a:lstStyle/>
          <a:p>
            <a:r>
              <a:rPr lang="en-US" dirty="0" smtClean="0"/>
              <a:t>Based on an algorithm known as “</a:t>
            </a:r>
            <a:r>
              <a:rPr lang="en-US" dirty="0" err="1" smtClean="0"/>
              <a:t>SentiStrength</a:t>
            </a:r>
            <a:r>
              <a:rPr lang="en-US" dirty="0" smtClean="0"/>
              <a:t>” each Tweet has a positive and negative sentiment score.</a:t>
            </a:r>
          </a:p>
          <a:p>
            <a:r>
              <a:rPr lang="en-US" b="1" u="sng" dirty="0" smtClean="0"/>
              <a:t>Sentiment Valence:</a:t>
            </a:r>
            <a:r>
              <a:rPr lang="en-US" dirty="0" smtClean="0"/>
              <a:t>  If the overall Tweet is predominantly positive or negative</a:t>
            </a:r>
          </a:p>
          <a:p>
            <a:r>
              <a:rPr lang="en-US" b="1" u="sng" dirty="0" smtClean="0"/>
              <a:t>Emotional Divergence:</a:t>
            </a:r>
            <a:r>
              <a:rPr lang="en-US" dirty="0" smtClean="0"/>
              <a:t> The absolute value of the difference between the two scores</a:t>
            </a:r>
          </a:p>
          <a:p>
            <a:r>
              <a:rPr lang="en-US" b="1" u="sng" dirty="0" smtClean="0"/>
              <a:t>Individual Sentiments:</a:t>
            </a:r>
            <a:r>
              <a:rPr lang="en-US" dirty="0" smtClean="0"/>
              <a:t> The actual positive-negative score pair.</a:t>
            </a:r>
            <a:endParaRPr lang="en-US" b="1" u="sng" dirty="0"/>
          </a:p>
        </p:txBody>
      </p:sp>
    </p:spTree>
    <p:extLst>
      <p:ext uri="{BB962C8B-B14F-4D97-AF65-F5344CB8AC3E}">
        <p14:creationId xmlns:p14="http://schemas.microsoft.com/office/powerpoint/2010/main" val="552416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t>
            </a:r>
            <a:endParaRPr lang="en-US" dirty="0"/>
          </a:p>
        </p:txBody>
      </p:sp>
      <p:sp>
        <p:nvSpPr>
          <p:cNvPr id="3" name="Content Placeholder 2"/>
          <p:cNvSpPr>
            <a:spLocks noGrp="1"/>
          </p:cNvSpPr>
          <p:nvPr>
            <p:ph idx="1"/>
          </p:nvPr>
        </p:nvSpPr>
        <p:spPr/>
        <p:txBody>
          <a:bodyPr/>
          <a:lstStyle/>
          <a:p>
            <a:r>
              <a:rPr lang="en-US" b="1" u="sng" dirty="0" smtClean="0"/>
              <a:t>Sentiment Valence:</a:t>
            </a:r>
            <a:r>
              <a:rPr lang="en-US" dirty="0" smtClean="0"/>
              <a:t>  </a:t>
            </a:r>
            <a:r>
              <a:rPr lang="en-US" dirty="0"/>
              <a:t>P</a:t>
            </a:r>
            <a:r>
              <a:rPr lang="en-US" dirty="0" smtClean="0"/>
              <a:t>robability of retweeting higher under the condition that the Tweet was primarily negative.</a:t>
            </a:r>
          </a:p>
          <a:p>
            <a:r>
              <a:rPr lang="en-US" b="1" u="sng" dirty="0" smtClean="0"/>
              <a:t>Emotional Divergence:</a:t>
            </a:r>
            <a:r>
              <a:rPr lang="en-US" dirty="0" smtClean="0"/>
              <a:t> Highly divergent Tweets often re-tweeted.</a:t>
            </a:r>
          </a:p>
          <a:p>
            <a:r>
              <a:rPr lang="en-US" b="1" u="sng" dirty="0" smtClean="0"/>
              <a:t>Individual Sentiments:</a:t>
            </a:r>
            <a:r>
              <a:rPr lang="en-US" dirty="0" smtClean="0"/>
              <a:t> (Next slide)</a:t>
            </a:r>
            <a:endParaRPr lang="en-US" b="1" u="sng" dirty="0"/>
          </a:p>
        </p:txBody>
      </p:sp>
    </p:spTree>
    <p:extLst>
      <p:ext uri="{BB962C8B-B14F-4D97-AF65-F5344CB8AC3E}">
        <p14:creationId xmlns:p14="http://schemas.microsoft.com/office/powerpoint/2010/main" val="967147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Scores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845734"/>
            <a:ext cx="7188397" cy="4233094"/>
          </a:xfrm>
          <a:prstGeom prst="rect">
            <a:avLst/>
          </a:prstGeom>
        </p:spPr>
      </p:pic>
      <p:sp>
        <p:nvSpPr>
          <p:cNvPr id="5" name="Rectangle 4"/>
          <p:cNvSpPr/>
          <p:nvPr/>
        </p:nvSpPr>
        <p:spPr>
          <a:xfrm>
            <a:off x="0" y="6016463"/>
            <a:ext cx="9144000" cy="369332"/>
          </a:xfrm>
          <a:prstGeom prst="rect">
            <a:avLst/>
          </a:prstGeom>
        </p:spPr>
        <p:txBody>
          <a:bodyPr wrap="square">
            <a:spAutoFit/>
          </a:bodyPr>
          <a:lstStyle/>
          <a:p>
            <a:r>
              <a:rPr lang="en-US" sz="900" dirty="0" err="1"/>
              <a:t>Jenders</a:t>
            </a:r>
            <a:r>
              <a:rPr lang="en-US" sz="900" dirty="0"/>
              <a:t>, Maximilian, </a:t>
            </a:r>
            <a:r>
              <a:rPr lang="en-US" sz="900" dirty="0" err="1"/>
              <a:t>Gjergji</a:t>
            </a:r>
            <a:r>
              <a:rPr lang="en-US" sz="900" dirty="0"/>
              <a:t> </a:t>
            </a:r>
            <a:r>
              <a:rPr lang="en-US" sz="900" dirty="0" err="1"/>
              <a:t>Kasneci</a:t>
            </a:r>
            <a:r>
              <a:rPr lang="en-US" sz="900" dirty="0"/>
              <a:t>, and Felix </a:t>
            </a:r>
            <a:r>
              <a:rPr lang="en-US" sz="900" dirty="0" err="1"/>
              <a:t>Naumann</a:t>
            </a:r>
            <a:r>
              <a:rPr lang="en-US" sz="900" dirty="0"/>
              <a:t>. "Analyzing and predicting viral tweets." Proceedings of the 22nd international conference on World Wide Web companion. International World Wide Web Conferences Steering Committee, 2013</a:t>
            </a:r>
            <a:r>
              <a:rPr lang="en-US" sz="900" dirty="0" smtClean="0"/>
              <a:t>.</a:t>
            </a:r>
            <a:endParaRPr lang="en-US" sz="900" dirty="0"/>
          </a:p>
        </p:txBody>
      </p:sp>
    </p:spTree>
    <p:extLst>
      <p:ext uri="{BB962C8B-B14F-4D97-AF65-F5344CB8AC3E}">
        <p14:creationId xmlns:p14="http://schemas.microsoft.com/office/powerpoint/2010/main" val="33681063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Logistic regression: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&gt;</m:t>
                        </m:r>
                        <m:r>
                          <a:rPr lang="en-US" b="0" i="1" smtClean="0">
                            <a:latin typeface="Cambria Math" panose="02040503050406030204" pitchFamily="18" charset="0"/>
                          </a:rPr>
                          <m:t>𝑇</m:t>
                        </m:r>
                        <m:r>
                          <a:rPr lang="en-US" b="0" i="1" smtClean="0">
                            <a:latin typeface="Cambria Math" panose="02040503050406030204" pitchFamily="18" charset="0"/>
                          </a:rPr>
                          <m:t> </m:t>
                        </m:r>
                      </m:e>
                    </m:d>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 </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sup>
                        </m:sSup>
                      </m:den>
                    </m:f>
                  </m:oMath>
                </a14:m>
                <a:endParaRPr lang="en-US" dirty="0" smtClean="0"/>
              </a:p>
              <a:p>
                <a:r>
                  <a:rPr lang="en-US" dirty="0" smtClean="0"/>
                  <a:t>Where </a:t>
                </a:r>
                <a:r>
                  <a:rPr lang="en-US" b="1" dirty="0" smtClean="0"/>
                  <a:t>x </a:t>
                </a:r>
                <a:r>
                  <a:rPr lang="en-US" dirty="0" smtClean="0"/>
                  <a:t>is the feature vector and the </a:t>
                </a:r>
                <a:r>
                  <a:rPr lang="en-US" i="1" dirty="0" err="1" smtClean="0"/>
                  <a:t>w</a:t>
                </a:r>
                <a:r>
                  <a:rPr lang="en-US" i="1" baseline="-25000" dirty="0" err="1" smtClean="0"/>
                  <a:t>i</a:t>
                </a:r>
                <a:r>
                  <a:rPr lang="en-US" dirty="0" smtClean="0"/>
                  <a:t> values are learned weights for each feature. N(</a:t>
                </a:r>
                <a:r>
                  <a:rPr lang="en-US" b="1" dirty="0" smtClean="0"/>
                  <a:t>x</a:t>
                </a:r>
                <a:r>
                  <a:rPr lang="en-US" dirty="0" smtClean="0"/>
                  <a:t>) is the number of retweets for the Tweet represented by feature vector </a:t>
                </a:r>
                <a:r>
                  <a:rPr lang="en-US" b="1" dirty="0" smtClean="0"/>
                  <a:t>x</a:t>
                </a:r>
                <a:r>
                  <a:rPr lang="en-US" dirty="0" smtClean="0"/>
                  <a:t> and T is a threshold.</a:t>
                </a:r>
              </a:p>
              <a:p>
                <a:endParaRPr lang="en-US" dirty="0"/>
              </a:p>
              <a:p>
                <a:r>
                  <a:rPr lang="en-US" dirty="0" smtClean="0"/>
                  <a:t>Authors note the utility of this model as it does not assume independence among features (i.e. there is a dependence between number of hashtags and Tweet length)</a:t>
                </a:r>
              </a:p>
              <a:p>
                <a:endParaRPr lang="en-US" dirty="0"/>
              </a:p>
              <a:p>
                <a:r>
                  <a:rPr lang="en-US" dirty="0" smtClean="0"/>
                  <a:t>The authors compare with a Naïve Bayes classifier as a baseline.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2121" r="-1373"/>
                </a:stretch>
              </a:blipFill>
            </p:spPr>
            <p:txBody>
              <a:bodyPr/>
              <a:lstStyle/>
              <a:p>
                <a:r>
                  <a:rPr lang="en-US">
                    <a:noFill/>
                  </a:rPr>
                  <a:t> </a:t>
                </a:r>
              </a:p>
            </p:txBody>
          </p:sp>
        </mc:Fallback>
      </mc:AlternateContent>
    </p:spTree>
    <p:extLst>
      <p:ext uri="{BB962C8B-B14F-4D97-AF65-F5344CB8AC3E}">
        <p14:creationId xmlns:p14="http://schemas.microsoft.com/office/powerpoint/2010/main" val="1454671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Authors note that their logistic model learns best when values from the feature vector are often repeated – hence feature values were discretized.</a:t>
            </a:r>
          </a:p>
          <a:p>
            <a:r>
              <a:rPr lang="en-US" dirty="0" smtClean="0"/>
              <a:t>Ran different experiments where the parameter </a:t>
            </a:r>
            <a:r>
              <a:rPr lang="en-US" i="1" dirty="0" smtClean="0"/>
              <a:t>T </a:t>
            </a:r>
            <a:r>
              <a:rPr lang="en-US" dirty="0" smtClean="0"/>
              <a:t>was set to different values (50, 100, 500, 1000).</a:t>
            </a:r>
          </a:p>
          <a:p>
            <a:r>
              <a:rPr lang="en-US" dirty="0" smtClean="0"/>
              <a:t>Cross-fold validation used, for each </a:t>
            </a:r>
            <a:r>
              <a:rPr lang="en-US" i="1" dirty="0" smtClean="0"/>
              <a:t>T </a:t>
            </a:r>
            <a:r>
              <a:rPr lang="en-US" dirty="0" smtClean="0"/>
              <a:t>value training and test sets were selected in a balanced manner (i.e. ½ Tweets retweeted greater than T times)</a:t>
            </a:r>
          </a:p>
          <a:p>
            <a:endParaRPr lang="en-US" dirty="0" smtClean="0"/>
          </a:p>
          <a:p>
            <a:endParaRPr lang="en-US" dirty="0"/>
          </a:p>
        </p:txBody>
      </p:sp>
    </p:spTree>
    <p:extLst>
      <p:ext uri="{BB962C8B-B14F-4D97-AF65-F5344CB8AC3E}">
        <p14:creationId xmlns:p14="http://schemas.microsoft.com/office/powerpoint/2010/main" val="3679241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High F1-scores on both Logistic and NB models; logistic out-performs NB.</a:t>
            </a:r>
          </a:p>
          <a:p>
            <a:r>
              <a:rPr lang="en-US" dirty="0" smtClean="0"/>
              <a:t>However, note that the training and test sets were selected to be balanced.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26" y="3296112"/>
            <a:ext cx="5593420" cy="2022863"/>
          </a:xfrm>
          <a:prstGeom prst="rect">
            <a:avLst/>
          </a:prstGeom>
        </p:spPr>
      </p:pic>
    </p:spTree>
    <p:extLst>
      <p:ext uri="{BB962C8B-B14F-4D97-AF65-F5344CB8AC3E}">
        <p14:creationId xmlns:p14="http://schemas.microsoft.com/office/powerpoint/2010/main" val="262605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a:t>
            </a:r>
            <a:r>
              <a:rPr lang="en-US" dirty="0"/>
              <a:t> </a:t>
            </a:r>
            <a:r>
              <a:rPr lang="en-US" dirty="0" smtClean="0"/>
              <a:t>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4"/>
                <a:ext cx="7543801" cy="4447974"/>
              </a:xfrm>
            </p:spPr>
            <p:txBody>
              <a:bodyPr>
                <a:normAutofit fontScale="92500" lnSpcReduction="20000"/>
              </a:bodyPr>
              <a:lstStyle/>
              <a:p>
                <a:r>
                  <a:rPr lang="en-US" dirty="0" smtClean="0"/>
                  <a:t>Given two samples, which are represented as features, we may want to calculate a “distance” between the two of them – for example:</a:t>
                </a:r>
              </a:p>
              <a:p>
                <a:pPr lvl="1"/>
                <a:r>
                  <a:rPr lang="en-US" dirty="0" smtClean="0"/>
                  <a:t>X and Y be feature vectors of length </a:t>
                </a:r>
                <a:r>
                  <a:rPr lang="en-US" i="1" dirty="0" smtClean="0"/>
                  <a:t>n</a:t>
                </a:r>
                <a:r>
                  <a:rPr lang="en-US" dirty="0" smtClean="0"/>
                  <a:t> </a:t>
                </a:r>
              </a:p>
              <a:p>
                <a:pPr lvl="1"/>
                <a:r>
                  <a:rPr lang="en-US" dirty="0" smtClean="0"/>
                  <a:t>x</a:t>
                </a:r>
                <a:r>
                  <a:rPr lang="en-US" baseline="-25000" dirty="0" smtClean="0"/>
                  <a:t>i</a:t>
                </a:r>
                <a:r>
                  <a:rPr lang="en-US" dirty="0" smtClean="0"/>
                  <a:t> and </a:t>
                </a:r>
                <a:r>
                  <a:rPr lang="en-US" dirty="0" err="1" smtClean="0"/>
                  <a:t>y</a:t>
                </a:r>
                <a:r>
                  <a:rPr lang="en-US" baseline="-25000" dirty="0" err="1" smtClean="0"/>
                  <a:t>i</a:t>
                </a:r>
                <a:r>
                  <a:rPr lang="en-US" dirty="0" smtClean="0"/>
                  <a:t> be the </a:t>
                </a:r>
                <a:r>
                  <a:rPr lang="en-US" dirty="0" err="1" smtClean="0"/>
                  <a:t>ith</a:t>
                </a:r>
                <a:r>
                  <a:rPr lang="en-US" dirty="0" smtClean="0"/>
                  <a:t> component (the </a:t>
                </a:r>
                <a:r>
                  <a:rPr lang="en-US" dirty="0" err="1" smtClean="0"/>
                  <a:t>ith</a:t>
                </a:r>
                <a:r>
                  <a:rPr lang="en-US" dirty="0" smtClean="0"/>
                  <a:t> feature value) in X and Y respectively.</a:t>
                </a:r>
              </a:p>
              <a:p>
                <a:endParaRPr lang="en-US" dirty="0" smtClean="0"/>
              </a:p>
              <a:p>
                <a:r>
                  <a:rPr lang="en-US" dirty="0" smtClean="0"/>
                  <a:t>A distance function really just takes two feature vectors and returns a non-negative number.</a:t>
                </a:r>
              </a:p>
              <a:p>
                <a:endParaRPr lang="en-US" dirty="0"/>
              </a:p>
              <a:p>
                <a:r>
                  <a:rPr lang="en-US" dirty="0" smtClean="0"/>
                  <a:t>How do we define “distance”</a:t>
                </a:r>
              </a:p>
              <a:p>
                <a:pPr lvl="1"/>
                <a:r>
                  <a:rPr lang="en-US" dirty="0" smtClean="0"/>
                  <a:t>Euclidean (L2 distance): </a:t>
                </a:r>
                <a14:m>
                  <m:oMath xmlns:m="http://schemas.openxmlformats.org/officeDocument/2006/math">
                    <m:rad>
                      <m:radPr>
                        <m:degHide m:val="on"/>
                        <m:ctrlPr>
                          <a:rPr lang="en-US" i="1" smtClean="0">
                            <a:latin typeface="Cambria Math" panose="02040503050406030204" pitchFamily="18" charset="0"/>
                          </a:rPr>
                        </m:ctrlPr>
                      </m:radPr>
                      <m:deg/>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e>
                              <m:sup>
                                <m:r>
                                  <a:rPr lang="en-US" b="0" i="1" smtClean="0">
                                    <a:latin typeface="Cambria Math" panose="02040503050406030204" pitchFamily="18" charset="0"/>
                                  </a:rPr>
                                  <m:t>2</m:t>
                                </m:r>
                              </m:sup>
                            </m:sSup>
                          </m:e>
                        </m:nary>
                      </m:e>
                    </m:rad>
                  </m:oMath>
                </a14:m>
                <a:endParaRPr lang="en-US" dirty="0" smtClean="0"/>
              </a:p>
              <a:p>
                <a:pPr lvl="1"/>
                <a:r>
                  <a:rPr lang="en-US" dirty="0" smtClean="0"/>
                  <a:t>Euclidean distance of X from the origin is the L2 norm and often written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e>
                      <m:sub>
                        <m:r>
                          <a:rPr lang="en-US" b="0" i="1" smtClean="0">
                            <a:latin typeface="Cambria Math" panose="02040503050406030204" pitchFamily="18" charset="0"/>
                          </a:rPr>
                          <m:t>2</m:t>
                        </m:r>
                      </m:sub>
                    </m:sSub>
                  </m:oMath>
                </a14:m>
                <a:endParaRPr lang="en-US" dirty="0" smtClean="0"/>
              </a:p>
              <a:p>
                <a:pPr lvl="1"/>
                <a:r>
                  <a:rPr lang="en-US" dirty="0" smtClean="0"/>
                  <a:t>The p-norm is defined as </a:t>
                </a:r>
                <a14:m>
                  <m:oMath xmlns:m="http://schemas.openxmlformats.org/officeDocument/2006/math">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𝑝</m:t>
                        </m:r>
                      </m:deg>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p>
                              <m:sSupPr>
                                <m:ctrlPr>
                                  <a:rPr lang="en-US" i="1">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𝑝</m:t>
                                </m:r>
                              </m:sup>
                            </m:sSup>
                          </m:e>
                        </m:nary>
                      </m:e>
                    </m:rad>
                  </m:oMath>
                </a14:m>
                <a:endParaRPr lang="en-US" dirty="0" smtClean="0"/>
              </a:p>
              <a:p>
                <a:pPr lvl="1"/>
                <a:r>
                  <a:rPr lang="en-US" dirty="0" smtClean="0"/>
                  <a:t>The uniform norm (limit as p approaches infinity) is simply the largest absolute value for a feature</a:t>
                </a:r>
              </a:p>
              <a:p>
                <a:pPr lvl="1"/>
                <a:r>
                  <a:rPr lang="en-US" dirty="0" smtClean="0"/>
                  <a:t>BUT other distances are possible!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47974"/>
              </a:xfrm>
              <a:blipFill rotWithShape="0">
                <a:blip r:embed="rId2"/>
                <a:stretch>
                  <a:fillRect l="-727" t="-2332"/>
                </a:stretch>
              </a:blipFill>
            </p:spPr>
            <p:txBody>
              <a:bodyPr/>
              <a:lstStyle/>
              <a:p>
                <a:r>
                  <a:rPr lang="en-US">
                    <a:noFill/>
                  </a:rPr>
                  <a:t> </a:t>
                </a:r>
              </a:p>
            </p:txBody>
          </p:sp>
        </mc:Fallback>
      </mc:AlternateContent>
    </p:spTree>
    <p:extLst>
      <p:ext uri="{BB962C8B-B14F-4D97-AF65-F5344CB8AC3E}">
        <p14:creationId xmlns:p14="http://schemas.microsoft.com/office/powerpoint/2010/main" val="27485842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the Data Imbalance</a:t>
            </a:r>
            <a:endParaRPr lang="en-US" dirty="0"/>
          </a:p>
        </p:txBody>
      </p:sp>
      <p:sp>
        <p:nvSpPr>
          <p:cNvPr id="3" name="Content Placeholder 2"/>
          <p:cNvSpPr>
            <a:spLocks noGrp="1"/>
          </p:cNvSpPr>
          <p:nvPr>
            <p:ph idx="1"/>
          </p:nvPr>
        </p:nvSpPr>
        <p:spPr/>
        <p:txBody>
          <a:bodyPr/>
          <a:lstStyle/>
          <a:p>
            <a:r>
              <a:rPr lang="en-US" dirty="0" smtClean="0"/>
              <a:t>Cheng et al. (WWW ‘14) are less selective in their training and test sets and accept the inherent data imbalance.</a:t>
            </a:r>
          </a:p>
          <a:p>
            <a:endParaRPr lang="en-US" dirty="0"/>
          </a:p>
          <a:p>
            <a:r>
              <a:rPr lang="en-US" dirty="0" smtClean="0"/>
              <a:t>However, they look at a different query: given a cascade that has already started, can we predict when it will double in size?</a:t>
            </a:r>
          </a:p>
          <a:p>
            <a:endParaRPr lang="en-US" dirty="0"/>
          </a:p>
          <a:p>
            <a:r>
              <a:rPr lang="en-US" dirty="0" smtClean="0"/>
              <a:t>Recall: cascade size is related to frequency by a power-law.  Hence, predicting when a given cascade will exceed the median gives us a balanced binary classification problem.  Further, if the cascade exceeds the median size, it has at least doubled.</a:t>
            </a:r>
            <a:endParaRPr lang="en-US" dirty="0"/>
          </a:p>
        </p:txBody>
      </p:sp>
    </p:spTree>
    <p:extLst>
      <p:ext uri="{BB962C8B-B14F-4D97-AF65-F5344CB8AC3E}">
        <p14:creationId xmlns:p14="http://schemas.microsoft.com/office/powerpoint/2010/main" val="9335846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78" y="1845734"/>
            <a:ext cx="7115644" cy="4314266"/>
          </a:xfrm>
          <a:prstGeom prst="rect">
            <a:avLst/>
          </a:prstGeom>
        </p:spPr>
      </p:pic>
      <p:sp>
        <p:nvSpPr>
          <p:cNvPr id="5" name="Rectangle 4"/>
          <p:cNvSpPr/>
          <p:nvPr/>
        </p:nvSpPr>
        <p:spPr>
          <a:xfrm>
            <a:off x="0" y="6108752"/>
            <a:ext cx="9144000" cy="230832"/>
          </a:xfrm>
          <a:prstGeom prst="rect">
            <a:avLst/>
          </a:prstGeom>
        </p:spPr>
        <p:txBody>
          <a:bodyPr wrap="square">
            <a:spAutoFit/>
          </a:bodyPr>
          <a:lstStyle/>
          <a:p>
            <a:r>
              <a:rPr lang="en-US" sz="900" dirty="0"/>
              <a:t>Cheng, Justin, et al. "Can cascades be predicted?." Proceedings of the 23rd international conference on World wide web. International World Wide Web Conferences Steering Committee, 2014.</a:t>
            </a:r>
          </a:p>
        </p:txBody>
      </p:sp>
    </p:spTree>
    <p:extLst>
      <p:ext uri="{BB962C8B-B14F-4D97-AF65-F5344CB8AC3E}">
        <p14:creationId xmlns:p14="http://schemas.microsoft.com/office/powerpoint/2010/main" val="1208987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69" y="2077279"/>
            <a:ext cx="8034061" cy="3791815"/>
          </a:xfrm>
          <a:prstGeom prst="rect">
            <a:avLst/>
          </a:prstGeom>
        </p:spPr>
      </p:pic>
      <p:sp>
        <p:nvSpPr>
          <p:cNvPr id="5" name="Rectangle 4"/>
          <p:cNvSpPr/>
          <p:nvPr/>
        </p:nvSpPr>
        <p:spPr>
          <a:xfrm>
            <a:off x="0" y="6108752"/>
            <a:ext cx="9144000" cy="230832"/>
          </a:xfrm>
          <a:prstGeom prst="rect">
            <a:avLst/>
          </a:prstGeom>
        </p:spPr>
        <p:txBody>
          <a:bodyPr wrap="square">
            <a:spAutoFit/>
          </a:bodyPr>
          <a:lstStyle/>
          <a:p>
            <a:r>
              <a:rPr lang="en-US" sz="900" dirty="0"/>
              <a:t>Cheng, Justin, et al. "Can cascades be predicted?." Proceedings of the 23rd international conference on World wide web. International World Wide Web Conferences Steering Committee, 2014.</a:t>
            </a:r>
          </a:p>
        </p:txBody>
      </p:sp>
    </p:spTree>
    <p:extLst>
      <p:ext uri="{BB962C8B-B14F-4D97-AF65-F5344CB8AC3E}">
        <p14:creationId xmlns:p14="http://schemas.microsoft.com/office/powerpoint/2010/main" val="41184987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to Initially Observed Cascade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87" y="2509837"/>
            <a:ext cx="6372225" cy="3667125"/>
          </a:xfrm>
          <a:prstGeom prst="rect">
            <a:avLst/>
          </a:prstGeom>
        </p:spPr>
      </p:pic>
      <p:sp>
        <p:nvSpPr>
          <p:cNvPr id="5" name="Rectangle 4"/>
          <p:cNvSpPr/>
          <p:nvPr/>
        </p:nvSpPr>
        <p:spPr>
          <a:xfrm>
            <a:off x="0" y="6108752"/>
            <a:ext cx="9144000" cy="230832"/>
          </a:xfrm>
          <a:prstGeom prst="rect">
            <a:avLst/>
          </a:prstGeom>
        </p:spPr>
        <p:txBody>
          <a:bodyPr wrap="square">
            <a:spAutoFit/>
          </a:bodyPr>
          <a:lstStyle/>
          <a:p>
            <a:r>
              <a:rPr lang="en-US" sz="900" dirty="0"/>
              <a:t>Cheng, Justin, et al. "Can cascades be predicted?." Proceedings of the 23rd international conference on World wide web. International World Wide Web Conferences Steering Committee, 2014.</a:t>
            </a:r>
          </a:p>
        </p:txBody>
      </p:sp>
    </p:spTree>
    <p:extLst>
      <p:ext uri="{BB962C8B-B14F-4D97-AF65-F5344CB8AC3E}">
        <p14:creationId xmlns:p14="http://schemas.microsoft.com/office/powerpoint/2010/main" val="42097901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Content Placeholder 2"/>
          <p:cNvSpPr>
            <a:spLocks noGrp="1"/>
          </p:cNvSpPr>
          <p:nvPr>
            <p:ph idx="1"/>
          </p:nvPr>
        </p:nvSpPr>
        <p:spPr/>
        <p:txBody>
          <a:bodyPr/>
          <a:lstStyle/>
          <a:p>
            <a:r>
              <a:rPr lang="en-US" dirty="0" smtClean="0"/>
              <a:t>Some findings noted on the predicative ability of various features</a:t>
            </a:r>
          </a:p>
          <a:p>
            <a:pPr lvl="1"/>
            <a:r>
              <a:rPr lang="en-US" dirty="0" smtClean="0"/>
              <a:t>Features based on averages were more predictive when the initial cascade was larger</a:t>
            </a:r>
          </a:p>
          <a:p>
            <a:pPr lvl="1"/>
            <a:r>
              <a:rPr lang="en-US" dirty="0" smtClean="0"/>
              <a:t>The original post (followers of the seed node, how the content was posted) becomes a less important predictor when the initial cascade size is large</a:t>
            </a:r>
          </a:p>
          <a:p>
            <a:pPr lvl="1"/>
            <a:r>
              <a:rPr lang="en-US" dirty="0" smtClean="0"/>
              <a:t>Content itself becomes a less important predictor as the initial cascade grows</a:t>
            </a:r>
          </a:p>
          <a:p>
            <a:pPr lvl="1"/>
            <a:r>
              <a:rPr lang="en-US" dirty="0" smtClean="0"/>
              <a:t>Large cascades have a high conversion rate and grow quickly; importance of temporal features stable</a:t>
            </a:r>
          </a:p>
          <a:p>
            <a:pPr lvl="1"/>
            <a:r>
              <a:rPr lang="en-US" dirty="0" smtClean="0"/>
              <a:t>Structure is important, but becomes less important over time (though </a:t>
            </a:r>
            <a:r>
              <a:rPr lang="en-US" dirty="0" err="1" smtClean="0"/>
              <a:t>reshare</a:t>
            </a:r>
            <a:r>
              <a:rPr lang="en-US" dirty="0" smtClean="0"/>
              <a:t> depth is highly correlated)</a:t>
            </a:r>
          </a:p>
          <a:p>
            <a:pPr lvl="1"/>
            <a:endParaRPr lang="en-US" dirty="0"/>
          </a:p>
        </p:txBody>
      </p:sp>
    </p:spTree>
    <p:extLst>
      <p:ext uri="{BB962C8B-B14F-4D97-AF65-F5344CB8AC3E}">
        <p14:creationId xmlns:p14="http://schemas.microsoft.com/office/powerpoint/2010/main" val="2039669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nvPr>
        </p:nvGraphicFramePr>
        <p:xfrm>
          <a:off x="164113" y="1912774"/>
          <a:ext cx="3953511" cy="2525511"/>
        </p:xfrm>
        <a:graphic>
          <a:graphicData uri="http://schemas.openxmlformats.org/presentationml/2006/ole">
            <mc:AlternateContent xmlns:mc="http://schemas.openxmlformats.org/markup-compatibility/2006">
              <mc:Choice xmlns:v="urn:schemas-microsoft-com:vml" Requires="v">
                <p:oleObj spid="_x0000_s3075" name="Acrobat Document" r:id="rId4" imgW="9600987" imgH="6133971" progId="AcroExch.Document.11">
                  <p:embed/>
                </p:oleObj>
              </mc:Choice>
              <mc:Fallback>
                <p:oleObj name="Acrobat Document" r:id="rId4" imgW="9600987" imgH="6133971" progId="AcroExch.Document.11">
                  <p:embed/>
                  <p:pic>
                    <p:nvPicPr>
                      <p:cNvPr id="0" name=""/>
                      <p:cNvPicPr/>
                      <p:nvPr/>
                    </p:nvPicPr>
                    <p:blipFill>
                      <a:blip r:embed="rId5"/>
                      <a:stretch>
                        <a:fillRect/>
                      </a:stretch>
                    </p:blipFill>
                    <p:spPr>
                      <a:xfrm>
                        <a:off x="164113" y="1912774"/>
                        <a:ext cx="3953511" cy="2525511"/>
                      </a:xfrm>
                      <a:prstGeom prst="rect">
                        <a:avLst/>
                      </a:prstGeom>
                    </p:spPr>
                  </p:pic>
                </p:oleObj>
              </mc:Fallback>
            </mc:AlternateContent>
          </a:graphicData>
        </a:graphic>
      </p:graphicFrame>
      <p:sp>
        <p:nvSpPr>
          <p:cNvPr id="7" name="TextBox 6"/>
          <p:cNvSpPr txBox="1"/>
          <p:nvPr/>
        </p:nvSpPr>
        <p:spPr>
          <a:xfrm>
            <a:off x="533400" y="4419026"/>
            <a:ext cx="5746102" cy="830997"/>
          </a:xfrm>
          <a:prstGeom prst="rect">
            <a:avLst/>
          </a:prstGeom>
          <a:noFill/>
        </p:spPr>
        <p:txBody>
          <a:bodyPr wrap="square" rtlCol="0">
            <a:spAutoFit/>
          </a:bodyPr>
          <a:lstStyle/>
          <a:p>
            <a:r>
              <a:rPr lang="en-US" sz="1600" i="1" dirty="0" smtClean="0">
                <a:latin typeface="Times New Roman" panose="02020603050405020304" pitchFamily="18" charset="0"/>
                <a:cs typeface="Times New Roman" panose="02020603050405020304" pitchFamily="18" charset="0"/>
              </a:rPr>
              <a:t>A</a:t>
            </a:r>
            <a:r>
              <a:rPr lang="en-US" sz="1600" i="1" baseline="-25000" dirty="0" smtClean="0">
                <a:latin typeface="Times New Roman" panose="02020603050405020304" pitchFamily="18" charset="0"/>
                <a:cs typeface="Times New Roman" panose="02020603050405020304" pitchFamily="18" charset="0"/>
              </a:rPr>
              <a:t>m</a:t>
            </a:r>
            <a:r>
              <a:rPr lang="en-US" sz="1600" i="1" dirty="0" smtClean="0">
                <a:latin typeface="Times New Roman" panose="02020603050405020304" pitchFamily="18" charset="0"/>
                <a:cs typeface="Times New Roman" panose="02020603050405020304" pitchFamily="18" charset="0"/>
              </a:rPr>
              <a:t>:</a:t>
            </a:r>
            <a:r>
              <a:rPr lang="en-US" sz="1600" dirty="0" smtClean="0"/>
              <a:t> New features</a:t>
            </a:r>
          </a:p>
          <a:p>
            <a:r>
              <a:rPr lang="en-US" sz="1600" i="1" dirty="0" err="1" smtClean="0">
                <a:latin typeface="Times New Roman" panose="02020603050405020304" pitchFamily="18" charset="0"/>
                <a:cs typeface="Times New Roman" panose="02020603050405020304" pitchFamily="18" charset="0"/>
              </a:rPr>
              <a:t>B</a:t>
            </a:r>
            <a:r>
              <a:rPr lang="en-US" sz="1600" i="1" baseline="-25000" dirty="0" err="1" smtClean="0">
                <a:latin typeface="Times New Roman" panose="02020603050405020304" pitchFamily="18" charset="0"/>
                <a:cs typeface="Times New Roman" panose="02020603050405020304" pitchFamily="18" charset="0"/>
              </a:rPr>
              <a:t>m</a:t>
            </a:r>
            <a:r>
              <a:rPr lang="en-US" sz="1600" i="1" dirty="0">
                <a:latin typeface="Times New Roman" panose="02020603050405020304" pitchFamily="18" charset="0"/>
                <a:cs typeface="Times New Roman" panose="02020603050405020304" pitchFamily="18" charset="0"/>
              </a:rPr>
              <a:t>:</a:t>
            </a:r>
            <a:r>
              <a:rPr lang="en-US" sz="1600" dirty="0" smtClean="0"/>
              <a:t> Previous state-of-the-art (</a:t>
            </a:r>
            <a:r>
              <a:rPr lang="en-US" sz="1600" dirty="0" err="1" smtClean="0"/>
              <a:t>Weng</a:t>
            </a:r>
            <a:r>
              <a:rPr lang="en-US" sz="1600" dirty="0" smtClean="0"/>
              <a:t> et al., 2014, ICWSM)</a:t>
            </a:r>
          </a:p>
          <a:p>
            <a:r>
              <a:rPr lang="en-US" sz="1600" i="1" dirty="0" smtClean="0">
                <a:latin typeface="Times New Roman" panose="02020603050405020304" pitchFamily="18" charset="0"/>
                <a:cs typeface="Times New Roman" panose="02020603050405020304" pitchFamily="18" charset="0"/>
              </a:rPr>
              <a:t>C</a:t>
            </a:r>
            <a:r>
              <a:rPr lang="en-US" sz="1600" i="1" baseline="-25000" dirty="0" smtClean="0">
                <a:latin typeface="Times New Roman" panose="02020603050405020304" pitchFamily="18" charset="0"/>
                <a:cs typeface="Times New Roman" panose="02020603050405020304" pitchFamily="18" charset="0"/>
              </a:rPr>
              <a:t>m</a:t>
            </a:r>
            <a:r>
              <a:rPr lang="en-US" sz="1600" i="1" dirty="0">
                <a:latin typeface="Times New Roman" panose="02020603050405020304" pitchFamily="18" charset="0"/>
                <a:cs typeface="Times New Roman" panose="02020603050405020304" pitchFamily="18" charset="0"/>
              </a:rPr>
              <a:t>:</a:t>
            </a:r>
            <a:r>
              <a:rPr lang="en-US" sz="1600" dirty="0" smtClean="0"/>
              <a:t> Baseline (average adoption time)</a:t>
            </a:r>
            <a:endParaRPr lang="en-US" sz="1600" dirty="0"/>
          </a:p>
        </p:txBody>
      </p:sp>
      <p:sp>
        <p:nvSpPr>
          <p:cNvPr id="9" name="Title 8"/>
          <p:cNvSpPr>
            <a:spLocks noGrp="1"/>
          </p:cNvSpPr>
          <p:nvPr>
            <p:ph type="title"/>
          </p:nvPr>
        </p:nvSpPr>
        <p:spPr/>
        <p:txBody>
          <a:bodyPr/>
          <a:lstStyle/>
          <a:p>
            <a:r>
              <a:rPr lang="en-US" dirty="0" smtClean="0"/>
              <a:t>New Research</a:t>
            </a:r>
            <a:endParaRPr lang="en-US" dirty="0"/>
          </a:p>
        </p:txBody>
      </p:sp>
      <p:sp>
        <p:nvSpPr>
          <p:cNvPr id="11" name="Content Placeholder 2"/>
          <p:cNvSpPr txBox="1">
            <a:spLocks/>
          </p:cNvSpPr>
          <p:nvPr/>
        </p:nvSpPr>
        <p:spPr>
          <a:xfrm>
            <a:off x="1566544" y="5380652"/>
            <a:ext cx="6315711" cy="809898"/>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smtClean="0"/>
              <a:t>Numbers shown are for the viral class, under 2% of the samples (10-fold cross validation; error bars show 1</a:t>
            </a:r>
            <a:r>
              <a:rPr lang="en-US" b="1" dirty="0" smtClean="0">
                <a:latin typeface="Symbol" panose="05050102010706020507" pitchFamily="18" charset="2"/>
              </a:rPr>
              <a:t>´</a:t>
            </a:r>
            <a:r>
              <a:rPr lang="en-US" dirty="0" smtClean="0"/>
              <a:t> </a:t>
            </a:r>
            <a:r>
              <a:rPr lang="en-US" dirty="0" err="1" smtClean="0"/>
              <a:t>s.d.</a:t>
            </a:r>
            <a:r>
              <a:rPr lang="en-US" dirty="0" smtClean="0"/>
              <a:t>)</a:t>
            </a:r>
          </a:p>
          <a:p>
            <a:endParaRPr lang="en-US" dirty="0" smtClean="0"/>
          </a:p>
          <a:p>
            <a:endParaRPr lang="en-US" dirty="0" smtClean="0"/>
          </a:p>
          <a:p>
            <a:endParaRPr lang="en-US" dirty="0"/>
          </a:p>
        </p:txBody>
      </p:sp>
      <p:sp>
        <p:nvSpPr>
          <p:cNvPr id="2" name="TextBox 1"/>
          <p:cNvSpPr txBox="1"/>
          <p:nvPr/>
        </p:nvSpPr>
        <p:spPr>
          <a:xfrm>
            <a:off x="5225143" y="1912774"/>
            <a:ext cx="3141617" cy="2308324"/>
          </a:xfrm>
          <a:prstGeom prst="rect">
            <a:avLst/>
          </a:prstGeom>
          <a:noFill/>
        </p:spPr>
        <p:txBody>
          <a:bodyPr wrap="square" rtlCol="0">
            <a:spAutoFit/>
          </a:bodyPr>
          <a:lstStyle/>
          <a:p>
            <a:r>
              <a:rPr lang="en-US" dirty="0" smtClean="0"/>
              <a:t>In our recent work, we develop features for order-of-magnitude cascade prediction (50 to 500 adopters).</a:t>
            </a:r>
          </a:p>
          <a:p>
            <a:endParaRPr lang="en-US" dirty="0"/>
          </a:p>
          <a:p>
            <a:r>
              <a:rPr lang="en-US" dirty="0" smtClean="0"/>
              <a:t>Results are based on a </a:t>
            </a:r>
            <a:r>
              <a:rPr lang="en-US" dirty="0" err="1" smtClean="0"/>
              <a:t>Sina</a:t>
            </a:r>
            <a:r>
              <a:rPr lang="en-US" dirty="0" smtClean="0"/>
              <a:t> Weibo dataset that exhibits a power-law distribution. </a:t>
            </a:r>
            <a:endParaRPr lang="en-US" dirty="0"/>
          </a:p>
        </p:txBody>
      </p:sp>
      <p:sp>
        <p:nvSpPr>
          <p:cNvPr id="8" name="Rectangle 7"/>
          <p:cNvSpPr/>
          <p:nvPr/>
        </p:nvSpPr>
        <p:spPr>
          <a:xfrm>
            <a:off x="0" y="6108752"/>
            <a:ext cx="9144000" cy="230832"/>
          </a:xfrm>
          <a:prstGeom prst="rect">
            <a:avLst/>
          </a:prstGeom>
        </p:spPr>
        <p:txBody>
          <a:bodyPr wrap="square">
            <a:spAutoFit/>
          </a:bodyPr>
          <a:lstStyle/>
          <a:p>
            <a:r>
              <a:rPr lang="en-US" sz="900" dirty="0"/>
              <a:t>Guo, R., Shaabani, E., Bhatnagar, A., Shakarian, P., “Toward Order-of-Magnitude Cascade Prediction in Social </a:t>
            </a:r>
            <a:r>
              <a:rPr lang="en-US" sz="900" dirty="0" err="1"/>
              <a:t>Networks</a:t>
            </a:r>
            <a:r>
              <a:rPr lang="en-US" sz="900" dirty="0" err="1" smtClean="0"/>
              <a:t>,”ASONAM</a:t>
            </a:r>
            <a:r>
              <a:rPr lang="en-US" sz="900" i="1" dirty="0" smtClean="0"/>
              <a:t>, </a:t>
            </a:r>
            <a:r>
              <a:rPr lang="en-US" sz="900" dirty="0"/>
              <a:t>2015.</a:t>
            </a:r>
          </a:p>
        </p:txBody>
      </p:sp>
    </p:spTree>
    <p:extLst>
      <p:ext uri="{BB962C8B-B14F-4D97-AF65-F5344CB8AC3E}">
        <p14:creationId xmlns:p14="http://schemas.microsoft.com/office/powerpoint/2010/main" val="8013026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a:t>
            </a:r>
            <a:endParaRPr lang="en-US" dirty="0"/>
          </a:p>
        </p:txBody>
      </p:sp>
      <p:sp>
        <p:nvSpPr>
          <p:cNvPr id="5" name="Content Placeholder 4"/>
          <p:cNvSpPr>
            <a:spLocks noGrp="1"/>
          </p:cNvSpPr>
          <p:nvPr>
            <p:ph idx="1"/>
          </p:nvPr>
        </p:nvSpPr>
        <p:spPr/>
        <p:txBody>
          <a:bodyPr>
            <a:normAutofit fontScale="92500" lnSpcReduction="20000"/>
          </a:bodyPr>
          <a:lstStyle/>
          <a:p>
            <a:pPr>
              <a:buFont typeface="Arial"/>
              <a:buChar char="•"/>
            </a:pPr>
            <a:r>
              <a:rPr lang="en-US" dirty="0" err="1"/>
              <a:t>Goyal</a:t>
            </a:r>
            <a:r>
              <a:rPr lang="en-US" dirty="0"/>
              <a:t>, </a:t>
            </a:r>
            <a:r>
              <a:rPr lang="en-US" dirty="0" err="1"/>
              <a:t>Amit</a:t>
            </a:r>
            <a:r>
              <a:rPr lang="en-US" dirty="0"/>
              <a:t>, Francesco </a:t>
            </a:r>
            <a:r>
              <a:rPr lang="en-US" dirty="0" err="1"/>
              <a:t>Bonchi</a:t>
            </a:r>
            <a:r>
              <a:rPr lang="en-US" dirty="0"/>
              <a:t>, and </a:t>
            </a:r>
            <a:r>
              <a:rPr lang="en-US" dirty="0" err="1"/>
              <a:t>Laks</a:t>
            </a:r>
            <a:r>
              <a:rPr lang="en-US" dirty="0"/>
              <a:t> VS </a:t>
            </a:r>
            <a:r>
              <a:rPr lang="en-US" dirty="0" err="1"/>
              <a:t>Lakshmanan</a:t>
            </a:r>
            <a:r>
              <a:rPr lang="en-US" dirty="0"/>
              <a:t>. "Learning influence probabilities in social networks." Proceedings of the third ACM international conference on Web search and data mining. ACM, 2010</a:t>
            </a:r>
            <a:r>
              <a:rPr lang="en-US" dirty="0" smtClean="0"/>
              <a:t>.</a:t>
            </a:r>
          </a:p>
          <a:p>
            <a:pPr>
              <a:buFont typeface="Arial"/>
              <a:buChar char="•"/>
            </a:pPr>
            <a:r>
              <a:rPr lang="en-US" dirty="0"/>
              <a:t>Cheng, Justin, et al. "Can cascades be predicted?." Proceedings of the 23rd international conference on World wide web. International World Wide Web Conferences Steering Committee, 2014.</a:t>
            </a:r>
          </a:p>
          <a:p>
            <a:pPr>
              <a:buFont typeface="Arial"/>
              <a:buChar char="•"/>
            </a:pPr>
            <a:r>
              <a:rPr lang="en-US" dirty="0" err="1"/>
              <a:t>Bakshy</a:t>
            </a:r>
            <a:r>
              <a:rPr lang="en-US" dirty="0"/>
              <a:t>, </a:t>
            </a:r>
            <a:r>
              <a:rPr lang="en-US" dirty="0" err="1"/>
              <a:t>Eytan</a:t>
            </a:r>
            <a:r>
              <a:rPr lang="en-US" dirty="0"/>
              <a:t>, et al. "Everyone's an influencer: quantifying influence on twitter." Proceedings of the fourth ACM international conference on Web search and data mining. ACM, 2011</a:t>
            </a:r>
            <a:r>
              <a:rPr lang="en-US" dirty="0" smtClean="0"/>
              <a:t>.</a:t>
            </a:r>
          </a:p>
          <a:p>
            <a:pPr>
              <a:buFont typeface="Arial"/>
              <a:buChar char="•"/>
            </a:pPr>
            <a:r>
              <a:rPr lang="en-US" dirty="0" smtClean="0"/>
              <a:t>Guo, R</a:t>
            </a:r>
            <a:r>
              <a:rPr lang="en-US" dirty="0"/>
              <a:t>., Shaabani, E., </a:t>
            </a:r>
            <a:r>
              <a:rPr lang="en-US" dirty="0" smtClean="0"/>
              <a:t>Bhatnagar, A., Shakarian, P., “Toward Order-of-Magnitude Cascade Prediction in Social Networks,” </a:t>
            </a:r>
            <a:r>
              <a:rPr lang="en-US" i="1" dirty="0" smtClean="0"/>
              <a:t>ASONAM, </a:t>
            </a:r>
            <a:r>
              <a:rPr lang="en-US" dirty="0" smtClean="0"/>
              <a:t>2015.</a:t>
            </a:r>
          </a:p>
          <a:p>
            <a:pPr>
              <a:buFont typeface="Arial"/>
              <a:buChar char="•"/>
            </a:pPr>
            <a:r>
              <a:rPr lang="en-US" dirty="0" err="1"/>
              <a:t>Jenders</a:t>
            </a:r>
            <a:r>
              <a:rPr lang="en-US" dirty="0"/>
              <a:t>, Maximilian, </a:t>
            </a:r>
            <a:r>
              <a:rPr lang="en-US" dirty="0" err="1"/>
              <a:t>Gjergji</a:t>
            </a:r>
            <a:r>
              <a:rPr lang="en-US" dirty="0"/>
              <a:t> </a:t>
            </a:r>
            <a:r>
              <a:rPr lang="en-US" dirty="0" err="1"/>
              <a:t>Kasneci</a:t>
            </a:r>
            <a:r>
              <a:rPr lang="en-US" dirty="0"/>
              <a:t>, and Felix </a:t>
            </a:r>
            <a:r>
              <a:rPr lang="en-US" dirty="0" err="1"/>
              <a:t>Naumann</a:t>
            </a:r>
            <a:r>
              <a:rPr lang="en-US" dirty="0"/>
              <a:t>. "Analyzing and predicting viral tweets." Proceedings of the 22nd international conference on World Wide Web companion. International World Wide Web Conferences Steering Committee, 2013.</a:t>
            </a:r>
          </a:p>
          <a:p>
            <a:pPr>
              <a:buFont typeface="Arial"/>
              <a:buChar char="•"/>
            </a:pPr>
            <a:endParaRPr lang="en-US" dirty="0" smtClean="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a:p>
        </p:txBody>
      </p:sp>
    </p:spTree>
    <p:extLst>
      <p:ext uri="{BB962C8B-B14F-4D97-AF65-F5344CB8AC3E}">
        <p14:creationId xmlns:p14="http://schemas.microsoft.com/office/powerpoint/2010/main" val="24181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3"/>
                <a:ext cx="7543801" cy="4480925"/>
              </a:xfrm>
            </p:spPr>
            <p:txBody>
              <a:bodyPr/>
              <a:lstStyle/>
              <a:p>
                <a:r>
                  <a:rPr lang="en-US" dirty="0" smtClean="0"/>
                  <a:t>Often used with / instead of a “distance function” is a “similarity function”:</a:t>
                </a:r>
              </a:p>
              <a:p>
                <a:r>
                  <a:rPr lang="en-US" b="1" i="1" dirty="0" smtClean="0"/>
                  <a:t>Cosine similarity: </a:t>
                </a:r>
                <a:r>
                  <a:rPr lang="en-US" dirty="0" smtClean="0"/>
                  <a:t>Intuitively, this is the cosine of the angle between two samples in the feature space.</a:t>
                </a:r>
              </a:p>
              <a:p>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e>
                          <m:sub>
                            <m:r>
                              <a:rPr lang="en-US" b="0" i="1" smtClean="0">
                                <a:latin typeface="Cambria Math" panose="02040503050406030204" pitchFamily="18" charset="0"/>
                              </a:rPr>
                              <m:t>2</m:t>
                            </m:r>
                          </m:sub>
                        </m:sSub>
                      </m:den>
                    </m:f>
                  </m:oMath>
                </a14:m>
                <a:endParaRPr lang="en-US" dirty="0" smtClean="0"/>
              </a:p>
              <a:p>
                <a:endParaRPr lang="en-US" dirty="0"/>
              </a:p>
              <a:p>
                <a:r>
                  <a:rPr lang="en-US" b="1" i="1" dirty="0" err="1" smtClean="0"/>
                  <a:t>Jaccard</a:t>
                </a:r>
                <a:r>
                  <a:rPr lang="en-US" b="1" i="1" dirty="0" smtClean="0"/>
                  <a:t> similarity: </a:t>
                </a:r>
                <a:r>
                  <a:rPr lang="en-US" dirty="0" smtClean="0"/>
                  <a:t>What if all the features are binary (yes/no or 0/1)?</a:t>
                </a:r>
              </a:p>
              <a:p>
                <a:r>
                  <a:rPr lang="en-US" dirty="0" smtClean="0"/>
                  <a:t>We can still use a distance function, but we can also represent the feature vectors as sets (sets of all features with the value 1, for instance).  We now treat X, Y as sets.  </a:t>
                </a:r>
                <a:r>
                  <a:rPr lang="en-US" dirty="0" err="1" smtClean="0"/>
                  <a:t>Jaccard</a:t>
                </a:r>
                <a:r>
                  <a:rPr lang="en-US" dirty="0" smtClean="0"/>
                  <a:t> similarity is defined as follows: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𝑋</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rPr>
                          <m:t>|</m:t>
                        </m:r>
                      </m:den>
                    </m:f>
                  </m:oMath>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3"/>
                <a:ext cx="7543801" cy="4480925"/>
              </a:xfrm>
              <a:blipFill rotWithShape="0">
                <a:blip r:embed="rId2"/>
                <a:stretch>
                  <a:fillRect l="-808" t="-1497" r="-2100"/>
                </a:stretch>
              </a:blipFill>
            </p:spPr>
            <p:txBody>
              <a:bodyPr/>
              <a:lstStyle/>
              <a:p>
                <a:r>
                  <a:rPr lang="en-US">
                    <a:noFill/>
                  </a:rPr>
                  <a:t> </a:t>
                </a:r>
              </a:p>
            </p:txBody>
          </p:sp>
        </mc:Fallback>
      </mc:AlternateContent>
    </p:spTree>
    <p:extLst>
      <p:ext uri="{BB962C8B-B14F-4D97-AF65-F5344CB8AC3E}">
        <p14:creationId xmlns:p14="http://schemas.microsoft.com/office/powerpoint/2010/main" val="3856343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ML</a:t>
            </a:r>
            <a:endParaRPr lang="en-US" dirty="0"/>
          </a:p>
        </p:txBody>
      </p:sp>
      <p:sp>
        <p:nvSpPr>
          <p:cNvPr id="3" name="Content Placeholder 2"/>
          <p:cNvSpPr>
            <a:spLocks noGrp="1"/>
          </p:cNvSpPr>
          <p:nvPr>
            <p:ph idx="1"/>
          </p:nvPr>
        </p:nvSpPr>
        <p:spPr/>
        <p:txBody>
          <a:bodyPr>
            <a:normAutofit/>
          </a:bodyPr>
          <a:lstStyle/>
          <a:p>
            <a:pPr marL="578358" lvl="1" indent="-285750"/>
            <a:r>
              <a:rPr lang="en-US" sz="2800" dirty="0" smtClean="0"/>
              <a:t>Unsupervised</a:t>
            </a:r>
          </a:p>
          <a:p>
            <a:pPr marL="761238" lvl="2" indent="-285750"/>
            <a:r>
              <a:rPr lang="en-US" sz="2000" dirty="0" smtClean="0"/>
              <a:t>Analyze a current set of data as it is</a:t>
            </a:r>
          </a:p>
          <a:p>
            <a:pPr marL="578358" lvl="1" indent="-285750"/>
            <a:r>
              <a:rPr lang="en-US" sz="2800" dirty="0" smtClean="0"/>
              <a:t>Supervised</a:t>
            </a:r>
          </a:p>
          <a:p>
            <a:pPr marL="761238" lvl="2" indent="-285750"/>
            <a:r>
              <a:rPr lang="en-US" sz="2000" dirty="0" smtClean="0"/>
              <a:t>Analyze a current set of data based on past data</a:t>
            </a:r>
            <a:endParaRPr lang="en-US" sz="2000" dirty="0"/>
          </a:p>
        </p:txBody>
      </p:sp>
    </p:spTree>
    <p:extLst>
      <p:ext uri="{BB962C8B-B14F-4D97-AF65-F5344CB8AC3E}">
        <p14:creationId xmlns:p14="http://schemas.microsoft.com/office/powerpoint/2010/main" val="478003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Unsupervised</a:t>
            </a:r>
            <a:endParaRPr lang="en-US" dirty="0"/>
          </a:p>
        </p:txBody>
      </p:sp>
      <p:sp>
        <p:nvSpPr>
          <p:cNvPr id="3" name="Content Placeholder 2"/>
          <p:cNvSpPr>
            <a:spLocks noGrp="1"/>
          </p:cNvSpPr>
          <p:nvPr>
            <p:ph idx="1"/>
          </p:nvPr>
        </p:nvSpPr>
        <p:spPr>
          <a:xfrm>
            <a:off x="822960" y="1845734"/>
            <a:ext cx="3419526" cy="4023360"/>
          </a:xfrm>
        </p:spPr>
        <p:txBody>
          <a:bodyPr>
            <a:normAutofit/>
          </a:bodyPr>
          <a:lstStyle/>
          <a:p>
            <a:r>
              <a:rPr lang="en-US" dirty="0" smtClean="0"/>
              <a:t>Consider samples plotted to the right (perhaps the two features here are latitude and longitude).</a:t>
            </a:r>
          </a:p>
          <a:p>
            <a:endParaRPr lang="en-US" dirty="0"/>
          </a:p>
          <a:p>
            <a:r>
              <a:rPr lang="en-US" dirty="0" smtClean="0"/>
              <a:t>We then want to automatically group them into </a:t>
            </a:r>
            <a:r>
              <a:rPr lang="en-US" i="1" dirty="0" smtClean="0"/>
              <a:t>K </a:t>
            </a:r>
            <a:r>
              <a:rPr lang="en-US" dirty="0" smtClean="0"/>
              <a:t>number of groups.</a:t>
            </a:r>
          </a:p>
          <a:p>
            <a:endParaRPr lang="en-US" dirty="0"/>
          </a:p>
          <a:p>
            <a:r>
              <a:rPr lang="en-US" i="1" dirty="0" smtClean="0"/>
              <a:t>We’ll cover unsupervised learning more in another class.</a:t>
            </a:r>
          </a:p>
          <a:p>
            <a:endParaRPr lang="en-US" dirty="0"/>
          </a:p>
          <a:p>
            <a:endParaRPr lang="en-US" dirty="0"/>
          </a:p>
        </p:txBody>
      </p:sp>
      <p:pic>
        <p:nvPicPr>
          <p:cNvPr id="5" name="Picture 4"/>
          <p:cNvPicPr>
            <a:picLocks noChangeAspect="1"/>
          </p:cNvPicPr>
          <p:nvPr/>
        </p:nvPicPr>
        <p:blipFill>
          <a:blip r:embed="rId2"/>
          <a:stretch>
            <a:fillRect/>
          </a:stretch>
        </p:blipFill>
        <p:spPr>
          <a:xfrm>
            <a:off x="4807808" y="2110633"/>
            <a:ext cx="3817464" cy="3758461"/>
          </a:xfrm>
          <a:prstGeom prst="rect">
            <a:avLst/>
          </a:prstGeom>
        </p:spPr>
      </p:pic>
      <p:pic>
        <p:nvPicPr>
          <p:cNvPr id="6" name="Picture 5"/>
          <p:cNvPicPr>
            <a:picLocks noChangeAspect="1"/>
          </p:cNvPicPr>
          <p:nvPr/>
        </p:nvPicPr>
        <p:blipFill>
          <a:blip r:embed="rId3"/>
          <a:stretch>
            <a:fillRect/>
          </a:stretch>
        </p:blipFill>
        <p:spPr>
          <a:xfrm>
            <a:off x="4807808" y="2110632"/>
            <a:ext cx="3847524" cy="3758461"/>
          </a:xfrm>
          <a:prstGeom prst="rect">
            <a:avLst/>
          </a:prstGeom>
        </p:spPr>
      </p:pic>
    </p:spTree>
    <p:extLst>
      <p:ext uri="{BB962C8B-B14F-4D97-AF65-F5344CB8AC3E}">
        <p14:creationId xmlns:p14="http://schemas.microsoft.com/office/powerpoint/2010/main" val="361967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supervised learning</a:t>
            </a:r>
            <a:endParaRPr lang="en-US" dirty="0"/>
          </a:p>
        </p:txBody>
      </p:sp>
      <p:sp>
        <p:nvSpPr>
          <p:cNvPr id="3" name="Content Placeholder 2"/>
          <p:cNvSpPr>
            <a:spLocks noGrp="1"/>
          </p:cNvSpPr>
          <p:nvPr>
            <p:ph idx="1"/>
          </p:nvPr>
        </p:nvSpPr>
        <p:spPr/>
        <p:txBody>
          <a:bodyPr/>
          <a:lstStyle/>
          <a:p>
            <a:r>
              <a:rPr lang="en-US" dirty="0" smtClean="0"/>
              <a:t>Regression: See a new sample, need to computer some sort of numeric value (i.e. how many people will retweet this message?)</a:t>
            </a:r>
          </a:p>
          <a:p>
            <a:endParaRPr lang="en-US" dirty="0"/>
          </a:p>
          <a:p>
            <a:r>
              <a:rPr lang="en-US" dirty="0" smtClean="0"/>
              <a:t>Classification: Can we identify some category or label (called a “class”) for a new sample?</a:t>
            </a:r>
            <a:endParaRPr lang="en-US" dirty="0"/>
          </a:p>
        </p:txBody>
      </p:sp>
    </p:spTree>
    <p:extLst>
      <p:ext uri="{BB962C8B-B14F-4D97-AF65-F5344CB8AC3E}">
        <p14:creationId xmlns:p14="http://schemas.microsoft.com/office/powerpoint/2010/main" val="104166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1948</TotalTime>
  <Words>2822</Words>
  <Application>Microsoft Office PowerPoint</Application>
  <PresentationFormat>On-screen Show (4:3)</PresentationFormat>
  <Paragraphs>272</Paragraphs>
  <Slides>56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4" baseType="lpstr">
      <vt:lpstr>Arial</vt:lpstr>
      <vt:lpstr>Calibri</vt:lpstr>
      <vt:lpstr>Calibri Light</vt:lpstr>
      <vt:lpstr>Cambria Math</vt:lpstr>
      <vt:lpstr>Symbol</vt:lpstr>
      <vt:lpstr>Times New Roman</vt:lpstr>
      <vt:lpstr>Retrospect</vt:lpstr>
      <vt:lpstr>Acrobat Document</vt:lpstr>
      <vt:lpstr>Today</vt:lpstr>
      <vt:lpstr>Machine Learning Primer</vt:lpstr>
      <vt:lpstr>Some basic terms</vt:lpstr>
      <vt:lpstr>Feature vectors</vt:lpstr>
      <vt:lpstr>Distance Functions</vt:lpstr>
      <vt:lpstr>Similarity Functions</vt:lpstr>
      <vt:lpstr>Two types of ML</vt:lpstr>
      <vt:lpstr>Example: Unsupervised</vt:lpstr>
      <vt:lpstr>Two types of supervised learning</vt:lpstr>
      <vt:lpstr>Example: Supervised</vt:lpstr>
      <vt:lpstr>Example: Supervised</vt:lpstr>
      <vt:lpstr>So what could possibly go wrong?</vt:lpstr>
      <vt:lpstr>Regression</vt:lpstr>
      <vt:lpstr>Linear Regression</vt:lpstr>
      <vt:lpstr>PowerPoint Presentation</vt:lpstr>
      <vt:lpstr>PowerPoint Presentation</vt:lpstr>
      <vt:lpstr>Partial Derivatives of the Error w.r.t. each model parameter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vt:lpstr>
      <vt:lpstr>Logistic Regression</vt:lpstr>
      <vt:lpstr>Other commonly used classification techniques</vt:lpstr>
      <vt:lpstr>Key Questions</vt:lpstr>
      <vt:lpstr>General Argument Against Maximum Influence</vt:lpstr>
      <vt:lpstr>Empirical Study on Twitter (2011)</vt:lpstr>
      <vt:lpstr>Large Cascades are Rare</vt:lpstr>
      <vt:lpstr>Which Features are Predictive?</vt:lpstr>
      <vt:lpstr>Features Used</vt:lpstr>
      <vt:lpstr>Classification Technique</vt:lpstr>
      <vt:lpstr>Classification Technique</vt:lpstr>
      <vt:lpstr>Comparison to Ground Truth</vt:lpstr>
      <vt:lpstr>Why the Poor Fit?</vt:lpstr>
      <vt:lpstr>Necessary but not sufficient…</vt:lpstr>
      <vt:lpstr>Content: A First Try</vt:lpstr>
      <vt:lpstr>Content: A First Try</vt:lpstr>
      <vt:lpstr>A Closer Look at Content</vt:lpstr>
      <vt:lpstr>Followers and Tweet Length</vt:lpstr>
      <vt:lpstr>Sentiment</vt:lpstr>
      <vt:lpstr>Sentiment</vt:lpstr>
      <vt:lpstr>Sentiment Scores</vt:lpstr>
      <vt:lpstr>Classifiers</vt:lpstr>
      <vt:lpstr>Experimental Setup</vt:lpstr>
      <vt:lpstr>Results</vt:lpstr>
      <vt:lpstr>Dealing with the Data Imbalance</vt:lpstr>
      <vt:lpstr>Features</vt:lpstr>
      <vt:lpstr>Features</vt:lpstr>
      <vt:lpstr>Sensitivity to Initially Observed Cascade</vt:lpstr>
      <vt:lpstr>Feature Importance</vt:lpstr>
      <vt:lpstr>New Research</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Introduction</dc:title>
  <dc:creator>Paulo Shakarian</dc:creator>
  <cp:lastModifiedBy>Paulo Shakarian</cp:lastModifiedBy>
  <cp:revision>67</cp:revision>
  <dcterms:created xsi:type="dcterms:W3CDTF">2014-05-20T05:30:58Z</dcterms:created>
  <dcterms:modified xsi:type="dcterms:W3CDTF">2015-09-18T20:16:36Z</dcterms:modified>
</cp:coreProperties>
</file>