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86" r:id="rId6"/>
    <p:sldId id="271" r:id="rId7"/>
    <p:sldId id="258" r:id="rId8"/>
    <p:sldId id="259" r:id="rId9"/>
    <p:sldId id="260" r:id="rId10"/>
    <p:sldId id="261" r:id="rId11"/>
    <p:sldId id="269" r:id="rId12"/>
    <p:sldId id="270" r:id="rId13"/>
    <p:sldId id="267" r:id="rId14"/>
    <p:sldId id="268" r:id="rId15"/>
    <p:sldId id="266" r:id="rId16"/>
    <p:sldId id="265" r:id="rId17"/>
    <p:sldId id="272" r:id="rId18"/>
    <p:sldId id="289" r:id="rId19"/>
    <p:sldId id="280" r:id="rId20"/>
    <p:sldId id="282" r:id="rId21"/>
    <p:sldId id="283" r:id="rId22"/>
    <p:sldId id="279" r:id="rId23"/>
    <p:sldId id="273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347F62-4BE9-41D2-8D6F-BD36DA7A8ABE}">
          <p14:sldIdLst>
            <p14:sldId id="256"/>
            <p14:sldId id="286"/>
            <p14:sldId id="271"/>
          </p14:sldIdLst>
        </p14:section>
        <p14:section name="Patterns" id="{E8DB55A3-C666-4CD9-A623-15BEBB2D99BD}">
          <p14:sldIdLst>
            <p14:sldId id="258"/>
            <p14:sldId id="259"/>
            <p14:sldId id="260"/>
            <p14:sldId id="261"/>
            <p14:sldId id="269"/>
            <p14:sldId id="270"/>
            <p14:sldId id="267"/>
            <p14:sldId id="268"/>
            <p14:sldId id="266"/>
            <p14:sldId id="265"/>
            <p14:sldId id="272"/>
            <p14:sldId id="289"/>
          </p14:sldIdLst>
        </p14:section>
        <p14:section name="General Design Information" id="{A59C16F1-B98E-4C84-9AB9-FFB347A247A9}">
          <p14:sldIdLst>
            <p14:sldId id="280"/>
            <p14:sldId id="282"/>
            <p14:sldId id="283"/>
            <p14:sldId id="279"/>
            <p14:sldId id="273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198" autoAdjust="0"/>
  </p:normalViewPr>
  <p:slideViewPr>
    <p:cSldViewPr snapToGrid="0">
      <p:cViewPr varScale="1">
        <p:scale>
          <a:sx n="135" d="100"/>
          <a:sy n="135" d="100"/>
        </p:scale>
        <p:origin x="11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Dobric" userId="1ab3a3c3-cc56-483f-a812-2bce20aa91a1" providerId="ADAL" clId="{833143B1-9CE4-4404-8590-F12FA1AD0FE0}"/>
    <pc:docChg chg="modSld">
      <pc:chgData name="Damir Dobric" userId="1ab3a3c3-cc56-483f-a812-2bce20aa91a1" providerId="ADAL" clId="{833143B1-9CE4-4404-8590-F12FA1AD0FE0}" dt="2018-07-04T20:33:55.543" v="47" actId="20577"/>
      <pc:docMkLst>
        <pc:docMk/>
      </pc:docMkLst>
      <pc:sldChg chg="modSp">
        <pc:chgData name="Damir Dobric" userId="1ab3a3c3-cc56-483f-a812-2bce20aa91a1" providerId="ADAL" clId="{833143B1-9CE4-4404-8590-F12FA1AD0FE0}" dt="2018-07-04T20:13:13.921" v="32" actId="20577"/>
        <pc:sldMkLst>
          <pc:docMk/>
          <pc:sldMk cId="1186072182" sldId="260"/>
        </pc:sldMkLst>
        <pc:spChg chg="mod">
          <ac:chgData name="Damir Dobric" userId="1ab3a3c3-cc56-483f-a812-2bce20aa91a1" providerId="ADAL" clId="{833143B1-9CE4-4404-8590-F12FA1AD0FE0}" dt="2018-07-04T20:13:13.921" v="32" actId="20577"/>
          <ac:spMkLst>
            <pc:docMk/>
            <pc:sldMk cId="1186072182" sldId="260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14:27.210" v="38" actId="1076"/>
        <pc:sldMkLst>
          <pc:docMk/>
          <pc:sldMk cId="1634959510" sldId="269"/>
        </pc:sldMkLst>
        <pc:spChg chg="mod">
          <ac:chgData name="Damir Dobric" userId="1ab3a3c3-cc56-483f-a812-2bce20aa91a1" providerId="ADAL" clId="{833143B1-9CE4-4404-8590-F12FA1AD0FE0}" dt="2018-07-04T20:14:27.210" v="38" actId="1076"/>
          <ac:spMkLst>
            <pc:docMk/>
            <pc:sldMk cId="1634959510" sldId="269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33:55.543" v="47" actId="20577"/>
        <pc:sldMkLst>
          <pc:docMk/>
          <pc:sldMk cId="1486131339" sldId="280"/>
        </pc:sldMkLst>
        <pc:spChg chg="mod">
          <ac:chgData name="Damir Dobric" userId="1ab3a3c3-cc56-483f-a812-2bce20aa91a1" providerId="ADAL" clId="{833143B1-9CE4-4404-8590-F12FA1AD0FE0}" dt="2018-07-04T20:33:55.543" v="47" actId="20577"/>
          <ac:spMkLst>
            <pc:docMk/>
            <pc:sldMk cId="1486131339" sldId="280"/>
            <ac:spMk id="2" creationId="{00000000-0000-0000-0000-000000000000}"/>
          </ac:spMkLst>
        </pc:spChg>
      </pc:sldChg>
    </pc:docChg>
  </pc:docChgLst>
  <pc:docChgLst>
    <pc:chgData name="Damir Dobric" userId="1ab3a3c3-cc56-483f-a812-2bce20aa91a1" providerId="ADAL" clId="{00645D50-3D3B-4219-8DFB-1C6EE5DDE73F}"/>
    <pc:docChg chg="modSld">
      <pc:chgData name="Damir Dobric" userId="1ab3a3c3-cc56-483f-a812-2bce20aa91a1" providerId="ADAL" clId="{00645D50-3D3B-4219-8DFB-1C6EE5DDE73F}" dt="2021-04-14T10:10:18.520" v="21" actId="1036"/>
      <pc:docMkLst>
        <pc:docMk/>
      </pc:docMkLst>
      <pc:sldChg chg="modSp mod">
        <pc:chgData name="Damir Dobric" userId="1ab3a3c3-cc56-483f-a812-2bce20aa91a1" providerId="ADAL" clId="{00645D50-3D3B-4219-8DFB-1C6EE5DDE73F}" dt="2021-04-14T10:10:18.520" v="21" actId="1036"/>
        <pc:sldMkLst>
          <pc:docMk/>
          <pc:sldMk cId="1186072182" sldId="260"/>
        </pc:sldMkLst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7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0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2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3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8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2" creationId="{00000000-0000-0000-0000-000000000000}"/>
          </ac:spMkLst>
        </pc:sp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4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8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7" creationId="{00000000-0000-0000-0000-000000000000}"/>
          </ac:picMkLst>
        </pc:picChg>
      </pc:sldChg>
    </pc:docChg>
  </pc:docChgLst>
  <pc:docChgLst>
    <pc:chgData name="Damir Dobric" userId="1ab3a3c3-cc56-483f-a812-2bce20aa91a1" providerId="ADAL" clId="{0E5A1102-7875-44BC-ADE2-202F8411E894}"/>
    <pc:docChg chg="custSel addSld modSld modSection">
      <pc:chgData name="Damir Dobric" userId="1ab3a3c3-cc56-483f-a812-2bce20aa91a1" providerId="ADAL" clId="{0E5A1102-7875-44BC-ADE2-202F8411E894}" dt="2020-05-06T16:26:39.581" v="9" actId="20577"/>
      <pc:docMkLst>
        <pc:docMk/>
      </pc:docMkLst>
      <pc:sldChg chg="addSp delSp modSp new mod">
        <pc:chgData name="Damir Dobric" userId="1ab3a3c3-cc56-483f-a812-2bce20aa91a1" providerId="ADAL" clId="{0E5A1102-7875-44BC-ADE2-202F8411E894}" dt="2020-05-06T16:26:39.581" v="9" actId="20577"/>
        <pc:sldMkLst>
          <pc:docMk/>
          <pc:sldMk cId="134336614" sldId="288"/>
        </pc:sldMkLst>
        <pc:spChg chg="mod">
          <ac:chgData name="Damir Dobric" userId="1ab3a3c3-cc56-483f-a812-2bce20aa91a1" providerId="ADAL" clId="{0E5A1102-7875-44BC-ADE2-202F8411E894}" dt="2020-05-06T16:26:39.581" v="9" actId="20577"/>
          <ac:spMkLst>
            <pc:docMk/>
            <pc:sldMk cId="134336614" sldId="288"/>
            <ac:spMk id="2" creationId="{6719B04D-1B9E-412F-8840-18D2A1460580}"/>
          </ac:spMkLst>
        </pc:spChg>
        <pc:spChg chg="del">
          <ac:chgData name="Damir Dobric" userId="1ab3a3c3-cc56-483f-a812-2bce20aa91a1" providerId="ADAL" clId="{0E5A1102-7875-44BC-ADE2-202F8411E894}" dt="2020-05-06T16:26:28.955" v="1" actId="478"/>
          <ac:spMkLst>
            <pc:docMk/>
            <pc:sldMk cId="134336614" sldId="288"/>
            <ac:spMk id="3" creationId="{CFD51D9B-2FE1-44D8-8CE1-039082F12523}"/>
          </ac:spMkLst>
        </pc:spChg>
        <pc:spChg chg="add mod">
          <ac:chgData name="Damir Dobric" userId="1ab3a3c3-cc56-483f-a812-2bce20aa91a1" providerId="ADAL" clId="{0E5A1102-7875-44BC-ADE2-202F8411E894}" dt="2020-05-06T16:26:37.285" v="6" actId="1076"/>
          <ac:spMkLst>
            <pc:docMk/>
            <pc:sldMk cId="134336614" sldId="288"/>
            <ac:spMk id="5" creationId="{A32DBCFC-449A-4A30-8130-1CD232A54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FB8D-0277-4E08-9896-1FC8031B393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45BA-C3B4-4DFD-8BEA-002ACC8A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https://github.com/Azure/durabletask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CallFunctionAsync</a:t>
            </a:r>
            <a:r>
              <a:rPr lang="en-US" dirty="0"/>
              <a:t> uses queues under the covers, thus they can be scaled out to multiple VMs.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Apps and Microsoft Flow have built-in support for this pattern.</a:t>
            </a:r>
          </a:p>
          <a:p>
            <a:endParaRPr lang="en-US" dirty="0"/>
          </a:p>
          <a:p>
            <a:r>
              <a:rPr lang="en-US" dirty="0"/>
              <a:t>Note that specifics URL routes are subject to change (and </a:t>
            </a:r>
            <a:r>
              <a:rPr lang="en-US"/>
              <a:t>have already changed </a:t>
            </a:r>
            <a:r>
              <a:rPr lang="en-US" dirty="0"/>
              <a:t>since this deck was originally written).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orchestrators are single-threaded, so there is no need to worry about concurrency.  Orchestration instances are also implicitly singletons, so they only run on one VM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expose a mechanism for sending named events to an orchestrator from outside the orchestration context – e.g. REST API and/or output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*Fetching instance status feels odd for an output binding. We may need a separate input binding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design is pending.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75C0-E2C7-4A3E-A64B-E2803FC53065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9CDB-8126-4444-9A2F-5BF8AD17EA87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D3BC-6755-4655-AC2C-D5473E9C126A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32D-2EB3-4DCE-8017-240297E276EE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A0B7-CBA0-4FC9-B968-B0A0D0D63218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3BC-B21B-444F-B661-E3DE40EAB573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F800-57CA-4CE1-97D5-577268F967B2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B451-C5A7-4808-B4C0-E80021BAFBFA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D61-EA0E-4BF5-922C-21A2863F7AA3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A652-0EC0-43B2-8EEB-D2B5B91594FE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61E5-7818-48C8-BA01-850660C9957C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863D-8346-4BCF-8774-06D05EE90ECF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durable/durable-functions-instance-management?tabs=cshar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create-first-csharp?pivots=code-editor-visual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“Durable Functions”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Enable long running Function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131247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30" y="1878656"/>
            <a:ext cx="1470663" cy="1470663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93" y="2193090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473746" y="19597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473746" y="2345498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473746" y="2731235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473746" y="311697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Functions are stateless and short-lived.</a:t>
            </a:r>
          </a:p>
          <a:p>
            <a:r>
              <a:rPr lang="en-US" dirty="0"/>
              <a:t>Read/write access to external state needs to be carefully synchronized.</a:t>
            </a:r>
          </a:p>
          <a:p>
            <a:r>
              <a:rPr lang="en-US" dirty="0"/>
              <a:t>Functions do not support the singleton pattern today.</a:t>
            </a:r>
          </a:p>
        </p:txBody>
      </p:sp>
    </p:spTree>
    <p:extLst>
      <p:ext uri="{BB962C8B-B14F-4D97-AF65-F5344CB8AC3E}">
        <p14:creationId xmlns:p14="http://schemas.microsoft.com/office/powerpoint/2010/main" val="32156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 (Eternal Orchestrations)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723" y="1690688"/>
            <a:ext cx="9882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ctx.GetInput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operation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ctx.ContinueAsNew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8608" y="2845595"/>
            <a:ext cx="657129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9256" y="5588794"/>
            <a:ext cx="411003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55" y="2350549"/>
            <a:ext cx="1508905" cy="1034954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2" y="2485398"/>
            <a:ext cx="780738" cy="765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07" y="2966403"/>
            <a:ext cx="838200" cy="838200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4466250" y="27513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1997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3027434"/>
            <a:ext cx="780738" cy="765256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20477482">
            <a:off x="6307518" y="2444209"/>
            <a:ext cx="810481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858815">
            <a:off x="6331770" y="3100525"/>
            <a:ext cx="841669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095" y="3225428"/>
            <a:ext cx="124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RequestApproval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5737" y="3780074"/>
            <a:ext cx="69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Escalate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3036" y="2657967"/>
            <a:ext cx="121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ProcessApproval</a:t>
            </a:r>
            <a:endParaRPr lang="en-US" sz="1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Can’t easily coordinate a timeout with an approval request notification.</a:t>
            </a:r>
          </a:p>
          <a:p>
            <a:r>
              <a:rPr lang="en-US" dirty="0"/>
              <a:t>Need a mechanism to reliably cancel either the approval handling or the timeout depending on the outcome.</a:t>
            </a:r>
          </a:p>
        </p:txBody>
      </p:sp>
    </p:spTree>
    <p:extLst>
      <p:ext uri="{BB962C8B-B14F-4D97-AF65-F5344CB8AC3E}">
        <p14:creationId xmlns:p14="http://schemas.microsoft.com/office/powerpoint/2010/main" val="25807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16087"/>
            <a:ext cx="10761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RequestApproval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ctx.CurrentUtcDateTime.AddHours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(72);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ctx.CreateTimer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.WhenAny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timeoutCts.Cancel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HandleApproval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approvalEvent.Result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"Escalate"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90962" y="2874169"/>
            <a:ext cx="4081463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7671" y="3140873"/>
            <a:ext cx="4414835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3370" y="3862389"/>
            <a:ext cx="569356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Orchestrator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 code is </a:t>
            </a:r>
            <a:r>
              <a:rPr lang="en-US" b="1" dirty="0"/>
              <a:t>replayed on every rehydration</a:t>
            </a:r>
            <a:r>
              <a:rPr lang="en-US" dirty="0"/>
              <a:t> to restore all local  state (local variables,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Function calls are never replayed – the outputs are remembered.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This requires the orchestrator code to be deterministic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Rule #1: Never write logic that depends on random numbers, </a:t>
            </a:r>
            <a:r>
              <a:rPr lang="en-US" sz="2800" dirty="0" err="1"/>
              <a:t>DateTime.Now</a:t>
            </a:r>
            <a:r>
              <a:rPr lang="en-US" sz="2800" dirty="0"/>
              <a:t>, </a:t>
            </a:r>
            <a:r>
              <a:rPr lang="en-US" sz="2800" dirty="0" err="1"/>
              <a:t>Guid.NewGuid</a:t>
            </a:r>
            <a:r>
              <a:rPr lang="en-US" sz="2800" dirty="0"/>
              <a:t>(), etc.</a:t>
            </a:r>
          </a:p>
          <a:p>
            <a:pPr lvl="1"/>
            <a:r>
              <a:rPr lang="en-US" sz="2800" dirty="0"/>
              <a:t>Rule #2: Never do I/O directly in the orchestrator function.</a:t>
            </a:r>
          </a:p>
          <a:p>
            <a:pPr lvl="1"/>
            <a:r>
              <a:rPr lang="en-US" sz="2800" dirty="0"/>
              <a:t>Rule #3: Do not write infinite loops</a:t>
            </a:r>
          </a:p>
          <a:p>
            <a:pPr lvl="1"/>
            <a:r>
              <a:rPr lang="en-US" sz="2800" dirty="0"/>
              <a:t>Rule #4: Use the built-in workarounds for rules #1, #2, and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EE0C-4172-49B4-9045-57D8C3E8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Managing Instances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B175-8022-6862-6A70-E7520D2E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–</a:t>
            </a:r>
            <a:r>
              <a:rPr lang="de-DE" sz="1800" dirty="0" err="1">
                <a:latin typeface="Consolas" panose="020B0609020204030204" pitchFamily="49" charset="0"/>
              </a:rPr>
              <a:t>help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</a:t>
            </a:r>
            <a:r>
              <a:rPr lang="de-DE" sz="1800" dirty="0" err="1">
                <a:latin typeface="Consolas" panose="020B0609020204030204" pitchFamily="49" charset="0"/>
              </a:rPr>
              <a:t>get-instances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durable get-runtime-status --id f4302c36a47c42a59459de14e1d16297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durable get-history --id f4302c36a47c42a59459de14e1d16297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</a:t>
            </a:r>
            <a:r>
              <a:rPr lang="de-DE" sz="1800" dirty="0" err="1">
                <a:latin typeface="Consolas" panose="020B0609020204030204" pitchFamily="49" charset="0"/>
              </a:rPr>
              <a:t>terminate</a:t>
            </a:r>
            <a:r>
              <a:rPr lang="de-DE" sz="1800" dirty="0">
                <a:latin typeface="Consolas" panose="020B0609020204030204" pitchFamily="49" charset="0"/>
              </a:rPr>
              <a:t> --</a:t>
            </a:r>
            <a:r>
              <a:rPr lang="de-DE" sz="1800" dirty="0" err="1">
                <a:latin typeface="Consolas" panose="020B0609020204030204" pitchFamily="49" charset="0"/>
              </a:rPr>
              <a:t>id</a:t>
            </a:r>
            <a:r>
              <a:rPr lang="de-DE" sz="1800" dirty="0">
                <a:latin typeface="Consolas" panose="020B0609020204030204" pitchFamily="49" charset="0"/>
              </a:rPr>
              <a:t> f4302c36a47c42a59459de14e1d16297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03CDB-D82E-E8FB-9392-7AD21C42A276}"/>
              </a:ext>
            </a:extLst>
          </p:cNvPr>
          <p:cNvSpPr txBox="1"/>
          <p:nvPr/>
        </p:nvSpPr>
        <p:spPr>
          <a:xfrm>
            <a:off x="365051" y="6492875"/>
            <a:ext cx="11461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hlinkClick r:id="rId2"/>
              </a:rPr>
              <a:t>https://learn.microsoft.com/en-us/azure/azure-functions/durable/durable-functions-instance-management?tabs=csharp</a:t>
            </a:r>
            <a:r>
              <a:rPr lang="en-DE" sz="1400" dirty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3394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Trigger Bindings</a:t>
            </a:r>
          </a:p>
          <a:p>
            <a:r>
              <a:rPr lang="en-US" b="1" dirty="0"/>
              <a:t>Orchestration Trigger Binding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Triggers orchestrator functions</a:t>
            </a:r>
          </a:p>
          <a:p>
            <a:pPr lvl="1"/>
            <a:r>
              <a:rPr lang="en-US" dirty="0"/>
              <a:t>Polls control-queue</a:t>
            </a:r>
          </a:p>
          <a:p>
            <a:pPr lvl="1"/>
            <a:r>
              <a:rPr lang="en-US" dirty="0"/>
              <a:t>Partition-aware</a:t>
            </a:r>
          </a:p>
          <a:p>
            <a:pPr lvl="1"/>
            <a:r>
              <a:rPr lang="en-US" dirty="0"/>
              <a:t>Handles return values</a:t>
            </a:r>
          </a:p>
          <a:p>
            <a:r>
              <a:rPr lang="en-US" b="1" dirty="0"/>
              <a:t>Activity Trigger Binding</a:t>
            </a:r>
          </a:p>
          <a:p>
            <a:pPr lvl="1"/>
            <a:r>
              <a:rPr lang="en-US" dirty="0"/>
              <a:t>Triggers activity functions</a:t>
            </a:r>
          </a:p>
          <a:p>
            <a:pPr lvl="1"/>
            <a:r>
              <a:rPr lang="en-US" dirty="0"/>
              <a:t>Polls work-item queue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Handles return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Non-Trigger Bindings</a:t>
            </a:r>
          </a:p>
          <a:p>
            <a:r>
              <a:rPr lang="en-US" b="1" dirty="0"/>
              <a:t>Orchestrator Client</a:t>
            </a:r>
          </a:p>
          <a:p>
            <a:pPr lvl="1"/>
            <a:r>
              <a:rPr lang="en-US" dirty="0"/>
              <a:t>Output binding</a:t>
            </a:r>
          </a:p>
          <a:p>
            <a:pPr lvl="1"/>
            <a:r>
              <a:rPr lang="en-US" dirty="0"/>
              <a:t>Start new orchestrator instances</a:t>
            </a:r>
          </a:p>
          <a:p>
            <a:pPr lvl="1"/>
            <a:r>
              <a:rPr lang="en-US" dirty="0"/>
              <a:t>Terminate instances</a:t>
            </a:r>
          </a:p>
          <a:p>
            <a:pPr lvl="1"/>
            <a:r>
              <a:rPr lang="en-US" dirty="0"/>
              <a:t>Send event notifications</a:t>
            </a:r>
          </a:p>
          <a:p>
            <a:pPr lvl="1"/>
            <a:r>
              <a:rPr lang="en-US" dirty="0"/>
              <a:t>Fetch instance status*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functions and orchestrator client functions can be any supported language</a:t>
            </a:r>
          </a:p>
          <a:p>
            <a:r>
              <a:rPr lang="en-US" dirty="0"/>
              <a:t>Orchestrator functions are C#-only for now (until we finalize our long-term cross language support story)</a:t>
            </a:r>
          </a:p>
          <a:p>
            <a:r>
              <a:rPr lang="en-US" dirty="0"/>
              <a:t>Promises/Futures would be the Task equivalent primitives for other languages like node.js/Java/Go.</a:t>
            </a:r>
          </a:p>
        </p:txBody>
      </p:sp>
    </p:spTree>
    <p:extLst>
      <p:ext uri="{BB962C8B-B14F-4D97-AF65-F5344CB8AC3E}">
        <p14:creationId xmlns:p14="http://schemas.microsoft.com/office/powerpoint/2010/main" val="235314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or: Elbow 68"/>
          <p:cNvCxnSpPr>
            <a:stCxn id="29" idx="1"/>
            <a:endCxn id="63" idx="3"/>
          </p:cNvCxnSpPr>
          <p:nvPr/>
        </p:nvCxnSpPr>
        <p:spPr>
          <a:xfrm rot="10800000" flipV="1">
            <a:off x="2036865" y="3924273"/>
            <a:ext cx="2556896" cy="1710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40" idx="1"/>
            <a:endCxn id="63" idx="3"/>
          </p:cNvCxnSpPr>
          <p:nvPr/>
        </p:nvCxnSpPr>
        <p:spPr>
          <a:xfrm rot="10800000" flipV="1">
            <a:off x="2036865" y="3033321"/>
            <a:ext cx="2556896" cy="26010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Backend &amp; Scale</a:t>
            </a:r>
          </a:p>
        </p:txBody>
      </p:sp>
      <p:sp>
        <p:nvSpPr>
          <p:cNvPr id="7" name="Cylinder 6"/>
          <p:cNvSpPr/>
          <p:nvPr/>
        </p:nvSpPr>
        <p:spPr>
          <a:xfrm>
            <a:off x="2472843" y="3560811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/>
          <p:cNvSpPr/>
          <p:nvPr/>
        </p:nvSpPr>
        <p:spPr>
          <a:xfrm>
            <a:off x="8592716" y="3560810"/>
            <a:ext cx="457200" cy="72692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3761" y="3560809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1" name="Straight Arrow Connector 30"/>
          <p:cNvCxnSpPr>
            <a:stCxn id="29" idx="1"/>
            <a:endCxn id="7" idx="4"/>
          </p:cNvCxnSpPr>
          <p:nvPr/>
        </p:nvCxnSpPr>
        <p:spPr>
          <a:xfrm flipH="1">
            <a:off x="2930043" y="3924274"/>
            <a:ext cx="16637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17" idx="2"/>
          </p:cNvCxnSpPr>
          <p:nvPr/>
        </p:nvCxnSpPr>
        <p:spPr>
          <a:xfrm>
            <a:off x="6928998" y="3924274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ylinder 35"/>
          <p:cNvSpPr/>
          <p:nvPr/>
        </p:nvSpPr>
        <p:spPr>
          <a:xfrm>
            <a:off x="2472843" y="4451765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93761" y="4451761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8" name="Straight Arrow Connector 37"/>
          <p:cNvCxnSpPr>
            <a:stCxn id="37" idx="1"/>
            <a:endCxn id="36" idx="4"/>
          </p:cNvCxnSpPr>
          <p:nvPr/>
        </p:nvCxnSpPr>
        <p:spPr>
          <a:xfrm flipH="1">
            <a:off x="2930043" y="4815226"/>
            <a:ext cx="1663718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ylinder 38"/>
          <p:cNvSpPr/>
          <p:nvPr/>
        </p:nvSpPr>
        <p:spPr>
          <a:xfrm>
            <a:off x="2472843" y="266985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93761" y="2669857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39" idx="4"/>
          </p:cNvCxnSpPr>
          <p:nvPr/>
        </p:nvCxnSpPr>
        <p:spPr>
          <a:xfrm flipH="1">
            <a:off x="2930043" y="3033322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40" idx="3"/>
            <a:endCxn id="17" idx="1"/>
          </p:cNvCxnSpPr>
          <p:nvPr/>
        </p:nvCxnSpPr>
        <p:spPr>
          <a:xfrm>
            <a:off x="6928998" y="3033322"/>
            <a:ext cx="1892318" cy="527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7" idx="3"/>
            <a:endCxn id="17" idx="3"/>
          </p:cNvCxnSpPr>
          <p:nvPr/>
        </p:nvCxnSpPr>
        <p:spPr>
          <a:xfrm flipV="1">
            <a:off x="6928998" y="4287739"/>
            <a:ext cx="1892318" cy="5274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93761" y="1778905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7" name="Connector: Elbow 46"/>
          <p:cNvCxnSpPr>
            <a:cxnSpLocks/>
            <a:stCxn id="46" idx="3"/>
            <a:endCxn id="17" idx="1"/>
          </p:cNvCxnSpPr>
          <p:nvPr/>
        </p:nvCxnSpPr>
        <p:spPr>
          <a:xfrm>
            <a:off x="6928998" y="2142370"/>
            <a:ext cx="1892318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00294" y="5342714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51" name="Connector: Elbow 50"/>
          <p:cNvCxnSpPr>
            <a:cxnSpLocks/>
            <a:stCxn id="50" idx="3"/>
            <a:endCxn id="17" idx="3"/>
          </p:cNvCxnSpPr>
          <p:nvPr/>
        </p:nvCxnSpPr>
        <p:spPr>
          <a:xfrm flipV="1">
            <a:off x="6935531" y="4287739"/>
            <a:ext cx="1885785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08304" y="5763331"/>
            <a:ext cx="365760" cy="36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08304" y="6233899"/>
            <a:ext cx="365760" cy="36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72423" y="57574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Stateful/Partitioned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72423" y="6215012"/>
            <a:ext cx="101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9198" y="3645745"/>
            <a:ext cx="1654250" cy="717406"/>
            <a:chOff x="594806" y="3739609"/>
            <a:chExt cx="1791452" cy="717406"/>
          </a:xfrm>
        </p:grpSpPr>
        <p:sp>
          <p:nvSpPr>
            <p:cNvPr id="34" name="TextBox 33"/>
            <p:cNvSpPr txBox="1"/>
            <p:nvPr/>
          </p:nvSpPr>
          <p:spPr>
            <a:xfrm>
              <a:off x="594806" y="3739609"/>
              <a:ext cx="179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Queue(s)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692" y="4026128"/>
              <a:ext cx="150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orchestrator</a:t>
              </a:r>
            </a:p>
            <a:p>
              <a:pPr algn="ctr"/>
              <a:r>
                <a:rPr lang="en-US" sz="1100" dirty="0"/>
                <a:t>function execution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64235" y="3647976"/>
            <a:ext cx="2237318" cy="552594"/>
            <a:chOff x="9136500" y="3739608"/>
            <a:chExt cx="2237318" cy="552594"/>
          </a:xfrm>
        </p:grpSpPr>
        <p:sp>
          <p:nvSpPr>
            <p:cNvPr id="35" name="TextBox 34"/>
            <p:cNvSpPr txBox="1"/>
            <p:nvPr/>
          </p:nvSpPr>
          <p:spPr>
            <a:xfrm>
              <a:off x="9136500" y="3739608"/>
              <a:ext cx="213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 Item Queue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01" y="4030592"/>
              <a:ext cx="2186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activity function execution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4" y="4937688"/>
            <a:ext cx="1393361" cy="1393361"/>
          </a:xfrm>
          <a:prstGeom prst="rect">
            <a:avLst/>
          </a:prstGeom>
        </p:spPr>
      </p:pic>
      <p:cxnSp>
        <p:nvCxnSpPr>
          <p:cNvPr id="65" name="Connector: Elbow 64"/>
          <p:cNvCxnSpPr>
            <a:cxnSpLocks/>
            <a:stCxn id="37" idx="1"/>
            <a:endCxn id="63" idx="3"/>
          </p:cNvCxnSpPr>
          <p:nvPr/>
        </p:nvCxnSpPr>
        <p:spPr>
          <a:xfrm rot="10800000" flipV="1">
            <a:off x="2036865" y="4815225"/>
            <a:ext cx="2556896" cy="81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150" y="621501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&amp; Instance Tables</a:t>
            </a:r>
          </a:p>
        </p:txBody>
      </p:sp>
    </p:spTree>
    <p:extLst>
      <p:ext uri="{BB962C8B-B14F-4D97-AF65-F5344CB8AC3E}">
        <p14:creationId xmlns:p14="http://schemas.microsoft.com/office/powerpoint/2010/main" val="3007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6" grpId="0" animBg="1"/>
      <p:bldP spid="50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“Durable 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“long running” functions while maintaining local state.</a:t>
            </a:r>
          </a:p>
          <a:p>
            <a:r>
              <a:rPr lang="en-US" dirty="0"/>
              <a:t>Simplify </a:t>
            </a:r>
            <a:r>
              <a:rPr lang="en-US" i="1" dirty="0"/>
              <a:t>complex</a:t>
            </a:r>
            <a:r>
              <a:rPr lang="en-US" dirty="0"/>
              <a:t> Function coordination (chaining, etc.) </a:t>
            </a:r>
          </a:p>
          <a:p>
            <a:r>
              <a:rPr lang="en-US" dirty="0"/>
              <a:t>Easily call a Function from another Function</a:t>
            </a:r>
          </a:p>
          <a:p>
            <a:r>
              <a:rPr lang="en-US" dirty="0"/>
              <a:t>All of the above using code-only</a:t>
            </a:r>
          </a:p>
        </p:txBody>
      </p:sp>
    </p:spTree>
    <p:extLst>
      <p:ext uri="{BB962C8B-B14F-4D97-AF65-F5344CB8AC3E}">
        <p14:creationId xmlns:p14="http://schemas.microsoft.com/office/powerpoint/2010/main" val="213499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Orchestrator functions are: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code-oriented way to implement business logic.</a:t>
            </a:r>
            <a:endParaRPr lang="en-US" b="1" dirty="0"/>
          </a:p>
          <a:p>
            <a:pPr lvl="1"/>
            <a:r>
              <a:rPr lang="en-US" b="1" dirty="0"/>
              <a:t>Stateful</a:t>
            </a:r>
            <a:r>
              <a:rPr lang="en-US" dirty="0"/>
              <a:t>: local variables and execution progress is preserved.</a:t>
            </a:r>
          </a:p>
          <a:p>
            <a:pPr lvl="1"/>
            <a:r>
              <a:rPr lang="en-US" b="1" dirty="0"/>
              <a:t>Durable</a:t>
            </a:r>
            <a:r>
              <a:rPr lang="en-US" dirty="0"/>
              <a:t>: no state is lost when the process recycles or the VM reboots.</a:t>
            </a:r>
          </a:p>
          <a:p>
            <a:pPr lvl="1"/>
            <a:r>
              <a:rPr lang="en-US" b="1" dirty="0"/>
              <a:t>Long-running:</a:t>
            </a:r>
            <a:r>
              <a:rPr lang="en-US" dirty="0"/>
              <a:t> they can theoretically run forever:</a:t>
            </a:r>
          </a:p>
          <a:p>
            <a:pPr lvl="2"/>
            <a:r>
              <a:rPr lang="en-US" b="1" dirty="0"/>
              <a:t>Can go to sleep</a:t>
            </a:r>
            <a:r>
              <a:rPr lang="en-US" dirty="0"/>
              <a:t> (dehydrate) and </a:t>
            </a:r>
            <a:r>
              <a:rPr lang="en-US" b="1" dirty="0"/>
              <a:t>billing can be stopped</a:t>
            </a:r>
            <a:r>
              <a:rPr lang="en-US" dirty="0"/>
              <a:t> while waiting for results.</a:t>
            </a:r>
          </a:p>
          <a:p>
            <a:pPr lvl="2"/>
            <a:r>
              <a:rPr lang="en-US" b="1" dirty="0"/>
              <a:t>Automatically wake up</a:t>
            </a:r>
            <a:r>
              <a:rPr lang="en-US" dirty="0"/>
              <a:t> (hydrate) when there is more work to do.</a:t>
            </a:r>
          </a:p>
          <a:p>
            <a:pPr lvl="1"/>
            <a:r>
              <a:rPr lang="en-US" b="1" dirty="0"/>
              <a:t>Scalable</a:t>
            </a:r>
            <a:r>
              <a:rPr lang="en-US" dirty="0"/>
              <a:t>: queue-based messaging allows for massive scale-out.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and Logic Apps work great together and that integration will only get better.</a:t>
            </a:r>
          </a:p>
          <a:p>
            <a:r>
              <a:rPr lang="en-US" dirty="0"/>
              <a:t>You can orchestrate Functions using Logic Apps today.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 Functions overlaps with Logic Apps, one function calling another, but:</a:t>
            </a:r>
          </a:p>
          <a:p>
            <a:pPr lvl="1">
              <a:buFontTx/>
              <a:buChar char="-"/>
            </a:pPr>
            <a:r>
              <a:rPr lang="en-US" dirty="0"/>
              <a:t>Offers advance ‘code only’ orchestration ‘like’ capabilities to function</a:t>
            </a:r>
          </a:p>
          <a:p>
            <a:pPr lvl="1">
              <a:buFontTx/>
              <a:buChar char="-"/>
            </a:pPr>
            <a:r>
              <a:rPr lang="en-US" dirty="0"/>
              <a:t>Enables "long running" functions</a:t>
            </a:r>
          </a:p>
          <a:p>
            <a:pPr lvl="1">
              <a:buFontTx/>
              <a:buChar char="-"/>
            </a:pPr>
            <a:r>
              <a:rPr lang="en-US" dirty="0"/>
              <a:t>Enables "advance" scenarios/patterns which are difficult otherwise: async HTTP, map reduce, actors, etc.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B04D-1B9E-412F-8840-18D2A146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DBCFC-449A-4A30-8130-1CD232A54D91}"/>
              </a:ext>
            </a:extLst>
          </p:cNvPr>
          <p:cNvSpPr txBox="1"/>
          <p:nvPr/>
        </p:nvSpPr>
        <p:spPr>
          <a:xfrm>
            <a:off x="1643700" y="3429000"/>
            <a:ext cx="890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https://docs.microsoft.com/en-us/azure/azure-functions/durable/durable-functions-create-first-csharp?pivots=code-editor-visualstudio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343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Durable Functions?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feature for writing long-running orchestrations as a single C# function. No JSON schemas. No designer.</a:t>
            </a:r>
          </a:p>
          <a:p>
            <a:r>
              <a:rPr lang="en-US" dirty="0"/>
              <a:t>New </a:t>
            </a:r>
            <a:r>
              <a:rPr lang="en-US" b="1" dirty="0"/>
              <a:t>orchestrator functions</a:t>
            </a:r>
            <a:r>
              <a:rPr lang="en-US" dirty="0"/>
              <a:t> can synchronously or asynchronously call other functions.</a:t>
            </a:r>
          </a:p>
          <a:p>
            <a:r>
              <a:rPr lang="en-US" dirty="0"/>
              <a:t>Automatic </a:t>
            </a:r>
            <a:r>
              <a:rPr lang="en-US" b="1" dirty="0"/>
              <a:t>checkpointing</a:t>
            </a:r>
            <a:r>
              <a:rPr lang="en-US" dirty="0"/>
              <a:t>, enabling “long running” functions.</a:t>
            </a:r>
            <a:endParaRPr lang="en-US" strike="sngStrike" dirty="0"/>
          </a:p>
          <a:p>
            <a:r>
              <a:rPr lang="en-US" dirty="0"/>
              <a:t>Solves a variety of complex, transactional coding problems in serverless apps.</a:t>
            </a:r>
          </a:p>
          <a:p>
            <a:r>
              <a:rPr lang="en-US" dirty="0"/>
              <a:t>Built on the open source Durable Task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Today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91" y="21041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3477718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21041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5837434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3" y="2104139"/>
            <a:ext cx="780738" cy="765256"/>
          </a:xfrm>
          <a:prstGeom prst="rect">
            <a:avLst/>
          </a:prstGeom>
        </p:spPr>
      </p:pic>
      <p:sp>
        <p:nvSpPr>
          <p:cNvPr id="9" name="Cylinder 8"/>
          <p:cNvSpPr/>
          <p:nvPr/>
        </p:nvSpPr>
        <p:spPr>
          <a:xfrm>
            <a:off x="8197150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239" y="2104139"/>
            <a:ext cx="780738" cy="765256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33747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4045095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386749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6417396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7733853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8764527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0160" y="3670212"/>
            <a:ext cx="9062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visualization to show relationship between functions and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Middle queues are an implementation detail – conceptual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handling adds a lot more complexity.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718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2434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2150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01866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182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Better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460" y="1690688"/>
            <a:ext cx="9560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calls functions in sequence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Yu Gothic" panose="020B0400000000000000" pitchFamily="34" charset="-128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try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x);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z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y);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z);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global error handling/compensation goes here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6176" y="3129737"/>
            <a:ext cx="685800" cy="2438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6900" y="2045494"/>
            <a:ext cx="3931919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606" y="3110211"/>
            <a:ext cx="3592606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</a:t>
            </a:r>
            <a:br>
              <a:rPr lang="en-US" dirty="0"/>
            </a:br>
            <a:r>
              <a:rPr lang="en-US" sz="28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1"/>
            <a:ext cx="10515600" cy="181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Fanning-out is easy, but fanning-in is significantly more complicated</a:t>
            </a:r>
          </a:p>
          <a:p>
            <a:r>
              <a:rPr lang="en-US" dirty="0"/>
              <a:t>Functions offers no help with this scenario today</a:t>
            </a:r>
          </a:p>
          <a:p>
            <a:r>
              <a:rPr lang="en-US" dirty="0"/>
              <a:t>All the same problems of the previous pattern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55" y="25015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4294682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25015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6654398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87" y="2501539"/>
            <a:ext cx="780738" cy="76525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850711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862059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6203713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234360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9682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398" y="3681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9114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3266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1736283"/>
            <a:ext cx="780738" cy="765256"/>
          </a:xfrm>
          <a:prstGeom prst="rect">
            <a:avLst/>
          </a:prstGeom>
        </p:spPr>
      </p:pic>
      <p:sp>
        <p:nvSpPr>
          <p:cNvPr id="18" name="Arrow: Bent 17"/>
          <p:cNvSpPr/>
          <p:nvPr/>
        </p:nvSpPr>
        <p:spPr>
          <a:xfrm>
            <a:off x="4471100" y="2013139"/>
            <a:ext cx="731493" cy="3209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/>
          <p:cNvSpPr/>
          <p:nvPr/>
        </p:nvSpPr>
        <p:spPr>
          <a:xfrm flipV="1">
            <a:off x="4471100" y="3433702"/>
            <a:ext cx="731493" cy="3360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/>
          <p:cNvSpPr/>
          <p:nvPr/>
        </p:nvSpPr>
        <p:spPr>
          <a:xfrm rot="16200000" flipV="1">
            <a:off x="6428640" y="3215800"/>
            <a:ext cx="336001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/>
          <p:cNvSpPr/>
          <p:nvPr/>
        </p:nvSpPr>
        <p:spPr>
          <a:xfrm rot="16200000" flipH="1" flipV="1">
            <a:off x="6445844" y="1832101"/>
            <a:ext cx="301589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 -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094" y="1513491"/>
            <a:ext cx="10052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&gt;&gt;();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get a list of N work items to process in parallel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++)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task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]);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(task);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aggregate all N outputs and send result to F3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sum);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8075" y="4829175"/>
            <a:ext cx="4322650" cy="342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13" y="18256"/>
            <a:ext cx="10515600" cy="1325563"/>
          </a:xfrm>
        </p:spPr>
        <p:txBody>
          <a:bodyPr/>
          <a:lstStyle/>
          <a:p>
            <a:r>
              <a:rPr lang="en-US" dirty="0"/>
              <a:t>Pattern #3: HTTP Async Response</a:t>
            </a:r>
            <a:br>
              <a:rPr lang="en-US" dirty="0"/>
            </a:br>
            <a:r>
              <a:rPr lang="en-US" sz="32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8986"/>
            <a:ext cx="10515600" cy="1427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Execution state needs to be explicitly stored and managed.</a:t>
            </a:r>
          </a:p>
          <a:p>
            <a:pPr lvl="1"/>
            <a:r>
              <a:rPr lang="en-US" dirty="0"/>
              <a:t>Execution state and trigger state must be kept in sync manually.</a:t>
            </a:r>
          </a:p>
          <a:p>
            <a:pPr lvl="1"/>
            <a:r>
              <a:rPr lang="en-US" i="1" dirty="0"/>
              <a:t>Start</a:t>
            </a:r>
            <a:r>
              <a:rPr lang="en-US" dirty="0"/>
              <a:t> and </a:t>
            </a:r>
            <a:r>
              <a:rPr lang="en-US" i="1" dirty="0" err="1"/>
              <a:t>GetStatus</a:t>
            </a:r>
            <a:r>
              <a:rPr lang="en-US" dirty="0"/>
              <a:t> is often boilerplate code that is not related to the business problem.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47" y="1690688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5056874" y="2870413"/>
            <a:ext cx="457200" cy="639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3" y="1690688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612903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24251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9471" y="241761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913" y="2417617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DoWork</a:t>
            </a:r>
            <a:endParaRPr lang="en-US" dirty="0"/>
          </a:p>
        </p:txBody>
      </p:sp>
      <p:sp>
        <p:nvSpPr>
          <p:cNvPr id="11" name="Cylinder 10"/>
          <p:cNvSpPr/>
          <p:nvPr/>
        </p:nvSpPr>
        <p:spPr>
          <a:xfrm>
            <a:off x="5056874" y="169068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/>
          <p:cNvSpPr/>
          <p:nvPr/>
        </p:nvSpPr>
        <p:spPr>
          <a:xfrm flipV="1">
            <a:off x="4051677" y="2786947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/>
          <p:cNvSpPr/>
          <p:nvPr/>
        </p:nvSpPr>
        <p:spPr>
          <a:xfrm flipH="1" flipV="1">
            <a:off x="5645119" y="2786946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71" y="3479006"/>
            <a:ext cx="780738" cy="765256"/>
          </a:xfrm>
          <a:prstGeom prst="rect">
            <a:avLst/>
          </a:prstGeom>
        </p:spPr>
      </p:pic>
      <p:sp>
        <p:nvSpPr>
          <p:cNvPr id="15" name="Arrow: Bent 14"/>
          <p:cNvSpPr/>
          <p:nvPr/>
        </p:nvSpPr>
        <p:spPr>
          <a:xfrm rot="16200000" flipV="1">
            <a:off x="4816460" y="3415851"/>
            <a:ext cx="336001" cy="743115"/>
          </a:xfrm>
          <a:prstGeom prst="bentArrow">
            <a:avLst>
              <a:gd name="adj1" fmla="val 31692"/>
              <a:gd name="adj2" fmla="val 2946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0523" y="415201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GetStatus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3291084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289988" y="3744969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#3: HTTP Async Response – Built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4" y="1613315"/>
            <a:ext cx="11303391" cy="488595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-X POST https://myfunc.azurewebsites.net/orchestrators/</a:t>
            </a:r>
            <a:r>
              <a:rPr lang="en-US" sz="1400" b="1" dirty="0">
                <a:latin typeface="Consolas" panose="020B0609020204030204" pitchFamily="49" charset="0"/>
              </a:rPr>
              <a:t>DoWork</a:t>
            </a:r>
            <a:r>
              <a:rPr lang="en-US" sz="1400" dirty="0">
                <a:latin typeface="Consolas" panose="020B0609020204030204" pitchFamily="49" charset="0"/>
              </a:rPr>
              <a:t> -H "Content-Length: 0"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173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{"runtimeStatus":"Running","createdTime":"2017-03-16T21:20:36Z","lastUpdatedTime":"2017-03-16T21:20:47Z"}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HTTP/1.1 200 OK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175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{"runtimeStatus":"Completed","createdTime":"2017-03-16T21:20:36Z","lastUpdatedTime":"2017-03-16T21:20:57Z"}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488" y="2164556"/>
            <a:ext cx="8965406" cy="2000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9" y="4402931"/>
            <a:ext cx="2462208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489" y="3306365"/>
            <a:ext cx="2189210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5009" y="6259957"/>
            <a:ext cx="2646357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488" y="5348746"/>
            <a:ext cx="1614487" cy="2064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2908" y="1659467"/>
            <a:ext cx="629947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2762" y="1659467"/>
            <a:ext cx="1294771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b36830f-dcb9-4175-9c60-7528ad38affb">camerons@microsoft.com</LastSharedByUser>
    <SharedWithUsers xmlns="fb36830f-dcb9-4175-9c60-7528ad38affb">
      <UserInfo>
        <DisplayName>Affan Dar</DisplayName>
        <AccountId>47</AccountId>
        <AccountType/>
      </UserInfo>
      <UserInfo>
        <DisplayName>Sam George</DisplayName>
        <AccountId>34</AccountId>
        <AccountType/>
      </UserInfo>
      <UserInfo>
        <DisplayName>Cameron Skinner</DisplayName>
        <AccountId>41</AccountId>
        <AccountType/>
      </UserInfo>
    </SharedWithUsers>
    <LastSharedByTime xmlns="fb36830f-dcb9-4175-9c60-7528ad38affb">2017-05-04T02:23:35+00:00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E6BA67282A84592F51FBC3C7E45A7" ma:contentTypeVersion="6" ma:contentTypeDescription="Create a new document." ma:contentTypeScope="" ma:versionID="6fbd42f27ba5c2bd6430315d861e4fb3">
  <xsd:schema xmlns:xsd="http://www.w3.org/2001/XMLSchema" xmlns:xs="http://www.w3.org/2001/XMLSchema" xmlns:p="http://schemas.microsoft.com/office/2006/metadata/properties" xmlns:ns2="fb36830f-dcb9-4175-9c60-7528ad38affb" xmlns:ns3="be090345-f9fd-4fb0-96c7-3975c9b8bda0" targetNamespace="http://schemas.microsoft.com/office/2006/metadata/properties" ma:root="true" ma:fieldsID="691db2ec36faaf83c07f9b2783f3bfcc" ns2:_="" ns3:_="">
    <xsd:import namespace="fb36830f-dcb9-4175-9c60-7528ad38affb"/>
    <xsd:import namespace="be090345-f9fd-4fb0-96c7-3975c9b8bd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6830f-dcb9-4175-9c60-7528ad38a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90345-f9fd-4fb0-96c7-3975c9b8b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944358-042F-4585-BC6A-833CDE4D422A}">
  <ds:schemaRefs>
    <ds:schemaRef ds:uri="http://schemas.microsoft.com/office/2006/metadata/properties"/>
    <ds:schemaRef ds:uri="http://schemas.microsoft.com/office/infopath/2007/PartnerControls"/>
    <ds:schemaRef ds:uri="fb36830f-dcb9-4175-9c60-7528ad38affb"/>
  </ds:schemaRefs>
</ds:datastoreItem>
</file>

<file path=customXml/itemProps2.xml><?xml version="1.0" encoding="utf-8"?>
<ds:datastoreItem xmlns:ds="http://schemas.openxmlformats.org/officeDocument/2006/customXml" ds:itemID="{9297486E-3FDF-4557-8EDC-0303EE05B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B5456-17EE-4432-80B2-0171034F3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6830f-dcb9-4175-9c60-7528ad38affb"/>
    <ds:schemaRef ds:uri="be090345-f9fd-4fb0-96c7-3975c9b8b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1612</Words>
  <Application>Microsoft Office PowerPoint</Application>
  <PresentationFormat>Widescreen</PresentationFormat>
  <Paragraphs>228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“Durable Functions”</vt:lpstr>
      <vt:lpstr>Why do we need “Durable Functions”</vt:lpstr>
      <vt:lpstr>What is Durable Functions?</vt:lpstr>
      <vt:lpstr>Pattern #1: Function chaining - Today</vt:lpstr>
      <vt:lpstr>Pattern #1: Function chaining - Better</vt:lpstr>
      <vt:lpstr>Pattern #2: Fan-out/Fan-in none durable design</vt:lpstr>
      <vt:lpstr>Pattern #2: Fan-out/Fan-in - Easy</vt:lpstr>
      <vt:lpstr>Pattern #3: HTTP Async Response none durable design</vt:lpstr>
      <vt:lpstr>Pattern #3: HTTP Async Response – Built in!</vt:lpstr>
      <vt:lpstr>Pattern #4: Actors</vt:lpstr>
      <vt:lpstr>Pattern #4: Actors (Eternal Orchestrations)</vt:lpstr>
      <vt:lpstr>Pattern #5: Human Interaction w/Timeout</vt:lpstr>
      <vt:lpstr>Pattern #5: Human Interaction w/Timeout</vt:lpstr>
      <vt:lpstr>Important Orchestrator Limitations</vt:lpstr>
      <vt:lpstr>Managing Instances</vt:lpstr>
      <vt:lpstr>INTERNAL Design</vt:lpstr>
      <vt:lpstr>Bindings</vt:lpstr>
      <vt:lpstr>Language Support</vt:lpstr>
      <vt:lpstr>Storage Backend &amp; Scale</vt:lpstr>
      <vt:lpstr>Key Takeaways</vt:lpstr>
      <vt:lpstr>Functions and Logic Apps</vt:lpstr>
      <vt:lpstr>HoL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“Durable Functions”</dc:title>
  <dc:creator>cgillum@microsoft.com</dc:creator>
  <cp:keywords/>
  <cp:lastModifiedBy>Damir Dobric</cp:lastModifiedBy>
  <cp:revision>64</cp:revision>
  <dcterms:created xsi:type="dcterms:W3CDTF">2017-03-20T16:31:49Z</dcterms:created>
  <dcterms:modified xsi:type="dcterms:W3CDTF">2022-09-23T14:23:47Z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0x010100635E6BA67282A84592F51FBC3C7E45A7</vt:lpwstr>
  </property>
</Properties>
</file>