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1685" r:id="rId3"/>
    <p:sldId id="285" r:id="rId4"/>
    <p:sldId id="288" r:id="rId5"/>
    <p:sldId id="256" r:id="rId6"/>
    <p:sldId id="1844" r:id="rId7"/>
    <p:sldId id="298" r:id="rId8"/>
    <p:sldId id="277" r:id="rId9"/>
    <p:sldId id="278" r:id="rId10"/>
    <p:sldId id="279" r:id="rId11"/>
    <p:sldId id="280" r:id="rId12"/>
    <p:sldId id="260" r:id="rId13"/>
    <p:sldId id="265" r:id="rId14"/>
    <p:sldId id="1829" r:id="rId15"/>
    <p:sldId id="1828" r:id="rId16"/>
    <p:sldId id="276" r:id="rId17"/>
    <p:sldId id="266" r:id="rId18"/>
    <p:sldId id="1843" r:id="rId19"/>
    <p:sldId id="1661" r:id="rId20"/>
    <p:sldId id="1682" r:id="rId21"/>
    <p:sldId id="1832" r:id="rId22"/>
    <p:sldId id="1834" r:id="rId23"/>
    <p:sldId id="1835" r:id="rId24"/>
    <p:sldId id="1836" r:id="rId25"/>
    <p:sldId id="1842" r:id="rId26"/>
    <p:sldId id="1840" r:id="rId27"/>
    <p:sldId id="1837" r:id="rId28"/>
    <p:sldId id="1838" r:id="rId29"/>
    <p:sldId id="1839" r:id="rId30"/>
    <p:sldId id="289" r:id="rId31"/>
    <p:sldId id="1822"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Grid" id="{8E0A839E-E0D2-46E8-BBEF-B53BCA39ADC0}">
          <p14:sldIdLst>
            <p14:sldId id="1685"/>
            <p14:sldId id="285"/>
            <p14:sldId id="288"/>
            <p14:sldId id="256"/>
            <p14:sldId id="1844"/>
            <p14:sldId id="298"/>
            <p14:sldId id="277"/>
            <p14:sldId id="278"/>
            <p14:sldId id="279"/>
            <p14:sldId id="280"/>
            <p14:sldId id="260"/>
            <p14:sldId id="265"/>
            <p14:sldId id="1829"/>
            <p14:sldId id="1828"/>
            <p14:sldId id="276"/>
            <p14:sldId id="266"/>
            <p14:sldId id="1843"/>
            <p14:sldId id="1661"/>
            <p14:sldId id="1682"/>
            <p14:sldId id="1832"/>
            <p14:sldId id="1834"/>
            <p14:sldId id="1835"/>
            <p14:sldId id="1836"/>
            <p14:sldId id="1842"/>
            <p14:sldId id="1840"/>
            <p14:sldId id="1837"/>
            <p14:sldId id="1838"/>
            <p14:sldId id="1839"/>
            <p14:sldId id="289"/>
            <p14:sldId id="1822"/>
            <p14:sldId id="308"/>
          </p14:sldIdLst>
        </p14:section>
        <p14:section name="Default Section" id="{6C7C1BCD-9A04-48B9-A106-E39ED7D6C0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72836" autoAdjust="0"/>
  </p:normalViewPr>
  <p:slideViewPr>
    <p:cSldViewPr snapToGrid="0">
      <p:cViewPr varScale="1">
        <p:scale>
          <a:sx n="84" d="100"/>
          <a:sy n="84" d="100"/>
        </p:scale>
        <p:origin x="1560" y="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obric" userId="1ab3a3c3-cc56-483f-a812-2bce20aa91a1" providerId="ADAL" clId="{38138DEC-4905-4835-A3F5-9B34082D7139}"/>
    <pc:docChg chg="custSel delSld modSld modSection">
      <pc:chgData name="Damir Dobric" userId="1ab3a3c3-cc56-483f-a812-2bce20aa91a1" providerId="ADAL" clId="{38138DEC-4905-4835-A3F5-9B34082D7139}" dt="2020-05-08T10:14:31.100" v="10" actId="6549"/>
      <pc:docMkLst>
        <pc:docMk/>
      </pc:docMkLst>
      <pc:sldChg chg="modSp mod">
        <pc:chgData name="Damir Dobric" userId="1ab3a3c3-cc56-483f-a812-2bce20aa91a1" providerId="ADAL" clId="{38138DEC-4905-4835-A3F5-9B34082D7139}" dt="2020-05-08T10:14:31.100" v="10" actId="6549"/>
        <pc:sldMkLst>
          <pc:docMk/>
          <pc:sldMk cId="240297334" sldId="1685"/>
        </pc:sldMkLst>
        <pc:spChg chg="mod">
          <ac:chgData name="Damir Dobric" userId="1ab3a3c3-cc56-483f-a812-2bce20aa91a1" providerId="ADAL" clId="{38138DEC-4905-4835-A3F5-9B34082D7139}" dt="2020-05-08T10:14:31.100" v="10" actId="6549"/>
          <ac:spMkLst>
            <pc:docMk/>
            <pc:sldMk cId="240297334" sldId="1685"/>
            <ac:spMk id="3" creationId="{A3AC4B44-AF89-410F-8A69-41849D412D1C}"/>
          </ac:spMkLst>
        </pc:spChg>
      </pc:sldChg>
      <pc:sldChg chg="addSp delSp modSp mod">
        <pc:chgData name="Damir Dobric" userId="1ab3a3c3-cc56-483f-a812-2bce20aa91a1" providerId="ADAL" clId="{38138DEC-4905-4835-A3F5-9B34082D7139}" dt="2020-05-05T15:38:26.858" v="9" actId="1076"/>
        <pc:sldMkLst>
          <pc:docMk/>
          <pc:sldMk cId="4015074920" sldId="1822"/>
        </pc:sldMkLst>
        <pc:spChg chg="mod">
          <ac:chgData name="Damir Dobric" userId="1ab3a3c3-cc56-483f-a812-2bce20aa91a1" providerId="ADAL" clId="{38138DEC-4905-4835-A3F5-9B34082D7139}" dt="2020-05-05T15:29:21.140" v="7" actId="20577"/>
          <ac:spMkLst>
            <pc:docMk/>
            <pc:sldMk cId="4015074920" sldId="1822"/>
            <ac:spMk id="2" creationId="{67F276EB-B7AD-4A3C-845C-CBC446F071E1}"/>
          </ac:spMkLst>
        </pc:spChg>
        <pc:spChg chg="mod">
          <ac:chgData name="Damir Dobric" userId="1ab3a3c3-cc56-483f-a812-2bce20aa91a1" providerId="ADAL" clId="{38138DEC-4905-4835-A3F5-9B34082D7139}" dt="2020-05-05T15:38:26.858" v="9" actId="1076"/>
          <ac:spMkLst>
            <pc:docMk/>
            <pc:sldMk cId="4015074920" sldId="1822"/>
            <ac:spMk id="3" creationId="{B94F557E-473B-4235-A4F3-87CCFA603A28}"/>
          </ac:spMkLst>
        </pc:spChg>
        <pc:spChg chg="add del mod">
          <ac:chgData name="Damir Dobric" userId="1ab3a3c3-cc56-483f-a812-2bce20aa91a1" providerId="ADAL" clId="{38138DEC-4905-4835-A3F5-9B34082D7139}" dt="2020-05-05T15:28:59.814" v="2" actId="478"/>
          <ac:spMkLst>
            <pc:docMk/>
            <pc:sldMk cId="4015074920" sldId="1822"/>
            <ac:spMk id="5" creationId="{7E0205ED-77D3-48E6-9B5E-ECB49A74D1FA}"/>
          </ac:spMkLst>
        </pc:spChg>
        <pc:spChg chg="add mod">
          <ac:chgData name="Damir Dobric" userId="1ab3a3c3-cc56-483f-a812-2bce20aa91a1" providerId="ADAL" clId="{38138DEC-4905-4835-A3F5-9B34082D7139}" dt="2020-05-05T15:38:26.858" v="9" actId="1076"/>
          <ac:spMkLst>
            <pc:docMk/>
            <pc:sldMk cId="4015074920" sldId="1822"/>
            <ac:spMk id="7" creationId="{67FE4770-AE8C-452B-B87A-EA5039CC3E17}"/>
          </ac:spMkLst>
        </pc:spChg>
      </pc:sldChg>
      <pc:sldChg chg="del">
        <pc:chgData name="Damir Dobric" userId="1ab3a3c3-cc56-483f-a812-2bce20aa91a1" providerId="ADAL" clId="{38138DEC-4905-4835-A3F5-9B34082D7139}" dt="2020-05-05T15:29:16.704" v="6" actId="47"/>
        <pc:sldMkLst>
          <pc:docMk/>
          <pc:sldMk cId="2217464942" sldId="1824"/>
        </pc:sldMkLst>
      </pc:sldChg>
    </pc:docChg>
  </pc:docChgLst>
  <pc:docChgLst>
    <pc:chgData name="Damir Dobric" userId="1ab3a3c3-cc56-483f-a812-2bce20aa91a1" providerId="ADAL" clId="{8BB0F09A-0509-4BF5-9323-0999B14E0161}"/>
    <pc:docChg chg="custSel addSld modSld">
      <pc:chgData name="Damir Dobric" userId="1ab3a3c3-cc56-483f-a812-2bce20aa91a1" providerId="ADAL" clId="{8BB0F09A-0509-4BF5-9323-0999B14E0161}" dt="2019-11-05T13:41:12.481" v="105" actId="20577"/>
      <pc:docMkLst>
        <pc:docMk/>
      </pc:docMkLst>
      <pc:sldChg chg="addSp delSp modSp add">
        <pc:chgData name="Damir Dobric" userId="1ab3a3c3-cc56-483f-a812-2bce20aa91a1" providerId="ADAL" clId="{8BB0F09A-0509-4BF5-9323-0999B14E0161}" dt="2019-11-05T13:41:12.481" v="105" actId="20577"/>
        <pc:sldMkLst>
          <pc:docMk/>
          <pc:sldMk cId="396637795" sldId="1844"/>
        </pc:sldMkLst>
        <pc:spChg chg="mod">
          <ac:chgData name="Damir Dobric" userId="1ab3a3c3-cc56-483f-a812-2bce20aa91a1" providerId="ADAL" clId="{8BB0F09A-0509-4BF5-9323-0999B14E0161}" dt="2019-11-05T13:40:39.562" v="30" actId="6549"/>
          <ac:spMkLst>
            <pc:docMk/>
            <pc:sldMk cId="396637795" sldId="1844"/>
            <ac:spMk id="2" creationId="{64E3CCC1-09CD-4BE4-8B1D-828AFEE68BF8}"/>
          </ac:spMkLst>
        </pc:spChg>
        <pc:spChg chg="del">
          <ac:chgData name="Damir Dobric" userId="1ab3a3c3-cc56-483f-a812-2bce20aa91a1" providerId="ADAL" clId="{8BB0F09A-0509-4BF5-9323-0999B14E0161}" dt="2019-11-05T13:40:12.147" v="1" actId="478"/>
          <ac:spMkLst>
            <pc:docMk/>
            <pc:sldMk cId="396637795" sldId="1844"/>
            <ac:spMk id="3" creationId="{1A729575-BECE-43D3-AD9B-C2A38593E07A}"/>
          </ac:spMkLst>
        </pc:spChg>
        <pc:spChg chg="del">
          <ac:chgData name="Damir Dobric" userId="1ab3a3c3-cc56-483f-a812-2bce20aa91a1" providerId="ADAL" clId="{8BB0F09A-0509-4BF5-9323-0999B14E0161}" dt="2019-11-05T13:40:12.147" v="1" actId="478"/>
          <ac:spMkLst>
            <pc:docMk/>
            <pc:sldMk cId="396637795" sldId="1844"/>
            <ac:spMk id="4" creationId="{C175AF82-DD49-4337-A6A0-389CF9CE61D6}"/>
          </ac:spMkLst>
        </pc:spChg>
        <pc:graphicFrameChg chg="add modGraphic">
          <ac:chgData name="Damir Dobric" userId="1ab3a3c3-cc56-483f-a812-2bce20aa91a1" providerId="ADAL" clId="{8BB0F09A-0509-4BF5-9323-0999B14E0161}" dt="2019-11-05T13:41:12.481" v="105" actId="20577"/>
          <ac:graphicFrameMkLst>
            <pc:docMk/>
            <pc:sldMk cId="396637795" sldId="1844"/>
            <ac:graphicFrameMk id="5" creationId="{9BCECB83-9094-4469-87ED-712F64A1EF61}"/>
          </ac:graphicFrameMkLst>
        </pc:graphicFrameChg>
      </pc:sldChg>
    </pc:docChg>
  </pc:docChgLst>
  <pc:docChgLst>
    <pc:chgData name="Damir Dobric" userId="1ab3a3c3-cc56-483f-a812-2bce20aa91a1" providerId="ADAL" clId="{80055B7D-94F9-489F-AC1F-34B431EC088B}"/>
    <pc:docChg chg="custSel addSld delSld modSld sldOrd modSection">
      <pc:chgData name="Damir Dobric" userId="1ab3a3c3-cc56-483f-a812-2bce20aa91a1" providerId="ADAL" clId="{80055B7D-94F9-489F-AC1F-34B431EC088B}" dt="2018-07-11T12:21:46.451" v="60" actId="1076"/>
      <pc:docMkLst>
        <pc:docMk/>
      </pc:docMkLst>
      <pc:sldChg chg="delSp modSp">
        <pc:chgData name="Damir Dobric" userId="1ab3a3c3-cc56-483f-a812-2bce20aa91a1" providerId="ADAL" clId="{80055B7D-94F9-489F-AC1F-34B431EC088B}" dt="2018-07-11T08:34:12.346" v="8" actId="6549"/>
        <pc:sldMkLst>
          <pc:docMk/>
          <pc:sldMk cId="1505107189" sldId="288"/>
        </pc:sldMkLst>
        <pc:spChg chg="mod">
          <ac:chgData name="Damir Dobric" userId="1ab3a3c3-cc56-483f-a812-2bce20aa91a1" providerId="ADAL" clId="{80055B7D-94F9-489F-AC1F-34B431EC088B}" dt="2018-07-11T08:34:12.346" v="8" actId="6549"/>
          <ac:spMkLst>
            <pc:docMk/>
            <pc:sldMk cId="1505107189" sldId="288"/>
            <ac:spMk id="2" creationId="{97324CAF-E0F4-4B41-83F2-53A0D5D243E9}"/>
          </ac:spMkLst>
        </pc:spChg>
        <pc:spChg chg="del">
          <ac:chgData name="Damir Dobric" userId="1ab3a3c3-cc56-483f-a812-2bce20aa91a1" providerId="ADAL" clId="{80055B7D-94F9-489F-AC1F-34B431EC088B}" dt="2018-07-11T08:34:09.664" v="7" actId="478"/>
          <ac:spMkLst>
            <pc:docMk/>
            <pc:sldMk cId="1505107189" sldId="288"/>
            <ac:spMk id="16" creationId="{BAEC3B03-7DB2-4543-B9F3-0EB051B981DC}"/>
          </ac:spMkLst>
        </pc:spChg>
      </pc:sldChg>
      <pc:sldChg chg="del">
        <pc:chgData name="Damir Dobric" userId="1ab3a3c3-cc56-483f-a812-2bce20aa91a1" providerId="ADAL" clId="{80055B7D-94F9-489F-AC1F-34B431EC088B}" dt="2018-07-11T08:34:31.495" v="12" actId="2696"/>
        <pc:sldMkLst>
          <pc:docMk/>
          <pc:sldMk cId="1547849197" sldId="297"/>
        </pc:sldMkLst>
      </pc:sldChg>
      <pc:sldChg chg="del">
        <pc:chgData name="Damir Dobric" userId="1ab3a3c3-cc56-483f-a812-2bce20aa91a1" providerId="ADAL" clId="{80055B7D-94F9-489F-AC1F-34B431EC088B}" dt="2018-07-11T08:34:48.459" v="13" actId="2696"/>
        <pc:sldMkLst>
          <pc:docMk/>
          <pc:sldMk cId="4024132677" sldId="299"/>
        </pc:sldMkLst>
      </pc:sldChg>
      <pc:sldChg chg="del">
        <pc:chgData name="Damir Dobric" userId="1ab3a3c3-cc56-483f-a812-2bce20aa91a1" providerId="ADAL" clId="{80055B7D-94F9-489F-AC1F-34B431EC088B}" dt="2018-07-11T08:34:21.196" v="9" actId="2696"/>
        <pc:sldMkLst>
          <pc:docMk/>
          <pc:sldMk cId="1191538642" sldId="303"/>
        </pc:sldMkLst>
      </pc:sldChg>
      <pc:sldChg chg="del">
        <pc:chgData name="Damir Dobric" userId="1ab3a3c3-cc56-483f-a812-2bce20aa91a1" providerId="ADAL" clId="{80055B7D-94F9-489F-AC1F-34B431EC088B}" dt="2018-07-11T08:34:24.868" v="10" actId="2696"/>
        <pc:sldMkLst>
          <pc:docMk/>
          <pc:sldMk cId="1485345101" sldId="304"/>
        </pc:sldMkLst>
      </pc:sldChg>
      <pc:sldChg chg="del">
        <pc:chgData name="Damir Dobric" userId="1ab3a3c3-cc56-483f-a812-2bce20aa91a1" providerId="ADAL" clId="{80055B7D-94F9-489F-AC1F-34B431EC088B}" dt="2018-07-11T08:34:28.743" v="11" actId="2696"/>
        <pc:sldMkLst>
          <pc:docMk/>
          <pc:sldMk cId="494433985" sldId="305"/>
        </pc:sldMkLst>
      </pc:sldChg>
      <pc:sldChg chg="del">
        <pc:chgData name="Damir Dobric" userId="1ab3a3c3-cc56-483f-a812-2bce20aa91a1" providerId="ADAL" clId="{80055B7D-94F9-489F-AC1F-34B431EC088B}" dt="2018-07-11T08:33:57.268" v="6" actId="2696"/>
        <pc:sldMkLst>
          <pc:docMk/>
          <pc:sldMk cId="3822624392" sldId="1821"/>
        </pc:sldMkLst>
      </pc:sldChg>
      <pc:sldChg chg="addSp modSp ord">
        <pc:chgData name="Damir Dobric" userId="1ab3a3c3-cc56-483f-a812-2bce20aa91a1" providerId="ADAL" clId="{80055B7D-94F9-489F-AC1F-34B431EC088B}" dt="2018-07-11T08:46:21.533" v="58" actId="1076"/>
        <pc:sldMkLst>
          <pc:docMk/>
          <pc:sldMk cId="4015074920" sldId="1822"/>
        </pc:sldMkLst>
        <pc:spChg chg="add mod">
          <ac:chgData name="Damir Dobric" userId="1ab3a3c3-cc56-483f-a812-2bce20aa91a1" providerId="ADAL" clId="{80055B7D-94F9-489F-AC1F-34B431EC088B}" dt="2018-07-11T08:46:21.533" v="58" actId="1076"/>
          <ac:spMkLst>
            <pc:docMk/>
            <pc:sldMk cId="4015074920" sldId="1822"/>
            <ac:spMk id="3" creationId="{B94F557E-473B-4235-A4F3-87CCFA603A28}"/>
          </ac:spMkLst>
        </pc:spChg>
      </pc:sldChg>
      <pc:sldChg chg="ord">
        <pc:chgData name="Damir Dobric" userId="1ab3a3c3-cc56-483f-a812-2bce20aa91a1" providerId="ADAL" clId="{80055B7D-94F9-489F-AC1F-34B431EC088B}" dt="2018-07-11T08:30:45.945" v="5"/>
        <pc:sldMkLst>
          <pc:docMk/>
          <pc:sldMk cId="2217464942" sldId="1824"/>
        </pc:sldMkLst>
      </pc:sldChg>
      <pc:sldChg chg="modSp">
        <pc:chgData name="Damir Dobric" userId="1ab3a3c3-cc56-483f-a812-2bce20aa91a1" providerId="ADAL" clId="{80055B7D-94F9-489F-AC1F-34B431EC088B}" dt="2018-07-11T08:35:36.501" v="27" actId="20577"/>
        <pc:sldMkLst>
          <pc:docMk/>
          <pc:sldMk cId="369702793" sldId="1828"/>
        </pc:sldMkLst>
        <pc:spChg chg="mod">
          <ac:chgData name="Damir Dobric" userId="1ab3a3c3-cc56-483f-a812-2bce20aa91a1" providerId="ADAL" clId="{80055B7D-94F9-489F-AC1F-34B431EC088B}" dt="2018-07-11T08:35:36.501" v="27" actId="20577"/>
          <ac:spMkLst>
            <pc:docMk/>
            <pc:sldMk cId="369702793" sldId="1828"/>
            <ac:spMk id="156" creationId="{1782B92A-1D35-4217-9B85-40A504D134B6}"/>
          </ac:spMkLst>
        </pc:spChg>
      </pc:sldChg>
      <pc:sldChg chg="addSp modSp">
        <pc:chgData name="Damir Dobric" userId="1ab3a3c3-cc56-483f-a812-2bce20aa91a1" providerId="ADAL" clId="{80055B7D-94F9-489F-AC1F-34B431EC088B}" dt="2018-07-11T12:21:46.451" v="60" actId="1076"/>
        <pc:sldMkLst>
          <pc:docMk/>
          <pc:sldMk cId="4130082208" sldId="1832"/>
        </pc:sldMkLst>
        <pc:spChg chg="add mod">
          <ac:chgData name="Damir Dobric" userId="1ab3a3c3-cc56-483f-a812-2bce20aa91a1" providerId="ADAL" clId="{80055B7D-94F9-489F-AC1F-34B431EC088B}" dt="2018-07-11T12:21:46.451" v="60" actId="1076"/>
          <ac:spMkLst>
            <pc:docMk/>
            <pc:sldMk cId="4130082208" sldId="1832"/>
            <ac:spMk id="3" creationId="{28A3CCDF-790F-46A7-B337-8BB408BCF275}"/>
          </ac:spMkLst>
        </pc:spChg>
      </pc:sldChg>
      <pc:sldChg chg="del">
        <pc:chgData name="Damir Dobric" userId="1ab3a3c3-cc56-483f-a812-2bce20aa91a1" providerId="ADAL" clId="{80055B7D-94F9-489F-AC1F-34B431EC088B}" dt="2018-07-11T08:30:31.117" v="4" actId="2696"/>
        <pc:sldMkLst>
          <pc:docMk/>
          <pc:sldMk cId="2244136258" sldId="1843"/>
        </pc:sldMkLst>
      </pc:sldChg>
      <pc:sldChg chg="addSp delSp modSp add">
        <pc:chgData name="Damir Dobric" userId="1ab3a3c3-cc56-483f-a812-2bce20aa91a1" providerId="ADAL" clId="{80055B7D-94F9-489F-AC1F-34B431EC088B}" dt="2018-07-11T08:40:35.929" v="52" actId="20577"/>
        <pc:sldMkLst>
          <pc:docMk/>
          <pc:sldMk cId="3899663830" sldId="1843"/>
        </pc:sldMkLst>
        <pc:spChg chg="del">
          <ac:chgData name="Damir Dobric" userId="1ab3a3c3-cc56-483f-a812-2bce20aa91a1" providerId="ADAL" clId="{80055B7D-94F9-489F-AC1F-34B431EC088B}" dt="2018-07-11T08:40:25.189" v="29" actId="478"/>
          <ac:spMkLst>
            <pc:docMk/>
            <pc:sldMk cId="3899663830" sldId="1843"/>
            <ac:spMk id="2" creationId="{E9CD4FEC-8C04-4E47-9A80-2A7D0E0B127C}"/>
          </ac:spMkLst>
        </pc:spChg>
        <pc:spChg chg="mod">
          <ac:chgData name="Damir Dobric" userId="1ab3a3c3-cc56-483f-a812-2bce20aa91a1" providerId="ADAL" clId="{80055B7D-94F9-489F-AC1F-34B431EC088B}" dt="2018-07-11T08:40:35.929" v="52" actId="20577"/>
          <ac:spMkLst>
            <pc:docMk/>
            <pc:sldMk cId="3899663830" sldId="1843"/>
            <ac:spMk id="3" creationId="{887E4320-D565-429F-974B-9F1FE8BE2A5C}"/>
          </ac:spMkLst>
        </pc:spChg>
        <pc:picChg chg="add">
          <ac:chgData name="Damir Dobric" userId="1ab3a3c3-cc56-483f-a812-2bce20aa91a1" providerId="ADAL" clId="{80055B7D-94F9-489F-AC1F-34B431EC088B}" dt="2018-07-11T08:40:25.712" v="30"/>
          <ac:picMkLst>
            <pc:docMk/>
            <pc:sldMk cId="3899663830" sldId="1843"/>
            <ac:picMk id="4" creationId="{85DC77D7-E7F5-4A1B-A950-A3AF2A6D72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A5CE-5DB7-4E2E-A66A-5E8418607C45}"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D7A73-0DE4-4B33-AC8E-57C6C9B74D5C}" type="slidenum">
              <a:rPr lang="en-US" smtClean="0"/>
              <a:t>‹#›</a:t>
            </a:fld>
            <a:endParaRPr lang="en-US"/>
          </a:p>
        </p:txBody>
      </p:sp>
    </p:spTree>
    <p:extLst>
      <p:ext uri="{BB962C8B-B14F-4D97-AF65-F5344CB8AC3E}">
        <p14:creationId xmlns:p14="http://schemas.microsoft.com/office/powerpoint/2010/main" val="408843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D7A73-0DE4-4B33-AC8E-57C6C9B74D5C}" type="slidenum">
              <a:rPr lang="en-US" smtClean="0"/>
              <a:t>1</a:t>
            </a:fld>
            <a:endParaRPr lang="en-US"/>
          </a:p>
        </p:txBody>
      </p:sp>
    </p:spTree>
    <p:extLst>
      <p:ext uri="{BB962C8B-B14F-4D97-AF65-F5344CB8AC3E}">
        <p14:creationId xmlns:p14="http://schemas.microsoft.com/office/powerpoint/2010/main" val="2617547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59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11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5/7/2020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675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5/7/2020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073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5/7/2020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858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5/7/2020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411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18</a:t>
            </a:fld>
            <a:endParaRPr lang="en-US"/>
          </a:p>
        </p:txBody>
      </p:sp>
    </p:spTree>
    <p:extLst>
      <p:ext uri="{BB962C8B-B14F-4D97-AF65-F5344CB8AC3E}">
        <p14:creationId xmlns:p14="http://schemas.microsoft.com/office/powerpoint/2010/main" val="891662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19</a:t>
            </a:fld>
            <a:endParaRPr lang="en-US"/>
          </a:p>
        </p:txBody>
      </p:sp>
    </p:spTree>
    <p:extLst>
      <p:ext uri="{BB962C8B-B14F-4D97-AF65-F5344CB8AC3E}">
        <p14:creationId xmlns:p14="http://schemas.microsoft.com/office/powerpoint/2010/main" val="3772949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20</a:t>
            </a:fld>
            <a:endParaRPr lang="en-US"/>
          </a:p>
        </p:txBody>
      </p:sp>
    </p:spTree>
    <p:extLst>
      <p:ext uri="{BB962C8B-B14F-4D97-AF65-F5344CB8AC3E}">
        <p14:creationId xmlns:p14="http://schemas.microsoft.com/office/powerpoint/2010/main" val="2138573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21</a:t>
            </a:fld>
            <a:endParaRPr lang="en-US"/>
          </a:p>
        </p:txBody>
      </p:sp>
    </p:spTree>
    <p:extLst>
      <p:ext uri="{BB962C8B-B14F-4D97-AF65-F5344CB8AC3E}">
        <p14:creationId xmlns:p14="http://schemas.microsoft.com/office/powerpoint/2010/main" val="280713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510D7A73-0DE4-4B33-AC8E-57C6C9B74D5C}" type="slidenum">
              <a:rPr lang="en-US" smtClean="0"/>
              <a:t>2</a:t>
            </a:fld>
            <a:endParaRPr lang="en-US"/>
          </a:p>
        </p:txBody>
      </p:sp>
    </p:spTree>
    <p:extLst>
      <p:ext uri="{BB962C8B-B14F-4D97-AF65-F5344CB8AC3E}">
        <p14:creationId xmlns:p14="http://schemas.microsoft.com/office/powerpoint/2010/main" val="3093612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22</a:t>
            </a:fld>
            <a:endParaRPr lang="en-US"/>
          </a:p>
        </p:txBody>
      </p:sp>
    </p:spTree>
    <p:extLst>
      <p:ext uri="{BB962C8B-B14F-4D97-AF65-F5344CB8AC3E}">
        <p14:creationId xmlns:p14="http://schemas.microsoft.com/office/powerpoint/2010/main" val="1711668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23</a:t>
            </a:fld>
            <a:endParaRPr lang="en-US"/>
          </a:p>
        </p:txBody>
      </p:sp>
    </p:spTree>
    <p:extLst>
      <p:ext uri="{BB962C8B-B14F-4D97-AF65-F5344CB8AC3E}">
        <p14:creationId xmlns:p14="http://schemas.microsoft.com/office/powerpoint/2010/main" val="355860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24</a:t>
            </a:fld>
            <a:endParaRPr lang="en-US"/>
          </a:p>
        </p:txBody>
      </p:sp>
    </p:spTree>
    <p:extLst>
      <p:ext uri="{BB962C8B-B14F-4D97-AF65-F5344CB8AC3E}">
        <p14:creationId xmlns:p14="http://schemas.microsoft.com/office/powerpoint/2010/main" val="393632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25</a:t>
            </a:fld>
            <a:endParaRPr lang="en-US"/>
          </a:p>
        </p:txBody>
      </p:sp>
    </p:spTree>
    <p:extLst>
      <p:ext uri="{BB962C8B-B14F-4D97-AF65-F5344CB8AC3E}">
        <p14:creationId xmlns:p14="http://schemas.microsoft.com/office/powerpoint/2010/main" val="2891024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26</a:t>
            </a:fld>
            <a:endParaRPr lang="en-US"/>
          </a:p>
        </p:txBody>
      </p:sp>
    </p:spTree>
    <p:extLst>
      <p:ext uri="{BB962C8B-B14F-4D97-AF65-F5344CB8AC3E}">
        <p14:creationId xmlns:p14="http://schemas.microsoft.com/office/powerpoint/2010/main" val="160011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27</a:t>
            </a:fld>
            <a:endParaRPr lang="en-US"/>
          </a:p>
        </p:txBody>
      </p:sp>
    </p:spTree>
    <p:extLst>
      <p:ext uri="{BB962C8B-B14F-4D97-AF65-F5344CB8AC3E}">
        <p14:creationId xmlns:p14="http://schemas.microsoft.com/office/powerpoint/2010/main" val="4210777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28</a:t>
            </a:fld>
            <a:endParaRPr lang="en-US"/>
          </a:p>
        </p:txBody>
      </p:sp>
    </p:spTree>
    <p:extLst>
      <p:ext uri="{BB962C8B-B14F-4D97-AF65-F5344CB8AC3E}">
        <p14:creationId xmlns:p14="http://schemas.microsoft.com/office/powerpoint/2010/main" val="1417578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404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424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366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5/7/2020 5:17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57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6</a:t>
            </a:fld>
            <a:endParaRPr lang="de-DE"/>
          </a:p>
        </p:txBody>
      </p:sp>
    </p:spTree>
    <p:extLst>
      <p:ext uri="{BB962C8B-B14F-4D97-AF65-F5344CB8AC3E}">
        <p14:creationId xmlns:p14="http://schemas.microsoft.com/office/powerpoint/2010/main" val="786682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5/7/2020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5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5/7/2020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9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5/7/2020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1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5/7/2020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14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A16-999D-4C81-BFC1-02E2E83C5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E75C1-0686-4DF1-BE19-BB7CCF2E6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0BDB3-E696-4DAA-AF01-4BEA07B49CD6}"/>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5" name="Footer Placeholder 4">
            <a:extLst>
              <a:ext uri="{FF2B5EF4-FFF2-40B4-BE49-F238E27FC236}">
                <a16:creationId xmlns:a16="http://schemas.microsoft.com/office/drawing/2014/main" id="{330E7DE9-C073-4467-B0BF-2793D617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0152-A27A-412B-AD21-7D75C8499C69}"/>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82114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386F-0A80-43BB-AF60-4AA1910FD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D2873-10AF-4EA9-8C7B-A50C761BF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FB82-C0B6-4B48-A52E-BF6B16A17B8D}"/>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5" name="Footer Placeholder 4">
            <a:extLst>
              <a:ext uri="{FF2B5EF4-FFF2-40B4-BE49-F238E27FC236}">
                <a16:creationId xmlns:a16="http://schemas.microsoft.com/office/drawing/2014/main" id="{A94B65AA-1926-4CFD-96C5-5C33824D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19AD-45A8-454A-A3F5-ACB65A925110}"/>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938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FB9FE-01C0-4E76-ADAE-D89D714E2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C91E2-6790-4797-9CE2-0D7BF7A2D8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3B971-AB1A-4BDF-8D88-136C9D69B66A}"/>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5" name="Footer Placeholder 4">
            <a:extLst>
              <a:ext uri="{FF2B5EF4-FFF2-40B4-BE49-F238E27FC236}">
                <a16:creationId xmlns:a16="http://schemas.microsoft.com/office/drawing/2014/main" id="{A290596A-FAAB-4703-AA78-B43DE7CC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48215-CAC6-44AF-ACC8-A1F05E6830C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594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317349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076943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86151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81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1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290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7165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360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BAE-8DDB-47E1-B0B8-19DB2A86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97F9F-64EB-4EE6-A903-229F363B73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B280-830F-46BC-ADC5-EE84DC1F44F3}"/>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5" name="Footer Placeholder 4">
            <a:extLst>
              <a:ext uri="{FF2B5EF4-FFF2-40B4-BE49-F238E27FC236}">
                <a16:creationId xmlns:a16="http://schemas.microsoft.com/office/drawing/2014/main" id="{CB412D9A-BD37-4E28-8675-37AE26FE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38E8C-4483-45CD-87E5-A70DF18195FC}"/>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62738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757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517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136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509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45471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50632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1796953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94414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21330201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9075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961-0330-4F37-AB3D-410EE921E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6C0F3-FD59-4D91-B274-F3BAF1A03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1F8A54-5CB9-4214-8DE6-6F0A64FF5644}"/>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5" name="Footer Placeholder 4">
            <a:extLst>
              <a:ext uri="{FF2B5EF4-FFF2-40B4-BE49-F238E27FC236}">
                <a16:creationId xmlns:a16="http://schemas.microsoft.com/office/drawing/2014/main" id="{F0984291-209D-4F4A-946E-BD249D5C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C9D83-DC76-4C5D-B63A-4241D714C007}"/>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89207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9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37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342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28683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1915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4170006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581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571"/>
      </p:ext>
    </p:extLst>
  </p:cSld>
  <p:clrMapOvr>
    <a:masterClrMapping/>
  </p:clrMapOvr>
  <p:transition>
    <p:fade/>
  </p:transition>
  <p:extLst>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46254011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C2CF0-013E-420E-94F5-0F5C14555B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47A56F5-26EA-4C8A-8282-DFCA097BBB5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E76C86-ECFE-4A14-AEB7-60504114A9CE}"/>
              </a:ext>
            </a:extLst>
          </p:cNvPr>
          <p:cNvSpPr>
            <a:spLocks noGrp="1"/>
          </p:cNvSpPr>
          <p:nvPr>
            <p:ph type="dt" sz="half" idx="10"/>
          </p:nvPr>
        </p:nvSpPr>
        <p:spPr/>
        <p:txBody>
          <a:bodyPr/>
          <a:lstStyle/>
          <a:p>
            <a:fld id="{0B422DBD-4D3D-4693-A1CE-2E9E38C27AE6}" type="datetimeFigureOut">
              <a:rPr lang="de-DE" smtClean="0"/>
              <a:t>07.05.2020</a:t>
            </a:fld>
            <a:endParaRPr lang="de-DE"/>
          </a:p>
        </p:txBody>
      </p:sp>
      <p:sp>
        <p:nvSpPr>
          <p:cNvPr id="5" name="Fußzeilenplatzhalter 4">
            <a:extLst>
              <a:ext uri="{FF2B5EF4-FFF2-40B4-BE49-F238E27FC236}">
                <a16:creationId xmlns:a16="http://schemas.microsoft.com/office/drawing/2014/main" id="{12FB3B04-1B86-489D-BD6D-F8998829DC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8D9E799-AB1B-4089-91D8-3EEEF28B1F12}"/>
              </a:ext>
            </a:extLst>
          </p:cNvPr>
          <p:cNvSpPr>
            <a:spLocks noGrp="1"/>
          </p:cNvSpPr>
          <p:nvPr>
            <p:ph type="sldNum" sz="quarter" idx="12"/>
          </p:nvPr>
        </p:nvSpPr>
        <p:spPr/>
        <p:txBody>
          <a:bodyPr/>
          <a:lstStyle/>
          <a:p>
            <a:fld id="{A4DC9A67-3F21-45D4-9BAA-87C149493CD7}" type="slidenum">
              <a:rPr lang="de-DE" smtClean="0"/>
              <a:t>‹#›</a:t>
            </a:fld>
            <a:endParaRPr lang="de-DE"/>
          </a:p>
        </p:txBody>
      </p:sp>
    </p:spTree>
    <p:extLst>
      <p:ext uri="{BB962C8B-B14F-4D97-AF65-F5344CB8AC3E}">
        <p14:creationId xmlns:p14="http://schemas.microsoft.com/office/powerpoint/2010/main" val="81757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04E-94D0-4781-9ABB-5D739EEF9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A5AE4-F9FA-420A-869B-6CAE9773C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1F165-FF65-43E6-A8AA-4714A5C722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ABFED-F9CC-493C-B432-B3130E905072}"/>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6" name="Footer Placeholder 5">
            <a:extLst>
              <a:ext uri="{FF2B5EF4-FFF2-40B4-BE49-F238E27FC236}">
                <a16:creationId xmlns:a16="http://schemas.microsoft.com/office/drawing/2014/main" id="{83C222B5-0CA2-4AE9-84FB-8CB9ECE8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7ED5-6427-4756-AECD-DD92DFC19F4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611845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34792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291-B6B8-4BAB-95A0-57273D71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A1EFF-B0DA-4CE7-8DDD-77D203B46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C8C977-6EE4-4F69-AC58-E0D9AFFA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D2D86-226D-4145-BD5D-5059D3299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81689-6CBF-47BF-A459-A813CA6B0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9D91A-A507-4928-81CB-5F5C8991D1EB}"/>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8" name="Footer Placeholder 7">
            <a:extLst>
              <a:ext uri="{FF2B5EF4-FFF2-40B4-BE49-F238E27FC236}">
                <a16:creationId xmlns:a16="http://schemas.microsoft.com/office/drawing/2014/main" id="{02B82319-3FFF-462B-8076-0C8DB1291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644A7-807E-4E9D-8670-0499108D8BCD}"/>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1864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C3F-2E3C-45B9-BC69-36FF633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8DBA3-2AB0-48A2-8A0E-72E162CCDB50}"/>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4" name="Footer Placeholder 3">
            <a:extLst>
              <a:ext uri="{FF2B5EF4-FFF2-40B4-BE49-F238E27FC236}">
                <a16:creationId xmlns:a16="http://schemas.microsoft.com/office/drawing/2014/main" id="{BE736F32-6D3B-408F-8CA9-2613A5C8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0D1B3-15E3-400C-B730-CF8D133B0E6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515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CC940-0E2C-4714-BEA4-E3697278642F}"/>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3" name="Footer Placeholder 2">
            <a:extLst>
              <a:ext uri="{FF2B5EF4-FFF2-40B4-BE49-F238E27FC236}">
                <a16:creationId xmlns:a16="http://schemas.microsoft.com/office/drawing/2014/main" id="{6A6C045E-67AB-4969-81E5-4C05D24DC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D9395-B586-4602-9E29-D68F75E486E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8663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9D-7400-4A07-A4C1-C782A3E1E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40A18-8425-49FB-92DB-10D4ED93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9E082-D385-4765-B637-C60D5701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A0DD08-6B60-477E-AF34-19CE14793286}"/>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6" name="Footer Placeholder 5">
            <a:extLst>
              <a:ext uri="{FF2B5EF4-FFF2-40B4-BE49-F238E27FC236}">
                <a16:creationId xmlns:a16="http://schemas.microsoft.com/office/drawing/2014/main" id="{922F5D47-E763-4075-AB50-19F0357A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5888-700F-49A8-8479-7D6653757F54}"/>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7584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8431-476A-4E73-854A-E116DF12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0F819-D811-4429-B240-070F2677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BBA0-6D04-4DDC-B107-9A93644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B3FCF-3861-48C3-B9B9-A32B0A1DFCAC}"/>
              </a:ext>
            </a:extLst>
          </p:cNvPr>
          <p:cNvSpPr>
            <a:spLocks noGrp="1"/>
          </p:cNvSpPr>
          <p:nvPr>
            <p:ph type="dt" sz="half" idx="10"/>
          </p:nvPr>
        </p:nvSpPr>
        <p:spPr/>
        <p:txBody>
          <a:bodyPr/>
          <a:lstStyle/>
          <a:p>
            <a:fld id="{B635EA88-2D55-4CD3-B86B-1EFF350AA3DE}" type="datetimeFigureOut">
              <a:rPr lang="en-US" smtClean="0"/>
              <a:t>5/7/2020</a:t>
            </a:fld>
            <a:endParaRPr lang="en-US"/>
          </a:p>
        </p:txBody>
      </p:sp>
      <p:sp>
        <p:nvSpPr>
          <p:cNvPr id="6" name="Footer Placeholder 5">
            <a:extLst>
              <a:ext uri="{FF2B5EF4-FFF2-40B4-BE49-F238E27FC236}">
                <a16:creationId xmlns:a16="http://schemas.microsoft.com/office/drawing/2014/main" id="{9AF42887-C087-453D-9B39-26C1F7505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03089-A27B-4A5C-A9B4-236527F4577E}"/>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5053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71E9-60C8-4D88-B0AD-9AD7CE949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E5F4-8D21-443E-8044-E07A61A0A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643B9-7C3E-45F8-95E3-138709236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5EA88-2D55-4CD3-B86B-1EFF350AA3DE}" type="datetimeFigureOut">
              <a:rPr lang="en-US" smtClean="0"/>
              <a:t>5/7/2020</a:t>
            </a:fld>
            <a:endParaRPr lang="en-US"/>
          </a:p>
        </p:txBody>
      </p:sp>
      <p:sp>
        <p:nvSpPr>
          <p:cNvPr id="5" name="Footer Placeholder 4">
            <a:extLst>
              <a:ext uri="{FF2B5EF4-FFF2-40B4-BE49-F238E27FC236}">
                <a16:creationId xmlns:a16="http://schemas.microsoft.com/office/drawing/2014/main" id="{01A1159E-5F37-4EC0-AF6D-145F76B3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82B7B-F4D3-481A-908E-DD343108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5A86-65A3-4FF1-9CF1-08083670984A}" type="slidenum">
              <a:rPr lang="en-US" smtClean="0"/>
              <a:t>‹#›</a:t>
            </a:fld>
            <a:endParaRPr lang="en-US"/>
          </a:p>
        </p:txBody>
      </p:sp>
    </p:spTree>
    <p:extLst>
      <p:ext uri="{BB962C8B-B14F-4D97-AF65-F5344CB8AC3E}">
        <p14:creationId xmlns:p14="http://schemas.microsoft.com/office/powerpoint/2010/main" val="287239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388991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90"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5.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emf"/><Relationship Id="rId10"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3.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1.png"/><Relationship Id="rId7" Type="http://schemas.openxmlformats.org/officeDocument/2006/relationships/image" Target="../media/image27.png"/><Relationship Id="rId12"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9.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6.emf"/><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0.svg"/><Relationship Id="rId3" Type="http://schemas.openxmlformats.org/officeDocument/2006/relationships/image" Target="../media/image21.png"/><Relationship Id="rId7" Type="http://schemas.openxmlformats.org/officeDocument/2006/relationships/image" Target="../media/image15.png"/><Relationship Id="rId12" Type="http://schemas.openxmlformats.org/officeDocument/2006/relationships/image" Target="../media/image19.png"/><Relationship Id="rId17" Type="http://schemas.openxmlformats.org/officeDocument/2006/relationships/image" Target="../media/image32.png"/><Relationship Id="rId2" Type="http://schemas.openxmlformats.org/officeDocument/2006/relationships/notesSlide" Target="../notesSlides/notesSlide14.xml"/><Relationship Id="rId16" Type="http://schemas.openxmlformats.org/officeDocument/2006/relationships/image" Target="../media/image34.png"/><Relationship Id="rId1" Type="http://schemas.openxmlformats.org/officeDocument/2006/relationships/slideLayout" Target="../slideLayouts/slideLayout35.xml"/><Relationship Id="rId6" Type="http://schemas.openxmlformats.org/officeDocument/2006/relationships/image" Target="../media/image14.png"/><Relationship Id="rId11" Type="http://schemas.openxmlformats.org/officeDocument/2006/relationships/image" Target="../media/image27.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18.png"/><Relationship Id="rId4" Type="http://schemas.openxmlformats.org/officeDocument/2006/relationships/image" Target="../media/image37.png"/><Relationship Id="rId9" Type="http://schemas.openxmlformats.org/officeDocument/2006/relationships/image" Target="../media/image17.png"/><Relationship Id="rId1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hyperlink" Target="https://rp-eastus.eventgrid.azure.net/eventsubscriptions/mysub1/validate?id=BDC0D448-74DC-4E4A-B9B4-EFAB111FF10A&amp;t=2018-05-19T17:42:44.7966715Z&amp;apiVersion=2018-05-01-preview&amp;token=yUW1lFf3PSTWyQruNtQ5vCszJ3SiIcJzBvwYnMlN80A%3d" TargetMode="External"/><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hyperlink" Target="https://madeofstrings.com/" TargetMode="External"/><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hyperlink" Target="https://github.com/dbarkol" TargetMode="External"/><Relationship Id="rId5" Type="http://schemas.openxmlformats.org/officeDocument/2006/relationships/hyperlink" Target="mailto:dabarkol@microsoft.com" TargetMode="External"/><Relationship Id="rId4" Type="http://schemas.openxmlformats.org/officeDocument/2006/relationships/hyperlink" Target="https://twitter.com/dbarko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3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aka.ms/eventgridarticle" TargetMode="External"/><Relationship Id="rId2" Type="http://schemas.openxmlformats.org/officeDocument/2006/relationships/notesSlide" Target="../notesSlides/notesSlide27.xml"/><Relationship Id="rId1" Type="http://schemas.openxmlformats.org/officeDocument/2006/relationships/slideLayout" Target="../slideLayouts/slideLayout35.xml"/><Relationship Id="rId6" Type="http://schemas.openxmlformats.org/officeDocument/2006/relationships/hyperlink" Target="https://aka.ms/eventgridviewer" TargetMode="External"/><Relationship Id="rId5" Type="http://schemas.openxmlformats.org/officeDocument/2006/relationships/hyperlink" Target="https://aka.ms/socalazure-eventgrid" TargetMode="External"/><Relationship Id="rId4" Type="http://schemas.openxmlformats.org/officeDocument/2006/relationships/hyperlink" Target="https://azure.com/eventgri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ka.ms/socalazure-eventgrid" TargetMode="External"/><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aka.ms/eventgridviewer"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event-grid/custom-event-quickstart-portal" TargetMode="External"/><Relationship Id="rId2" Type="http://schemas.openxmlformats.org/officeDocument/2006/relationships/hyperlink" Target="https://docs.microsoft.com/en-us/azure/event-grid/blob-event-quickstart-portal" TargetMode="Externa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17.png"/><Relationship Id="rId5" Type="http://schemas.openxmlformats.org/officeDocument/2006/relationships/image" Target="../media/image16.emf"/><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emf"/><Relationship Id="rId10"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emf"/><Relationship Id="rId10"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9E6B13F-8000-4B6B-BC7F-03356F5517C5}"/>
              </a:ext>
            </a:extLst>
          </p:cNvPr>
          <p:cNvSpPr txBox="1">
            <a:spLocks/>
          </p:cNvSpPr>
          <p:nvPr/>
        </p:nvSpPr>
        <p:spPr>
          <a:xfrm>
            <a:off x="269302" y="1581915"/>
            <a:ext cx="6756123" cy="179309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Event-Driven Architecture with Azure Event Grid</a:t>
            </a:r>
          </a:p>
        </p:txBody>
      </p:sp>
      <p:sp>
        <p:nvSpPr>
          <p:cNvPr id="3" name="Text Placeholder 4">
            <a:extLst>
              <a:ext uri="{FF2B5EF4-FFF2-40B4-BE49-F238E27FC236}">
                <a16:creationId xmlns:a16="http://schemas.microsoft.com/office/drawing/2014/main" id="{A3AC4B44-AF89-410F-8A69-41849D412D1C}"/>
              </a:ext>
            </a:extLst>
          </p:cNvPr>
          <p:cNvSpPr txBox="1">
            <a:spLocks/>
          </p:cNvSpPr>
          <p:nvPr/>
        </p:nvSpPr>
        <p:spPr>
          <a:xfrm>
            <a:off x="341647" y="4858555"/>
            <a:ext cx="7373276" cy="13158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sz="1961" dirty="0"/>
          </a:p>
        </p:txBody>
      </p:sp>
      <p:pic>
        <p:nvPicPr>
          <p:cNvPr id="4" name="Picture 3">
            <a:extLst>
              <a:ext uri="{FF2B5EF4-FFF2-40B4-BE49-F238E27FC236}">
                <a16:creationId xmlns:a16="http://schemas.microsoft.com/office/drawing/2014/main" id="{5C11F7F2-7696-42BD-AD26-B081421DAE2B}"/>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8464996" y="1581915"/>
            <a:ext cx="2861973" cy="2861973"/>
          </a:xfrm>
          <a:prstGeom prst="rect">
            <a:avLst/>
          </a:prstGeom>
          <a:noFill/>
          <a:ln>
            <a:noFill/>
          </a:ln>
        </p:spPr>
      </p:pic>
    </p:spTree>
    <p:extLst>
      <p:ext uri="{BB962C8B-B14F-4D97-AF65-F5344CB8AC3E}">
        <p14:creationId xmlns:p14="http://schemas.microsoft.com/office/powerpoint/2010/main" val="2402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2810644" y="419667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2810644" y="274170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2810644" y="347190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2810644" y="419667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2810644" y="419667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2810644" y="201150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121369" y="1661897"/>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Blob 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Hubs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135835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 (GPv2)</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What if it could be simpler?</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5784263" y="3393022"/>
            <a:ext cx="1672129" cy="1598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844112" y="2480138"/>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901628" y="3931779"/>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438841" y="4207471"/>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341824" y="3412973"/>
            <a:ext cx="1660967" cy="15889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 name="TextBox 46">
            <a:extLst>
              <a:ext uri="{FF2B5EF4-FFF2-40B4-BE49-F238E27FC236}">
                <a16:creationId xmlns:a16="http://schemas.microsoft.com/office/drawing/2014/main" id="{CC2AFC10-3003-4C32-80F7-0ACB6270ED55}"/>
              </a:ext>
            </a:extLst>
          </p:cNvPr>
          <p:cNvSpPr txBox="1"/>
          <p:nvPr/>
        </p:nvSpPr>
        <p:spPr>
          <a:xfrm>
            <a:off x="7417859" y="1955140"/>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sp>
        <p:nvSpPr>
          <p:cNvPr id="52" name="TextBox 51">
            <a:extLst>
              <a:ext uri="{FF2B5EF4-FFF2-40B4-BE49-F238E27FC236}">
                <a16:creationId xmlns:a16="http://schemas.microsoft.com/office/drawing/2014/main" id="{AD9E25CC-5409-4D0A-AA3E-301FE218DA2F}"/>
              </a:ext>
            </a:extLst>
          </p:cNvPr>
          <p:cNvSpPr txBox="1"/>
          <p:nvPr/>
        </p:nvSpPr>
        <p:spPr>
          <a:xfrm>
            <a:off x="2987426" y="1832610"/>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grpSp>
        <p:nvGrpSpPr>
          <p:cNvPr id="20" name="Group 19">
            <a:extLst>
              <a:ext uri="{FF2B5EF4-FFF2-40B4-BE49-F238E27FC236}">
                <a16:creationId xmlns:a16="http://schemas.microsoft.com/office/drawing/2014/main" id="{7042C619-CA8B-4301-A5B4-BF8444167DD3}"/>
              </a:ext>
            </a:extLst>
          </p:cNvPr>
          <p:cNvGrpSpPr/>
          <p:nvPr/>
        </p:nvGrpSpPr>
        <p:grpSpPr>
          <a:xfrm>
            <a:off x="5838916" y="3539009"/>
            <a:ext cx="481362" cy="321413"/>
            <a:chOff x="5050372" y="2819483"/>
            <a:chExt cx="481362" cy="321413"/>
          </a:xfrm>
        </p:grpSpPr>
        <p:sp>
          <p:nvSpPr>
            <p:cNvPr id="53" name="Freeform 18">
              <a:extLst>
                <a:ext uri="{FF2B5EF4-FFF2-40B4-BE49-F238E27FC236}">
                  <a16:creationId xmlns:a16="http://schemas.microsoft.com/office/drawing/2014/main" id="{CE376755-957E-4BCF-90BE-DCD44535B091}"/>
                </a:ext>
              </a:extLst>
            </p:cNvPr>
            <p:cNvSpPr>
              <a:spLocks noEditPoints="1"/>
            </p:cNvSpPr>
            <p:nvPr/>
          </p:nvSpPr>
          <p:spPr bwMode="auto">
            <a:xfrm>
              <a:off x="5193655" y="281948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54" name="Straight Connector 53">
              <a:extLst>
                <a:ext uri="{FF2B5EF4-FFF2-40B4-BE49-F238E27FC236}">
                  <a16:creationId xmlns:a16="http://schemas.microsoft.com/office/drawing/2014/main" id="{968F365F-93ED-42D3-BC09-F324B19856C6}"/>
                </a:ext>
              </a:extLst>
            </p:cNvPr>
            <p:cNvCxnSpPr>
              <a:cxnSpLocks/>
            </p:cNvCxnSpPr>
            <p:nvPr/>
          </p:nvCxnSpPr>
          <p:spPr>
            <a:xfrm>
              <a:off x="5051868"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D08393-DC30-4CDE-AE9A-A71B8F2CF378}"/>
                </a:ext>
              </a:extLst>
            </p:cNvPr>
            <p:cNvCxnSpPr>
              <a:cxnSpLocks/>
            </p:cNvCxnSpPr>
            <p:nvPr/>
          </p:nvCxnSpPr>
          <p:spPr>
            <a:xfrm flipV="1">
              <a:off x="5050372"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5AF5F4-C881-44D0-ABCD-4D77643D584D}"/>
                </a:ext>
              </a:extLst>
            </p:cNvPr>
            <p:cNvCxnSpPr>
              <a:cxnSpLocks/>
            </p:cNvCxnSpPr>
            <p:nvPr/>
          </p:nvCxnSpPr>
          <p:spPr>
            <a:xfrm flipH="1">
              <a:off x="5426975"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D637C3-371A-43EC-9B2D-4841A09B67AB}"/>
                </a:ext>
              </a:extLst>
            </p:cNvPr>
            <p:cNvCxnSpPr>
              <a:cxnSpLocks/>
            </p:cNvCxnSpPr>
            <p:nvPr/>
          </p:nvCxnSpPr>
          <p:spPr>
            <a:xfrm flipH="1" flipV="1">
              <a:off x="5431465"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E76739D-BAE2-470F-87DD-432272C677B7}"/>
              </a:ext>
            </a:extLst>
          </p:cNvPr>
          <p:cNvGrpSpPr/>
          <p:nvPr/>
        </p:nvGrpSpPr>
        <p:grpSpPr>
          <a:xfrm>
            <a:off x="9443997" y="3502481"/>
            <a:ext cx="481362" cy="321413"/>
            <a:chOff x="9124638" y="2796333"/>
            <a:chExt cx="481362" cy="321413"/>
          </a:xfrm>
        </p:grpSpPr>
        <p:sp>
          <p:nvSpPr>
            <p:cNvPr id="59" name="Freeform 18">
              <a:extLst>
                <a:ext uri="{FF2B5EF4-FFF2-40B4-BE49-F238E27FC236}">
                  <a16:creationId xmlns:a16="http://schemas.microsoft.com/office/drawing/2014/main" id="{3AA976F5-6DD2-499C-8356-7FAFCC4FAC29}"/>
                </a:ext>
              </a:extLst>
            </p:cNvPr>
            <p:cNvSpPr>
              <a:spLocks noEditPoints="1"/>
            </p:cNvSpPr>
            <p:nvPr/>
          </p:nvSpPr>
          <p:spPr bwMode="auto">
            <a:xfrm>
              <a:off x="9267921" y="279633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60" name="Straight Connector 59">
              <a:extLst>
                <a:ext uri="{FF2B5EF4-FFF2-40B4-BE49-F238E27FC236}">
                  <a16:creationId xmlns:a16="http://schemas.microsoft.com/office/drawing/2014/main" id="{121CF110-4A64-4077-AC72-F0ED0CD09EE3}"/>
                </a:ext>
              </a:extLst>
            </p:cNvPr>
            <p:cNvCxnSpPr>
              <a:cxnSpLocks/>
            </p:cNvCxnSpPr>
            <p:nvPr/>
          </p:nvCxnSpPr>
          <p:spPr>
            <a:xfrm>
              <a:off x="9126134"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15E892-A82D-4F65-9243-157C15DFCBEA}"/>
                </a:ext>
              </a:extLst>
            </p:cNvPr>
            <p:cNvCxnSpPr>
              <a:cxnSpLocks/>
            </p:cNvCxnSpPr>
            <p:nvPr/>
          </p:nvCxnSpPr>
          <p:spPr>
            <a:xfrm flipV="1">
              <a:off x="9124638"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D4B0BE-5E90-478C-8379-0BB15A4E2D62}"/>
                </a:ext>
              </a:extLst>
            </p:cNvPr>
            <p:cNvCxnSpPr>
              <a:cxnSpLocks/>
            </p:cNvCxnSpPr>
            <p:nvPr/>
          </p:nvCxnSpPr>
          <p:spPr>
            <a:xfrm flipH="1">
              <a:off x="9501241"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85626C6-C925-479D-8B84-FD7A67214DAA}"/>
                </a:ext>
              </a:extLst>
            </p:cNvPr>
            <p:cNvCxnSpPr>
              <a:cxnSpLocks/>
            </p:cNvCxnSpPr>
            <p:nvPr/>
          </p:nvCxnSpPr>
          <p:spPr>
            <a:xfrm flipH="1" flipV="1">
              <a:off x="9505731"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76" name="Picture 75">
            <a:extLst>
              <a:ext uri="{FF2B5EF4-FFF2-40B4-BE49-F238E27FC236}">
                <a16:creationId xmlns:a16="http://schemas.microsoft.com/office/drawing/2014/main" id="{D3716583-5229-45AA-852D-C75A839B734C}"/>
              </a:ext>
            </a:extLst>
          </p:cNvPr>
          <p:cNvPicPr>
            <a:picLocks noChangeAspect="1"/>
          </p:cNvPicPr>
          <p:nvPr/>
        </p:nvPicPr>
        <p:blipFill>
          <a:blip r:embed="rId10"/>
          <a:stretch>
            <a:fillRect/>
          </a:stretch>
        </p:blipFill>
        <p:spPr>
          <a:xfrm>
            <a:off x="4297627" y="3634316"/>
            <a:ext cx="1124722" cy="1124722"/>
          </a:xfrm>
          <a:prstGeom prst="rect">
            <a:avLst/>
          </a:prstGeom>
        </p:spPr>
      </p:pic>
      <p:cxnSp>
        <p:nvCxnSpPr>
          <p:cNvPr id="80" name="Straight Arrow Connector 79">
            <a:extLst>
              <a:ext uri="{FF2B5EF4-FFF2-40B4-BE49-F238E27FC236}">
                <a16:creationId xmlns:a16="http://schemas.microsoft.com/office/drawing/2014/main" id="{AE668507-C1EA-475E-8898-8B9CAE40324D}"/>
              </a:ext>
            </a:extLst>
          </p:cNvPr>
          <p:cNvCxnSpPr>
            <a:cxnSpLocks/>
            <a:stCxn id="76" idx="3"/>
            <a:endCxn id="4" idx="1"/>
          </p:cNvCxnSpPr>
          <p:nvPr/>
        </p:nvCxnSpPr>
        <p:spPr>
          <a:xfrm flipV="1">
            <a:off x="5422349" y="4192362"/>
            <a:ext cx="361914" cy="431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7" name="Picture 86">
            <a:extLst>
              <a:ext uri="{FF2B5EF4-FFF2-40B4-BE49-F238E27FC236}">
                <a16:creationId xmlns:a16="http://schemas.microsoft.com/office/drawing/2014/main" id="{771ED3D7-B27B-4821-8B59-8DA7C8238A54}"/>
              </a:ext>
            </a:extLst>
          </p:cNvPr>
          <p:cNvPicPr>
            <a:picLocks noChangeAspect="1"/>
          </p:cNvPicPr>
          <p:nvPr/>
        </p:nvPicPr>
        <p:blipFill>
          <a:blip r:embed="rId10"/>
          <a:stretch>
            <a:fillRect/>
          </a:stretch>
        </p:blipFill>
        <p:spPr>
          <a:xfrm>
            <a:off x="7802708" y="3630001"/>
            <a:ext cx="1124722" cy="1124722"/>
          </a:xfrm>
          <a:prstGeom prst="rect">
            <a:avLst/>
          </a:prstGeom>
        </p:spPr>
      </p:pic>
      <p:cxnSp>
        <p:nvCxnSpPr>
          <p:cNvPr id="92" name="Straight Arrow Connector 91">
            <a:extLst>
              <a:ext uri="{FF2B5EF4-FFF2-40B4-BE49-F238E27FC236}">
                <a16:creationId xmlns:a16="http://schemas.microsoft.com/office/drawing/2014/main" id="{BF2AA92C-418F-4728-A5DE-1E763001ADBB}"/>
              </a:ext>
            </a:extLst>
          </p:cNvPr>
          <p:cNvCxnSpPr>
            <a:cxnSpLocks/>
          </p:cNvCxnSpPr>
          <p:nvPr/>
        </p:nvCxnSpPr>
        <p:spPr>
          <a:xfrm>
            <a:off x="8952232" y="4192362"/>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TextBox 94">
            <a:extLst>
              <a:ext uri="{FF2B5EF4-FFF2-40B4-BE49-F238E27FC236}">
                <a16:creationId xmlns:a16="http://schemas.microsoft.com/office/drawing/2014/main" id="{5B5AFAB3-FAAB-44F6-8259-7ABADF3DE361}"/>
              </a:ext>
            </a:extLst>
          </p:cNvPr>
          <p:cNvSpPr txBox="1"/>
          <p:nvPr/>
        </p:nvSpPr>
        <p:spPr>
          <a:xfrm>
            <a:off x="9462382" y="3942335"/>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97" name="TextBox 96">
            <a:extLst>
              <a:ext uri="{FF2B5EF4-FFF2-40B4-BE49-F238E27FC236}">
                <a16:creationId xmlns:a16="http://schemas.microsoft.com/office/drawing/2014/main" id="{CD1DDDE8-0D46-45E6-AB27-9364B8647BD6}"/>
              </a:ext>
            </a:extLst>
          </p:cNvPr>
          <p:cNvSpPr txBox="1"/>
          <p:nvPr/>
        </p:nvSpPr>
        <p:spPr>
          <a:xfrm>
            <a:off x="9256725" y="2500656"/>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2</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66" name="TextBox 65">
            <a:extLst>
              <a:ext uri="{FF2B5EF4-FFF2-40B4-BE49-F238E27FC236}">
                <a16:creationId xmlns:a16="http://schemas.microsoft.com/office/drawing/2014/main" id="{F6F75E07-EE71-4659-BB8D-0610293F927C}"/>
              </a:ext>
            </a:extLst>
          </p:cNvPr>
          <p:cNvSpPr txBox="1"/>
          <p:nvPr/>
        </p:nvSpPr>
        <p:spPr>
          <a:xfrm>
            <a:off x="4317900"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7" name="TextBox 66">
            <a:extLst>
              <a:ext uri="{FF2B5EF4-FFF2-40B4-BE49-F238E27FC236}">
                <a16:creationId xmlns:a16="http://schemas.microsoft.com/office/drawing/2014/main" id="{F18D7838-D04B-4D4F-BF81-D0911C3BAA22}"/>
              </a:ext>
            </a:extLst>
          </p:cNvPr>
          <p:cNvSpPr txBox="1"/>
          <p:nvPr/>
        </p:nvSpPr>
        <p:spPr>
          <a:xfrm>
            <a:off x="7874101"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8" name="TextBox 67">
            <a:extLst>
              <a:ext uri="{FF2B5EF4-FFF2-40B4-BE49-F238E27FC236}">
                <a16:creationId xmlns:a16="http://schemas.microsoft.com/office/drawing/2014/main" id="{BC8D5BE5-A159-474E-BD6B-6D7F015901E7}"/>
              </a:ext>
            </a:extLst>
          </p:cNvPr>
          <p:cNvSpPr txBox="1"/>
          <p:nvPr/>
        </p:nvSpPr>
        <p:spPr>
          <a:xfrm>
            <a:off x="6149726" y="5056242"/>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
        <p:nvSpPr>
          <p:cNvPr id="69" name="TextBox 68">
            <a:extLst>
              <a:ext uri="{FF2B5EF4-FFF2-40B4-BE49-F238E27FC236}">
                <a16:creationId xmlns:a16="http://schemas.microsoft.com/office/drawing/2014/main" id="{3B79FEB8-57D6-4757-89D0-C23417352B56}"/>
              </a:ext>
            </a:extLst>
          </p:cNvPr>
          <p:cNvSpPr txBox="1"/>
          <p:nvPr/>
        </p:nvSpPr>
        <p:spPr>
          <a:xfrm>
            <a:off x="9719930" y="5056856"/>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Tree>
    <p:extLst>
      <p:ext uri="{BB962C8B-B14F-4D97-AF65-F5344CB8AC3E}">
        <p14:creationId xmlns:p14="http://schemas.microsoft.com/office/powerpoint/2010/main" val="1461634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2B1C9C-E418-4C58-AA59-FA3127A86FE6}"/>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dirty="0">
                <a:solidFill>
                  <a:schemeClr val="bg1"/>
                </a:solidFill>
              </a:rPr>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Instantly trigger a serverless function to run analysis when a new file is added to a blob storage container.</a:t>
                </a:r>
              </a:p>
              <a:p>
                <a:pPr marL="0" marR="0" lvl="0" indent="0" algn="l" defTabSz="914228"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1F3A04D-AFA9-4FFE-939C-A928BB43CFCE}"/>
              </a:ext>
            </a:extLst>
          </p:cNvPr>
          <p:cNvSpPr/>
          <p:nvPr/>
        </p:nvSpPr>
        <p:spPr bwMode="auto">
          <a:xfrm>
            <a:off x="6985100"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Event Publishers</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70" name="Straight Connector 69">
            <a:extLst>
              <a:ext uri="{FF2B5EF4-FFF2-40B4-BE49-F238E27FC236}">
                <a16:creationId xmlns:a16="http://schemas.microsoft.com/office/drawing/2014/main" id="{557713CF-FB43-4D3B-8943-4C9BF9310929}"/>
              </a:ext>
            </a:extLst>
          </p:cNvPr>
          <p:cNvCxnSpPr>
            <a:cxnSpLocks/>
          </p:cNvCxnSpPr>
          <p:nvPr/>
        </p:nvCxnSpPr>
        <p:spPr>
          <a:xfrm>
            <a:off x="2151439" y="4678454"/>
            <a:ext cx="918358" cy="891201"/>
          </a:xfrm>
          <a:prstGeom prst="line">
            <a:avLst/>
          </a:prstGeom>
          <a:noFill/>
          <a:ln w="9525" cap="flat" cmpd="sng" algn="ctr">
            <a:noFill/>
            <a:prstDash val="solid"/>
            <a:headEnd type="none"/>
            <a:tailEnd type="none"/>
          </a:ln>
          <a:effectLst/>
        </p:spPr>
      </p:cxnSp>
      <p:sp>
        <p:nvSpPr>
          <p:cNvPr id="71" name="Rectangle 70">
            <a:extLst>
              <a:ext uri="{FF2B5EF4-FFF2-40B4-BE49-F238E27FC236}">
                <a16:creationId xmlns:a16="http://schemas.microsoft.com/office/drawing/2014/main" id="{B25E752A-C740-4083-8E98-8E9DE7E01B28}"/>
              </a:ext>
            </a:extLst>
          </p:cNvPr>
          <p:cNvSpPr/>
          <p:nvPr/>
        </p:nvSpPr>
        <p:spPr bwMode="auto">
          <a:xfrm>
            <a:off x="727248" y="4895417"/>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 name="Rectangle 71">
            <a:extLst>
              <a:ext uri="{FF2B5EF4-FFF2-40B4-BE49-F238E27FC236}">
                <a16:creationId xmlns:a16="http://schemas.microsoft.com/office/drawing/2014/main" id="{3FEB2E72-C168-4DF3-AD3F-30CBF722BD06}"/>
              </a:ext>
            </a:extLst>
          </p:cNvPr>
          <p:cNvSpPr/>
          <p:nvPr/>
        </p:nvSpPr>
        <p:spPr bwMode="auto">
          <a:xfrm>
            <a:off x="720475" y="3983170"/>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BCBF35DC-54B3-4482-B941-C29A0278AEB3}"/>
              </a:ext>
            </a:extLst>
          </p:cNvPr>
          <p:cNvSpPr/>
          <p:nvPr/>
        </p:nvSpPr>
        <p:spPr bwMode="auto">
          <a:xfrm>
            <a:off x="3856174"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4" name="TextBox 73">
            <a:extLst>
              <a:ext uri="{FF2B5EF4-FFF2-40B4-BE49-F238E27FC236}">
                <a16:creationId xmlns:a16="http://schemas.microsoft.com/office/drawing/2014/main" id="{95290323-E3ED-4D94-BD08-DCF6897C4C6E}"/>
              </a:ext>
            </a:extLst>
          </p:cNvPr>
          <p:cNvSpPr txBox="1"/>
          <p:nvPr/>
        </p:nvSpPr>
        <p:spPr>
          <a:xfrm>
            <a:off x="720475" y="4224158"/>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Resource Groups</a:t>
            </a:r>
          </a:p>
        </p:txBody>
      </p:sp>
      <p:sp>
        <p:nvSpPr>
          <p:cNvPr id="75" name="TextBox 74">
            <a:extLst>
              <a:ext uri="{FF2B5EF4-FFF2-40B4-BE49-F238E27FC236}">
                <a16:creationId xmlns:a16="http://schemas.microsoft.com/office/drawing/2014/main" id="{DBA772D2-626A-448B-9C42-8915D30E7A5C}"/>
              </a:ext>
            </a:extLst>
          </p:cNvPr>
          <p:cNvSpPr txBox="1"/>
          <p:nvPr/>
        </p:nvSpPr>
        <p:spPr>
          <a:xfrm>
            <a:off x="3856175" y="2359872"/>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Event Hubs</a:t>
            </a:r>
          </a:p>
        </p:txBody>
      </p:sp>
      <p:sp>
        <p:nvSpPr>
          <p:cNvPr id="77" name="TextBox 76">
            <a:extLst>
              <a:ext uri="{FF2B5EF4-FFF2-40B4-BE49-F238E27FC236}">
                <a16:creationId xmlns:a16="http://schemas.microsoft.com/office/drawing/2014/main" id="{6D3FC770-8D30-49A0-A96C-AF52C5007651}"/>
              </a:ext>
            </a:extLst>
          </p:cNvPr>
          <p:cNvSpPr txBox="1"/>
          <p:nvPr/>
        </p:nvSpPr>
        <p:spPr>
          <a:xfrm>
            <a:off x="725522" y="5145179"/>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Subscriptions</a:t>
            </a:r>
          </a:p>
        </p:txBody>
      </p:sp>
      <p:pic>
        <p:nvPicPr>
          <p:cNvPr id="78" name="Picture 77">
            <a:extLst>
              <a:ext uri="{FF2B5EF4-FFF2-40B4-BE49-F238E27FC236}">
                <a16:creationId xmlns:a16="http://schemas.microsoft.com/office/drawing/2014/main" id="{CC15FC05-10FD-4C27-8A9F-30093E53C80B}"/>
              </a:ext>
            </a:extLst>
          </p:cNvPr>
          <p:cNvPicPr>
            <a:picLocks noChangeAspect="1"/>
          </p:cNvPicPr>
          <p:nvPr/>
        </p:nvPicPr>
        <p:blipFill rotWithShape="1">
          <a:blip r:embed="rId4"/>
          <a:srcRect b="32970"/>
          <a:stretch/>
        </p:blipFill>
        <p:spPr>
          <a:xfrm>
            <a:off x="4019032" y="2311229"/>
            <a:ext cx="311687" cy="314321"/>
          </a:xfrm>
          <a:prstGeom prst="rect">
            <a:avLst/>
          </a:prstGeom>
          <a:solidFill>
            <a:schemeClr val="accent4"/>
          </a:solidFill>
          <a:ln>
            <a:noFill/>
          </a:ln>
        </p:spPr>
      </p:pic>
      <p:pic>
        <p:nvPicPr>
          <p:cNvPr id="79" name="Picture 78">
            <a:extLst>
              <a:ext uri="{FF2B5EF4-FFF2-40B4-BE49-F238E27FC236}">
                <a16:creationId xmlns:a16="http://schemas.microsoft.com/office/drawing/2014/main" id="{C7EAB082-36FA-4DE3-8977-AA779DA9E503}"/>
              </a:ext>
            </a:extLst>
          </p:cNvPr>
          <p:cNvPicPr>
            <a:picLocks noChangeAspect="1"/>
          </p:cNvPicPr>
          <p:nvPr/>
        </p:nvPicPr>
        <p:blipFill>
          <a:blip r:embed="rId5"/>
          <a:stretch>
            <a:fillRect/>
          </a:stretch>
        </p:blipFill>
        <p:spPr>
          <a:xfrm>
            <a:off x="883333" y="4176833"/>
            <a:ext cx="311687" cy="311687"/>
          </a:xfrm>
          <a:prstGeom prst="rect">
            <a:avLst/>
          </a:prstGeom>
          <a:solidFill>
            <a:schemeClr val="accent4"/>
          </a:solidFill>
          <a:ln>
            <a:noFill/>
          </a:ln>
        </p:spPr>
      </p:pic>
      <p:pic>
        <p:nvPicPr>
          <p:cNvPr id="81" name="Picture 80">
            <a:extLst>
              <a:ext uri="{FF2B5EF4-FFF2-40B4-BE49-F238E27FC236}">
                <a16:creationId xmlns:a16="http://schemas.microsoft.com/office/drawing/2014/main" id="{6A310C8F-2815-4EE5-A789-53BE619787B7}"/>
              </a:ext>
            </a:extLst>
          </p:cNvPr>
          <p:cNvPicPr>
            <a:picLocks noChangeAspect="1"/>
          </p:cNvPicPr>
          <p:nvPr/>
        </p:nvPicPr>
        <p:blipFill>
          <a:blip r:embed="rId6"/>
          <a:stretch>
            <a:fillRect/>
          </a:stretch>
        </p:blipFill>
        <p:spPr>
          <a:xfrm>
            <a:off x="896787" y="5095767"/>
            <a:ext cx="298330" cy="298330"/>
          </a:xfrm>
          <a:prstGeom prst="rect">
            <a:avLst/>
          </a:prstGeom>
          <a:solidFill>
            <a:schemeClr val="accent4"/>
          </a:solidFill>
          <a:ln>
            <a:noFill/>
          </a:ln>
        </p:spPr>
      </p:pic>
      <p:grpSp>
        <p:nvGrpSpPr>
          <p:cNvPr id="82" name="Group 81">
            <a:extLst>
              <a:ext uri="{FF2B5EF4-FFF2-40B4-BE49-F238E27FC236}">
                <a16:creationId xmlns:a16="http://schemas.microsoft.com/office/drawing/2014/main" id="{842740B0-ABBF-40AC-AA01-B1E032128E38}"/>
              </a:ext>
            </a:extLst>
          </p:cNvPr>
          <p:cNvGrpSpPr/>
          <p:nvPr/>
        </p:nvGrpSpPr>
        <p:grpSpPr>
          <a:xfrm>
            <a:off x="3826424" y="4895416"/>
            <a:ext cx="2688511" cy="699013"/>
            <a:chOff x="4415152" y="4916944"/>
            <a:chExt cx="2688511" cy="699013"/>
          </a:xfrm>
          <a:solidFill>
            <a:schemeClr val="accent4"/>
          </a:solidFill>
        </p:grpSpPr>
        <p:sp>
          <p:nvSpPr>
            <p:cNvPr id="96" name="Rectangle 95">
              <a:extLst>
                <a:ext uri="{FF2B5EF4-FFF2-40B4-BE49-F238E27FC236}">
                  <a16:creationId xmlns:a16="http://schemas.microsoft.com/office/drawing/2014/main" id="{BA305313-74C6-4FAC-B36E-CD3659EB9CE3}"/>
                </a:ext>
              </a:extLst>
            </p:cNvPr>
            <p:cNvSpPr/>
            <p:nvPr/>
          </p:nvSpPr>
          <p:spPr bwMode="auto">
            <a:xfrm>
              <a:off x="4415152" y="4916944"/>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TextBox 99">
              <a:extLst>
                <a:ext uri="{FF2B5EF4-FFF2-40B4-BE49-F238E27FC236}">
                  <a16:creationId xmlns:a16="http://schemas.microsoft.com/office/drawing/2014/main" id="{E868DA1D-BEBB-47B2-806E-FE502E7E00C6}"/>
                </a:ext>
              </a:extLst>
            </p:cNvPr>
            <p:cNvSpPr txBox="1"/>
            <p:nvPr/>
          </p:nvSpPr>
          <p:spPr>
            <a:xfrm>
              <a:off x="4444093" y="5157920"/>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Custom Topic</a:t>
              </a:r>
            </a:p>
          </p:txBody>
        </p:sp>
        <p:pic>
          <p:nvPicPr>
            <p:cNvPr id="102" name="Picture 101">
              <a:extLst>
                <a:ext uri="{FF2B5EF4-FFF2-40B4-BE49-F238E27FC236}">
                  <a16:creationId xmlns:a16="http://schemas.microsoft.com/office/drawing/2014/main" id="{C8267202-E785-48FD-8EA0-A99EE3FCD0DB}"/>
                </a:ext>
              </a:extLst>
            </p:cNvPr>
            <p:cNvPicPr>
              <a:picLocks noChangeAspect="1"/>
            </p:cNvPicPr>
            <p:nvPr/>
          </p:nvPicPr>
          <p:blipFill>
            <a:blip r:embed="rId7"/>
            <a:stretch>
              <a:fillRect/>
            </a:stretch>
          </p:blipFill>
          <p:spPr>
            <a:xfrm>
              <a:off x="4591366" y="5123964"/>
              <a:ext cx="284973" cy="284973"/>
            </a:xfrm>
            <a:prstGeom prst="rect">
              <a:avLst/>
            </a:prstGeom>
            <a:grpFill/>
            <a:ln>
              <a:noFill/>
            </a:ln>
          </p:spPr>
        </p:pic>
      </p:grpSp>
      <p:grpSp>
        <p:nvGrpSpPr>
          <p:cNvPr id="103" name="Group 102">
            <a:extLst>
              <a:ext uri="{FF2B5EF4-FFF2-40B4-BE49-F238E27FC236}">
                <a16:creationId xmlns:a16="http://schemas.microsoft.com/office/drawing/2014/main" id="{7BACC5DF-C192-4ECD-9AAE-AFBE1F056E10}"/>
              </a:ext>
            </a:extLst>
          </p:cNvPr>
          <p:cNvGrpSpPr/>
          <p:nvPr/>
        </p:nvGrpSpPr>
        <p:grpSpPr>
          <a:xfrm>
            <a:off x="727248" y="2117612"/>
            <a:ext cx="2688511" cy="699013"/>
            <a:chOff x="4396373" y="879136"/>
            <a:chExt cx="2688511" cy="699013"/>
          </a:xfrm>
          <a:solidFill>
            <a:schemeClr val="accent4"/>
          </a:solidFill>
        </p:grpSpPr>
        <p:sp>
          <p:nvSpPr>
            <p:cNvPr id="104" name="Rectangle 103">
              <a:extLst>
                <a:ext uri="{FF2B5EF4-FFF2-40B4-BE49-F238E27FC236}">
                  <a16:creationId xmlns:a16="http://schemas.microsoft.com/office/drawing/2014/main" id="{67C94405-6329-48B5-A04A-716E3E11934C}"/>
                </a:ext>
              </a:extLst>
            </p:cNvPr>
            <p:cNvSpPr/>
            <p:nvPr/>
          </p:nvSpPr>
          <p:spPr bwMode="auto">
            <a:xfrm>
              <a:off x="4396373" y="879136"/>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TextBox 104">
              <a:extLst>
                <a:ext uri="{FF2B5EF4-FFF2-40B4-BE49-F238E27FC236}">
                  <a16:creationId xmlns:a16="http://schemas.microsoft.com/office/drawing/2014/main" id="{31465950-B245-4AF3-8C72-913E76DFBCA1}"/>
                </a:ext>
              </a:extLst>
            </p:cNvPr>
            <p:cNvSpPr txBox="1"/>
            <p:nvPr/>
          </p:nvSpPr>
          <p:spPr>
            <a:xfrm>
              <a:off x="4396374" y="1120126"/>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Blob Storage</a:t>
              </a:r>
            </a:p>
          </p:txBody>
        </p:sp>
        <p:pic>
          <p:nvPicPr>
            <p:cNvPr id="107" name="Picture 106">
              <a:extLst>
                <a:ext uri="{FF2B5EF4-FFF2-40B4-BE49-F238E27FC236}">
                  <a16:creationId xmlns:a16="http://schemas.microsoft.com/office/drawing/2014/main" id="{3F516B02-BCC5-474E-8981-84D7AC463A59}"/>
                </a:ext>
              </a:extLst>
            </p:cNvPr>
            <p:cNvPicPr>
              <a:picLocks noChangeAspect="1"/>
            </p:cNvPicPr>
            <p:nvPr/>
          </p:nvPicPr>
          <p:blipFill>
            <a:blip r:embed="rId8"/>
            <a:stretch>
              <a:fillRect/>
            </a:stretch>
          </p:blipFill>
          <p:spPr>
            <a:xfrm>
              <a:off x="4559231" y="1072800"/>
              <a:ext cx="311687" cy="311687"/>
            </a:xfrm>
            <a:prstGeom prst="rect">
              <a:avLst/>
            </a:prstGeom>
            <a:grpFill/>
            <a:ln>
              <a:noFill/>
            </a:ln>
          </p:spPr>
        </p:pic>
      </p:grpSp>
      <p:sp>
        <p:nvSpPr>
          <p:cNvPr id="108" name="Rectangle 107">
            <a:extLst>
              <a:ext uri="{FF2B5EF4-FFF2-40B4-BE49-F238E27FC236}">
                <a16:creationId xmlns:a16="http://schemas.microsoft.com/office/drawing/2014/main" id="{E117BA5C-5242-4B24-B6D4-30EC0BA97835}"/>
              </a:ext>
            </a:extLst>
          </p:cNvPr>
          <p:cNvSpPr/>
          <p:nvPr/>
        </p:nvSpPr>
        <p:spPr bwMode="auto">
          <a:xfrm>
            <a:off x="3826424" y="3079493"/>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9" name="TextBox 108">
            <a:extLst>
              <a:ext uri="{FF2B5EF4-FFF2-40B4-BE49-F238E27FC236}">
                <a16:creationId xmlns:a16="http://schemas.microsoft.com/office/drawing/2014/main" id="{0CEBA01A-817C-4003-A6C5-851C67149032}"/>
              </a:ext>
            </a:extLst>
          </p:cNvPr>
          <p:cNvSpPr txBox="1"/>
          <p:nvPr/>
        </p:nvSpPr>
        <p:spPr>
          <a:xfrm>
            <a:off x="3826427" y="3296397"/>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Service Bus</a:t>
            </a:r>
          </a:p>
        </p:txBody>
      </p:sp>
      <p:pic>
        <p:nvPicPr>
          <p:cNvPr id="111" name="Picture 110">
            <a:extLst>
              <a:ext uri="{FF2B5EF4-FFF2-40B4-BE49-F238E27FC236}">
                <a16:creationId xmlns:a16="http://schemas.microsoft.com/office/drawing/2014/main" id="{D08216E0-257D-4FE1-A06E-F8A6C4C3B7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5963" y="3249472"/>
            <a:ext cx="310896" cy="310896"/>
          </a:xfrm>
          <a:prstGeom prst="rect">
            <a:avLst/>
          </a:prstGeom>
          <a:solidFill>
            <a:schemeClr val="accent4"/>
          </a:solidFill>
          <a:ln>
            <a:noFill/>
          </a:ln>
        </p:spPr>
      </p:pic>
      <p:sp>
        <p:nvSpPr>
          <p:cNvPr id="114" name="Rectangle 113">
            <a:extLst>
              <a:ext uri="{FF2B5EF4-FFF2-40B4-BE49-F238E27FC236}">
                <a16:creationId xmlns:a16="http://schemas.microsoft.com/office/drawing/2014/main" id="{A42F9287-D1B1-46C3-AFB8-44799A48E121}"/>
              </a:ext>
            </a:extLst>
          </p:cNvPr>
          <p:cNvSpPr/>
          <p:nvPr/>
        </p:nvSpPr>
        <p:spPr bwMode="auto">
          <a:xfrm>
            <a:off x="3826424" y="3983170"/>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5" name="TextBox 114">
            <a:extLst>
              <a:ext uri="{FF2B5EF4-FFF2-40B4-BE49-F238E27FC236}">
                <a16:creationId xmlns:a16="http://schemas.microsoft.com/office/drawing/2014/main" id="{0A2BD967-5F6D-4EF7-BA2A-5FCD6C7191F8}"/>
              </a:ext>
            </a:extLst>
          </p:cNvPr>
          <p:cNvSpPr txBox="1"/>
          <p:nvPr/>
        </p:nvSpPr>
        <p:spPr>
          <a:xfrm>
            <a:off x="3865695" y="4231595"/>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IoT Hub</a:t>
            </a:r>
          </a:p>
        </p:txBody>
      </p:sp>
      <p:pic>
        <p:nvPicPr>
          <p:cNvPr id="116" name="Picture 115" descr="A picture containing vector graphics&#10;&#10;Description generated with high confidence">
            <a:extLst>
              <a:ext uri="{FF2B5EF4-FFF2-40B4-BE49-F238E27FC236}">
                <a16:creationId xmlns:a16="http://schemas.microsoft.com/office/drawing/2014/main" id="{9A6AE336-53FD-4D14-981F-F26E2D1BB1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00006" y="4142570"/>
            <a:ext cx="310896" cy="310896"/>
          </a:xfrm>
          <a:prstGeom prst="rect">
            <a:avLst/>
          </a:prstGeom>
          <a:solidFill>
            <a:schemeClr val="accent4"/>
          </a:solidFill>
        </p:spPr>
      </p:pic>
      <p:grpSp>
        <p:nvGrpSpPr>
          <p:cNvPr id="117" name="Group 116">
            <a:extLst>
              <a:ext uri="{FF2B5EF4-FFF2-40B4-BE49-F238E27FC236}">
                <a16:creationId xmlns:a16="http://schemas.microsoft.com/office/drawing/2014/main" id="{808A378C-9B65-459E-9D59-DF7997A9699D}"/>
              </a:ext>
            </a:extLst>
          </p:cNvPr>
          <p:cNvGrpSpPr/>
          <p:nvPr/>
        </p:nvGrpSpPr>
        <p:grpSpPr>
          <a:xfrm>
            <a:off x="720475" y="3070923"/>
            <a:ext cx="2688511" cy="699013"/>
            <a:chOff x="4393541" y="1483446"/>
            <a:chExt cx="2688511" cy="699013"/>
          </a:xfrm>
          <a:solidFill>
            <a:schemeClr val="accent4"/>
          </a:solidFill>
        </p:grpSpPr>
        <p:sp>
          <p:nvSpPr>
            <p:cNvPr id="118" name="Rectangle 117">
              <a:extLst>
                <a:ext uri="{FF2B5EF4-FFF2-40B4-BE49-F238E27FC236}">
                  <a16:creationId xmlns:a16="http://schemas.microsoft.com/office/drawing/2014/main" id="{748638B3-30F9-4D7B-8A5A-1B12768B3D03}"/>
                </a:ext>
              </a:extLst>
            </p:cNvPr>
            <p:cNvSpPr/>
            <p:nvPr/>
          </p:nvSpPr>
          <p:spPr bwMode="auto">
            <a:xfrm>
              <a:off x="4393541" y="1483446"/>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0" name="TextBox 119">
              <a:extLst>
                <a:ext uri="{FF2B5EF4-FFF2-40B4-BE49-F238E27FC236}">
                  <a16:creationId xmlns:a16="http://schemas.microsoft.com/office/drawing/2014/main" id="{18FA2716-FE23-4945-BA3A-427419E24AE1}"/>
                </a:ext>
              </a:extLst>
            </p:cNvPr>
            <p:cNvSpPr txBox="1"/>
            <p:nvPr/>
          </p:nvSpPr>
          <p:spPr>
            <a:xfrm>
              <a:off x="4393542" y="1724436"/>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Storage (GPv2)</a:t>
              </a:r>
            </a:p>
          </p:txBody>
        </p:sp>
        <p:pic>
          <p:nvPicPr>
            <p:cNvPr id="121" name="Picture 120">
              <a:extLst>
                <a:ext uri="{FF2B5EF4-FFF2-40B4-BE49-F238E27FC236}">
                  <a16:creationId xmlns:a16="http://schemas.microsoft.com/office/drawing/2014/main" id="{A5567321-0D22-4187-B54A-8EF0FFC405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9955" y="1659682"/>
              <a:ext cx="310896" cy="310896"/>
            </a:xfrm>
            <a:prstGeom prst="rect">
              <a:avLst/>
            </a:prstGeom>
            <a:grpFill/>
          </p:spPr>
        </p:pic>
      </p:grpSp>
      <p:grpSp>
        <p:nvGrpSpPr>
          <p:cNvPr id="2" name="Group 1">
            <a:extLst>
              <a:ext uri="{FF2B5EF4-FFF2-40B4-BE49-F238E27FC236}">
                <a16:creationId xmlns:a16="http://schemas.microsoft.com/office/drawing/2014/main" id="{C6603540-771B-428D-BC2A-188CBF63E6E1}"/>
              </a:ext>
            </a:extLst>
          </p:cNvPr>
          <p:cNvGrpSpPr/>
          <p:nvPr/>
        </p:nvGrpSpPr>
        <p:grpSpPr>
          <a:xfrm>
            <a:off x="7116966" y="2275472"/>
            <a:ext cx="2060876" cy="365760"/>
            <a:chOff x="7237619" y="2916461"/>
            <a:chExt cx="2060876" cy="365760"/>
          </a:xfrm>
          <a:solidFill>
            <a:schemeClr val="accent4"/>
          </a:solidFill>
        </p:grpSpPr>
        <p:pic>
          <p:nvPicPr>
            <p:cNvPr id="122" name="Picture 121">
              <a:extLst>
                <a:ext uri="{FF2B5EF4-FFF2-40B4-BE49-F238E27FC236}">
                  <a16:creationId xmlns:a16="http://schemas.microsoft.com/office/drawing/2014/main" id="{810311C2-F29C-4189-A6F5-F9F2EEED778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9506" y="2916461"/>
              <a:ext cx="365760" cy="365760"/>
            </a:xfrm>
            <a:prstGeom prst="rect">
              <a:avLst/>
            </a:prstGeom>
            <a:grpFill/>
            <a:ln>
              <a:noFill/>
            </a:ln>
          </p:spPr>
        </p:pic>
        <p:sp>
          <p:nvSpPr>
            <p:cNvPr id="125" name="TextBox 124">
              <a:extLst>
                <a:ext uri="{FF2B5EF4-FFF2-40B4-BE49-F238E27FC236}">
                  <a16:creationId xmlns:a16="http://schemas.microsoft.com/office/drawing/2014/main" id="{B2E6A477-B375-4167-8670-B6A0260F56F8}"/>
                </a:ext>
              </a:extLst>
            </p:cNvPr>
            <p:cNvSpPr txBox="1"/>
            <p:nvPr/>
          </p:nvSpPr>
          <p:spPr>
            <a:xfrm>
              <a:off x="7237619" y="2990817"/>
              <a:ext cx="2060876"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Media Services</a:t>
              </a:r>
            </a:p>
          </p:txBody>
        </p:sp>
      </p:grpSp>
    </p:spTree>
    <p:extLst>
      <p:ext uri="{BB962C8B-B14F-4D97-AF65-F5344CB8AC3E}">
        <p14:creationId xmlns:p14="http://schemas.microsoft.com/office/powerpoint/2010/main" val="118679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Event Handlers (subscribers)</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171" name="Rectangle 170">
            <a:extLst>
              <a:ext uri="{FF2B5EF4-FFF2-40B4-BE49-F238E27FC236}">
                <a16:creationId xmlns:a16="http://schemas.microsoft.com/office/drawing/2014/main" id="{8DC02D97-9E75-4617-9985-5BE856FD9673}"/>
              </a:ext>
            </a:extLst>
          </p:cNvPr>
          <p:cNvSpPr/>
          <p:nvPr/>
        </p:nvSpPr>
        <p:spPr bwMode="auto">
          <a:xfrm>
            <a:off x="727248"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4" name="Rectangle 173">
            <a:extLst>
              <a:ext uri="{FF2B5EF4-FFF2-40B4-BE49-F238E27FC236}">
                <a16:creationId xmlns:a16="http://schemas.microsoft.com/office/drawing/2014/main" id="{4982F188-89FA-4020-A851-7C412A5E32D9}"/>
              </a:ext>
            </a:extLst>
          </p:cNvPr>
          <p:cNvSpPr/>
          <p:nvPr/>
        </p:nvSpPr>
        <p:spPr bwMode="auto">
          <a:xfrm>
            <a:off x="727247" y="3079493"/>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Rectangle 186">
            <a:extLst>
              <a:ext uri="{FF2B5EF4-FFF2-40B4-BE49-F238E27FC236}">
                <a16:creationId xmlns:a16="http://schemas.microsoft.com/office/drawing/2014/main" id="{12CC15DB-CB17-4AC0-B103-488C6682EB12}"/>
              </a:ext>
            </a:extLst>
          </p:cNvPr>
          <p:cNvSpPr/>
          <p:nvPr/>
        </p:nvSpPr>
        <p:spPr bwMode="auto">
          <a:xfrm>
            <a:off x="727247" y="4041374"/>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Rectangle 187">
            <a:extLst>
              <a:ext uri="{FF2B5EF4-FFF2-40B4-BE49-F238E27FC236}">
                <a16:creationId xmlns:a16="http://schemas.microsoft.com/office/drawing/2014/main" id="{F5463476-78E7-47E1-AA56-894DECCBBB89}"/>
              </a:ext>
            </a:extLst>
          </p:cNvPr>
          <p:cNvSpPr/>
          <p:nvPr/>
        </p:nvSpPr>
        <p:spPr bwMode="auto">
          <a:xfrm>
            <a:off x="727246" y="5003255"/>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9" name="Rectangle 188">
            <a:extLst>
              <a:ext uri="{FF2B5EF4-FFF2-40B4-BE49-F238E27FC236}">
                <a16:creationId xmlns:a16="http://schemas.microsoft.com/office/drawing/2014/main" id="{1A1E2C36-42B7-4A26-AD71-BB79EB0209E9}"/>
              </a:ext>
            </a:extLst>
          </p:cNvPr>
          <p:cNvSpPr/>
          <p:nvPr/>
        </p:nvSpPr>
        <p:spPr bwMode="auto">
          <a:xfrm>
            <a:off x="3823502" y="2111636"/>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0" name="Rectangle 189">
            <a:extLst>
              <a:ext uri="{FF2B5EF4-FFF2-40B4-BE49-F238E27FC236}">
                <a16:creationId xmlns:a16="http://schemas.microsoft.com/office/drawing/2014/main" id="{86C9E37A-73E6-410D-BB92-C29ACC6C52CB}"/>
              </a:ext>
            </a:extLst>
          </p:cNvPr>
          <p:cNvSpPr/>
          <p:nvPr/>
        </p:nvSpPr>
        <p:spPr bwMode="auto">
          <a:xfrm>
            <a:off x="3823501" y="3073517"/>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1" name="Rectangle 190">
            <a:extLst>
              <a:ext uri="{FF2B5EF4-FFF2-40B4-BE49-F238E27FC236}">
                <a16:creationId xmlns:a16="http://schemas.microsoft.com/office/drawing/2014/main" id="{16358E2E-5E01-495F-B88A-3B76A7497CB4}"/>
              </a:ext>
            </a:extLst>
          </p:cNvPr>
          <p:cNvSpPr/>
          <p:nvPr/>
        </p:nvSpPr>
        <p:spPr bwMode="auto">
          <a:xfrm>
            <a:off x="3823501" y="4035398"/>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93" name="Picture 192">
            <a:extLst>
              <a:ext uri="{FF2B5EF4-FFF2-40B4-BE49-F238E27FC236}">
                <a16:creationId xmlns:a16="http://schemas.microsoft.com/office/drawing/2014/main" id="{F706400D-996A-4F42-9EBA-523FAF1EF19D}"/>
              </a:ext>
            </a:extLst>
          </p:cNvPr>
          <p:cNvPicPr>
            <a:picLocks noChangeAspect="1"/>
          </p:cNvPicPr>
          <p:nvPr/>
        </p:nvPicPr>
        <p:blipFill>
          <a:blip r:embed="rId4"/>
          <a:stretch>
            <a:fillRect/>
          </a:stretch>
        </p:blipFill>
        <p:spPr>
          <a:xfrm>
            <a:off x="952484" y="2311761"/>
            <a:ext cx="265858" cy="312142"/>
          </a:xfrm>
          <a:prstGeom prst="rect">
            <a:avLst/>
          </a:prstGeom>
          <a:ln>
            <a:noFill/>
          </a:ln>
        </p:spPr>
      </p:pic>
      <p:sp>
        <p:nvSpPr>
          <p:cNvPr id="194" name="TextBox 193">
            <a:extLst>
              <a:ext uri="{FF2B5EF4-FFF2-40B4-BE49-F238E27FC236}">
                <a16:creationId xmlns:a16="http://schemas.microsoft.com/office/drawing/2014/main" id="{6CC9D29D-1141-4198-A920-2D425EDA5EF3}"/>
              </a:ext>
            </a:extLst>
          </p:cNvPr>
          <p:cNvSpPr txBox="1"/>
          <p:nvPr/>
        </p:nvSpPr>
        <p:spPr>
          <a:xfrm>
            <a:off x="832324" y="2352618"/>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Functions</a:t>
            </a:r>
          </a:p>
        </p:txBody>
      </p:sp>
      <p:pic>
        <p:nvPicPr>
          <p:cNvPr id="195" name="Picture 194">
            <a:extLst>
              <a:ext uri="{FF2B5EF4-FFF2-40B4-BE49-F238E27FC236}">
                <a16:creationId xmlns:a16="http://schemas.microsoft.com/office/drawing/2014/main" id="{273B0633-6BF2-4EC9-9A02-70B469178F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227" y="3247489"/>
            <a:ext cx="265858" cy="312142"/>
          </a:xfrm>
          <a:prstGeom prst="rect">
            <a:avLst/>
          </a:prstGeom>
        </p:spPr>
      </p:pic>
      <p:sp>
        <p:nvSpPr>
          <p:cNvPr id="196" name="TextBox 195">
            <a:extLst>
              <a:ext uri="{FF2B5EF4-FFF2-40B4-BE49-F238E27FC236}">
                <a16:creationId xmlns:a16="http://schemas.microsoft.com/office/drawing/2014/main" id="{AB6C23DE-4656-4F3D-AE08-36EBA8B3E429}"/>
              </a:ext>
            </a:extLst>
          </p:cNvPr>
          <p:cNvSpPr txBox="1"/>
          <p:nvPr/>
        </p:nvSpPr>
        <p:spPr>
          <a:xfrm>
            <a:off x="840032" y="3295036"/>
            <a:ext cx="2114550"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Logic Apps</a:t>
            </a:r>
          </a:p>
        </p:txBody>
      </p:sp>
      <p:pic>
        <p:nvPicPr>
          <p:cNvPr id="197" name="Picture 196">
            <a:extLst>
              <a:ext uri="{FF2B5EF4-FFF2-40B4-BE49-F238E27FC236}">
                <a16:creationId xmlns:a16="http://schemas.microsoft.com/office/drawing/2014/main" id="{DC23EB78-3B4D-4BEE-ADB4-EC93ABA898F8}"/>
              </a:ext>
            </a:extLst>
          </p:cNvPr>
          <p:cNvPicPr>
            <a:picLocks noChangeAspect="1"/>
          </p:cNvPicPr>
          <p:nvPr/>
        </p:nvPicPr>
        <p:blipFill>
          <a:blip r:embed="rId6"/>
          <a:stretch>
            <a:fillRect/>
          </a:stretch>
        </p:blipFill>
        <p:spPr>
          <a:xfrm>
            <a:off x="952484" y="4235715"/>
            <a:ext cx="265858" cy="312142"/>
          </a:xfrm>
          <a:prstGeom prst="rect">
            <a:avLst/>
          </a:prstGeom>
          <a:ln>
            <a:noFill/>
          </a:ln>
        </p:spPr>
      </p:pic>
      <p:pic>
        <p:nvPicPr>
          <p:cNvPr id="198" name="Picture 197">
            <a:extLst>
              <a:ext uri="{FF2B5EF4-FFF2-40B4-BE49-F238E27FC236}">
                <a16:creationId xmlns:a16="http://schemas.microsoft.com/office/drawing/2014/main" id="{DAB62D02-93DE-4EAD-AA52-BC16AAA2630C}"/>
              </a:ext>
            </a:extLst>
          </p:cNvPr>
          <p:cNvPicPr>
            <a:picLocks noChangeAspect="1"/>
          </p:cNvPicPr>
          <p:nvPr/>
        </p:nvPicPr>
        <p:blipFill>
          <a:blip r:embed="rId7"/>
          <a:stretch>
            <a:fillRect/>
          </a:stretch>
        </p:blipFill>
        <p:spPr>
          <a:xfrm>
            <a:off x="952484" y="5196690"/>
            <a:ext cx="265858" cy="312142"/>
          </a:xfrm>
          <a:prstGeom prst="rect">
            <a:avLst/>
          </a:prstGeom>
          <a:ln>
            <a:noFill/>
          </a:ln>
        </p:spPr>
      </p:pic>
      <p:pic>
        <p:nvPicPr>
          <p:cNvPr id="199" name="Picture 198">
            <a:extLst>
              <a:ext uri="{FF2B5EF4-FFF2-40B4-BE49-F238E27FC236}">
                <a16:creationId xmlns:a16="http://schemas.microsoft.com/office/drawing/2014/main" id="{18F5F745-52F8-4915-9951-994C95D96FC6}"/>
              </a:ext>
            </a:extLst>
          </p:cNvPr>
          <p:cNvPicPr>
            <a:picLocks noChangeAspect="1"/>
          </p:cNvPicPr>
          <p:nvPr/>
        </p:nvPicPr>
        <p:blipFill rotWithShape="1">
          <a:blip r:embed="rId8"/>
          <a:srcRect b="32970"/>
          <a:stretch/>
        </p:blipFill>
        <p:spPr>
          <a:xfrm>
            <a:off x="4063411" y="2294131"/>
            <a:ext cx="265471" cy="314321"/>
          </a:xfrm>
          <a:prstGeom prst="rect">
            <a:avLst/>
          </a:prstGeom>
          <a:ln>
            <a:noFill/>
          </a:ln>
        </p:spPr>
      </p:pic>
      <p:pic>
        <p:nvPicPr>
          <p:cNvPr id="200" name="Picture 199">
            <a:extLst>
              <a:ext uri="{FF2B5EF4-FFF2-40B4-BE49-F238E27FC236}">
                <a16:creationId xmlns:a16="http://schemas.microsoft.com/office/drawing/2014/main" id="{3866C4E1-600D-4A0E-A5BA-CCFB0F1E63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6335" y="3267575"/>
            <a:ext cx="310896" cy="310896"/>
          </a:xfrm>
          <a:prstGeom prst="rect">
            <a:avLst/>
          </a:prstGeom>
        </p:spPr>
      </p:pic>
      <p:pic>
        <p:nvPicPr>
          <p:cNvPr id="152" name="Picture 151">
            <a:extLst>
              <a:ext uri="{FF2B5EF4-FFF2-40B4-BE49-F238E27FC236}">
                <a16:creationId xmlns:a16="http://schemas.microsoft.com/office/drawing/2014/main" id="{CF9FBB2A-C143-44CE-AB5C-8770C8EA2A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56335" y="4212061"/>
            <a:ext cx="310896" cy="310896"/>
          </a:xfrm>
          <a:prstGeom prst="rect">
            <a:avLst/>
          </a:prstGeom>
        </p:spPr>
      </p:pic>
      <p:sp>
        <p:nvSpPr>
          <p:cNvPr id="205" name="TextBox 204">
            <a:extLst>
              <a:ext uri="{FF2B5EF4-FFF2-40B4-BE49-F238E27FC236}">
                <a16:creationId xmlns:a16="http://schemas.microsoft.com/office/drawing/2014/main" id="{022B11EB-662A-4F39-83AF-8B3C19E8B00C}"/>
              </a:ext>
            </a:extLst>
          </p:cNvPr>
          <p:cNvSpPr txBox="1"/>
          <p:nvPr/>
        </p:nvSpPr>
        <p:spPr>
          <a:xfrm>
            <a:off x="809282" y="4271790"/>
            <a:ext cx="2404765"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Automation</a:t>
            </a:r>
          </a:p>
        </p:txBody>
      </p:sp>
      <p:sp>
        <p:nvSpPr>
          <p:cNvPr id="206" name="TextBox 205">
            <a:extLst>
              <a:ext uri="{FF2B5EF4-FFF2-40B4-BE49-F238E27FC236}">
                <a16:creationId xmlns:a16="http://schemas.microsoft.com/office/drawing/2014/main" id="{2C58C408-069E-4344-9334-C079A39AAB56}"/>
              </a:ext>
            </a:extLst>
          </p:cNvPr>
          <p:cNvSpPr txBox="1"/>
          <p:nvPr/>
        </p:nvSpPr>
        <p:spPr>
          <a:xfrm>
            <a:off x="832324" y="5244237"/>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err="1">
                <a:gradFill>
                  <a:gsLst>
                    <a:gs pos="2500">
                      <a:srgbClr val="353535"/>
                    </a:gs>
                    <a:gs pos="34000">
                      <a:srgbClr val="353535"/>
                    </a:gs>
                  </a:gsLst>
                  <a:lin ang="5400000" scaled="0"/>
                </a:gradFill>
                <a:latin typeface="Segoe UI"/>
              </a:rPr>
              <a:t>WebHooks</a:t>
            </a:r>
            <a:endParaRPr lang="en-US" sz="1567" kern="0" dirty="0">
              <a:gradFill>
                <a:gsLst>
                  <a:gs pos="2500">
                    <a:srgbClr val="353535"/>
                  </a:gs>
                  <a:gs pos="34000">
                    <a:srgbClr val="353535"/>
                  </a:gs>
                </a:gsLst>
                <a:lin ang="5400000" scaled="0"/>
              </a:gradFill>
              <a:latin typeface="Segoe UI"/>
            </a:endParaRPr>
          </a:p>
        </p:txBody>
      </p:sp>
      <p:sp>
        <p:nvSpPr>
          <p:cNvPr id="207" name="TextBox 206">
            <a:extLst>
              <a:ext uri="{FF2B5EF4-FFF2-40B4-BE49-F238E27FC236}">
                <a16:creationId xmlns:a16="http://schemas.microsoft.com/office/drawing/2014/main" id="{0862E8B3-7BF1-41F1-9F35-E61B7A683855}"/>
              </a:ext>
            </a:extLst>
          </p:cNvPr>
          <p:cNvSpPr txBox="1"/>
          <p:nvPr/>
        </p:nvSpPr>
        <p:spPr>
          <a:xfrm>
            <a:off x="4003154" y="2352618"/>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Event Hubs</a:t>
            </a:r>
          </a:p>
        </p:txBody>
      </p:sp>
      <p:sp>
        <p:nvSpPr>
          <p:cNvPr id="208" name="TextBox 207">
            <a:extLst>
              <a:ext uri="{FF2B5EF4-FFF2-40B4-BE49-F238E27FC236}">
                <a16:creationId xmlns:a16="http://schemas.microsoft.com/office/drawing/2014/main" id="{B249AFDB-6409-4C72-825D-5E15E4E2DBA3}"/>
              </a:ext>
            </a:extLst>
          </p:cNvPr>
          <p:cNvSpPr txBox="1"/>
          <p:nvPr/>
        </p:nvSpPr>
        <p:spPr>
          <a:xfrm>
            <a:off x="4003154" y="3295036"/>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Storage Queue</a:t>
            </a:r>
          </a:p>
        </p:txBody>
      </p:sp>
      <p:sp>
        <p:nvSpPr>
          <p:cNvPr id="209" name="TextBox 208">
            <a:extLst>
              <a:ext uri="{FF2B5EF4-FFF2-40B4-BE49-F238E27FC236}">
                <a16:creationId xmlns:a16="http://schemas.microsoft.com/office/drawing/2014/main" id="{C135BBF6-DC98-4172-B6C9-E434FFCC8F1F}"/>
              </a:ext>
            </a:extLst>
          </p:cNvPr>
          <p:cNvSpPr txBox="1"/>
          <p:nvPr/>
        </p:nvSpPr>
        <p:spPr>
          <a:xfrm>
            <a:off x="4003154" y="4130926"/>
            <a:ext cx="2176462" cy="434093"/>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Relay Hybrid Connection</a:t>
            </a:r>
          </a:p>
        </p:txBody>
      </p:sp>
    </p:spTree>
    <p:extLst>
      <p:ext uri="{BB962C8B-B14F-4D97-AF65-F5344CB8AC3E}">
        <p14:creationId xmlns:p14="http://schemas.microsoft.com/office/powerpoint/2010/main" val="369702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6843162E-8FB1-4942-8D1A-7DC068339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58" name="Straight Arrow Connector 57"/>
          <p:cNvCxnSpPr>
            <a:cxnSpLocks/>
            <a:stCxn id="133" idx="3"/>
            <a:endCxn id="97" idx="1"/>
          </p:cNvCxnSpPr>
          <p:nvPr/>
        </p:nvCxnSpPr>
        <p:spPr>
          <a:xfrm flipV="1">
            <a:off x="3505123" y="410614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cxnSpLocks/>
            <a:stCxn id="97" idx="3"/>
            <a:endCxn id="142" idx="1"/>
          </p:cNvCxnSpPr>
          <p:nvPr/>
        </p:nvCxnSpPr>
        <p:spPr>
          <a:xfrm flipV="1">
            <a:off x="7019349" y="2642262"/>
            <a:ext cx="1478590" cy="14638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p:cNvCxnSpPr>
            <a:cxnSpLocks/>
            <a:stCxn id="97" idx="3"/>
            <a:endCxn id="145" idx="1"/>
          </p:cNvCxnSpPr>
          <p:nvPr/>
        </p:nvCxnSpPr>
        <p:spPr>
          <a:xfrm flipV="1">
            <a:off x="7019349" y="3372205"/>
            <a:ext cx="1478590" cy="73394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p:cNvCxnSpPr>
            <a:cxnSpLocks/>
            <a:stCxn id="97" idx="3"/>
            <a:endCxn id="148" idx="1"/>
          </p:cNvCxnSpPr>
          <p:nvPr/>
        </p:nvCxnSpPr>
        <p:spPr>
          <a:xfrm flipV="1">
            <a:off x="7019349" y="4102148"/>
            <a:ext cx="1478590" cy="399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a:endCxn id="97" idx="1"/>
          </p:cNvCxnSpPr>
          <p:nvPr/>
        </p:nvCxnSpPr>
        <p:spPr>
          <a:xfrm>
            <a:off x="3505123" y="265117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a:endCxn id="97" idx="1"/>
          </p:cNvCxnSpPr>
          <p:nvPr/>
        </p:nvCxnSpPr>
        <p:spPr>
          <a:xfrm>
            <a:off x="3505123" y="338137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a:endCxn id="97" idx="1"/>
          </p:cNvCxnSpPr>
          <p:nvPr/>
        </p:nvCxnSpPr>
        <p:spPr>
          <a:xfrm flipV="1">
            <a:off x="3505123" y="410614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a:endCxn id="97" idx="1"/>
          </p:cNvCxnSpPr>
          <p:nvPr/>
        </p:nvCxnSpPr>
        <p:spPr>
          <a:xfrm flipV="1">
            <a:off x="3505123" y="410614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p:cNvCxnSpPr>
            <a:cxnSpLocks/>
            <a:stCxn id="97" idx="3"/>
            <a:endCxn id="151" idx="1"/>
          </p:cNvCxnSpPr>
          <p:nvPr/>
        </p:nvCxnSpPr>
        <p:spPr>
          <a:xfrm>
            <a:off x="7019349" y="4106147"/>
            <a:ext cx="1478590" cy="72594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9" name="Group 38">
            <a:extLst>
              <a:ext uri="{FF2B5EF4-FFF2-40B4-BE49-F238E27FC236}">
                <a16:creationId xmlns:a16="http://schemas.microsoft.com/office/drawing/2014/main" id="{F6E438AC-6FAA-4EEE-A429-145CD94894B4}"/>
              </a:ext>
            </a:extLst>
          </p:cNvPr>
          <p:cNvGrpSpPr/>
          <p:nvPr/>
        </p:nvGrpSpPr>
        <p:grpSpPr>
          <a:xfrm>
            <a:off x="4898031" y="3088328"/>
            <a:ext cx="2207000" cy="2042106"/>
            <a:chOff x="4835540" y="2292437"/>
            <a:chExt cx="2251255" cy="2083054"/>
          </a:xfrm>
        </p:grpSpPr>
        <p:sp>
          <p:nvSpPr>
            <p:cNvPr id="102" name="Oval 101"/>
            <p:cNvSpPr/>
            <p:nvPr/>
          </p:nvSpPr>
          <p:spPr bwMode="auto">
            <a:xfrm>
              <a:off x="6897626"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sp>
          <p:nvSpPr>
            <p:cNvPr id="18" name="Oval 17"/>
            <p:cNvSpPr/>
            <p:nvPr/>
          </p:nvSpPr>
          <p:spPr bwMode="auto">
            <a:xfrm>
              <a:off x="4835540"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941" y="2292437"/>
              <a:ext cx="2076453" cy="2076453"/>
            </a:xfrm>
            <a:prstGeom prst="rect">
              <a:avLst/>
            </a:prstGeom>
          </p:spPr>
        </p:pic>
        <p:pic>
          <p:nvPicPr>
            <p:cNvPr id="40" name="Picture 39"/>
            <p:cNvPicPr>
              <a:picLocks noChangeAspect="1"/>
            </p:cNvPicPr>
            <p:nvPr/>
          </p:nvPicPr>
          <p:blipFill>
            <a:blip r:embed="rId5"/>
            <a:stretch>
              <a:fillRect/>
            </a:stretch>
          </p:blipFill>
          <p:spPr>
            <a:xfrm>
              <a:off x="4917284" y="2293381"/>
              <a:ext cx="2082110" cy="2082110"/>
            </a:xfrm>
            <a:prstGeom prst="rect">
              <a:avLst/>
            </a:prstGeom>
          </p:spPr>
        </p:pic>
      </p:grpSp>
      <p:cxnSp>
        <p:nvCxnSpPr>
          <p:cNvPr id="76" name="Straight Arrow Connector 75">
            <a:extLst>
              <a:ext uri="{FF2B5EF4-FFF2-40B4-BE49-F238E27FC236}">
                <a16:creationId xmlns:a16="http://schemas.microsoft.com/office/drawing/2014/main" id="{E48240A0-B3CA-412B-A27F-FF15BCC37C55}"/>
              </a:ext>
            </a:extLst>
          </p:cNvPr>
          <p:cNvCxnSpPr>
            <a:cxnSpLocks/>
            <a:stCxn id="40" idx="3"/>
            <a:endCxn id="154" idx="1"/>
          </p:cNvCxnSpPr>
          <p:nvPr/>
        </p:nvCxnSpPr>
        <p:spPr>
          <a:xfrm>
            <a:off x="7019349" y="4109844"/>
            <a:ext cx="1478590" cy="145219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a:endCxn id="40" idx="1"/>
          </p:cNvCxnSpPr>
          <p:nvPr/>
        </p:nvCxnSpPr>
        <p:spPr>
          <a:xfrm>
            <a:off x="3505123" y="192097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Arrow Connector 108">
            <a:extLst>
              <a:ext uri="{FF2B5EF4-FFF2-40B4-BE49-F238E27FC236}">
                <a16:creationId xmlns:a16="http://schemas.microsoft.com/office/drawing/2014/main" id="{666FA9CF-6CBA-44B8-87F1-92F061397F51}"/>
              </a:ext>
            </a:extLst>
          </p:cNvPr>
          <p:cNvCxnSpPr>
            <a:cxnSpLocks/>
            <a:stCxn id="138" idx="3"/>
            <a:endCxn id="40" idx="1"/>
          </p:cNvCxnSpPr>
          <p:nvPr/>
        </p:nvCxnSpPr>
        <p:spPr>
          <a:xfrm flipV="1">
            <a:off x="3505123" y="4109845"/>
            <a:ext cx="1473045" cy="219233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571367"/>
            <a:ext cx="2689274" cy="5080419"/>
            <a:chOff x="819769" y="509397"/>
            <a:chExt cx="2743200" cy="5182292"/>
          </a:xfrm>
          <a:solidFill>
            <a:schemeClr val="bg1">
              <a:lumMod val="85000"/>
            </a:schemeClr>
          </a:solidFill>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a:grpFill/>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6"/>
            <a:stretch>
              <a:fillRect/>
            </a:stretch>
          </p:blipFill>
          <p:spPr>
            <a:xfrm>
              <a:off x="962067" y="660273"/>
              <a:ext cx="411480" cy="411480"/>
            </a:xfrm>
            <a:prstGeom prst="rect">
              <a:avLst/>
            </a:prstGeom>
            <a:grp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a:grpFill/>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Blob Storage</a:t>
                </a:r>
              </a:p>
            </p:txBody>
          </p:sp>
        </p:grpSp>
        <p:pic>
          <p:nvPicPr>
            <p:cNvPr id="101" name="Picture 100"/>
            <p:cNvPicPr>
              <a:picLocks noChangeAspect="1"/>
            </p:cNvPicPr>
            <p:nvPr/>
          </p:nvPicPr>
          <p:blipFill>
            <a:blip r:embed="rId7"/>
            <a:stretch>
              <a:fillRect/>
            </a:stretch>
          </p:blipFill>
          <p:spPr>
            <a:xfrm>
              <a:off x="960291" y="1403340"/>
              <a:ext cx="415032" cy="415032"/>
            </a:xfrm>
            <a:prstGeom prst="rect">
              <a:avLst/>
            </a:prstGeom>
            <a:grp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a:grpFill/>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a:grpFill/>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a:grpFill/>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grpSp>
          <p:nvGrpSpPr>
            <p:cNvPr id="131" name="Group 130">
              <a:extLst>
                <a:ext uri="{FF2B5EF4-FFF2-40B4-BE49-F238E27FC236}">
                  <a16:creationId xmlns:a16="http://schemas.microsoft.com/office/drawing/2014/main" id="{4F753AFD-8268-4289-A016-61B80D625E84}"/>
                </a:ext>
              </a:extLst>
            </p:cNvPr>
            <p:cNvGrpSpPr/>
            <p:nvPr/>
          </p:nvGrpSpPr>
          <p:grpSpPr>
            <a:xfrm>
              <a:off x="819769" y="4233612"/>
              <a:ext cx="2743200" cy="713232"/>
              <a:chOff x="854832" y="509397"/>
              <a:chExt cx="2743200" cy="713232"/>
            </a:xfrm>
            <a:grpFill/>
          </p:grpSpPr>
          <p:sp>
            <p:nvSpPr>
              <p:cNvPr id="133" name="Rectangle 132">
                <a:extLst>
                  <a:ext uri="{FF2B5EF4-FFF2-40B4-BE49-F238E27FC236}">
                    <a16:creationId xmlns:a16="http://schemas.microsoft.com/office/drawing/2014/main" id="{64C46C94-DD45-4ABE-A052-BB61852B5710}"/>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4" name="TextBox 133">
                <a:extLst>
                  <a:ext uri="{FF2B5EF4-FFF2-40B4-BE49-F238E27FC236}">
                    <a16:creationId xmlns:a16="http://schemas.microsoft.com/office/drawing/2014/main" id="{C2D6657E-302B-4B6B-9F6E-5E65772C0B32}"/>
                  </a:ext>
                </a:extLst>
              </p:cNvPr>
              <p:cNvSpPr txBox="1"/>
              <p:nvPr/>
            </p:nvSpPr>
            <p:spPr>
              <a:xfrm>
                <a:off x="1463980" y="712390"/>
                <a:ext cx="132904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Custom Topics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978457"/>
              <a:ext cx="2743200" cy="713232"/>
              <a:chOff x="854832" y="509397"/>
              <a:chExt cx="2743200" cy="713232"/>
            </a:xfrm>
            <a:grpFill/>
          </p:grpSpPr>
          <p:sp>
            <p:nvSpPr>
              <p:cNvPr id="138" name="Rectangle 137">
                <a:extLst>
                  <a:ext uri="{FF2B5EF4-FFF2-40B4-BE49-F238E27FC236}">
                    <a16:creationId xmlns:a16="http://schemas.microsoft.com/office/drawing/2014/main" id="{C7BD2B39-98F8-46A4-8EDA-125F770985A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712390"/>
                <a:ext cx="135835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Storage (GPv2)</a:t>
                </a:r>
              </a:p>
            </p:txBody>
          </p:sp>
        </p:grpSp>
        <p:pic>
          <p:nvPicPr>
            <p:cNvPr id="93" name="Picture 92"/>
            <p:cNvPicPr>
              <a:picLocks noChangeAspect="1"/>
            </p:cNvPicPr>
            <p:nvPr/>
          </p:nvPicPr>
          <p:blipFill rotWithShape="1">
            <a:blip r:embed="rId8"/>
            <a:srcRect b="33533"/>
            <a:stretch/>
          </p:blipFill>
          <p:spPr>
            <a:xfrm>
              <a:off x="960291" y="3637869"/>
              <a:ext cx="415032" cy="415032"/>
            </a:xfrm>
            <a:prstGeom prst="rect">
              <a:avLst/>
            </a:prstGeom>
            <a:grpFill/>
            <a:ln>
              <a:noFill/>
            </a:ln>
          </p:spPr>
        </p:pic>
        <p:pic>
          <p:nvPicPr>
            <p:cNvPr id="98" name="Picture 97"/>
            <p:cNvPicPr>
              <a:picLocks noChangeAspect="1"/>
            </p:cNvPicPr>
            <p:nvPr/>
          </p:nvPicPr>
          <p:blipFill>
            <a:blip r:embed="rId9"/>
            <a:stretch>
              <a:fillRect/>
            </a:stretch>
          </p:blipFill>
          <p:spPr>
            <a:xfrm>
              <a:off x="960291" y="2893026"/>
              <a:ext cx="415032" cy="415032"/>
            </a:xfrm>
            <a:prstGeom prst="rect">
              <a:avLst/>
            </a:prstGeom>
            <a:grpFill/>
            <a:ln>
              <a:noFill/>
            </a:ln>
          </p:spPr>
        </p:pic>
        <p:pic>
          <p:nvPicPr>
            <p:cNvPr id="99" name="Picture 98"/>
            <p:cNvPicPr>
              <a:picLocks noChangeAspect="1"/>
            </p:cNvPicPr>
            <p:nvPr/>
          </p:nvPicPr>
          <p:blipFill>
            <a:blip r:embed="rId10"/>
            <a:stretch>
              <a:fillRect/>
            </a:stretch>
          </p:blipFill>
          <p:spPr>
            <a:xfrm>
              <a:off x="962067" y="2149959"/>
              <a:ext cx="411480" cy="411480"/>
            </a:xfrm>
            <a:prstGeom prst="rect">
              <a:avLst/>
            </a:prstGeom>
            <a:grpFill/>
            <a:ln>
              <a:noFill/>
            </a:ln>
          </p:spPr>
        </p:pic>
        <p:pic>
          <p:nvPicPr>
            <p:cNvPr id="3" name="Picture 2"/>
            <p:cNvPicPr>
              <a:picLocks noChangeAspect="1"/>
            </p:cNvPicPr>
            <p:nvPr/>
          </p:nvPicPr>
          <p:blipFill>
            <a:blip r:embed="rId11"/>
            <a:stretch>
              <a:fillRect/>
            </a:stretch>
          </p:blipFill>
          <p:spPr>
            <a:xfrm>
              <a:off x="962067" y="4384488"/>
              <a:ext cx="411480" cy="411480"/>
            </a:xfrm>
            <a:prstGeom prst="rect">
              <a:avLst/>
            </a:prstGeom>
            <a:grp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32937" t="26233" r="33290" b="30261"/>
            <a:stretch/>
          </p:blipFill>
          <p:spPr>
            <a:xfrm>
              <a:off x="962067" y="5129333"/>
              <a:ext cx="411480" cy="411480"/>
            </a:xfrm>
            <a:prstGeom prst="rect">
              <a:avLst/>
            </a:prstGeom>
            <a:grpFill/>
          </p:spPr>
        </p:pic>
      </p:grpSp>
      <p:grpSp>
        <p:nvGrpSpPr>
          <p:cNvPr id="33" name="Group 32">
            <a:extLst>
              <a:ext uri="{FF2B5EF4-FFF2-40B4-BE49-F238E27FC236}">
                <a16:creationId xmlns:a16="http://schemas.microsoft.com/office/drawing/2014/main" id="{60E1F249-113D-4E0D-A944-75FF4D7D9038}"/>
              </a:ext>
            </a:extLst>
          </p:cNvPr>
          <p:cNvGrpSpPr/>
          <p:nvPr/>
        </p:nvGrpSpPr>
        <p:grpSpPr>
          <a:xfrm>
            <a:off x="8497938" y="2292656"/>
            <a:ext cx="2689274" cy="3618985"/>
            <a:chOff x="8627998" y="1202545"/>
            <a:chExt cx="2743200" cy="3691553"/>
          </a:xfrm>
          <a:solidFill>
            <a:schemeClr val="bg1">
              <a:lumMod val="85000"/>
            </a:schemeClr>
          </a:solidFill>
        </p:grpSpPr>
        <p:grpSp>
          <p:nvGrpSpPr>
            <p:cNvPr id="32" name="Group 31">
              <a:extLst>
                <a:ext uri="{FF2B5EF4-FFF2-40B4-BE49-F238E27FC236}">
                  <a16:creationId xmlns:a16="http://schemas.microsoft.com/office/drawing/2014/main" id="{4EBE7A99-6DBF-4686-AE65-53637644FCAC}"/>
                </a:ext>
              </a:extLst>
            </p:cNvPr>
            <p:cNvGrpSpPr/>
            <p:nvPr/>
          </p:nvGrpSpPr>
          <p:grpSpPr>
            <a:xfrm>
              <a:off x="8627998" y="1202545"/>
              <a:ext cx="2743200" cy="713232"/>
              <a:chOff x="7840049" y="754291"/>
              <a:chExt cx="2743200" cy="713232"/>
            </a:xfrm>
            <a:grpFill/>
          </p:grpSpPr>
          <p:sp>
            <p:nvSpPr>
              <p:cNvPr id="142" name="Rectangle 141">
                <a:extLst>
                  <a:ext uri="{FF2B5EF4-FFF2-40B4-BE49-F238E27FC236}">
                    <a16:creationId xmlns:a16="http://schemas.microsoft.com/office/drawing/2014/main" id="{DFE9B887-71F7-403C-9D57-5E45C9FF4BF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3" name="TextBox 142">
                <a:extLst>
                  <a:ext uri="{FF2B5EF4-FFF2-40B4-BE49-F238E27FC236}">
                    <a16:creationId xmlns:a16="http://schemas.microsoft.com/office/drawing/2014/main" id="{15A247F7-4D18-4386-9F3E-FCFF3F7EC2EB}"/>
                  </a:ext>
                </a:extLst>
              </p:cNvPr>
              <p:cNvSpPr txBox="1"/>
              <p:nvPr/>
            </p:nvSpPr>
            <p:spPr>
              <a:xfrm>
                <a:off x="8449197" y="957284"/>
                <a:ext cx="1448282"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Functions</a:t>
                </a:r>
              </a:p>
            </p:txBody>
          </p:sp>
        </p:grpSp>
        <p:grpSp>
          <p:nvGrpSpPr>
            <p:cNvPr id="144" name="Group 143">
              <a:extLst>
                <a:ext uri="{FF2B5EF4-FFF2-40B4-BE49-F238E27FC236}">
                  <a16:creationId xmlns:a16="http://schemas.microsoft.com/office/drawing/2014/main" id="{F5B1A4B0-668D-42B9-980C-72F4D79BF2D6}"/>
                </a:ext>
              </a:extLst>
            </p:cNvPr>
            <p:cNvGrpSpPr/>
            <p:nvPr/>
          </p:nvGrpSpPr>
          <p:grpSpPr>
            <a:xfrm>
              <a:off x="8627998" y="1947125"/>
              <a:ext cx="2743200" cy="713232"/>
              <a:chOff x="7840049" y="754291"/>
              <a:chExt cx="2743200" cy="713232"/>
            </a:xfrm>
            <a:grpFill/>
          </p:grpSpPr>
          <p:sp>
            <p:nvSpPr>
              <p:cNvPr id="145" name="Rectangle 144">
                <a:extLst>
                  <a:ext uri="{FF2B5EF4-FFF2-40B4-BE49-F238E27FC236}">
                    <a16:creationId xmlns:a16="http://schemas.microsoft.com/office/drawing/2014/main" id="{F538DE4A-6CEE-4502-89C7-90D81CE41A11}"/>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6" name="TextBox 145">
                <a:extLst>
                  <a:ext uri="{FF2B5EF4-FFF2-40B4-BE49-F238E27FC236}">
                    <a16:creationId xmlns:a16="http://schemas.microsoft.com/office/drawing/2014/main" id="{0AE13DA8-5B93-421C-AA55-5D6FAD760F32}"/>
                  </a:ext>
                </a:extLst>
              </p:cNvPr>
              <p:cNvSpPr txBox="1"/>
              <p:nvPr/>
            </p:nvSpPr>
            <p:spPr>
              <a:xfrm>
                <a:off x="8449197" y="957284"/>
                <a:ext cx="1058266"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Logic Apps</a:t>
                </a:r>
              </a:p>
            </p:txBody>
          </p:sp>
        </p:grpSp>
        <p:grpSp>
          <p:nvGrpSpPr>
            <p:cNvPr id="147" name="Group 146">
              <a:extLst>
                <a:ext uri="{FF2B5EF4-FFF2-40B4-BE49-F238E27FC236}">
                  <a16:creationId xmlns:a16="http://schemas.microsoft.com/office/drawing/2014/main" id="{2F117F36-443C-4272-923C-7B2CEDC02CB7}"/>
                </a:ext>
              </a:extLst>
            </p:cNvPr>
            <p:cNvGrpSpPr/>
            <p:nvPr/>
          </p:nvGrpSpPr>
          <p:grpSpPr>
            <a:xfrm>
              <a:off x="8627998" y="2691705"/>
              <a:ext cx="2743200" cy="713232"/>
              <a:chOff x="7840049" y="754291"/>
              <a:chExt cx="2743200" cy="713232"/>
            </a:xfrm>
            <a:grpFill/>
          </p:grpSpPr>
          <p:sp>
            <p:nvSpPr>
              <p:cNvPr id="148" name="Rectangle 147">
                <a:extLst>
                  <a:ext uri="{FF2B5EF4-FFF2-40B4-BE49-F238E27FC236}">
                    <a16:creationId xmlns:a16="http://schemas.microsoft.com/office/drawing/2014/main" id="{469FE5DE-65D5-4C54-8566-4B15C68C10EC}"/>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9" name="TextBox 148">
                <a:extLst>
                  <a:ext uri="{FF2B5EF4-FFF2-40B4-BE49-F238E27FC236}">
                    <a16:creationId xmlns:a16="http://schemas.microsoft.com/office/drawing/2014/main" id="{CB1DA211-0806-4CA1-AB15-D7179FF925E8}"/>
                  </a:ext>
                </a:extLst>
              </p:cNvPr>
              <p:cNvSpPr txBox="1"/>
              <p:nvPr/>
            </p:nvSpPr>
            <p:spPr>
              <a:xfrm>
                <a:off x="8449197" y="957284"/>
                <a:ext cx="162507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Automation</a:t>
                </a:r>
              </a:p>
            </p:txBody>
          </p:sp>
        </p:grpSp>
        <p:grpSp>
          <p:nvGrpSpPr>
            <p:cNvPr id="150" name="Group 149">
              <a:extLst>
                <a:ext uri="{FF2B5EF4-FFF2-40B4-BE49-F238E27FC236}">
                  <a16:creationId xmlns:a16="http://schemas.microsoft.com/office/drawing/2014/main" id="{6D7D3D87-89C6-4E15-8D44-128F8C3796E6}"/>
                </a:ext>
              </a:extLst>
            </p:cNvPr>
            <p:cNvGrpSpPr/>
            <p:nvPr/>
          </p:nvGrpSpPr>
          <p:grpSpPr>
            <a:xfrm>
              <a:off x="8627998" y="3436285"/>
              <a:ext cx="2743200" cy="713232"/>
              <a:chOff x="7840049" y="754291"/>
              <a:chExt cx="2743200" cy="713232"/>
            </a:xfrm>
            <a:grpFill/>
          </p:grpSpPr>
          <p:sp>
            <p:nvSpPr>
              <p:cNvPr id="151" name="Rectangle 150">
                <a:extLst>
                  <a:ext uri="{FF2B5EF4-FFF2-40B4-BE49-F238E27FC236}">
                    <a16:creationId xmlns:a16="http://schemas.microsoft.com/office/drawing/2014/main" id="{536F6EFB-7FFF-4D43-83DE-AE310566AF96}"/>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2" name="TextBox 151">
                <a:extLst>
                  <a:ext uri="{FF2B5EF4-FFF2-40B4-BE49-F238E27FC236}">
                    <a16:creationId xmlns:a16="http://schemas.microsoft.com/office/drawing/2014/main" id="{F49F7D10-99B1-46A8-A860-129C15F33EF6}"/>
                  </a:ext>
                </a:extLst>
              </p:cNvPr>
              <p:cNvSpPr txBox="1"/>
              <p:nvPr/>
            </p:nvSpPr>
            <p:spPr>
              <a:xfrm>
                <a:off x="8449197" y="957284"/>
                <a:ext cx="104897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WebHooks</a:t>
                </a:r>
              </a:p>
            </p:txBody>
          </p:sp>
        </p:grpSp>
        <p:grpSp>
          <p:nvGrpSpPr>
            <p:cNvPr id="153" name="Group 152">
              <a:extLst>
                <a:ext uri="{FF2B5EF4-FFF2-40B4-BE49-F238E27FC236}">
                  <a16:creationId xmlns:a16="http://schemas.microsoft.com/office/drawing/2014/main" id="{747A0E2C-76E1-4704-BDB8-2DFA71A4544D}"/>
                </a:ext>
              </a:extLst>
            </p:cNvPr>
            <p:cNvGrpSpPr/>
            <p:nvPr/>
          </p:nvGrpSpPr>
          <p:grpSpPr>
            <a:xfrm>
              <a:off x="8627998" y="4180866"/>
              <a:ext cx="2743200" cy="713232"/>
              <a:chOff x="7840049" y="754291"/>
              <a:chExt cx="2743200" cy="713232"/>
            </a:xfrm>
            <a:grpFill/>
          </p:grpSpPr>
          <p:sp>
            <p:nvSpPr>
              <p:cNvPr id="154" name="Rectangle 153">
                <a:extLst>
                  <a:ext uri="{FF2B5EF4-FFF2-40B4-BE49-F238E27FC236}">
                    <a16:creationId xmlns:a16="http://schemas.microsoft.com/office/drawing/2014/main" id="{BD3193DB-ACDE-454E-BE91-B4988F6AE90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5" name="TextBox 154">
                <a:extLst>
                  <a:ext uri="{FF2B5EF4-FFF2-40B4-BE49-F238E27FC236}">
                    <a16:creationId xmlns:a16="http://schemas.microsoft.com/office/drawing/2014/main" id="{1BE87C59-4A7B-4549-B4D6-575064B63A18}"/>
                  </a:ext>
                </a:extLst>
              </p:cNvPr>
              <p:cNvSpPr txBox="1"/>
              <p:nvPr/>
            </p:nvSpPr>
            <p:spPr>
              <a:xfrm>
                <a:off x="8449197" y="957284"/>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pic>
          <p:nvPicPr>
            <p:cNvPr id="103" name="Picture 102"/>
            <p:cNvPicPr>
              <a:picLocks noChangeAspect="1"/>
            </p:cNvPicPr>
            <p:nvPr/>
          </p:nvPicPr>
          <p:blipFill>
            <a:blip r:embed="rId14"/>
            <a:stretch>
              <a:fillRect/>
            </a:stretch>
          </p:blipFill>
          <p:spPr>
            <a:xfrm>
              <a:off x="8767847" y="1353421"/>
              <a:ext cx="411480" cy="411480"/>
            </a:xfrm>
            <a:prstGeom prst="rect">
              <a:avLst/>
            </a:prstGeom>
            <a:grpFill/>
            <a:ln>
              <a:noFill/>
            </a:ln>
          </p:spPr>
        </p:pic>
        <p:pic>
          <p:nvPicPr>
            <p:cNvPr id="100" name="Picture 99"/>
            <p:cNvPicPr>
              <a:picLocks noChangeAspect="1"/>
            </p:cNvPicPr>
            <p:nvPr/>
          </p:nvPicPr>
          <p:blipFill>
            <a:blip r:embed="rId15"/>
            <a:stretch>
              <a:fillRect/>
            </a:stretch>
          </p:blipFill>
          <p:spPr>
            <a:xfrm>
              <a:off x="8767847" y="2842581"/>
              <a:ext cx="411480" cy="411480"/>
            </a:xfrm>
            <a:prstGeom prst="rect">
              <a:avLst/>
            </a:prstGeom>
            <a:grpFill/>
            <a:ln>
              <a:noFill/>
            </a:ln>
          </p:spPr>
        </p:pic>
        <p:pic>
          <p:nvPicPr>
            <p:cNvPr id="20" name="Picture 19"/>
            <p:cNvPicPr>
              <a:picLocks noChangeAspect="1"/>
            </p:cNvPicPr>
            <p:nvPr/>
          </p:nvPicPr>
          <p:blipFill>
            <a:blip r:embed="rId16"/>
            <a:stretch>
              <a:fillRect/>
            </a:stretch>
          </p:blipFill>
          <p:spPr>
            <a:xfrm>
              <a:off x="8767847" y="3587161"/>
              <a:ext cx="411480" cy="411480"/>
            </a:xfrm>
            <a:prstGeom prst="rect">
              <a:avLst/>
            </a:prstGeom>
            <a:grpFill/>
            <a:ln>
              <a:noFill/>
            </a:ln>
          </p:spPr>
        </p:pic>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67847" y="2098001"/>
              <a:ext cx="411480" cy="411480"/>
            </a:xfrm>
            <a:prstGeom prst="rect">
              <a:avLst/>
            </a:prstGeom>
            <a:grpFill/>
            <a:ln>
              <a:noFill/>
            </a:ln>
          </p:spPr>
        </p:pic>
        <p:pic>
          <p:nvPicPr>
            <p:cNvPr id="70" name="Picture 69">
              <a:extLst>
                <a:ext uri="{FF2B5EF4-FFF2-40B4-BE49-F238E27FC236}">
                  <a16:creationId xmlns:a16="http://schemas.microsoft.com/office/drawing/2014/main" id="{B723445B-457E-4887-8F39-CC90299F3B3F}"/>
                </a:ext>
              </a:extLst>
            </p:cNvPr>
            <p:cNvPicPr>
              <a:picLocks noChangeAspect="1"/>
            </p:cNvPicPr>
            <p:nvPr/>
          </p:nvPicPr>
          <p:blipFill rotWithShape="1">
            <a:blip r:embed="rId8"/>
            <a:srcRect t="387" b="33144"/>
            <a:stretch/>
          </p:blipFill>
          <p:spPr>
            <a:xfrm>
              <a:off x="8766071" y="4329966"/>
              <a:ext cx="415032" cy="415032"/>
            </a:xfrm>
            <a:prstGeom prst="rect">
              <a:avLst/>
            </a:prstGeom>
            <a:grpFill/>
            <a:ln>
              <a:noFill/>
            </a:ln>
          </p:spPr>
        </p:pic>
      </p:grpSp>
      <p:sp>
        <p:nvSpPr>
          <p:cNvPr id="77" name="Rectangle 76">
            <a:extLst>
              <a:ext uri="{FF2B5EF4-FFF2-40B4-BE49-F238E27FC236}">
                <a16:creationId xmlns:a16="http://schemas.microsoft.com/office/drawing/2014/main" id="{A8F463C2-9E51-4E80-881F-7471CB56307E}"/>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itle 6">
            <a:extLst>
              <a:ext uri="{FF2B5EF4-FFF2-40B4-BE49-F238E27FC236}">
                <a16:creationId xmlns:a16="http://schemas.microsoft.com/office/drawing/2014/main" id="{720500DD-EBFD-4CA4-9731-F54585BD6302}"/>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US" sz="4705" spc="-100" dirty="0">
                <a:solidFill>
                  <a:schemeClr val="bg1"/>
                </a:solidFill>
                <a:latin typeface="Segoe UI Light"/>
              </a:rPr>
              <a:t>Manage all events in once place</a:t>
            </a:r>
            <a:endPar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09212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5483" y="4049399"/>
            <a:ext cx="11653523" cy="2646502"/>
          </a:xfrm>
        </p:spPr>
        <p:txBody>
          <a:bodyPr/>
          <a:lstStyle/>
          <a:p>
            <a:pPr marL="0" indent="0">
              <a:buNone/>
            </a:pPr>
            <a:r>
              <a:rPr lang="en-US" sz="3137" b="1" dirty="0"/>
              <a:t>Events</a:t>
            </a:r>
            <a:r>
              <a:rPr lang="en-US" sz="3137" dirty="0"/>
              <a:t>: </a:t>
            </a:r>
            <a:r>
              <a:rPr lang="en-US" sz="3137" dirty="0">
                <a:solidFill>
                  <a:schemeClr val="bg2">
                    <a:lumMod val="10000"/>
                  </a:schemeClr>
                </a:solidFill>
              </a:rPr>
              <a:t>what happened</a:t>
            </a:r>
          </a:p>
          <a:p>
            <a:pPr marL="0" indent="0">
              <a:buNone/>
            </a:pPr>
            <a:r>
              <a:rPr lang="en-US" sz="3137" b="1" dirty="0"/>
              <a:t>Event Publishers</a:t>
            </a:r>
            <a:r>
              <a:rPr lang="en-US" sz="3137" dirty="0"/>
              <a:t>: </a:t>
            </a:r>
            <a:r>
              <a:rPr lang="en-US" sz="3137" dirty="0">
                <a:solidFill>
                  <a:schemeClr val="bg2">
                    <a:lumMod val="10000"/>
                  </a:schemeClr>
                </a:solidFill>
              </a:rPr>
              <a:t>where it took place</a:t>
            </a:r>
          </a:p>
          <a:p>
            <a:pPr marL="0" indent="0">
              <a:buNone/>
            </a:pPr>
            <a:r>
              <a:rPr lang="en-US" sz="3137" b="1" dirty="0"/>
              <a:t>Topics</a:t>
            </a:r>
            <a:r>
              <a:rPr lang="en-US" sz="3137" dirty="0"/>
              <a:t>: </a:t>
            </a:r>
            <a:r>
              <a:rPr lang="en-US" sz="3137" dirty="0">
                <a:solidFill>
                  <a:schemeClr val="bg2">
                    <a:lumMod val="10000"/>
                  </a:schemeClr>
                </a:solidFill>
              </a:rPr>
              <a:t>where publishers send events</a:t>
            </a:r>
          </a:p>
          <a:p>
            <a:pPr marL="0" indent="0">
              <a:buNone/>
            </a:pPr>
            <a:r>
              <a:rPr lang="en-US" sz="3137" b="1" dirty="0"/>
              <a:t>Event Subscriptions</a:t>
            </a:r>
            <a:r>
              <a:rPr lang="en-US" sz="3137" dirty="0"/>
              <a:t>: </a:t>
            </a:r>
            <a:r>
              <a:rPr lang="en-US" sz="3137" dirty="0">
                <a:solidFill>
                  <a:schemeClr val="bg2">
                    <a:lumMod val="10000"/>
                  </a:schemeClr>
                </a:solidFill>
              </a:rPr>
              <a:t>how you receive events</a:t>
            </a:r>
          </a:p>
          <a:p>
            <a:pPr marL="0" indent="0">
              <a:buNone/>
            </a:pPr>
            <a:r>
              <a:rPr lang="en-US" sz="3137" b="1" dirty="0"/>
              <a:t>Event Handlers</a:t>
            </a:r>
            <a:r>
              <a:rPr lang="en-US" sz="3137" dirty="0"/>
              <a:t>: </a:t>
            </a:r>
            <a:r>
              <a:rPr lang="en-US" sz="3137" dirty="0">
                <a:solidFill>
                  <a:schemeClr val="bg2">
                    <a:lumMod val="10000"/>
                  </a:schemeClr>
                </a:solidFill>
              </a:rPr>
              <a:t>the app or service reacting to the event</a:t>
            </a:r>
          </a:p>
          <a:p>
            <a:endParaRPr lang="en-US" dirty="0"/>
          </a:p>
        </p:txBody>
      </p:sp>
      <p:sp>
        <p:nvSpPr>
          <p:cNvPr id="3" name="Title 2"/>
          <p:cNvSpPr>
            <a:spLocks noGrp="1"/>
          </p:cNvSpPr>
          <p:nvPr>
            <p:ph type="title"/>
          </p:nvPr>
        </p:nvSpPr>
        <p:spPr>
          <a:xfrm>
            <a:off x="107399" y="105264"/>
            <a:ext cx="11655840" cy="899665"/>
          </a:xfrm>
        </p:spPr>
        <p:txBody>
          <a:bodyPr/>
          <a:lstStyle/>
          <a:p>
            <a:r>
              <a:rPr lang="en-US" dirty="0"/>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7E4320-D565-429F-974B-9F1FE8BE2A5C}"/>
              </a:ext>
            </a:extLst>
          </p:cNvPr>
          <p:cNvSpPr>
            <a:spLocks noGrp="1"/>
          </p:cNvSpPr>
          <p:nvPr>
            <p:ph type="title"/>
          </p:nvPr>
        </p:nvSpPr>
        <p:spPr/>
        <p:txBody>
          <a:bodyPr/>
          <a:lstStyle/>
          <a:p>
            <a:r>
              <a:rPr lang="en-US" dirty="0"/>
              <a:t>Comparison of Services</a:t>
            </a:r>
            <a:endParaRPr lang="de-DE" dirty="0"/>
          </a:p>
        </p:txBody>
      </p:sp>
      <p:pic>
        <p:nvPicPr>
          <p:cNvPr id="4" name="Picture 3">
            <a:extLst>
              <a:ext uri="{FF2B5EF4-FFF2-40B4-BE49-F238E27FC236}">
                <a16:creationId xmlns:a16="http://schemas.microsoft.com/office/drawing/2014/main" id="{85DC77D7-E7F5-4A1B-A950-A3AF2A6D72F5}"/>
              </a:ext>
            </a:extLst>
          </p:cNvPr>
          <p:cNvPicPr>
            <a:picLocks noChangeAspect="1"/>
          </p:cNvPicPr>
          <p:nvPr/>
        </p:nvPicPr>
        <p:blipFill>
          <a:blip r:embed="rId2"/>
          <a:stretch>
            <a:fillRect/>
          </a:stretch>
        </p:blipFill>
        <p:spPr>
          <a:xfrm>
            <a:off x="0" y="1460414"/>
            <a:ext cx="12192000" cy="3937172"/>
          </a:xfrm>
          <a:prstGeom prst="rect">
            <a:avLst/>
          </a:prstGeom>
        </p:spPr>
      </p:pic>
    </p:spTree>
    <p:extLst>
      <p:ext uri="{BB962C8B-B14F-4D97-AF65-F5344CB8AC3E}">
        <p14:creationId xmlns:p14="http://schemas.microsoft.com/office/powerpoint/2010/main" val="38996638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2DB6-F221-4D54-9DA8-46F2CAE5DA61}"/>
              </a:ext>
            </a:extLst>
          </p:cNvPr>
          <p:cNvSpPr>
            <a:spLocks noGrp="1"/>
          </p:cNvSpPr>
          <p:nvPr>
            <p:ph type="title"/>
          </p:nvPr>
        </p:nvSpPr>
        <p:spPr/>
        <p:txBody>
          <a:bodyPr/>
          <a:lstStyle/>
          <a:p>
            <a:r>
              <a:rPr lang="en-US" dirty="0">
                <a:solidFill>
                  <a:schemeClr val="bg1"/>
                </a:solidFill>
              </a:rPr>
              <a:t>Event Schema</a:t>
            </a:r>
          </a:p>
        </p:txBody>
      </p:sp>
      <p:sp>
        <p:nvSpPr>
          <p:cNvPr id="3" name="Text Placeholder 2">
            <a:extLst>
              <a:ext uri="{FF2B5EF4-FFF2-40B4-BE49-F238E27FC236}">
                <a16:creationId xmlns:a16="http://schemas.microsoft.com/office/drawing/2014/main" id="{76273E2E-3BE3-48BE-BC68-402802F8E72A}"/>
              </a:ext>
            </a:extLst>
          </p:cNvPr>
          <p:cNvSpPr>
            <a:spLocks noGrp="1"/>
          </p:cNvSpPr>
          <p:nvPr>
            <p:ph type="body" sz="quarter" idx="10"/>
          </p:nvPr>
        </p:nvSpPr>
        <p:spPr>
          <a:xfrm>
            <a:off x="0" y="1197322"/>
            <a:ext cx="13322300" cy="5829288"/>
          </a:xfrm>
        </p:spPr>
        <p:txBody>
          <a:bodyPr/>
          <a:lstStyle/>
          <a:p>
            <a:r>
              <a:rPr lang="en-US" sz="1400" dirty="0"/>
              <a:t>[{</a:t>
            </a:r>
          </a:p>
          <a:p>
            <a:r>
              <a:rPr lang="en-US" sz="1400" dirty="0"/>
              <a:t>   </a:t>
            </a:r>
            <a:r>
              <a:rPr lang="en-US" sz="1400" dirty="0">
                <a:solidFill>
                  <a:srgbClr val="C00000"/>
                </a:solidFill>
              </a:rPr>
              <a:t>"topic"</a:t>
            </a:r>
            <a:r>
              <a:rPr lang="en-US" sz="1400" dirty="0"/>
              <a:t>: </a:t>
            </a:r>
            <a:r>
              <a:rPr lang="en-US" sz="1300" dirty="0">
                <a:solidFill>
                  <a:srgbClr val="004B1C"/>
                </a:solidFill>
              </a:rPr>
              <a:t>"/subscriptions/{subscription-id}/</a:t>
            </a:r>
            <a:r>
              <a:rPr lang="en-US" sz="1300" dirty="0" err="1">
                <a:solidFill>
                  <a:srgbClr val="004B1C"/>
                </a:solidFill>
              </a:rPr>
              <a:t>resourceGroups</a:t>
            </a:r>
            <a:r>
              <a:rPr lang="en-US" sz="1300" dirty="0">
                <a:solidFill>
                  <a:srgbClr val="004B1C"/>
                </a:solidFill>
              </a:rPr>
              <a:t>/rg1/providers/</a:t>
            </a:r>
            <a:r>
              <a:rPr lang="en-US" sz="1300" dirty="0" err="1">
                <a:solidFill>
                  <a:srgbClr val="004B1C"/>
                </a:solidFill>
              </a:rPr>
              <a:t>Microsoft.Storage</a:t>
            </a:r>
            <a:r>
              <a:rPr lang="en-US" sz="1300" dirty="0">
                <a:solidFill>
                  <a:srgbClr val="004B1C"/>
                </a:solidFill>
              </a:rPr>
              <a:t>/</a:t>
            </a:r>
            <a:r>
              <a:rPr lang="en-US" sz="1300" dirty="0" err="1">
                <a:solidFill>
                  <a:srgbClr val="004B1C"/>
                </a:solidFill>
              </a:rPr>
              <a:t>storageAccounts</a:t>
            </a:r>
            <a:r>
              <a:rPr lang="en-US" sz="1300" dirty="0">
                <a:solidFill>
                  <a:srgbClr val="004B1C"/>
                </a:solidFill>
              </a:rPr>
              <a:t>/</a:t>
            </a:r>
            <a:r>
              <a:rPr lang="en-US" sz="1300" dirty="0" err="1">
                <a:solidFill>
                  <a:srgbClr val="004B1C"/>
                </a:solidFill>
              </a:rPr>
              <a:t>socalazure</a:t>
            </a:r>
            <a:r>
              <a:rPr lang="en-US" sz="1300" dirty="0">
                <a:solidFill>
                  <a:srgbClr val="004B1C"/>
                </a:solidFill>
              </a:rPr>
              <a:t>"</a:t>
            </a:r>
            <a:r>
              <a:rPr lang="en-US" sz="1300" dirty="0"/>
              <a:t>,</a:t>
            </a:r>
          </a:p>
          <a:p>
            <a:r>
              <a:rPr lang="en-US" sz="1400" dirty="0"/>
              <a:t>   </a:t>
            </a:r>
            <a:r>
              <a:rPr lang="en-US" sz="1400" dirty="0">
                <a:solidFill>
                  <a:srgbClr val="C00000"/>
                </a:solidFill>
              </a:rPr>
              <a:t>"subject"</a:t>
            </a:r>
            <a:r>
              <a:rPr lang="en-US" sz="1400" dirty="0"/>
              <a:t>: </a:t>
            </a:r>
            <a:r>
              <a:rPr lang="en-US" sz="1400" dirty="0">
                <a:solidFill>
                  <a:srgbClr val="004B1C"/>
                </a:solidFill>
              </a:rPr>
              <a:t>"/</a:t>
            </a:r>
            <a:r>
              <a:rPr lang="en-US" sz="1400" dirty="0" err="1">
                <a:solidFill>
                  <a:srgbClr val="004B1C"/>
                </a:solidFill>
              </a:rPr>
              <a:t>blobServices</a:t>
            </a:r>
            <a:r>
              <a:rPr lang="en-US" sz="1400" dirty="0">
                <a:solidFill>
                  <a:srgbClr val="004B1C"/>
                </a:solidFill>
              </a:rPr>
              <a:t>/default/containers/sample/blobs/</a:t>
            </a:r>
            <a:r>
              <a:rPr lang="en-US" sz="1400" dirty="0" err="1">
                <a:solidFill>
                  <a:srgbClr val="004B1C"/>
                </a:solidFill>
              </a:rPr>
              <a:t>grid.jpg</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eventType</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Microsoft.Storage.BlobCreated</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eventTime</a:t>
            </a:r>
            <a:r>
              <a:rPr lang="en-US" sz="1400" dirty="0">
                <a:solidFill>
                  <a:srgbClr val="C00000"/>
                </a:solidFill>
              </a:rPr>
              <a:t>"</a:t>
            </a:r>
            <a:r>
              <a:rPr lang="en-US" sz="1400" dirty="0"/>
              <a:t>: </a:t>
            </a:r>
            <a:r>
              <a:rPr lang="en-US" sz="1400" dirty="0">
                <a:solidFill>
                  <a:srgbClr val="004B1C"/>
                </a:solidFill>
              </a:rPr>
              <a:t>"2018-03-08T02:32:32.3138466Z"</a:t>
            </a:r>
            <a:r>
              <a:rPr lang="en-US" sz="1400" dirty="0"/>
              <a:t>,</a:t>
            </a:r>
          </a:p>
          <a:p>
            <a:r>
              <a:rPr lang="en-US" sz="1400" dirty="0"/>
              <a:t>   </a:t>
            </a:r>
            <a:r>
              <a:rPr lang="en-US" sz="1400" dirty="0">
                <a:solidFill>
                  <a:srgbClr val="C00000"/>
                </a:solidFill>
              </a:rPr>
              <a:t>"id"</a:t>
            </a:r>
            <a:r>
              <a:rPr lang="en-US" sz="1400" dirty="0"/>
              <a:t>: </a:t>
            </a:r>
            <a:r>
              <a:rPr lang="en-US" sz="1400" dirty="0">
                <a:solidFill>
                  <a:srgbClr val="004B1C"/>
                </a:solidFill>
              </a:rPr>
              <a:t>"60b827dd-701e-010a-2e85-b6ba5f0618c4"</a:t>
            </a:r>
            <a:r>
              <a:rPr lang="en-US" sz="1400" dirty="0"/>
              <a:t>,</a:t>
            </a:r>
          </a:p>
          <a:p>
            <a:r>
              <a:rPr lang="en-US" sz="1400" dirty="0"/>
              <a:t>   </a:t>
            </a:r>
            <a:r>
              <a:rPr lang="en-US" sz="1400" dirty="0">
                <a:solidFill>
                  <a:srgbClr val="C00000"/>
                </a:solidFill>
              </a:rPr>
              <a:t>"data"</a:t>
            </a:r>
            <a:r>
              <a:rPr lang="en-US" sz="1400" dirty="0"/>
              <a:t>: {</a:t>
            </a:r>
          </a:p>
          <a:p>
            <a:r>
              <a:rPr lang="en-US" sz="1400" dirty="0"/>
              <a:t>      </a:t>
            </a:r>
            <a:r>
              <a:rPr lang="en-US" sz="1400" dirty="0">
                <a:solidFill>
                  <a:srgbClr val="C00000"/>
                </a:solidFill>
              </a:rPr>
              <a:t>"</a:t>
            </a:r>
            <a:r>
              <a:rPr lang="en-US" sz="1400" dirty="0" err="1">
                <a:solidFill>
                  <a:srgbClr val="C00000"/>
                </a:solidFill>
              </a:rPr>
              <a:t>api</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PutBlockList</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clientRequestId</a:t>
            </a:r>
            <a:r>
              <a:rPr lang="en-US" sz="1400" dirty="0">
                <a:solidFill>
                  <a:srgbClr val="C00000"/>
                </a:solidFill>
              </a:rPr>
              <a:t>"</a:t>
            </a:r>
            <a:r>
              <a:rPr lang="en-US" sz="1400" dirty="0"/>
              <a:t>: </a:t>
            </a:r>
            <a:r>
              <a:rPr lang="en-US" sz="1400" dirty="0">
                <a:solidFill>
                  <a:srgbClr val="004B1C"/>
                </a:solidFill>
              </a:rPr>
              <a:t>"580ebc71-0b38-4e13-9c3e-5db169ad2032"</a:t>
            </a:r>
            <a:r>
              <a:rPr lang="en-US" sz="1400" dirty="0"/>
              <a:t>,</a:t>
            </a:r>
          </a:p>
          <a:p>
            <a:r>
              <a:rPr lang="en-US" sz="1400" dirty="0"/>
              <a:t>      </a:t>
            </a:r>
            <a:r>
              <a:rPr lang="en-US" sz="1400" dirty="0">
                <a:solidFill>
                  <a:srgbClr val="C00000"/>
                </a:solidFill>
              </a:rPr>
              <a:t>"</a:t>
            </a:r>
            <a:r>
              <a:rPr lang="en-US" sz="1400" dirty="0" err="1">
                <a:solidFill>
                  <a:srgbClr val="C00000"/>
                </a:solidFill>
              </a:rPr>
              <a:t>requestId</a:t>
            </a:r>
            <a:r>
              <a:rPr lang="en-US" sz="1400" dirty="0">
                <a:solidFill>
                  <a:srgbClr val="C00000"/>
                </a:solidFill>
              </a:rPr>
              <a:t>"</a:t>
            </a:r>
            <a:r>
              <a:rPr lang="en-US" sz="1400" dirty="0"/>
              <a:t>: </a:t>
            </a:r>
            <a:r>
              <a:rPr lang="en-US" sz="1400" dirty="0">
                <a:solidFill>
                  <a:srgbClr val="004B1C"/>
                </a:solidFill>
              </a:rPr>
              <a:t>"60b827dd-701e-010a-2e85-b6ba5f000000"</a:t>
            </a:r>
            <a:r>
              <a:rPr lang="en-US" sz="1400" dirty="0"/>
              <a:t>,</a:t>
            </a:r>
          </a:p>
          <a:p>
            <a:r>
              <a:rPr lang="en-US" sz="1400" dirty="0"/>
              <a:t>      </a:t>
            </a:r>
            <a:r>
              <a:rPr lang="en-US" sz="1400" dirty="0">
                <a:solidFill>
                  <a:srgbClr val="C00000"/>
                </a:solidFill>
              </a:rPr>
              <a:t>"</a:t>
            </a:r>
            <a:r>
              <a:rPr lang="en-US" sz="1400" dirty="0" err="1">
                <a:solidFill>
                  <a:srgbClr val="C00000"/>
                </a:solidFill>
              </a:rPr>
              <a:t>eTag</a:t>
            </a:r>
            <a:r>
              <a:rPr lang="en-US" sz="1400" dirty="0">
                <a:solidFill>
                  <a:srgbClr val="C00000"/>
                </a:solidFill>
              </a:rPr>
              <a:t>"</a:t>
            </a:r>
            <a:r>
              <a:rPr lang="en-US" sz="1400" dirty="0"/>
              <a:t>: </a:t>
            </a:r>
            <a:r>
              <a:rPr lang="en-US" sz="1400" dirty="0">
                <a:solidFill>
                  <a:srgbClr val="004B1C"/>
                </a:solidFill>
              </a:rPr>
              <a:t>"0x8D5849CD8572590"</a:t>
            </a:r>
            <a:r>
              <a:rPr lang="en-US" sz="1400" dirty="0"/>
              <a:t>,</a:t>
            </a:r>
          </a:p>
          <a:p>
            <a:r>
              <a:rPr lang="en-US" sz="1400" dirty="0"/>
              <a:t>      </a:t>
            </a:r>
            <a:r>
              <a:rPr lang="en-US" sz="1400" dirty="0">
                <a:solidFill>
                  <a:srgbClr val="C00000"/>
                </a:solidFill>
              </a:rPr>
              <a:t>"</a:t>
            </a:r>
            <a:r>
              <a:rPr lang="en-US" sz="1400" dirty="0" err="1">
                <a:solidFill>
                  <a:srgbClr val="C00000"/>
                </a:solidFill>
              </a:rPr>
              <a:t>contentType</a:t>
            </a:r>
            <a:r>
              <a:rPr lang="en-US" sz="1400" dirty="0">
                <a:solidFill>
                  <a:srgbClr val="C00000"/>
                </a:solidFill>
              </a:rPr>
              <a:t>"</a:t>
            </a:r>
            <a:r>
              <a:rPr lang="en-US" sz="1400" dirty="0"/>
              <a:t>: </a:t>
            </a:r>
            <a:r>
              <a:rPr lang="en-US" sz="1400" dirty="0">
                <a:solidFill>
                  <a:srgbClr val="004B1C"/>
                </a:solidFill>
              </a:rPr>
              <a:t>"image/jpeg"</a:t>
            </a:r>
            <a:r>
              <a:rPr lang="en-US" sz="1400" dirty="0"/>
              <a:t>,</a:t>
            </a:r>
          </a:p>
          <a:p>
            <a:r>
              <a:rPr lang="en-US" sz="1400" dirty="0"/>
              <a:t>      </a:t>
            </a:r>
            <a:r>
              <a:rPr lang="en-US" sz="1400" dirty="0">
                <a:solidFill>
                  <a:srgbClr val="C00000"/>
                </a:solidFill>
              </a:rPr>
              <a:t>"</a:t>
            </a:r>
            <a:r>
              <a:rPr lang="en-US" sz="1400" dirty="0" err="1">
                <a:solidFill>
                  <a:srgbClr val="C00000"/>
                </a:solidFill>
              </a:rPr>
              <a:t>contentLength</a:t>
            </a:r>
            <a:r>
              <a:rPr lang="en-US" sz="1400" dirty="0">
                <a:solidFill>
                  <a:srgbClr val="C00000"/>
                </a:solidFill>
              </a:rPr>
              <a:t>"</a:t>
            </a:r>
            <a:r>
              <a:rPr lang="en-US" sz="1400" dirty="0"/>
              <a:t>: 687245,</a:t>
            </a:r>
          </a:p>
          <a:p>
            <a:r>
              <a:rPr lang="en-US" sz="1400" dirty="0"/>
              <a:t>      </a:t>
            </a:r>
            <a:r>
              <a:rPr lang="en-US" sz="1400" dirty="0">
                <a:solidFill>
                  <a:srgbClr val="C00000"/>
                </a:solidFill>
              </a:rPr>
              <a:t>"</a:t>
            </a:r>
            <a:r>
              <a:rPr lang="en-US" sz="1400" dirty="0" err="1">
                <a:solidFill>
                  <a:srgbClr val="C00000"/>
                </a:solidFill>
              </a:rPr>
              <a:t>blobType</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BlockBlob</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url</a:t>
            </a:r>
            <a:r>
              <a:rPr lang="en-US" sz="1400" dirty="0">
                <a:solidFill>
                  <a:srgbClr val="C00000"/>
                </a:solidFill>
              </a:rPr>
              <a:t>"</a:t>
            </a:r>
            <a:r>
              <a:rPr lang="en-US" sz="1400" dirty="0"/>
              <a:t>: </a:t>
            </a:r>
            <a:r>
              <a:rPr lang="en-US" sz="1400" dirty="0">
                <a:solidFill>
                  <a:srgbClr val="004B1C"/>
                </a:solidFill>
              </a:rPr>
              <a:t>"https://</a:t>
            </a:r>
            <a:r>
              <a:rPr lang="en-US" sz="1400" dirty="0" err="1">
                <a:solidFill>
                  <a:srgbClr val="004B1C"/>
                </a:solidFill>
              </a:rPr>
              <a:t>socalazure.blob.core.windows.net</a:t>
            </a:r>
            <a:r>
              <a:rPr lang="en-US" sz="1400" dirty="0">
                <a:solidFill>
                  <a:srgbClr val="004B1C"/>
                </a:solidFill>
              </a:rPr>
              <a:t>/sample/</a:t>
            </a:r>
            <a:r>
              <a:rPr lang="en-US" sz="1400" dirty="0" err="1">
                <a:solidFill>
                  <a:srgbClr val="004B1C"/>
                </a:solidFill>
              </a:rPr>
              <a:t>grid.jpg</a:t>
            </a:r>
            <a:r>
              <a:rPr lang="en-US" sz="1400" dirty="0">
                <a:solidFill>
                  <a:srgbClr val="004B1C"/>
                </a:solidFill>
              </a:rPr>
              <a:t>"</a:t>
            </a:r>
            <a:r>
              <a:rPr lang="en-US" sz="1400" dirty="0"/>
              <a:t>,</a:t>
            </a:r>
          </a:p>
          <a:p>
            <a:r>
              <a:rPr lang="en-US" sz="1400" dirty="0"/>
              <a:t>      </a:t>
            </a:r>
            <a:r>
              <a:rPr lang="en-US" sz="1400" dirty="0">
                <a:solidFill>
                  <a:srgbClr val="C00000"/>
                </a:solidFill>
              </a:rPr>
              <a:t>"sequencer"</a:t>
            </a:r>
            <a:r>
              <a:rPr lang="en-US" sz="1400" dirty="0"/>
              <a:t>: </a:t>
            </a:r>
            <a:r>
              <a:rPr lang="en-US" sz="1400" dirty="0">
                <a:solidFill>
                  <a:srgbClr val="004B1C"/>
                </a:solidFill>
              </a:rPr>
              <a:t>"0000000000000000000000000000043C00000000004b90e3"</a:t>
            </a:r>
            <a:r>
              <a:rPr lang="en-US" sz="1400" dirty="0"/>
              <a:t>,</a:t>
            </a:r>
          </a:p>
          <a:p>
            <a:r>
              <a:rPr lang="en-US" sz="1400" dirty="0"/>
              <a:t>      </a:t>
            </a:r>
            <a:r>
              <a:rPr lang="en-US" sz="1400" dirty="0">
                <a:solidFill>
                  <a:srgbClr val="C00000"/>
                </a:solidFill>
              </a:rPr>
              <a:t>"</a:t>
            </a:r>
            <a:r>
              <a:rPr lang="en-US" sz="1400" dirty="0" err="1">
                <a:solidFill>
                  <a:srgbClr val="C00000"/>
                </a:solidFill>
              </a:rPr>
              <a:t>storageDiagnostics</a:t>
            </a:r>
            <a:r>
              <a:rPr lang="en-US" sz="1400" dirty="0">
                <a:solidFill>
                  <a:srgbClr val="C00000"/>
                </a:solidFill>
              </a:rPr>
              <a:t>"</a:t>
            </a:r>
            <a:r>
              <a:rPr lang="en-US" sz="1400" dirty="0"/>
              <a:t>: {</a:t>
            </a:r>
          </a:p>
          <a:p>
            <a:r>
              <a:rPr lang="en-US" sz="1400" dirty="0"/>
              <a:t>         </a:t>
            </a:r>
            <a:r>
              <a:rPr lang="en-US" sz="1400" dirty="0">
                <a:solidFill>
                  <a:srgbClr val="C00000"/>
                </a:solidFill>
              </a:rPr>
              <a:t>"</a:t>
            </a:r>
            <a:r>
              <a:rPr lang="en-US" sz="1400" dirty="0" err="1">
                <a:solidFill>
                  <a:srgbClr val="C00000"/>
                </a:solidFill>
              </a:rPr>
              <a:t>batchId</a:t>
            </a:r>
            <a:r>
              <a:rPr lang="en-US" sz="1400" dirty="0">
                <a:solidFill>
                  <a:srgbClr val="C00000"/>
                </a:solidFill>
              </a:rPr>
              <a:t>"</a:t>
            </a:r>
            <a:r>
              <a:rPr lang="en-US" sz="1400" dirty="0"/>
              <a:t>: </a:t>
            </a:r>
            <a:r>
              <a:rPr lang="en-US" sz="1400" dirty="0">
                <a:solidFill>
                  <a:srgbClr val="004B1C"/>
                </a:solidFill>
              </a:rPr>
              <a:t>"11c2a1b3-013f-4c7a-a31e-cf455a2c7d3f"</a:t>
            </a:r>
          </a:p>
          <a:p>
            <a:r>
              <a:rPr lang="en-US" sz="1400" dirty="0"/>
              <a:t>      }</a:t>
            </a:r>
          </a:p>
          <a:p>
            <a:r>
              <a:rPr lang="en-US" sz="1400" dirty="0"/>
              <a:t>   },</a:t>
            </a:r>
          </a:p>
          <a:p>
            <a:r>
              <a:rPr lang="en-US" sz="1400" dirty="0"/>
              <a:t>   </a:t>
            </a:r>
            <a:r>
              <a:rPr lang="en-US" sz="1400" dirty="0">
                <a:solidFill>
                  <a:srgbClr val="C00000"/>
                </a:solidFill>
              </a:rPr>
              <a:t>"</a:t>
            </a:r>
            <a:r>
              <a:rPr lang="en-US" sz="1400" dirty="0" err="1">
                <a:solidFill>
                  <a:srgbClr val="C00000"/>
                </a:solidFill>
              </a:rPr>
              <a:t>dataVersion</a:t>
            </a:r>
            <a:r>
              <a:rPr lang="en-US" sz="1400" dirty="0">
                <a:solidFill>
                  <a:srgbClr val="C00000"/>
                </a:solidFill>
              </a:rPr>
              <a:t>"</a:t>
            </a:r>
            <a:r>
              <a:rPr lang="en-US" sz="1400" dirty="0"/>
              <a:t>: </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metadataVersion</a:t>
            </a:r>
            <a:r>
              <a:rPr lang="en-US" sz="1400" dirty="0">
                <a:solidFill>
                  <a:srgbClr val="C00000"/>
                </a:solidFill>
              </a:rPr>
              <a:t>"</a:t>
            </a:r>
            <a:r>
              <a:rPr lang="en-US" sz="1400" dirty="0"/>
              <a:t>: </a:t>
            </a:r>
            <a:r>
              <a:rPr lang="en-US" sz="1400" dirty="0">
                <a:solidFill>
                  <a:srgbClr val="004B1C"/>
                </a:solidFill>
              </a:rPr>
              <a:t>"1"</a:t>
            </a:r>
          </a:p>
          <a:p>
            <a:r>
              <a:rPr lang="en-US" sz="1400" dirty="0"/>
              <a:t>}]</a:t>
            </a:r>
          </a:p>
          <a:p>
            <a:endParaRPr lang="en-US" sz="1400" dirty="0"/>
          </a:p>
        </p:txBody>
      </p:sp>
      <p:sp>
        <p:nvSpPr>
          <p:cNvPr id="4" name="TextBox 3">
            <a:extLst>
              <a:ext uri="{FF2B5EF4-FFF2-40B4-BE49-F238E27FC236}">
                <a16:creationId xmlns:a16="http://schemas.microsoft.com/office/drawing/2014/main" id="{526AC09D-9147-4AF7-8778-6132B927E687}"/>
              </a:ext>
            </a:extLst>
          </p:cNvPr>
          <p:cNvSpPr txBox="1"/>
          <p:nvPr/>
        </p:nvSpPr>
        <p:spPr>
          <a:xfrm>
            <a:off x="0" y="6519134"/>
            <a:ext cx="12192000" cy="433965"/>
          </a:xfrm>
          <a:prstGeom prst="rect">
            <a:avLst/>
          </a:prstGeom>
          <a:noFill/>
        </p:spPr>
        <p:txBody>
          <a:bodyPr wrap="square" lIns="182880" tIns="146304" rIns="182880" bIns="146304" rtlCol="0">
            <a:spAutoFit/>
          </a:bodyPr>
          <a:lstStyle/>
          <a:p>
            <a:pPr algn="r">
              <a:lnSpc>
                <a:spcPct val="90000"/>
              </a:lnSpc>
              <a:spcAft>
                <a:spcPts val="600"/>
              </a:spcAft>
            </a:pPr>
            <a:r>
              <a:rPr lang="en-US" sz="1000" dirty="0"/>
              <a:t>https://docs.microsoft.com/en-us/azure/event-grid/event-schema</a:t>
            </a:r>
          </a:p>
        </p:txBody>
      </p:sp>
      <p:sp>
        <p:nvSpPr>
          <p:cNvPr id="5" name="Right Brace 4">
            <a:extLst>
              <a:ext uri="{FF2B5EF4-FFF2-40B4-BE49-F238E27FC236}">
                <a16:creationId xmlns:a16="http://schemas.microsoft.com/office/drawing/2014/main" id="{85507F2D-1F03-4D8F-9762-02864956E9E1}"/>
              </a:ext>
            </a:extLst>
          </p:cNvPr>
          <p:cNvSpPr/>
          <p:nvPr/>
        </p:nvSpPr>
        <p:spPr>
          <a:xfrm>
            <a:off x="8782050" y="2895600"/>
            <a:ext cx="386174" cy="3022599"/>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BAC17D6-4F9D-43ED-B6EB-C913F22E3C6B}"/>
              </a:ext>
            </a:extLst>
          </p:cNvPr>
          <p:cNvSpPr txBox="1"/>
          <p:nvPr/>
        </p:nvSpPr>
        <p:spPr>
          <a:xfrm>
            <a:off x="9083558" y="4090340"/>
            <a:ext cx="318346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Properties specific to the publisher</a:t>
            </a:r>
          </a:p>
        </p:txBody>
      </p:sp>
      <p:sp>
        <p:nvSpPr>
          <p:cNvPr id="7" name="Rectangle 6">
            <a:extLst>
              <a:ext uri="{FF2B5EF4-FFF2-40B4-BE49-F238E27FC236}">
                <a16:creationId xmlns:a16="http://schemas.microsoft.com/office/drawing/2014/main" id="{7D4EE6D5-A52E-48D9-95AE-9B6A8607AD05}"/>
              </a:ext>
            </a:extLst>
          </p:cNvPr>
          <p:cNvSpPr/>
          <p:nvPr/>
        </p:nvSpPr>
        <p:spPr bwMode="auto">
          <a:xfrm>
            <a:off x="407575" y="2851150"/>
            <a:ext cx="8374475" cy="3067049"/>
          </a:xfrm>
          <a:prstGeom prst="rect">
            <a:avLst/>
          </a:prstGeom>
          <a:solidFill>
            <a:srgbClr val="0078D7">
              <a:alpha val="2117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209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p:txBody>
          <a:bodyPr/>
          <a:lstStyle/>
          <a:p>
            <a:r>
              <a:rPr lang="en-US" dirty="0">
                <a:solidFill>
                  <a:schemeClr val="bg1"/>
                </a:solidFill>
              </a:rPr>
              <a:t>Subscription Validation</a:t>
            </a:r>
          </a:p>
        </p:txBody>
      </p:sp>
      <p:sp>
        <p:nvSpPr>
          <p:cNvPr id="4" name="Text Placeholder 3">
            <a:extLst>
              <a:ext uri="{FF2B5EF4-FFF2-40B4-BE49-F238E27FC236}">
                <a16:creationId xmlns:a16="http://schemas.microsoft.com/office/drawing/2014/main" id="{49271247-B280-BB47-A9BD-31063E2E59BB}"/>
              </a:ext>
            </a:extLst>
          </p:cNvPr>
          <p:cNvSpPr>
            <a:spLocks noGrp="1"/>
          </p:cNvSpPr>
          <p:nvPr>
            <p:ph type="body" sz="quarter" idx="10"/>
          </p:nvPr>
        </p:nvSpPr>
        <p:spPr>
          <a:xfrm>
            <a:off x="269239" y="1197322"/>
            <a:ext cx="11922762" cy="5087547"/>
          </a:xfrm>
        </p:spPr>
        <p:txBody>
          <a:bodyPr/>
          <a:lstStyle/>
          <a:p>
            <a:r>
              <a:rPr lang="en-US" sz="1800" dirty="0"/>
              <a:t>[{</a:t>
            </a:r>
          </a:p>
          <a:p>
            <a:pPr lvl="1"/>
            <a:r>
              <a:rPr lang="en-US" sz="1800" dirty="0">
                <a:solidFill>
                  <a:srgbClr val="004B1C"/>
                </a:solidFill>
              </a:rPr>
              <a:t>"id"</a:t>
            </a:r>
            <a:r>
              <a:rPr lang="en-US" sz="1800" dirty="0">
                <a:solidFill>
                  <a:schemeClr val="tx1">
                    <a:lumMod val="50000"/>
                  </a:schemeClr>
                </a:solidFill>
              </a:rPr>
              <a:t>:</a:t>
            </a:r>
            <a:r>
              <a:rPr lang="en-US" sz="1800" dirty="0">
                <a:solidFill>
                  <a:srgbClr val="004B1C"/>
                </a:solidFill>
              </a:rPr>
              <a:t> "d81e1cee-cd14-4bf6-8105-13cdc71284b3", </a:t>
            </a:r>
          </a:p>
          <a:p>
            <a:pPr lvl="1"/>
            <a:r>
              <a:rPr lang="en-US" sz="1800" dirty="0">
                <a:solidFill>
                  <a:srgbClr val="004B1C"/>
                </a:solidFill>
              </a:rPr>
              <a:t>"topic"</a:t>
            </a:r>
            <a:r>
              <a:rPr lang="en-US" sz="1800" dirty="0">
                <a:solidFill>
                  <a:schemeClr val="tx1">
                    <a:lumMod val="50000"/>
                  </a:schemeClr>
                </a:solidFill>
              </a:rPr>
              <a:t>:</a:t>
            </a:r>
            <a:r>
              <a:rPr lang="en-US" sz="1800" dirty="0">
                <a:solidFill>
                  <a:srgbClr val="004B1C"/>
                </a:solidFill>
              </a:rPr>
              <a:t> "/subscriptions/</a:t>
            </a:r>
            <a:r>
              <a:rPr lang="en-US" sz="1800" dirty="0" err="1">
                <a:solidFill>
                  <a:srgbClr val="004B1C"/>
                </a:solidFill>
              </a:rPr>
              <a:t>xxxxxxx</a:t>
            </a:r>
            <a:r>
              <a:rPr lang="en-US" sz="1800" dirty="0">
                <a:solidFill>
                  <a:srgbClr val="004B1C"/>
                </a:solidFill>
              </a:rPr>
              <a:t>/</a:t>
            </a:r>
            <a:r>
              <a:rPr lang="en-US" sz="1800" dirty="0" err="1">
                <a:solidFill>
                  <a:srgbClr val="004B1C"/>
                </a:solidFill>
              </a:rPr>
              <a:t>resourceGroups</a:t>
            </a:r>
            <a:r>
              <a:rPr lang="en-US" sz="1800" dirty="0">
                <a:solidFill>
                  <a:srgbClr val="004B1C"/>
                </a:solidFill>
              </a:rPr>
              <a:t>/</a:t>
            </a:r>
            <a:r>
              <a:rPr lang="en-US" sz="1800" dirty="0" err="1">
                <a:solidFill>
                  <a:srgbClr val="004B1C"/>
                </a:solidFill>
              </a:rPr>
              <a:t>cbus</a:t>
            </a:r>
            <a:r>
              <a:rPr lang="en-US" sz="1800" dirty="0">
                <a:solidFill>
                  <a:srgbClr val="004B1C"/>
                </a:solidFill>
              </a:rPr>
              <a:t>-   </a:t>
            </a:r>
            <a:r>
              <a:rPr lang="en-US" sz="1800" dirty="0" err="1">
                <a:solidFill>
                  <a:srgbClr val="004B1C"/>
                </a:solidFill>
              </a:rPr>
              <a:t>eventgrid</a:t>
            </a:r>
            <a:r>
              <a:rPr lang="en-US" sz="1800" dirty="0">
                <a:solidFill>
                  <a:srgbClr val="004B1C"/>
                </a:solidFill>
              </a:rPr>
              <a:t>/providers/</a:t>
            </a:r>
            <a:r>
              <a:rPr lang="en-US" sz="1800" dirty="0" err="1">
                <a:solidFill>
                  <a:srgbClr val="004B1C"/>
                </a:solidFill>
              </a:rPr>
              <a:t>microsoft.eventgrid</a:t>
            </a:r>
            <a:r>
              <a:rPr lang="en-US" sz="1800" dirty="0">
                <a:solidFill>
                  <a:srgbClr val="004B1C"/>
                </a:solidFill>
              </a:rPr>
              <a:t>/topics/cbus-topic-1", </a:t>
            </a:r>
          </a:p>
          <a:p>
            <a:pPr lvl="1"/>
            <a:r>
              <a:rPr lang="en-US" sz="1800" dirty="0">
                <a:solidFill>
                  <a:srgbClr val="004B1C"/>
                </a:solidFill>
              </a:rPr>
              <a:t>"subject"</a:t>
            </a:r>
            <a:r>
              <a:rPr lang="en-US" sz="1800" dirty="0">
                <a:solidFill>
                  <a:schemeClr val="tx1">
                    <a:lumMod val="50000"/>
                  </a:schemeClr>
                </a:solidFill>
              </a:rPr>
              <a:t>:</a:t>
            </a:r>
            <a:r>
              <a:rPr lang="en-US" sz="1800" dirty="0">
                <a:solidFill>
                  <a:srgbClr val="004B1C"/>
                </a:solidFill>
              </a:rPr>
              <a:t> "", </a:t>
            </a:r>
          </a:p>
          <a:p>
            <a:pPr lvl="1"/>
            <a:r>
              <a:rPr lang="en-US" sz="1800" dirty="0">
                <a:solidFill>
                  <a:srgbClr val="004B1C"/>
                </a:solidFill>
              </a:rPr>
              <a:t>"data"</a:t>
            </a:r>
            <a:r>
              <a:rPr lang="en-US" sz="1800" dirty="0">
                <a:solidFill>
                  <a:schemeClr val="tx1">
                    <a:lumMod val="50000"/>
                  </a:schemeClr>
                </a:solidFill>
              </a:rPr>
              <a:t>:</a:t>
            </a:r>
            <a:r>
              <a:rPr lang="en-US" sz="1800" dirty="0">
                <a:solidFill>
                  <a:srgbClr val="004B1C"/>
                </a:solidFill>
              </a:rPr>
              <a:t> { </a:t>
            </a:r>
          </a:p>
          <a:p>
            <a:pPr lvl="1"/>
            <a:r>
              <a:rPr lang="en-US" sz="1800" dirty="0">
                <a:solidFill>
                  <a:srgbClr val="004B1C"/>
                </a:solidFill>
              </a:rPr>
              <a:t>   "</a:t>
            </a:r>
            <a:r>
              <a:rPr lang="en-US" sz="1800" dirty="0" err="1">
                <a:solidFill>
                  <a:srgbClr val="004B1C"/>
                </a:solidFill>
              </a:rPr>
              <a:t>validationCode</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"BDC0D448-74DC-4E4A-B9B4-EFAB111FF10A", </a:t>
            </a:r>
          </a:p>
          <a:p>
            <a:pPr lvl="1"/>
            <a:r>
              <a:rPr lang="en-US" sz="1800" dirty="0">
                <a:solidFill>
                  <a:srgbClr val="004B1C"/>
                </a:solidFill>
              </a:rPr>
              <a:t>   "</a:t>
            </a:r>
            <a:r>
              <a:rPr lang="en-US" sz="1800" dirty="0" err="1">
                <a:solidFill>
                  <a:srgbClr val="004B1C"/>
                </a:solidFill>
              </a:rPr>
              <a:t>validationUrl</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a:t>
            </a:r>
            <a:r>
              <a:rPr lang="en-US" sz="1800" dirty="0">
                <a:solidFill>
                  <a:srgbClr val="004B1C"/>
                </a:solidFill>
                <a:hlinkClick r:id="rId3"/>
              </a:rPr>
              <a:t>https://rp-eastus.eventgrid.azure.net/eventsubscriptions/mysub1/validate?id=BDC0D448-74DC-4E4A-B9B4-EFAB111FF10A&amp;t=2018-05-19T17:42:44.7966715Z&amp;apiVersion=2018-05-01-preview&amp;token=yUW1lFf3PSTWyQruNtQ5vCszJ3SiIcJzBvwYnMlN80A%3d</a:t>
            </a:r>
            <a:endParaRPr lang="en-US" sz="1800" dirty="0">
              <a:solidFill>
                <a:srgbClr val="004B1C"/>
              </a:solidFill>
            </a:endParaRPr>
          </a:p>
          <a:p>
            <a:pPr lvl="1"/>
            <a:r>
              <a:rPr lang="en-US" sz="1800" dirty="0">
                <a:solidFill>
                  <a:srgbClr val="004B1C"/>
                </a:solidFill>
              </a:rPr>
              <a:t>  }, </a:t>
            </a:r>
          </a:p>
          <a:p>
            <a:pPr lvl="1"/>
            <a:r>
              <a:rPr lang="en-US" sz="1800" dirty="0">
                <a:solidFill>
                  <a:srgbClr val="004B1C"/>
                </a:solidFill>
              </a:rPr>
              <a:t>"</a:t>
            </a:r>
            <a:r>
              <a:rPr lang="en-US" sz="1800" dirty="0" err="1">
                <a:solidFill>
                  <a:srgbClr val="004B1C"/>
                </a:solidFill>
              </a:rPr>
              <a:t>eventType</a:t>
            </a:r>
            <a:r>
              <a:rPr lang="en-US" sz="1800" dirty="0">
                <a:solidFill>
                  <a:srgbClr val="004B1C"/>
                </a:solidFill>
              </a:rPr>
              <a:t>": "</a:t>
            </a:r>
            <a:r>
              <a:rPr lang="en-US" sz="1800" dirty="0" err="1">
                <a:solidFill>
                  <a:srgbClr val="004B1C"/>
                </a:solidFill>
              </a:rPr>
              <a:t>Microsoft.EventGrid.SubscriptionValidationEvent</a:t>
            </a:r>
            <a:r>
              <a:rPr lang="en-US" sz="1800" dirty="0">
                <a:solidFill>
                  <a:srgbClr val="004B1C"/>
                </a:solidFill>
              </a:rPr>
              <a:t>", </a:t>
            </a:r>
          </a:p>
          <a:p>
            <a:pPr lvl="1"/>
            <a:r>
              <a:rPr lang="en-US" sz="1800" dirty="0">
                <a:solidFill>
                  <a:srgbClr val="004B1C"/>
                </a:solidFill>
              </a:rPr>
              <a:t>"</a:t>
            </a:r>
            <a:r>
              <a:rPr lang="en-US" sz="1800" dirty="0" err="1">
                <a:solidFill>
                  <a:srgbClr val="004B1C"/>
                </a:solidFill>
              </a:rPr>
              <a:t>eventTime</a:t>
            </a:r>
            <a:r>
              <a:rPr lang="en-US" sz="1800" dirty="0">
                <a:solidFill>
                  <a:srgbClr val="004B1C"/>
                </a:solidFill>
              </a:rPr>
              <a:t>": "2018-05-19T17:42:44.8123163Z", </a:t>
            </a:r>
          </a:p>
          <a:p>
            <a:pPr lvl="1"/>
            <a:r>
              <a:rPr lang="en-US" sz="1800" dirty="0">
                <a:solidFill>
                  <a:srgbClr val="004B1C"/>
                </a:solidFill>
              </a:rPr>
              <a:t>"</a:t>
            </a:r>
            <a:r>
              <a:rPr lang="en-US" sz="1800" dirty="0" err="1">
                <a:solidFill>
                  <a:srgbClr val="004B1C"/>
                </a:solidFill>
              </a:rPr>
              <a:t>metadataVersion</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"1", </a:t>
            </a:r>
          </a:p>
          <a:p>
            <a:pPr lvl="1"/>
            <a:r>
              <a:rPr lang="en-US" sz="1800" dirty="0">
                <a:solidFill>
                  <a:srgbClr val="004B1C"/>
                </a:solidFill>
              </a:rPr>
              <a:t>"</a:t>
            </a:r>
            <a:r>
              <a:rPr lang="en-US" sz="1800" dirty="0" err="1">
                <a:solidFill>
                  <a:srgbClr val="004B1C"/>
                </a:solidFill>
              </a:rPr>
              <a:t>dataVersion</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"2" </a:t>
            </a:r>
          </a:p>
          <a:p>
            <a:r>
              <a:rPr lang="en-US" sz="1800" dirty="0"/>
              <a:t>}]</a:t>
            </a:r>
          </a:p>
        </p:txBody>
      </p:sp>
      <p:cxnSp>
        <p:nvCxnSpPr>
          <p:cNvPr id="6" name="Straight Arrow Connector 5">
            <a:extLst>
              <a:ext uri="{FF2B5EF4-FFF2-40B4-BE49-F238E27FC236}">
                <a16:creationId xmlns:a16="http://schemas.microsoft.com/office/drawing/2014/main" id="{DE06240B-A6CA-DC46-B80B-1ECF2964D98B}"/>
              </a:ext>
            </a:extLst>
          </p:cNvPr>
          <p:cNvCxnSpPr/>
          <p:nvPr/>
        </p:nvCxnSpPr>
        <p:spPr>
          <a:xfrm flipH="1">
            <a:off x="8476211" y="2310938"/>
            <a:ext cx="1264920" cy="853440"/>
          </a:xfrm>
          <a:prstGeom prst="straightConnector1">
            <a:avLst/>
          </a:prstGeom>
          <a:ln w="666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D882660-BFB4-DA44-8C06-BA9DB7CF86A8}"/>
              </a:ext>
            </a:extLst>
          </p:cNvPr>
          <p:cNvSpPr/>
          <p:nvPr/>
        </p:nvSpPr>
        <p:spPr bwMode="auto">
          <a:xfrm>
            <a:off x="548640" y="3307080"/>
            <a:ext cx="11490960" cy="1066800"/>
          </a:xfrm>
          <a:prstGeom prst="rect">
            <a:avLst/>
          </a:prstGeom>
          <a:noFill/>
          <a:ln w="412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99DF4404-0B8E-6F41-84FA-C3BCDE827896}"/>
              </a:ext>
            </a:extLst>
          </p:cNvPr>
          <p:cNvSpPr txBox="1"/>
          <p:nvPr/>
        </p:nvSpPr>
        <p:spPr>
          <a:xfrm>
            <a:off x="269238" y="6468398"/>
            <a:ext cx="1165584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https://</a:t>
            </a:r>
            <a:r>
              <a:rPr lang="en-US" sz="1600" dirty="0" err="1">
                <a:gradFill>
                  <a:gsLst>
                    <a:gs pos="2917">
                      <a:schemeClr val="tx1"/>
                    </a:gs>
                    <a:gs pos="30000">
                      <a:schemeClr val="tx1"/>
                    </a:gs>
                  </a:gsLst>
                  <a:lin ang="5400000" scaled="0"/>
                </a:gradFill>
              </a:rPr>
              <a:t>docs.microsoft.com</a:t>
            </a:r>
            <a:r>
              <a:rPr lang="en-US" sz="1600" dirty="0">
                <a:gradFill>
                  <a:gsLst>
                    <a:gs pos="2917">
                      <a:schemeClr val="tx1"/>
                    </a:gs>
                    <a:gs pos="30000">
                      <a:schemeClr val="tx1"/>
                    </a:gs>
                  </a:gsLst>
                  <a:lin ang="5400000" scaled="0"/>
                </a:gradFill>
              </a:rPr>
              <a:t>/</a:t>
            </a:r>
            <a:r>
              <a:rPr lang="en-US" sz="1600" dirty="0" err="1">
                <a:gradFill>
                  <a:gsLst>
                    <a:gs pos="2917">
                      <a:schemeClr val="tx1"/>
                    </a:gs>
                    <a:gs pos="30000">
                      <a:schemeClr val="tx1"/>
                    </a:gs>
                  </a:gsLst>
                  <a:lin ang="5400000" scaled="0"/>
                </a:gradFill>
              </a:rPr>
              <a:t>en</a:t>
            </a:r>
            <a:r>
              <a:rPr lang="en-US" sz="1600" dirty="0">
                <a:gradFill>
                  <a:gsLst>
                    <a:gs pos="2917">
                      <a:schemeClr val="tx1"/>
                    </a:gs>
                    <a:gs pos="30000">
                      <a:schemeClr val="tx1"/>
                    </a:gs>
                  </a:gsLst>
                  <a:lin ang="5400000" scaled="0"/>
                </a:gradFill>
              </a:rPr>
              <a:t>-us/azure/event-grid/</a:t>
            </a:r>
            <a:r>
              <a:rPr lang="en-US" sz="1600" dirty="0" err="1">
                <a:gradFill>
                  <a:gsLst>
                    <a:gs pos="2917">
                      <a:schemeClr val="tx1"/>
                    </a:gs>
                    <a:gs pos="30000">
                      <a:schemeClr val="tx1"/>
                    </a:gs>
                  </a:gsLst>
                  <a:lin ang="5400000" scaled="0"/>
                </a:gradFill>
              </a:rPr>
              <a:t>security-authentication#webhook-event-delivery</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7647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3ABC34-4212-40A9-9C24-1883F6BE3567}"/>
              </a:ext>
            </a:extLst>
          </p:cNvPr>
          <p:cNvSpPr/>
          <p:nvPr/>
        </p:nvSpPr>
        <p:spPr>
          <a:xfrm>
            <a:off x="0" y="1"/>
            <a:ext cx="12192000" cy="1189175"/>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1241D-4B37-480E-B746-0FD0AD571A38}"/>
              </a:ext>
            </a:extLst>
          </p:cNvPr>
          <p:cNvSpPr>
            <a:spLocks noGrp="1"/>
          </p:cNvSpPr>
          <p:nvPr>
            <p:ph type="title"/>
          </p:nvPr>
        </p:nvSpPr>
        <p:spPr>
          <a:xfrm>
            <a:off x="269240" y="187151"/>
            <a:ext cx="11655840" cy="899665"/>
          </a:xfrm>
        </p:spPr>
        <p:txBody>
          <a:bodyPr/>
          <a:lstStyle/>
          <a:p>
            <a:r>
              <a:rPr lang="en-US" dirty="0">
                <a:solidFill>
                  <a:schemeClr val="bg1"/>
                </a:solidFill>
              </a:rPr>
              <a:t>About Me</a:t>
            </a:r>
          </a:p>
        </p:txBody>
      </p:sp>
      <p:pic>
        <p:nvPicPr>
          <p:cNvPr id="2050" name="Picture 2" descr="https://avatars2.githubusercontent.com/u/910938?s=460&amp;v=4">
            <a:extLst>
              <a:ext uri="{FF2B5EF4-FFF2-40B4-BE49-F238E27FC236}">
                <a16:creationId xmlns:a16="http://schemas.microsoft.com/office/drawing/2014/main" id="{51B7FA96-B070-4904-94A8-0BABCAF10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16" y="1561439"/>
            <a:ext cx="1202539" cy="12025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7FA7C3-5C83-444E-9E9D-5D29E5B9931B}"/>
              </a:ext>
            </a:extLst>
          </p:cNvPr>
          <p:cNvSpPr txBox="1"/>
          <p:nvPr/>
        </p:nvSpPr>
        <p:spPr>
          <a:xfrm>
            <a:off x="269240" y="2866321"/>
            <a:ext cx="10734261" cy="43119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“name”:      “David Barkol”,</a:t>
            </a:r>
          </a:p>
          <a:p>
            <a:pPr>
              <a:lnSpc>
                <a:spcPct val="90000"/>
              </a:lnSpc>
              <a:spcAft>
                <a:spcPts val="600"/>
              </a:spcAft>
            </a:pPr>
            <a:r>
              <a:rPr lang="en-US" sz="2400" dirty="0">
                <a:gradFill>
                  <a:gsLst>
                    <a:gs pos="2917">
                      <a:schemeClr val="tx1"/>
                    </a:gs>
                    <a:gs pos="30000">
                      <a:schemeClr val="tx1"/>
                    </a:gs>
                  </a:gsLst>
                  <a:lin ang="5400000" scaled="0"/>
                </a:gradFill>
              </a:rPr>
              <a:t>  “title”:         “Azure Architect at Microsoft – Global Black Belt (GBB) team”,</a:t>
            </a:r>
          </a:p>
          <a:p>
            <a:pPr>
              <a:lnSpc>
                <a:spcPct val="90000"/>
              </a:lnSpc>
              <a:spcAft>
                <a:spcPts val="600"/>
              </a:spcAft>
            </a:pPr>
            <a:r>
              <a:rPr lang="en-US" sz="2400" dirty="0">
                <a:gradFill>
                  <a:gsLst>
                    <a:gs pos="2917">
                      <a:schemeClr val="tx1"/>
                    </a:gs>
                    <a:gs pos="30000">
                      <a:schemeClr val="tx1"/>
                    </a:gs>
                  </a:gsLst>
                  <a:lin ang="5400000" scaled="0"/>
                </a:gradFill>
              </a:rPr>
              <a:t>  “location”:  “Southern California”,</a:t>
            </a:r>
          </a:p>
          <a:p>
            <a:pPr>
              <a:lnSpc>
                <a:spcPct val="90000"/>
              </a:lnSpc>
              <a:spcAft>
                <a:spcPts val="600"/>
              </a:spcAft>
            </a:pPr>
            <a:r>
              <a:rPr lang="en-US" sz="2400" dirty="0">
                <a:gradFill>
                  <a:gsLst>
                    <a:gs pos="2917">
                      <a:schemeClr val="tx1"/>
                    </a:gs>
                    <a:gs pos="30000">
                      <a:schemeClr val="tx1"/>
                    </a:gs>
                  </a:gsLst>
                  <a:lin ang="5400000" scaled="0"/>
                </a:gradFill>
              </a:rPr>
              <a:t>  “twitter”:    “</a:t>
            </a:r>
            <a:r>
              <a:rPr lang="en-US" sz="2400" dirty="0">
                <a:gradFill>
                  <a:gsLst>
                    <a:gs pos="2917">
                      <a:schemeClr val="tx1"/>
                    </a:gs>
                    <a:gs pos="30000">
                      <a:schemeClr val="tx1"/>
                    </a:gs>
                  </a:gsLst>
                  <a:lin ang="5400000" scaled="0"/>
                </a:gradFill>
                <a:hlinkClick r:id="rId4"/>
              </a:rPr>
              <a:t>@</a:t>
            </a:r>
            <a:r>
              <a:rPr lang="en-US" sz="2400" dirty="0" err="1">
                <a:gradFill>
                  <a:gsLst>
                    <a:gs pos="2917">
                      <a:schemeClr val="tx1"/>
                    </a:gs>
                    <a:gs pos="30000">
                      <a:schemeClr val="tx1"/>
                    </a:gs>
                  </a:gsLst>
                  <a:lin ang="5400000" scaled="0"/>
                </a:gradFill>
                <a:hlinkClick r:id="rId4"/>
              </a:rPr>
              <a:t>dbarkol</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“email”:      “</a:t>
            </a:r>
            <a:r>
              <a:rPr lang="en-US" sz="2400" dirty="0">
                <a:gradFill>
                  <a:gsLst>
                    <a:gs pos="2917">
                      <a:schemeClr val="tx1"/>
                    </a:gs>
                    <a:gs pos="30000">
                      <a:schemeClr val="tx1"/>
                    </a:gs>
                  </a:gsLst>
                  <a:lin ang="5400000" scaled="0"/>
                </a:gradFill>
                <a:hlinkClick r:id="rId5"/>
              </a:rPr>
              <a:t>dabarkol@microsoft.com</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github</a:t>
            </a:r>
            <a:r>
              <a:rPr lang="en-US" sz="2400"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hlinkClick r:id="rId6"/>
              </a:rPr>
              <a:t>https://github.com/</a:t>
            </a:r>
            <a:r>
              <a:rPr lang="en-US" sz="2400" dirty="0" err="1">
                <a:gradFill>
                  <a:gsLst>
                    <a:gs pos="2917">
                      <a:schemeClr val="tx1"/>
                    </a:gs>
                    <a:gs pos="30000">
                      <a:schemeClr val="tx1"/>
                    </a:gs>
                  </a:gsLst>
                  <a:lin ang="5400000" scaled="0"/>
                </a:gradFill>
                <a:hlinkClick r:id="rId6"/>
              </a:rPr>
              <a:t>dbarkol</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“blog”:       “</a:t>
            </a:r>
            <a:r>
              <a:rPr lang="en-US" sz="2400" dirty="0">
                <a:gradFill>
                  <a:gsLst>
                    <a:gs pos="2917">
                      <a:schemeClr val="tx1"/>
                    </a:gs>
                    <a:gs pos="30000">
                      <a:schemeClr val="tx1"/>
                    </a:gs>
                  </a:gsLst>
                  <a:lin ang="5400000" scaled="0"/>
                </a:gradFill>
                <a:hlinkClick r:id="rId7"/>
              </a:rPr>
              <a:t>https://madeofstrings.com</a:t>
            </a: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11767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Publish with .NET SDK</a:t>
            </a: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540987"/>
            <a:ext cx="6316473" cy="4358116"/>
          </a:xfrm>
          <a:prstGeom prst="rect">
            <a:avLst/>
          </a:prstGeom>
          <a:noFill/>
        </p:spPr>
        <p:txBody>
          <a:bodyPr wrap="none" lIns="182880" tIns="146304" rIns="182880" bIns="146304" rtlCol="0">
            <a:spAutoFit/>
          </a:bodyPr>
          <a:lstStyle/>
          <a:p>
            <a:r>
              <a:rPr lang="en-US" sz="1200" b="1" dirty="0">
                <a:solidFill>
                  <a:srgbClr val="00B050"/>
                </a:solidFill>
                <a:latin typeface="Consolas" panose="020B0609020204030204" pitchFamily="49" charset="0"/>
              </a:rPr>
              <a:t>// Step 1: Initialize credentials and client</a:t>
            </a:r>
          </a:p>
          <a:p>
            <a:r>
              <a:rPr lang="en-US" sz="1200" dirty="0" err="1">
                <a:latin typeface="Consolas" panose="020B0609020204030204" pitchFamily="49" charset="0"/>
              </a:rPr>
              <a:t>ServiceClientCredentials</a:t>
            </a:r>
            <a:r>
              <a:rPr lang="en-US" sz="1200" dirty="0">
                <a:latin typeface="Consolas" panose="020B0609020204030204" pitchFamily="49" charset="0"/>
              </a:rPr>
              <a:t> credentials = new </a:t>
            </a:r>
            <a:r>
              <a:rPr lang="en-US" sz="1200" dirty="0" err="1">
                <a:latin typeface="Consolas" panose="020B0609020204030204" pitchFamily="49" charset="0"/>
              </a:rPr>
              <a:t>TopicCredentials</a:t>
            </a:r>
            <a:r>
              <a:rPr lang="en-US" sz="1200" dirty="0">
                <a:latin typeface="Consolas" panose="020B0609020204030204" pitchFamily="49" charset="0"/>
              </a:rPr>
              <a:t>(</a:t>
            </a:r>
            <a:r>
              <a:rPr lang="en-US" sz="1200" dirty="0" err="1">
                <a:latin typeface="Consolas" panose="020B0609020204030204" pitchFamily="49" charset="0"/>
              </a:rPr>
              <a:t>TopicKey</a:t>
            </a:r>
            <a:r>
              <a:rPr lang="en-US" sz="1200" dirty="0">
                <a:latin typeface="Consolas" panose="020B0609020204030204" pitchFamily="49" charset="0"/>
              </a:rPr>
              <a:t>);</a:t>
            </a:r>
          </a:p>
          <a:p>
            <a:r>
              <a:rPr lang="en-US" sz="1200" dirty="0">
                <a:latin typeface="Consolas" panose="020B0609020204030204" pitchFamily="49" charset="0"/>
              </a:rPr>
              <a:t>var client = new </a:t>
            </a:r>
            <a:r>
              <a:rPr lang="en-US" sz="1200" dirty="0" err="1">
                <a:latin typeface="Consolas" panose="020B0609020204030204" pitchFamily="49" charset="0"/>
              </a:rPr>
              <a:t>EventGridClient</a:t>
            </a:r>
            <a:r>
              <a:rPr lang="en-US" sz="1200" dirty="0">
                <a:latin typeface="Consolas" panose="020B0609020204030204" pitchFamily="49" charset="0"/>
              </a:rPr>
              <a:t>(credentials);</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2: Populate list of events</a:t>
            </a:r>
          </a:p>
          <a:p>
            <a:r>
              <a:rPr lang="en-US" sz="1200" dirty="0">
                <a:latin typeface="Consolas" panose="020B0609020204030204" pitchFamily="49" charset="0"/>
              </a:rPr>
              <a:t>var events = new List&lt;</a:t>
            </a:r>
            <a:r>
              <a:rPr lang="en-US" sz="1200" dirty="0" err="1">
                <a:latin typeface="Consolas" panose="020B0609020204030204" pitchFamily="49" charset="0"/>
              </a:rPr>
              <a:t>EventGridEvent</a:t>
            </a:r>
            <a:r>
              <a:rPr lang="en-US" sz="1200" dirty="0">
                <a:latin typeface="Consolas" panose="020B0609020204030204" pitchFamily="49" charset="0"/>
              </a:rPr>
              <a:t>&gt;</a:t>
            </a:r>
          </a:p>
          <a:p>
            <a:r>
              <a:rPr lang="en-US" sz="1200" dirty="0">
                <a:latin typeface="Consolas" panose="020B0609020204030204" pitchFamily="49" charset="0"/>
              </a:rPr>
              <a:t>{</a:t>
            </a:r>
          </a:p>
          <a:p>
            <a:r>
              <a:rPr lang="en-US" sz="1200" dirty="0">
                <a:latin typeface="Consolas" panose="020B0609020204030204" pitchFamily="49" charset="0"/>
              </a:rPr>
              <a:t>    new </a:t>
            </a:r>
            <a:r>
              <a:rPr lang="en-US" sz="1200" dirty="0" err="1">
                <a:latin typeface="Consolas" panose="020B0609020204030204" pitchFamily="49" charset="0"/>
              </a:rPr>
              <a:t>EventGridEvent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Id = </a:t>
            </a:r>
            <a:r>
              <a:rPr lang="en-US" sz="1200" dirty="0" err="1">
                <a:latin typeface="Consolas" panose="020B0609020204030204" pitchFamily="49" charset="0"/>
              </a:rPr>
              <a:t>Guid.NewGuid</a:t>
            </a:r>
            <a:r>
              <a:rPr lang="en-US" sz="1200" dirty="0">
                <a:latin typeface="Consolas" panose="020B0609020204030204" pitchFamily="49" charset="0"/>
              </a:rPr>
              <a:t>().</a:t>
            </a:r>
            <a:r>
              <a:rPr lang="en-US" sz="1200" dirty="0" err="1">
                <a:latin typeface="Consolas" panose="020B0609020204030204" pitchFamily="49" charset="0"/>
              </a:rPr>
              <a:t>ToString</a:t>
            </a:r>
            <a:r>
              <a:rPr lang="en-US" sz="1200" dirty="0">
                <a:latin typeface="Consolas" panose="020B0609020204030204" pitchFamily="49" charset="0"/>
              </a:rPr>
              <a:t>(),</a:t>
            </a:r>
          </a:p>
          <a:p>
            <a:r>
              <a:rPr lang="en-US" sz="1200" dirty="0">
                <a:latin typeface="Consolas" panose="020B0609020204030204" pitchFamily="49" charset="0"/>
              </a:rPr>
              <a:t>        Data = feedback,</a:t>
            </a:r>
          </a:p>
          <a:p>
            <a:r>
              <a:rPr lang="en-US" sz="1200" dirty="0">
                <a:latin typeface="Consolas" panose="020B0609020204030204" pitchFamily="49" charset="0"/>
              </a:rPr>
              <a:t>        </a:t>
            </a:r>
            <a:r>
              <a:rPr lang="en-US" sz="1200" dirty="0" err="1">
                <a:latin typeface="Consolas" panose="020B0609020204030204" pitchFamily="49" charset="0"/>
              </a:rPr>
              <a:t>EventTime</a:t>
            </a:r>
            <a:r>
              <a:rPr lang="en-US" sz="1200" dirty="0">
                <a:latin typeface="Consolas" panose="020B0609020204030204" pitchFamily="49" charset="0"/>
              </a:rPr>
              <a:t> = </a:t>
            </a:r>
            <a:r>
              <a:rPr lang="en-US" sz="1200" dirty="0" err="1">
                <a:latin typeface="Consolas" panose="020B0609020204030204" pitchFamily="49" charset="0"/>
              </a:rPr>
              <a:t>DateTime.Now</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EventType</a:t>
            </a:r>
            <a:r>
              <a:rPr lang="en-US" sz="1200" dirty="0">
                <a:latin typeface="Consolas" panose="020B0609020204030204" pitchFamily="49" charset="0"/>
              </a:rPr>
              <a:t> = </a:t>
            </a:r>
            <a:r>
              <a:rPr lang="en-US" sz="1200" dirty="0" err="1">
                <a:latin typeface="Consolas" panose="020B0609020204030204" pitchFamily="49" charset="0"/>
              </a:rPr>
              <a:t>feedback.Score</a:t>
            </a:r>
            <a:r>
              <a:rPr lang="en-US" sz="1200" dirty="0">
                <a:latin typeface="Consolas" panose="020B0609020204030204" pitchFamily="49" charset="0"/>
              </a:rPr>
              <a:t> &gt; 70 ? "Positive" : "Negative",</a:t>
            </a:r>
          </a:p>
          <a:p>
            <a:r>
              <a:rPr lang="en-US" sz="1200" dirty="0">
                <a:latin typeface="Consolas" panose="020B0609020204030204" pitchFamily="49" charset="0"/>
              </a:rPr>
              <a:t>        Subject = "</a:t>
            </a:r>
            <a:r>
              <a:rPr lang="en-US" sz="1200" dirty="0" err="1">
                <a:latin typeface="Consolas" panose="020B0609020204030204" pitchFamily="49" charset="0"/>
              </a:rPr>
              <a:t>eventgrid</a:t>
            </a:r>
            <a:r>
              <a:rPr lang="en-US" sz="1200" dirty="0">
                <a:latin typeface="Consolas" panose="020B0609020204030204" pitchFamily="49" charset="0"/>
              </a:rPr>
              <a:t>/demo/feedback",</a:t>
            </a:r>
          </a:p>
          <a:p>
            <a:r>
              <a:rPr lang="en-US" sz="1200" dirty="0">
                <a:latin typeface="Consolas" panose="020B0609020204030204" pitchFamily="49" charset="0"/>
              </a:rPr>
              <a:t>        </a:t>
            </a:r>
            <a:r>
              <a:rPr lang="en-US" sz="1200" dirty="0" err="1">
                <a:latin typeface="Consolas" panose="020B0609020204030204" pitchFamily="49" charset="0"/>
              </a:rPr>
              <a:t>DataVersion</a:t>
            </a:r>
            <a:r>
              <a:rPr lang="en-US" sz="1200" dirty="0">
                <a:latin typeface="Consolas" panose="020B0609020204030204" pitchFamily="49" charset="0"/>
              </a:rPr>
              <a:t> = "1.0"</a:t>
            </a:r>
          </a:p>
          <a:p>
            <a:r>
              <a:rPr lang="en-US" sz="1200" dirty="0">
                <a:latin typeface="Consolas" panose="020B0609020204030204" pitchFamily="49" charset="0"/>
              </a:rPr>
              <a:t>    }</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3: Publish</a:t>
            </a:r>
          </a:p>
          <a:p>
            <a:r>
              <a:rPr lang="en-US" sz="1200" dirty="0">
                <a:latin typeface="Consolas" panose="020B0609020204030204" pitchFamily="49" charset="0"/>
              </a:rPr>
              <a:t>await </a:t>
            </a:r>
            <a:r>
              <a:rPr lang="en-US" sz="1200" dirty="0" err="1">
                <a:latin typeface="Consolas" panose="020B0609020204030204" pitchFamily="49" charset="0"/>
              </a:rPr>
              <a:t>client.PublishEventsAsync</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TopicHostName</a:t>
            </a:r>
            <a:r>
              <a:rPr lang="en-US" sz="1200" dirty="0">
                <a:latin typeface="Consolas" panose="020B0609020204030204" pitchFamily="49" charset="0"/>
              </a:rPr>
              <a:t>,</a:t>
            </a:r>
          </a:p>
          <a:p>
            <a:r>
              <a:rPr lang="en-US" sz="1200" dirty="0">
                <a:latin typeface="Consolas" panose="020B0609020204030204" pitchFamily="49" charset="0"/>
              </a:rPr>
              <a:t>    events);</a:t>
            </a:r>
            <a:endParaRPr lang="en-US" sz="1200" dirty="0">
              <a:gradFill>
                <a:gsLst>
                  <a:gs pos="2917">
                    <a:schemeClr val="tx1"/>
                  </a:gs>
                  <a:gs pos="30000">
                    <a:schemeClr val="tx1"/>
                  </a:gs>
                </a:gsLst>
                <a:lin ang="5400000" scaled="0"/>
              </a:gradFill>
              <a:latin typeface="Consolas" panose="020B0609020204030204" pitchFamily="49" charset="0"/>
            </a:endParaRPr>
          </a:p>
        </p:txBody>
      </p:sp>
      <p:sp>
        <p:nvSpPr>
          <p:cNvPr id="3" name="Rectangle 2">
            <a:extLst>
              <a:ext uri="{FF2B5EF4-FFF2-40B4-BE49-F238E27FC236}">
                <a16:creationId xmlns:a16="http://schemas.microsoft.com/office/drawing/2014/main" id="{28A3CCDF-790F-46A7-B337-8BB408BCF275}"/>
              </a:ext>
            </a:extLst>
          </p:cNvPr>
          <p:cNvSpPr/>
          <p:nvPr/>
        </p:nvSpPr>
        <p:spPr>
          <a:xfrm>
            <a:off x="3908347" y="6216134"/>
            <a:ext cx="4743606" cy="369332"/>
          </a:xfrm>
          <a:prstGeom prst="rect">
            <a:avLst/>
          </a:prstGeom>
        </p:spPr>
        <p:txBody>
          <a:bodyPr wrap="none">
            <a:spAutoFit/>
          </a:bodyPr>
          <a:lstStyle/>
          <a:p>
            <a:r>
              <a:rPr lang="de-DE" dirty="0" err="1">
                <a:solidFill>
                  <a:srgbClr val="0101FD"/>
                </a:solidFill>
                <a:latin typeface="Consolas" panose="020B0609020204030204" pitchFamily="49" charset="0"/>
              </a:rPr>
              <a:t>az</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eventgrid</a:t>
            </a:r>
            <a:r>
              <a:rPr lang="de-DE" dirty="0">
                <a:solidFill>
                  <a:srgbClr val="000000"/>
                </a:solidFill>
                <a:latin typeface="Consolas" panose="020B0609020204030204" pitchFamily="49" charset="0"/>
              </a:rPr>
              <a:t> event-</a:t>
            </a:r>
            <a:r>
              <a:rPr lang="de-DE" dirty="0" err="1">
                <a:solidFill>
                  <a:srgbClr val="000000"/>
                </a:solidFill>
                <a:latin typeface="Consolas" panose="020B0609020204030204" pitchFamily="49" charset="0"/>
              </a:rPr>
              <a:t>subscription</a:t>
            </a:r>
            <a:r>
              <a:rPr lang="de-DE" dirty="0">
                <a:solidFill>
                  <a:srgbClr val="000000"/>
                </a:solidFill>
                <a:latin typeface="Consolas" panose="020B0609020204030204" pitchFamily="49" charset="0"/>
              </a:rPr>
              <a:t> </a:t>
            </a:r>
            <a:r>
              <a:rPr lang="de-DE" dirty="0" err="1">
                <a:solidFill>
                  <a:srgbClr val="0101FD"/>
                </a:solidFill>
                <a:latin typeface="Consolas" panose="020B0609020204030204" pitchFamily="49" charset="0"/>
              </a:rPr>
              <a:t>list</a:t>
            </a:r>
            <a:endParaRPr lang="de-DE" dirty="0"/>
          </a:p>
        </p:txBody>
      </p:sp>
    </p:spTree>
    <p:extLst>
      <p:ext uri="{BB962C8B-B14F-4D97-AF65-F5344CB8AC3E}">
        <p14:creationId xmlns:p14="http://schemas.microsoft.com/office/powerpoint/2010/main" val="413008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Publish with </a:t>
            </a:r>
            <a:r>
              <a:rPr lang="en-US" dirty="0" err="1">
                <a:solidFill>
                  <a:schemeClr val="bg1"/>
                </a:solidFill>
              </a:rPr>
              <a:t>HttpClient</a:t>
            </a:r>
            <a:endParaRPr lang="en-US" dirty="0">
              <a:solidFill>
                <a:schemeClr val="bg1"/>
              </a:solidFill>
            </a:endParaRP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258356"/>
            <a:ext cx="8610370" cy="5281446"/>
          </a:xfrm>
          <a:prstGeom prst="rect">
            <a:avLst/>
          </a:prstGeom>
          <a:noFill/>
        </p:spPr>
        <p:txBody>
          <a:bodyPr wrap="none" lIns="182880" tIns="146304" rIns="182880" bIns="146304" rtlCol="0">
            <a:spAutoFit/>
          </a:bodyPr>
          <a:lstStyle/>
          <a:p>
            <a:r>
              <a:rPr lang="en-US" sz="1200" b="1" dirty="0">
                <a:solidFill>
                  <a:srgbClr val="00B050"/>
                </a:solidFill>
                <a:latin typeface="Consolas" panose="020B0609020204030204" pitchFamily="49" charset="0"/>
              </a:rPr>
              <a:t>// Step 1: Initialize </a:t>
            </a:r>
            <a:r>
              <a:rPr lang="en-US" sz="1200" b="1" dirty="0" err="1">
                <a:solidFill>
                  <a:srgbClr val="00B050"/>
                </a:solidFill>
                <a:latin typeface="Consolas" panose="020B0609020204030204" pitchFamily="49" charset="0"/>
              </a:rPr>
              <a:t>HttpClient</a:t>
            </a:r>
            <a:endParaRPr lang="en-US" sz="1200" b="1" dirty="0">
              <a:solidFill>
                <a:srgbClr val="00B050"/>
              </a:solidFill>
              <a:latin typeface="Consolas" panose="020B0609020204030204" pitchFamily="49" charset="0"/>
            </a:endParaRPr>
          </a:p>
          <a:p>
            <a:r>
              <a:rPr lang="en-US" sz="1200" dirty="0">
                <a:latin typeface="Consolas" panose="020B0609020204030204" pitchFamily="49" charset="0"/>
              </a:rPr>
              <a:t>var client = new </a:t>
            </a:r>
            <a:r>
              <a:rPr lang="en-US" sz="1200" dirty="0" err="1">
                <a:latin typeface="Consolas" panose="020B0609020204030204" pitchFamily="49" charset="0"/>
              </a:rPr>
              <a:t>HttpClient</a:t>
            </a:r>
            <a:r>
              <a:rPr lang="en-US" sz="1200" dirty="0">
                <a:latin typeface="Consolas" panose="020B0609020204030204" pitchFamily="49" charset="0"/>
              </a:rPr>
              <a:t> { </a:t>
            </a:r>
            <a:r>
              <a:rPr lang="en-US" sz="1200" dirty="0" err="1">
                <a:latin typeface="Consolas" panose="020B0609020204030204" pitchFamily="49" charset="0"/>
              </a:rPr>
              <a:t>BaseAddress</a:t>
            </a:r>
            <a:r>
              <a:rPr lang="en-US" sz="1200" dirty="0">
                <a:latin typeface="Consolas" panose="020B0609020204030204" pitchFamily="49" charset="0"/>
              </a:rPr>
              <a:t> = new Uri(</a:t>
            </a:r>
            <a:r>
              <a:rPr lang="en-US" sz="1200" dirty="0" err="1">
                <a:latin typeface="Consolas" panose="020B0609020204030204" pitchFamily="49" charset="0"/>
              </a:rPr>
              <a:t>TopicEndpoint</a:t>
            </a:r>
            <a:r>
              <a:rPr lang="en-US" sz="1200" dirty="0">
                <a:latin typeface="Consolas" panose="020B0609020204030204" pitchFamily="49" charset="0"/>
              </a:rPr>
              <a:t>) };</a:t>
            </a:r>
          </a:p>
          <a:p>
            <a:r>
              <a:rPr lang="en-US" sz="1200" dirty="0" err="1">
                <a:latin typeface="Consolas" panose="020B0609020204030204" pitchFamily="49" charset="0"/>
              </a:rPr>
              <a:t>client.DefaultRequestHeaders.Accept.Clear</a:t>
            </a:r>
            <a:r>
              <a:rPr lang="en-US" sz="1200" dirty="0">
                <a:latin typeface="Consolas" panose="020B0609020204030204" pitchFamily="49" charset="0"/>
              </a:rPr>
              <a:t>();</a:t>
            </a:r>
          </a:p>
          <a:p>
            <a:r>
              <a:rPr lang="en-US" sz="1200" dirty="0" err="1">
                <a:latin typeface="Consolas" panose="020B0609020204030204" pitchFamily="49" charset="0"/>
              </a:rPr>
              <a:t>client.DefaultRequestHeaders.Accept.Add</a:t>
            </a:r>
            <a:r>
              <a:rPr lang="en-US" sz="1200" dirty="0">
                <a:latin typeface="Consolas" panose="020B0609020204030204" pitchFamily="49" charset="0"/>
              </a:rPr>
              <a:t>(new </a:t>
            </a:r>
            <a:r>
              <a:rPr lang="en-US" sz="1200" dirty="0" err="1">
                <a:latin typeface="Consolas" panose="020B0609020204030204" pitchFamily="49" charset="0"/>
              </a:rPr>
              <a:t>MediaTypeWithQualityHeaderValue</a:t>
            </a:r>
            <a:r>
              <a:rPr lang="en-US" sz="1200" dirty="0">
                <a:latin typeface="Consolas" panose="020B0609020204030204" pitchFamily="49" charset="0"/>
              </a:rPr>
              <a:t>("application/json"));</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2: Add the topic key</a:t>
            </a:r>
          </a:p>
          <a:p>
            <a:r>
              <a:rPr lang="en-US" sz="1200" dirty="0" err="1">
                <a:latin typeface="Consolas" panose="020B0609020204030204" pitchFamily="49" charset="0"/>
              </a:rPr>
              <a:t>client.DefaultRequestHeaders.Add</a:t>
            </a:r>
            <a:r>
              <a:rPr lang="en-US" sz="1200" dirty="0">
                <a:latin typeface="Consolas" panose="020B0609020204030204" pitchFamily="49" charset="0"/>
              </a:rPr>
              <a:t>("</a:t>
            </a:r>
            <a:r>
              <a:rPr lang="en-US" sz="1200" dirty="0" err="1">
                <a:latin typeface="Consolas" panose="020B0609020204030204" pitchFamily="49" charset="0"/>
              </a:rPr>
              <a:t>aeg</a:t>
            </a:r>
            <a:r>
              <a:rPr lang="en-US" sz="1200" dirty="0">
                <a:latin typeface="Consolas" panose="020B0609020204030204" pitchFamily="49" charset="0"/>
              </a:rPr>
              <a:t>-</a:t>
            </a:r>
            <a:r>
              <a:rPr lang="en-US" sz="1200" dirty="0" err="1">
                <a:latin typeface="Consolas" panose="020B0609020204030204" pitchFamily="49" charset="0"/>
              </a:rPr>
              <a:t>sas</a:t>
            </a:r>
            <a:r>
              <a:rPr lang="en-US" sz="1200" dirty="0">
                <a:latin typeface="Consolas" panose="020B0609020204030204" pitchFamily="49" charset="0"/>
              </a:rPr>
              <a:t>-key", </a:t>
            </a:r>
            <a:r>
              <a:rPr lang="en-US" sz="1200" dirty="0" err="1">
                <a:latin typeface="Consolas" panose="020B0609020204030204" pitchFamily="49" charset="0"/>
              </a:rPr>
              <a:t>TopicKey</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3: Create a list of events</a:t>
            </a:r>
          </a:p>
          <a:p>
            <a:r>
              <a:rPr lang="en-US" sz="1200" dirty="0">
                <a:latin typeface="Consolas" panose="020B0609020204030204" pitchFamily="49" charset="0"/>
              </a:rPr>
              <a:t>var events = new List&lt;</a:t>
            </a:r>
            <a:r>
              <a:rPr lang="en-US" sz="1200" dirty="0" err="1">
                <a:latin typeface="Consolas" panose="020B0609020204030204" pitchFamily="49" charset="0"/>
              </a:rPr>
              <a:t>GridEvent</a:t>
            </a:r>
            <a:r>
              <a:rPr lang="en-US" sz="1200" dirty="0">
                <a:latin typeface="Consolas" panose="020B0609020204030204" pitchFamily="49" charset="0"/>
              </a:rPr>
              <a:t>&lt;Feedback&gt;&gt;</a:t>
            </a:r>
          </a:p>
          <a:p>
            <a:r>
              <a:rPr lang="en-US" sz="1200" dirty="0">
                <a:latin typeface="Consolas" panose="020B0609020204030204" pitchFamily="49" charset="0"/>
              </a:rPr>
              <a:t>{</a:t>
            </a:r>
          </a:p>
          <a:p>
            <a:r>
              <a:rPr lang="en-US" sz="1200" dirty="0">
                <a:latin typeface="Consolas" panose="020B0609020204030204" pitchFamily="49" charset="0"/>
              </a:rPr>
              <a:t>    new </a:t>
            </a:r>
            <a:r>
              <a:rPr lang="en-US" sz="1200" dirty="0" err="1">
                <a:latin typeface="Consolas" panose="020B0609020204030204" pitchFamily="49" charset="0"/>
              </a:rPr>
              <a:t>GridEvent</a:t>
            </a:r>
            <a:r>
              <a:rPr lang="en-US" sz="1200" dirty="0">
                <a:latin typeface="Consolas" panose="020B0609020204030204" pitchFamily="49" charset="0"/>
              </a:rPr>
              <a:t>&lt;Feedback&gt;()</a:t>
            </a:r>
          </a:p>
          <a:p>
            <a:r>
              <a:rPr lang="en-US" sz="1200" dirty="0">
                <a:latin typeface="Consolas" panose="020B0609020204030204" pitchFamily="49" charset="0"/>
              </a:rPr>
              <a:t>    {</a:t>
            </a:r>
          </a:p>
          <a:p>
            <a:r>
              <a:rPr lang="en-US" sz="1200" dirty="0">
                <a:latin typeface="Consolas" panose="020B0609020204030204" pitchFamily="49" charset="0"/>
              </a:rPr>
              <a:t>        Data = feedback,</a:t>
            </a:r>
          </a:p>
          <a:p>
            <a:r>
              <a:rPr lang="en-US" sz="1200" dirty="0">
                <a:latin typeface="Consolas" panose="020B0609020204030204" pitchFamily="49" charset="0"/>
              </a:rPr>
              <a:t>        Subject = "</a:t>
            </a:r>
            <a:r>
              <a:rPr lang="en-US" sz="1200" dirty="0" err="1">
                <a:latin typeface="Consolas" panose="020B0609020204030204" pitchFamily="49" charset="0"/>
              </a:rPr>
              <a:t>eventgrid</a:t>
            </a:r>
            <a:r>
              <a:rPr lang="en-US" sz="1200" dirty="0">
                <a:latin typeface="Consolas" panose="020B0609020204030204" pitchFamily="49" charset="0"/>
              </a:rPr>
              <a:t>/demo/feedback",</a:t>
            </a:r>
          </a:p>
          <a:p>
            <a:r>
              <a:rPr lang="en-US" sz="1200" dirty="0">
                <a:latin typeface="Consolas" panose="020B0609020204030204" pitchFamily="49" charset="0"/>
              </a:rPr>
              <a:t>        </a:t>
            </a:r>
            <a:r>
              <a:rPr lang="en-US" sz="1200" dirty="0" err="1">
                <a:latin typeface="Consolas" panose="020B0609020204030204" pitchFamily="49" charset="0"/>
              </a:rPr>
              <a:t>EventType</a:t>
            </a:r>
            <a:r>
              <a:rPr lang="en-US" sz="1200" dirty="0">
                <a:latin typeface="Consolas" panose="020B0609020204030204" pitchFamily="49" charset="0"/>
              </a:rPr>
              <a:t> = </a:t>
            </a:r>
            <a:r>
              <a:rPr lang="en-US" sz="1200" dirty="0" err="1">
                <a:latin typeface="Consolas" panose="020B0609020204030204" pitchFamily="49" charset="0"/>
              </a:rPr>
              <a:t>feedback.Score</a:t>
            </a:r>
            <a:r>
              <a:rPr lang="en-US" sz="1200" dirty="0">
                <a:latin typeface="Consolas" panose="020B0609020204030204" pitchFamily="49" charset="0"/>
              </a:rPr>
              <a:t> &gt; 70 ? "Positive" : "Negative",</a:t>
            </a:r>
          </a:p>
          <a:p>
            <a:r>
              <a:rPr lang="en-US" sz="1200" dirty="0">
                <a:latin typeface="Consolas" panose="020B0609020204030204" pitchFamily="49" charset="0"/>
              </a:rPr>
              <a:t>        </a:t>
            </a:r>
            <a:r>
              <a:rPr lang="en-US" sz="1200" dirty="0" err="1">
                <a:latin typeface="Consolas" panose="020B0609020204030204" pitchFamily="49" charset="0"/>
              </a:rPr>
              <a:t>EventTime</a:t>
            </a:r>
            <a:r>
              <a:rPr lang="en-US" sz="1200" dirty="0">
                <a:latin typeface="Consolas" panose="020B0609020204030204" pitchFamily="49" charset="0"/>
              </a:rPr>
              <a:t> = </a:t>
            </a:r>
            <a:r>
              <a:rPr lang="en-US" sz="1200" dirty="0" err="1">
                <a:latin typeface="Consolas" panose="020B0609020204030204" pitchFamily="49" charset="0"/>
              </a:rPr>
              <a:t>DateTime.UtcNow</a:t>
            </a:r>
            <a:r>
              <a:rPr lang="en-US" sz="1200" dirty="0">
                <a:latin typeface="Consolas" panose="020B0609020204030204" pitchFamily="49" charset="0"/>
              </a:rPr>
              <a:t>,</a:t>
            </a:r>
          </a:p>
          <a:p>
            <a:r>
              <a:rPr lang="en-US" sz="1200" dirty="0">
                <a:latin typeface="Consolas" panose="020B0609020204030204" pitchFamily="49" charset="0"/>
              </a:rPr>
              <a:t>        Id = </a:t>
            </a:r>
            <a:r>
              <a:rPr lang="en-US" sz="1200" dirty="0" err="1">
                <a:latin typeface="Consolas" panose="020B0609020204030204" pitchFamily="49" charset="0"/>
              </a:rPr>
              <a:t>Guid.NewGuid</a:t>
            </a:r>
            <a:r>
              <a:rPr lang="en-US" sz="1200" dirty="0">
                <a:latin typeface="Consolas" panose="020B0609020204030204" pitchFamily="49" charset="0"/>
              </a:rPr>
              <a:t>().</a:t>
            </a:r>
            <a:r>
              <a:rPr lang="en-US" sz="1200" dirty="0" err="1">
                <a:latin typeface="Consolas" panose="020B0609020204030204" pitchFamily="49" charset="0"/>
              </a:rPr>
              <a:t>ToString</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Serialize the data</a:t>
            </a:r>
          </a:p>
          <a:p>
            <a:r>
              <a:rPr lang="en-US" sz="1200" dirty="0">
                <a:latin typeface="Consolas" panose="020B0609020204030204" pitchFamily="49" charset="0"/>
              </a:rPr>
              <a:t>var json = </a:t>
            </a:r>
            <a:r>
              <a:rPr lang="en-US" sz="1200" dirty="0" err="1">
                <a:latin typeface="Consolas" panose="020B0609020204030204" pitchFamily="49" charset="0"/>
              </a:rPr>
              <a:t>JsonConvert.SerializeObject</a:t>
            </a:r>
            <a:r>
              <a:rPr lang="en-US" sz="1200" dirty="0">
                <a:latin typeface="Consolas" panose="020B0609020204030204" pitchFamily="49" charset="0"/>
              </a:rPr>
              <a:t>(events);</a:t>
            </a:r>
          </a:p>
          <a:p>
            <a:r>
              <a:rPr lang="en-US" sz="1200" dirty="0">
                <a:latin typeface="Consolas" panose="020B0609020204030204" pitchFamily="49" charset="0"/>
              </a:rPr>
              <a:t>var </a:t>
            </a:r>
            <a:r>
              <a:rPr lang="en-US" sz="1200" dirty="0" err="1">
                <a:latin typeface="Consolas" panose="020B0609020204030204" pitchFamily="49" charset="0"/>
              </a:rPr>
              <a:t>stringContent</a:t>
            </a:r>
            <a:r>
              <a:rPr lang="en-US" sz="1200" dirty="0">
                <a:latin typeface="Consolas" panose="020B0609020204030204" pitchFamily="49" charset="0"/>
              </a:rPr>
              <a:t> = new </a:t>
            </a:r>
            <a:r>
              <a:rPr lang="en-US" sz="1200" dirty="0" err="1">
                <a:latin typeface="Consolas" panose="020B0609020204030204" pitchFamily="49" charset="0"/>
              </a:rPr>
              <a:t>StringContent</a:t>
            </a:r>
            <a:r>
              <a:rPr lang="en-US" sz="1200" dirty="0">
                <a:latin typeface="Consolas" panose="020B0609020204030204" pitchFamily="49" charset="0"/>
              </a:rPr>
              <a:t>(json, Encoding.UTF8, "application/json");</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Publish grid event</a:t>
            </a:r>
          </a:p>
          <a:p>
            <a:r>
              <a:rPr lang="en-US" sz="1200" dirty="0">
                <a:latin typeface="Consolas" panose="020B0609020204030204" pitchFamily="49" charset="0"/>
              </a:rPr>
              <a:t>await </a:t>
            </a:r>
            <a:r>
              <a:rPr lang="en-US" sz="1200" dirty="0" err="1">
                <a:latin typeface="Consolas" panose="020B0609020204030204" pitchFamily="49" charset="0"/>
              </a:rPr>
              <a:t>client.PostAsync</a:t>
            </a:r>
            <a:r>
              <a:rPr lang="en-US" sz="1200" dirty="0">
                <a:latin typeface="Consolas" panose="020B0609020204030204" pitchFamily="49" charset="0"/>
              </a:rPr>
              <a:t>(</a:t>
            </a:r>
            <a:r>
              <a:rPr lang="en-US" sz="1200" dirty="0" err="1">
                <a:latin typeface="Consolas" panose="020B0609020204030204" pitchFamily="49" charset="0"/>
              </a:rPr>
              <a:t>string.Empty</a:t>
            </a:r>
            <a:r>
              <a:rPr lang="en-US" sz="1200" dirty="0">
                <a:latin typeface="Consolas" panose="020B0609020204030204" pitchFamily="49" charset="0"/>
              </a:rPr>
              <a:t>, </a:t>
            </a:r>
            <a:r>
              <a:rPr lang="en-US" sz="1200" dirty="0" err="1">
                <a:latin typeface="Consolas" panose="020B0609020204030204" pitchFamily="49" charset="0"/>
              </a:rPr>
              <a:t>stringContent</a:t>
            </a:r>
            <a:r>
              <a:rPr lang="en-US" sz="1200" dirty="0">
                <a:latin typeface="Consolas" panose="020B0609020204030204" pitchFamily="49" charset="0"/>
              </a:rPr>
              <a:t>);</a:t>
            </a:r>
            <a:endParaRPr lang="en-US" sz="1200" dirty="0">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212165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Handling an Event (Azure Function v2)</a:t>
            </a: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258356"/>
            <a:ext cx="9864436" cy="5835444"/>
          </a:xfrm>
          <a:prstGeom prst="rect">
            <a:avLst/>
          </a:prstGeom>
          <a:noFill/>
        </p:spPr>
        <p:txBody>
          <a:bodyPr wrap="square" lIns="182880" tIns="146304" rIns="182880" bIns="146304" rtlCol="0">
            <a:spAutoFit/>
          </a:bodyPr>
          <a:lstStyle/>
          <a:p>
            <a:r>
              <a:rPr lang="en-US" sz="1200" dirty="0">
                <a:latin typeface="Consolas" panose="020B0609020204030204" pitchFamily="49" charset="0"/>
              </a:rPr>
              <a:t>public static </a:t>
            </a:r>
            <a:r>
              <a:rPr lang="en-US" sz="1200" dirty="0" err="1">
                <a:latin typeface="Consolas" panose="020B0609020204030204" pitchFamily="49" charset="0"/>
              </a:rPr>
              <a:t>IActionResult</a:t>
            </a:r>
            <a:r>
              <a:rPr lang="en-US" sz="1200" dirty="0">
                <a:latin typeface="Consolas" panose="020B0609020204030204" pitchFamily="49" charset="0"/>
              </a:rPr>
              <a:t> Run(</a:t>
            </a:r>
          </a:p>
          <a:p>
            <a:r>
              <a:rPr lang="en-US" sz="1200" dirty="0">
                <a:latin typeface="Consolas" panose="020B0609020204030204" pitchFamily="49" charset="0"/>
              </a:rPr>
              <a:t>    [</a:t>
            </a:r>
            <a:r>
              <a:rPr lang="en-US" sz="1200" dirty="0" err="1">
                <a:latin typeface="Consolas" panose="020B0609020204030204" pitchFamily="49" charset="0"/>
              </a:rPr>
              <a:t>HttpTrigger</a:t>
            </a:r>
            <a:r>
              <a:rPr lang="en-US" sz="1200" dirty="0">
                <a:latin typeface="Consolas" panose="020B0609020204030204" pitchFamily="49" charset="0"/>
              </a:rPr>
              <a:t>(</a:t>
            </a:r>
            <a:r>
              <a:rPr lang="en-US" sz="1200" dirty="0" err="1">
                <a:latin typeface="Consolas" panose="020B0609020204030204" pitchFamily="49" charset="0"/>
              </a:rPr>
              <a:t>AuthorizationLevel.Function</a:t>
            </a:r>
            <a:r>
              <a:rPr lang="en-US" sz="1200" dirty="0">
                <a:latin typeface="Consolas" panose="020B0609020204030204" pitchFamily="49" charset="0"/>
              </a:rPr>
              <a:t>, "post", Route = null)] </a:t>
            </a:r>
            <a:r>
              <a:rPr lang="en-US" sz="1200" dirty="0" err="1">
                <a:latin typeface="Consolas" panose="020B0609020204030204" pitchFamily="49" charset="0"/>
              </a:rPr>
              <a:t>HttpRequest</a:t>
            </a:r>
            <a:r>
              <a:rPr lang="en-US" sz="1200" dirty="0">
                <a:latin typeface="Consolas" panose="020B0609020204030204" pitchFamily="49" charset="0"/>
              </a:rPr>
              <a:t> req, </a:t>
            </a:r>
            <a:r>
              <a:rPr lang="en-US" sz="1200" dirty="0" err="1">
                <a:latin typeface="Consolas" panose="020B0609020204030204" pitchFamily="49" charset="0"/>
              </a:rPr>
              <a:t>TraceWriter</a:t>
            </a:r>
            <a:r>
              <a:rPr lang="en-US" sz="1200" dirty="0">
                <a:latin typeface="Consolas" panose="020B0609020204030204" pitchFamily="49" charset="0"/>
              </a:rPr>
              <a:t> log)</a:t>
            </a:r>
          </a:p>
          <a:p>
            <a:r>
              <a:rPr lang="en-US" sz="1200" dirty="0">
                <a:latin typeface="Consolas" panose="020B0609020204030204" pitchFamily="49" charset="0"/>
              </a:rPr>
              <a:t>{</a:t>
            </a:r>
          </a:p>
          <a:p>
            <a:r>
              <a:rPr lang="en-US" sz="1200" dirty="0">
                <a:latin typeface="Consolas" panose="020B0609020204030204" pitchFamily="49" charset="0"/>
              </a:rPr>
              <a:t>    var </a:t>
            </a:r>
            <a:r>
              <a:rPr lang="en-US" sz="1200" dirty="0" err="1">
                <a:latin typeface="Consolas" panose="020B0609020204030204" pitchFamily="49" charset="0"/>
              </a:rPr>
              <a:t>requestBody</a:t>
            </a:r>
            <a:r>
              <a:rPr lang="en-US" sz="1200" dirty="0">
                <a:latin typeface="Consolas" panose="020B0609020204030204" pitchFamily="49" charset="0"/>
              </a:rPr>
              <a:t> = new </a:t>
            </a:r>
            <a:r>
              <a:rPr lang="en-US" sz="1200" dirty="0" err="1">
                <a:latin typeface="Consolas" panose="020B0609020204030204" pitchFamily="49" charset="0"/>
              </a:rPr>
              <a:t>StreamReader</a:t>
            </a:r>
            <a:r>
              <a:rPr lang="en-US" sz="1200" dirty="0">
                <a:latin typeface="Consolas" panose="020B0609020204030204" pitchFamily="49" charset="0"/>
              </a:rPr>
              <a:t>(</a:t>
            </a:r>
            <a:r>
              <a:rPr lang="en-US" sz="1200" dirty="0" err="1">
                <a:latin typeface="Consolas" panose="020B0609020204030204" pitchFamily="49" charset="0"/>
              </a:rPr>
              <a:t>req.Body</a:t>
            </a:r>
            <a:r>
              <a:rPr lang="en-US" sz="1200" dirty="0">
                <a:latin typeface="Consolas" panose="020B0609020204030204" pitchFamily="49" charset="0"/>
              </a:rPr>
              <a:t>).</a:t>
            </a:r>
            <a:r>
              <a:rPr lang="en-US" sz="1200" dirty="0" err="1">
                <a:latin typeface="Consolas" panose="020B0609020204030204" pitchFamily="49" charset="0"/>
              </a:rPr>
              <a:t>ReadToEnd</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b="1" dirty="0">
                <a:solidFill>
                  <a:srgbClr val="00B050"/>
                </a:solidFill>
                <a:latin typeface="Consolas" panose="020B0609020204030204" pitchFamily="49" charset="0"/>
              </a:rPr>
              <a:t>// Check the header for the event type          </a:t>
            </a:r>
          </a:p>
          <a:p>
            <a:r>
              <a:rPr lang="en-US" sz="1200" dirty="0">
                <a:latin typeface="Consolas" panose="020B0609020204030204" pitchFamily="49" charset="0"/>
              </a:rPr>
              <a:t>    if (!</a:t>
            </a:r>
            <a:r>
              <a:rPr lang="en-US" sz="1200" dirty="0" err="1">
                <a:latin typeface="Consolas" panose="020B0609020204030204" pitchFamily="49" charset="0"/>
              </a:rPr>
              <a:t>req.Headers.TryGetValue</a:t>
            </a:r>
            <a:r>
              <a:rPr lang="en-US" sz="1200" dirty="0">
                <a:latin typeface="Consolas" panose="020B0609020204030204" pitchFamily="49" charset="0"/>
              </a:rPr>
              <a:t>("</a:t>
            </a:r>
            <a:r>
              <a:rPr lang="en-US" sz="1200" dirty="0" err="1">
                <a:latin typeface="Consolas" panose="020B0609020204030204" pitchFamily="49" charset="0"/>
              </a:rPr>
              <a:t>Aeg</a:t>
            </a:r>
            <a:r>
              <a:rPr lang="en-US" sz="1200" dirty="0">
                <a:latin typeface="Consolas" panose="020B0609020204030204" pitchFamily="49" charset="0"/>
              </a:rPr>
              <a:t>-Event-Type", out var </a:t>
            </a:r>
            <a:r>
              <a:rPr lang="en-US" sz="1200" dirty="0" err="1">
                <a:latin typeface="Consolas" panose="020B0609020204030204" pitchFamily="49" charset="0"/>
              </a:rPr>
              <a:t>headerValues</a:t>
            </a:r>
            <a:r>
              <a:rPr lang="en-US" sz="1200" dirty="0">
                <a:latin typeface="Consolas" panose="020B0609020204030204" pitchFamily="49" charset="0"/>
              </a:rPr>
              <a:t>))</a:t>
            </a:r>
          </a:p>
          <a:p>
            <a:r>
              <a:rPr lang="en-US" sz="1200" dirty="0">
                <a:latin typeface="Consolas" panose="020B0609020204030204" pitchFamily="49" charset="0"/>
              </a:rPr>
              <a:t>        return new </a:t>
            </a:r>
            <a:r>
              <a:rPr lang="en-US" sz="1200" dirty="0" err="1">
                <a:latin typeface="Consolas" panose="020B0609020204030204" pitchFamily="49" charset="0"/>
              </a:rPr>
              <a:t>BadRequestObjectResult</a:t>
            </a:r>
            <a:r>
              <a:rPr lang="en-US" sz="1200" dirty="0">
                <a:latin typeface="Consolas" panose="020B0609020204030204" pitchFamily="49" charset="0"/>
              </a:rPr>
              <a:t>("Not a valid request");</a:t>
            </a:r>
          </a:p>
          <a:p>
            <a:endParaRPr lang="en-US" sz="1200" dirty="0">
              <a:latin typeface="Consolas" panose="020B0609020204030204" pitchFamily="49" charset="0"/>
            </a:endParaRPr>
          </a:p>
          <a:p>
            <a:r>
              <a:rPr lang="en-US" sz="1200" dirty="0">
                <a:latin typeface="Consolas" panose="020B0609020204030204" pitchFamily="49" charset="0"/>
              </a:rPr>
              <a:t>    var </a:t>
            </a:r>
            <a:r>
              <a:rPr lang="en-US" sz="1200" dirty="0" err="1">
                <a:latin typeface="Consolas" panose="020B0609020204030204" pitchFamily="49" charset="0"/>
              </a:rPr>
              <a:t>eventTypeHeaderValue</a:t>
            </a:r>
            <a:r>
              <a:rPr lang="en-US" sz="1200" dirty="0">
                <a:latin typeface="Consolas" panose="020B0609020204030204" pitchFamily="49" charset="0"/>
              </a:rPr>
              <a:t> = </a:t>
            </a:r>
            <a:r>
              <a:rPr lang="en-US" sz="1200" dirty="0" err="1">
                <a:latin typeface="Consolas" panose="020B0609020204030204" pitchFamily="49" charset="0"/>
              </a:rPr>
              <a:t>headerValues.FirstOrDefault</a:t>
            </a:r>
            <a:r>
              <a:rPr lang="en-US" sz="1200" dirty="0">
                <a:latin typeface="Consolas" panose="020B0609020204030204" pitchFamily="49" charset="0"/>
              </a:rPr>
              <a:t>();</a:t>
            </a:r>
          </a:p>
          <a:p>
            <a:r>
              <a:rPr lang="en-US" sz="1200" dirty="0">
                <a:latin typeface="Consolas" panose="020B0609020204030204" pitchFamily="49" charset="0"/>
              </a:rPr>
              <a:t>    if (</a:t>
            </a:r>
            <a:r>
              <a:rPr lang="en-US" sz="1200" dirty="0" err="1">
                <a:latin typeface="Consolas" panose="020B0609020204030204" pitchFamily="49" charset="0"/>
              </a:rPr>
              <a:t>eventTypeHeaderValue</a:t>
            </a:r>
            <a:r>
              <a:rPr lang="en-US" sz="1200" dirty="0">
                <a:latin typeface="Consolas" panose="020B0609020204030204" pitchFamily="49" charset="0"/>
              </a:rPr>
              <a:t> == "</a:t>
            </a:r>
            <a:r>
              <a:rPr lang="en-US" sz="1200" dirty="0" err="1">
                <a:latin typeface="Consolas" panose="020B0609020204030204" pitchFamily="49" charset="0"/>
              </a:rPr>
              <a:t>SubscriptionValidation</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b="1" dirty="0">
                <a:solidFill>
                  <a:srgbClr val="00B050"/>
                </a:solidFill>
                <a:latin typeface="Consolas" panose="020B0609020204030204" pitchFamily="49" charset="0"/>
              </a:rPr>
              <a:t>// Echo back the validation code</a:t>
            </a:r>
          </a:p>
          <a:p>
            <a:r>
              <a:rPr lang="en-US" sz="1200" dirty="0">
                <a:latin typeface="Consolas" panose="020B0609020204030204" pitchFamily="49" charset="0"/>
              </a:rPr>
              <a:t>        var events = </a:t>
            </a:r>
            <a:r>
              <a:rPr lang="en-US" sz="1200" dirty="0" err="1">
                <a:latin typeface="Consolas" panose="020B0609020204030204" pitchFamily="49" charset="0"/>
              </a:rPr>
              <a:t>JsonConvert.DeserializeObject</a:t>
            </a:r>
            <a:r>
              <a:rPr lang="en-US" sz="1200" dirty="0">
                <a:latin typeface="Consolas" panose="020B0609020204030204" pitchFamily="49" charset="0"/>
              </a:rPr>
              <a:t>&lt;</a:t>
            </a:r>
            <a:r>
              <a:rPr lang="en-US" sz="1200" dirty="0" err="1">
                <a:latin typeface="Consolas" panose="020B0609020204030204" pitchFamily="49" charset="0"/>
              </a:rPr>
              <a:t>EventGridEvent</a:t>
            </a:r>
            <a:r>
              <a:rPr lang="en-US" sz="1200" dirty="0">
                <a:latin typeface="Consolas" panose="020B0609020204030204" pitchFamily="49" charset="0"/>
              </a:rPr>
              <a:t>[]&gt;(</a:t>
            </a:r>
            <a:r>
              <a:rPr lang="en-US" sz="1200" dirty="0" err="1">
                <a:latin typeface="Consolas" panose="020B0609020204030204" pitchFamily="49" charset="0"/>
              </a:rPr>
              <a:t>requestBody</a:t>
            </a:r>
            <a:r>
              <a:rPr lang="en-US" sz="1200" dirty="0">
                <a:latin typeface="Consolas" panose="020B0609020204030204" pitchFamily="49" charset="0"/>
              </a:rPr>
              <a:t>);</a:t>
            </a:r>
          </a:p>
          <a:p>
            <a:r>
              <a:rPr lang="en-US" sz="1200" dirty="0">
                <a:latin typeface="Consolas" panose="020B0609020204030204" pitchFamily="49" charset="0"/>
              </a:rPr>
              <a:t>        dynamic data = events[0].Data;</a:t>
            </a:r>
          </a:p>
          <a:p>
            <a:r>
              <a:rPr lang="en-US" sz="1200" dirty="0">
                <a:latin typeface="Consolas" panose="020B0609020204030204" pitchFamily="49" charset="0"/>
              </a:rPr>
              <a:t>        var </a:t>
            </a:r>
            <a:r>
              <a:rPr lang="en-US" sz="1200" dirty="0" err="1">
                <a:latin typeface="Consolas" panose="020B0609020204030204" pitchFamily="49" charset="0"/>
              </a:rPr>
              <a:t>validationCode</a:t>
            </a:r>
            <a:r>
              <a:rPr lang="en-US" sz="1200" dirty="0">
                <a:latin typeface="Consolas" panose="020B0609020204030204" pitchFamily="49" charset="0"/>
              </a:rPr>
              <a:t> = data["</a:t>
            </a:r>
            <a:r>
              <a:rPr lang="en-US" sz="1200" dirty="0" err="1">
                <a:latin typeface="Consolas" panose="020B0609020204030204" pitchFamily="49" charset="0"/>
              </a:rPr>
              <a:t>validationCode</a:t>
            </a:r>
            <a:r>
              <a:rPr lang="en-US" sz="1200" dirty="0">
                <a:latin typeface="Consolas" panose="020B0609020204030204" pitchFamily="49" charset="0"/>
              </a:rPr>
              <a:t>"];</a:t>
            </a:r>
          </a:p>
          <a:p>
            <a:r>
              <a:rPr lang="en-US" sz="1200" dirty="0">
                <a:latin typeface="Consolas" panose="020B0609020204030204" pitchFamily="49" charset="0"/>
              </a:rPr>
              <a:t>        return new </a:t>
            </a:r>
            <a:r>
              <a:rPr lang="en-US" sz="1200" dirty="0" err="1">
                <a:latin typeface="Consolas" panose="020B0609020204030204" pitchFamily="49" charset="0"/>
              </a:rPr>
              <a:t>JsonResult</a:t>
            </a:r>
            <a:r>
              <a:rPr lang="en-US" sz="1200" dirty="0">
                <a:latin typeface="Consolas" panose="020B0609020204030204" pitchFamily="49" charset="0"/>
              </a:rPr>
              <a:t>(new</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validationResponse</a:t>
            </a:r>
            <a:r>
              <a:rPr lang="en-US" sz="1200" dirty="0">
                <a:latin typeface="Consolas" panose="020B0609020204030204" pitchFamily="49" charset="0"/>
              </a:rPr>
              <a:t> = </a:t>
            </a:r>
            <a:r>
              <a:rPr lang="en-US" sz="1200" dirty="0" err="1">
                <a:latin typeface="Consolas" panose="020B0609020204030204" pitchFamily="49" charset="0"/>
              </a:rPr>
              <a:t>validationCode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else if (</a:t>
            </a:r>
            <a:r>
              <a:rPr lang="en-US" sz="1200" dirty="0" err="1">
                <a:latin typeface="Consolas" panose="020B0609020204030204" pitchFamily="49" charset="0"/>
              </a:rPr>
              <a:t>eventTypeHeaderValue</a:t>
            </a:r>
            <a:r>
              <a:rPr lang="en-US" sz="1200" dirty="0">
                <a:latin typeface="Consolas" panose="020B0609020204030204" pitchFamily="49" charset="0"/>
              </a:rPr>
              <a:t> == "Notification")</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log.Info</a:t>
            </a:r>
            <a:r>
              <a:rPr lang="en-US" sz="1200" dirty="0">
                <a:latin typeface="Consolas" panose="020B0609020204030204" pitchFamily="49" charset="0"/>
              </a:rPr>
              <a:t>(</a:t>
            </a:r>
            <a:r>
              <a:rPr lang="en-US" sz="1200" dirty="0" err="1">
                <a:latin typeface="Consolas" panose="020B0609020204030204" pitchFamily="49" charset="0"/>
              </a:rPr>
              <a:t>requestBody</a:t>
            </a:r>
            <a:r>
              <a:rPr lang="en-US" sz="1200" dirty="0">
                <a:latin typeface="Consolas" panose="020B0609020204030204" pitchFamily="49" charset="0"/>
              </a:rPr>
              <a:t>);</a:t>
            </a:r>
          </a:p>
          <a:p>
            <a:r>
              <a:rPr lang="en-US" sz="1200" dirty="0">
                <a:latin typeface="Consolas" panose="020B0609020204030204" pitchFamily="49" charset="0"/>
              </a:rPr>
              <a:t>        return new </a:t>
            </a:r>
            <a:r>
              <a:rPr lang="en-US" sz="1200" dirty="0" err="1">
                <a:latin typeface="Consolas" panose="020B0609020204030204" pitchFamily="49" charset="0"/>
              </a:rPr>
              <a:t>OkObjectResult</a:t>
            </a:r>
            <a:r>
              <a:rPr lang="en-US" sz="1200" dirty="0">
                <a:latin typeface="Consolas" panose="020B0609020204030204" pitchFamily="49" charset="0"/>
              </a:rPr>
              <a:t>("");</a:t>
            </a:r>
          </a:p>
          <a:p>
            <a:r>
              <a:rPr lang="en-US" sz="1200" dirty="0">
                <a:latin typeface="Consolas" panose="020B0609020204030204" pitchFamily="49" charset="0"/>
              </a:rPr>
              <a:t>    }</a:t>
            </a:r>
          </a:p>
          <a:p>
            <a:endParaRPr lang="en-US" sz="1200" dirty="0">
              <a:gradFill>
                <a:gsLst>
                  <a:gs pos="2917">
                    <a:schemeClr val="tx1"/>
                  </a:gs>
                  <a:gs pos="30000">
                    <a:schemeClr val="tx1"/>
                  </a:gs>
                </a:gsLst>
                <a:lin ang="5400000" scaled="0"/>
              </a:gradFill>
              <a:latin typeface="Consolas" panose="020B0609020204030204" pitchFamily="49" charset="0"/>
            </a:endParaRPr>
          </a:p>
          <a:p>
            <a:r>
              <a:rPr lang="en-US" sz="1200" dirty="0">
                <a:latin typeface="Consolas" panose="020B0609020204030204" pitchFamily="49" charset="0"/>
              </a:rPr>
              <a:t>    return new </a:t>
            </a:r>
            <a:r>
              <a:rPr lang="en-US" sz="1200" dirty="0" err="1">
                <a:latin typeface="Consolas" panose="020B0609020204030204" pitchFamily="49" charset="0"/>
              </a:rPr>
              <a:t>BadRequestObjectResult</a:t>
            </a:r>
            <a:r>
              <a:rPr lang="en-US" sz="1200" dirty="0">
                <a:latin typeface="Consolas" panose="020B0609020204030204" pitchFamily="49" charset="0"/>
              </a:rPr>
              <a:t>("Not a valid request");</a:t>
            </a:r>
          </a:p>
          <a:p>
            <a:r>
              <a:rPr lang="en-US" sz="1200" dirty="0">
                <a:gradFill>
                  <a:gsLst>
                    <a:gs pos="2917">
                      <a:schemeClr val="tx1"/>
                    </a:gs>
                    <a:gs pos="30000">
                      <a:schemeClr val="tx1"/>
                    </a:gs>
                  </a:gsLst>
                  <a:lin ang="5400000" scaled="0"/>
                </a:gradFill>
                <a:latin typeface="Consolas" panose="020B0609020204030204" pitchFamily="49" charset="0"/>
              </a:rPr>
              <a:t>}</a:t>
            </a:r>
          </a:p>
        </p:txBody>
      </p:sp>
    </p:spTree>
    <p:extLst>
      <p:ext uri="{BB962C8B-B14F-4D97-AF65-F5344CB8AC3E}">
        <p14:creationId xmlns:p14="http://schemas.microsoft.com/office/powerpoint/2010/main" val="355338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Custom </a:t>
            </a:r>
            <a:r>
              <a:rPr lang="en-US" dirty="0" err="1">
                <a:solidFill>
                  <a:schemeClr val="bg1"/>
                </a:solidFill>
              </a:rPr>
              <a:t>GridEvent</a:t>
            </a:r>
            <a:r>
              <a:rPr lang="en-US" dirty="0">
                <a:solidFill>
                  <a:schemeClr val="bg1"/>
                </a:solidFill>
              </a:rPr>
              <a:t> class</a:t>
            </a: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690618"/>
            <a:ext cx="9864436" cy="2511457"/>
          </a:xfrm>
          <a:prstGeom prst="rect">
            <a:avLst/>
          </a:prstGeom>
          <a:noFill/>
        </p:spPr>
        <p:txBody>
          <a:bodyPr wrap="square" lIns="182880" tIns="146304" rIns="182880" bIns="146304" rtlCol="0">
            <a:spAutoFit/>
          </a:bodyPr>
          <a:lstStyle/>
          <a:p>
            <a:r>
              <a:rPr lang="en-US" sz="1200" dirty="0">
                <a:latin typeface="Consolas" panose="020B0609020204030204" pitchFamily="49" charset="0"/>
              </a:rPr>
              <a:t>public class </a:t>
            </a:r>
            <a:r>
              <a:rPr lang="en-US" sz="1200" dirty="0" err="1">
                <a:latin typeface="Consolas" panose="020B0609020204030204" pitchFamily="49" charset="0"/>
              </a:rPr>
              <a:t>GridEvent</a:t>
            </a:r>
            <a:r>
              <a:rPr lang="en-US" sz="1200" dirty="0">
                <a:latin typeface="Consolas" panose="020B0609020204030204" pitchFamily="49" charset="0"/>
              </a:rPr>
              <a:t>&lt;T&gt; where T : class</a:t>
            </a:r>
          </a:p>
          <a:p>
            <a:r>
              <a:rPr lang="en-US" sz="1200" dirty="0">
                <a:latin typeface="Consolas" panose="020B0609020204030204" pitchFamily="49" charset="0"/>
              </a:rPr>
              <a:t>{</a:t>
            </a:r>
          </a:p>
          <a:p>
            <a:r>
              <a:rPr lang="en-US" sz="1200" dirty="0">
                <a:latin typeface="Consolas" panose="020B0609020204030204" pitchFamily="49" charset="0"/>
              </a:rPr>
              <a:t>    public string Id { get; set; }</a:t>
            </a:r>
          </a:p>
          <a:p>
            <a:endParaRPr lang="en-US" sz="1200" dirty="0">
              <a:latin typeface="Consolas" panose="020B0609020204030204" pitchFamily="49" charset="0"/>
            </a:endParaRPr>
          </a:p>
          <a:p>
            <a:r>
              <a:rPr lang="en-US" sz="1200" dirty="0">
                <a:latin typeface="Consolas" panose="020B0609020204030204" pitchFamily="49" charset="0"/>
              </a:rPr>
              <a:t>    public string Subject { get; set; }</a:t>
            </a:r>
          </a:p>
          <a:p>
            <a:endParaRPr lang="en-US" sz="1200" dirty="0">
              <a:latin typeface="Consolas" panose="020B0609020204030204" pitchFamily="49" charset="0"/>
            </a:endParaRPr>
          </a:p>
          <a:p>
            <a:r>
              <a:rPr lang="en-US" sz="1200" dirty="0">
                <a:latin typeface="Consolas" panose="020B0609020204030204" pitchFamily="49" charset="0"/>
              </a:rPr>
              <a:t>    public string </a:t>
            </a:r>
            <a:r>
              <a:rPr lang="en-US" sz="1200" dirty="0" err="1">
                <a:latin typeface="Consolas" panose="020B0609020204030204" pitchFamily="49" charset="0"/>
              </a:rPr>
              <a:t>EventType</a:t>
            </a:r>
            <a:r>
              <a:rPr lang="en-US" sz="1200" dirty="0">
                <a:latin typeface="Consolas" panose="020B0609020204030204" pitchFamily="49" charset="0"/>
              </a:rPr>
              <a:t> { get; set; }</a:t>
            </a:r>
          </a:p>
          <a:p>
            <a:endParaRPr lang="en-US" sz="1200" dirty="0">
              <a:latin typeface="Consolas" panose="020B0609020204030204" pitchFamily="49" charset="0"/>
            </a:endParaRPr>
          </a:p>
          <a:p>
            <a:r>
              <a:rPr lang="en-US" sz="1200" dirty="0">
                <a:latin typeface="Consolas" panose="020B0609020204030204" pitchFamily="49" charset="0"/>
              </a:rPr>
              <a:t>    public T Data { get; set; }</a:t>
            </a:r>
          </a:p>
          <a:p>
            <a:endParaRPr lang="en-US" sz="1200" dirty="0">
              <a:latin typeface="Consolas" panose="020B0609020204030204" pitchFamily="49" charset="0"/>
            </a:endParaRPr>
          </a:p>
          <a:p>
            <a:r>
              <a:rPr lang="en-US" sz="1200" dirty="0">
                <a:latin typeface="Consolas" panose="020B0609020204030204" pitchFamily="49" charset="0"/>
              </a:rPr>
              <a:t>    public </a:t>
            </a:r>
            <a:r>
              <a:rPr lang="en-US" sz="1200" dirty="0" err="1">
                <a:latin typeface="Consolas" panose="020B0609020204030204" pitchFamily="49" charset="0"/>
              </a:rPr>
              <a:t>DateTime</a:t>
            </a:r>
            <a:r>
              <a:rPr lang="en-US" sz="1200" dirty="0">
                <a:latin typeface="Consolas" panose="020B0609020204030204" pitchFamily="49" charset="0"/>
              </a:rPr>
              <a:t> </a:t>
            </a:r>
            <a:r>
              <a:rPr lang="en-US" sz="1200" dirty="0" err="1">
                <a:latin typeface="Consolas" panose="020B0609020204030204" pitchFamily="49" charset="0"/>
              </a:rPr>
              <a:t>EventTime</a:t>
            </a:r>
            <a:r>
              <a:rPr lang="en-US" sz="1200" dirty="0">
                <a:latin typeface="Consolas" panose="020B0609020204030204" pitchFamily="49" charset="0"/>
              </a:rPr>
              <a:t> { get; set; }</a:t>
            </a:r>
          </a:p>
          <a:p>
            <a:r>
              <a:rPr lang="en-US" sz="1200" dirty="0">
                <a:latin typeface="Consolas" panose="020B0609020204030204" pitchFamily="49" charset="0"/>
              </a:rPr>
              <a:t>}</a:t>
            </a:r>
            <a:endParaRPr lang="en-US" sz="1200" dirty="0">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15095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Demo: Feedback Events</a:t>
            </a:r>
          </a:p>
        </p:txBody>
      </p:sp>
      <p:pic>
        <p:nvPicPr>
          <p:cNvPr id="3" name="Picture 2">
            <a:extLst>
              <a:ext uri="{FF2B5EF4-FFF2-40B4-BE49-F238E27FC236}">
                <a16:creationId xmlns:a16="http://schemas.microsoft.com/office/drawing/2014/main" id="{32487EDA-7963-41CE-B64E-F9862406BAA1}"/>
              </a:ext>
            </a:extLst>
          </p:cNvPr>
          <p:cNvPicPr>
            <a:picLocks noChangeAspect="1"/>
          </p:cNvPicPr>
          <p:nvPr/>
        </p:nvPicPr>
        <p:blipFill>
          <a:blip r:embed="rId3"/>
          <a:stretch>
            <a:fillRect/>
          </a:stretch>
        </p:blipFill>
        <p:spPr>
          <a:xfrm>
            <a:off x="554392" y="1249162"/>
            <a:ext cx="6995940" cy="5462446"/>
          </a:xfrm>
          <a:prstGeom prst="rect">
            <a:avLst/>
          </a:prstGeom>
        </p:spPr>
      </p:pic>
    </p:spTree>
    <p:extLst>
      <p:ext uri="{BB962C8B-B14F-4D97-AF65-F5344CB8AC3E}">
        <p14:creationId xmlns:p14="http://schemas.microsoft.com/office/powerpoint/2010/main" val="342850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Cloud Events</a:t>
            </a:r>
          </a:p>
        </p:txBody>
      </p:sp>
      <p:pic>
        <p:nvPicPr>
          <p:cNvPr id="5" name="Picture 4" descr="image">
            <a:extLst>
              <a:ext uri="{FF2B5EF4-FFF2-40B4-BE49-F238E27FC236}">
                <a16:creationId xmlns:a16="http://schemas.microsoft.com/office/drawing/2014/main" id="{069C2D3A-A01A-49B8-952D-B63E3A759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672" y="1322878"/>
            <a:ext cx="7623025" cy="47521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loudevents-horizontal-color">
            <a:extLst>
              <a:ext uri="{FF2B5EF4-FFF2-40B4-BE49-F238E27FC236}">
                <a16:creationId xmlns:a16="http://schemas.microsoft.com/office/drawing/2014/main" id="{D22A69F8-1926-456B-AD9C-32AB1D6FD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3624" y="5968995"/>
            <a:ext cx="4576670" cy="81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1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err="1">
                <a:solidFill>
                  <a:schemeClr val="bg1"/>
                </a:solidFill>
              </a:rPr>
              <a:t>CloudEvent</a:t>
            </a:r>
            <a:r>
              <a:rPr lang="en-US" dirty="0">
                <a:solidFill>
                  <a:schemeClr val="bg1"/>
                </a:solidFill>
              </a:rPr>
              <a:t> schema</a:t>
            </a:r>
          </a:p>
        </p:txBody>
      </p:sp>
      <p:sp>
        <p:nvSpPr>
          <p:cNvPr id="4" name="TextBox 3">
            <a:extLst>
              <a:ext uri="{FF2B5EF4-FFF2-40B4-BE49-F238E27FC236}">
                <a16:creationId xmlns:a16="http://schemas.microsoft.com/office/drawing/2014/main" id="{76A73A4F-79F0-4295-9AD3-F61F708E5CE4}"/>
              </a:ext>
            </a:extLst>
          </p:cNvPr>
          <p:cNvSpPr txBox="1"/>
          <p:nvPr/>
        </p:nvSpPr>
        <p:spPr>
          <a:xfrm>
            <a:off x="266920" y="1691341"/>
            <a:ext cx="11401198" cy="373948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cloudEventsVersion</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"0.1",</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eventType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Zohan.NewEmployee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eventTypeVersion</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"source" : "/subscriptions/{subscription-id}/</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resourceGroups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/{resource-group}/providers/</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Microsoft.Storage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blobServices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/default/containers/{storage-container}/blobs/{new-file}",</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eventID</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"173d9985-401e-0075-2497-de268c06ff25",</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eventTime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"2018-04-28T02:18:47.1281675Z",</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"data" :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“name": “Frank Rizzo",</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employeeId</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"6d79dbfb-0e37-4fc4-981f-442c9ca65760",</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9862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Guiding Principles</a:t>
            </a:r>
          </a:p>
        </p:txBody>
      </p:sp>
      <p:sp>
        <p:nvSpPr>
          <p:cNvPr id="5" name="Text Placeholder 1">
            <a:extLst>
              <a:ext uri="{FF2B5EF4-FFF2-40B4-BE49-F238E27FC236}">
                <a16:creationId xmlns:a16="http://schemas.microsoft.com/office/drawing/2014/main" id="{B661A22E-A60E-45BA-97BF-5BCC487394B6}"/>
              </a:ext>
            </a:extLst>
          </p:cNvPr>
          <p:cNvSpPr>
            <a:spLocks noGrp="1"/>
          </p:cNvSpPr>
          <p:nvPr>
            <p:ph type="body" sz="quarter" idx="10"/>
          </p:nvPr>
        </p:nvSpPr>
        <p:spPr>
          <a:xfrm>
            <a:off x="269238" y="1676056"/>
            <a:ext cx="11653523" cy="4316887"/>
          </a:xfrm>
        </p:spPr>
        <p:txBody>
          <a:bodyPr/>
          <a:lstStyle/>
          <a:p>
            <a:pPr marL="457200" indent="-457200">
              <a:buFont typeface="Arial" panose="020B0604020202020204" pitchFamily="34" charset="0"/>
              <a:buChar char="•"/>
            </a:pPr>
            <a:r>
              <a:rPr lang="en-US" dirty="0">
                <a:latin typeface="+mn-lt"/>
              </a:rPr>
              <a:t>Events are independent</a:t>
            </a:r>
          </a:p>
          <a:p>
            <a:pPr marL="457200" indent="-457200">
              <a:buFont typeface="Arial" panose="020B0604020202020204" pitchFamily="34" charset="0"/>
              <a:buChar char="•"/>
            </a:pPr>
            <a:r>
              <a:rPr lang="en-US" dirty="0">
                <a:latin typeface="+mn-lt"/>
              </a:rPr>
              <a:t>Always available</a:t>
            </a:r>
          </a:p>
          <a:p>
            <a:pPr marL="457200" indent="-457200">
              <a:buFont typeface="Arial" panose="020B0604020202020204" pitchFamily="34" charset="0"/>
              <a:buChar char="•"/>
            </a:pPr>
            <a:r>
              <a:rPr lang="en-US" dirty="0">
                <a:latin typeface="+mn-lt"/>
              </a:rPr>
              <a:t>Near real-time event delivery</a:t>
            </a:r>
          </a:p>
          <a:p>
            <a:pPr marL="457200" indent="-457200">
              <a:buFont typeface="Arial" panose="020B0604020202020204" pitchFamily="34" charset="0"/>
              <a:buChar char="•"/>
            </a:pPr>
            <a:r>
              <a:rPr lang="en-US" dirty="0">
                <a:latin typeface="+mn-lt"/>
              </a:rPr>
              <a:t>At least once delivery</a:t>
            </a:r>
          </a:p>
          <a:p>
            <a:pPr marL="457200" indent="-457200">
              <a:buFont typeface="Arial" panose="020B0604020202020204" pitchFamily="34" charset="0"/>
              <a:buChar char="•"/>
            </a:pPr>
            <a:r>
              <a:rPr lang="en-US" dirty="0">
                <a:latin typeface="+mn-lt"/>
              </a:rPr>
              <a:t>Dynamic scale</a:t>
            </a:r>
          </a:p>
          <a:p>
            <a:pPr marL="457200" indent="-457200">
              <a:buFont typeface="Arial" panose="020B0604020202020204" pitchFamily="34" charset="0"/>
              <a:buChar char="•"/>
            </a:pPr>
            <a:r>
              <a:rPr lang="en-US" dirty="0">
                <a:latin typeface="+mn-lt"/>
              </a:rPr>
              <a:t>Platform agnostic (</a:t>
            </a:r>
            <a:r>
              <a:rPr lang="en-US" dirty="0" err="1">
                <a:latin typeface="+mn-lt"/>
              </a:rPr>
              <a:t>WebHook</a:t>
            </a:r>
            <a:r>
              <a:rPr lang="en-US" dirty="0">
                <a:latin typeface="+mn-lt"/>
              </a:rPr>
              <a:t>)</a:t>
            </a:r>
          </a:p>
          <a:p>
            <a:pPr marL="457200" indent="-457200">
              <a:buFont typeface="Arial" panose="020B0604020202020204" pitchFamily="34" charset="0"/>
              <a:buChar char="•"/>
            </a:pPr>
            <a:r>
              <a:rPr lang="en-US" dirty="0">
                <a:latin typeface="+mn-lt"/>
              </a:rPr>
              <a:t>Language agnostic (HTTP protocol)</a:t>
            </a:r>
          </a:p>
          <a:p>
            <a:pPr lvl="1"/>
            <a:endParaRPr lang="en-US" dirty="0"/>
          </a:p>
        </p:txBody>
      </p:sp>
    </p:spTree>
    <p:extLst>
      <p:ext uri="{BB962C8B-B14F-4D97-AF65-F5344CB8AC3E}">
        <p14:creationId xmlns:p14="http://schemas.microsoft.com/office/powerpoint/2010/main" val="108357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Key Takeaways</a:t>
            </a:r>
          </a:p>
        </p:txBody>
      </p:sp>
      <p:sp>
        <p:nvSpPr>
          <p:cNvPr id="6" name="Text Placeholder 2">
            <a:extLst>
              <a:ext uri="{FF2B5EF4-FFF2-40B4-BE49-F238E27FC236}">
                <a16:creationId xmlns:a16="http://schemas.microsoft.com/office/drawing/2014/main" id="{01C35263-D276-4504-8EBC-8902C1C0059D}"/>
              </a:ext>
            </a:extLst>
          </p:cNvPr>
          <p:cNvSpPr>
            <a:spLocks noGrp="1"/>
          </p:cNvSpPr>
          <p:nvPr>
            <p:ph type="body" sz="quarter" idx="10"/>
          </p:nvPr>
        </p:nvSpPr>
        <p:spPr>
          <a:xfrm>
            <a:off x="333786" y="1776725"/>
            <a:ext cx="11653523" cy="3271408"/>
          </a:xfrm>
        </p:spPr>
        <p:txBody>
          <a:bodyPr/>
          <a:lstStyle/>
          <a:p>
            <a:pPr marL="457200" indent="-457200">
              <a:buFont typeface="Arial" panose="020B0604020202020204" pitchFamily="34" charset="0"/>
              <a:buChar char="•"/>
            </a:pPr>
            <a:r>
              <a:rPr lang="en-US" dirty="0">
                <a:latin typeface="+mn-lt"/>
              </a:rPr>
              <a:t>Loosely coupled</a:t>
            </a:r>
          </a:p>
          <a:p>
            <a:pPr marL="457200" indent="-457200">
              <a:buFont typeface="Arial" panose="020B0604020202020204" pitchFamily="34" charset="0"/>
              <a:buChar char="•"/>
            </a:pPr>
            <a:r>
              <a:rPr lang="en-US" dirty="0">
                <a:latin typeface="+mn-lt"/>
              </a:rPr>
              <a:t>Using the right tool for the right task</a:t>
            </a:r>
          </a:p>
          <a:p>
            <a:pPr marL="457200" indent="-457200">
              <a:buFont typeface="Arial" panose="020B0604020202020204" pitchFamily="34" charset="0"/>
              <a:buChar char="•"/>
            </a:pPr>
            <a:r>
              <a:rPr lang="en-US" dirty="0">
                <a:latin typeface="+mn-lt"/>
              </a:rPr>
              <a:t>Events vs. Commands</a:t>
            </a:r>
          </a:p>
          <a:p>
            <a:pPr marL="457200" indent="-457200">
              <a:buFont typeface="Arial" panose="020B0604020202020204" pitchFamily="34" charset="0"/>
              <a:buChar char="•"/>
            </a:pPr>
            <a:r>
              <a:rPr lang="en-US" dirty="0">
                <a:latin typeface="+mn-lt"/>
              </a:rPr>
              <a:t>Knowing the difference between Events and Telemetry / streams</a:t>
            </a:r>
          </a:p>
          <a:p>
            <a:pPr marL="457200" indent="-457200">
              <a:buFont typeface="Arial" panose="020B0604020202020204" pitchFamily="34" charset="0"/>
              <a:buChar char="•"/>
            </a:pPr>
            <a:r>
              <a:rPr lang="en-US" dirty="0">
                <a:latin typeface="+mn-lt"/>
              </a:rPr>
              <a:t>Idempotent</a:t>
            </a:r>
          </a:p>
        </p:txBody>
      </p:sp>
    </p:spTree>
    <p:extLst>
      <p:ext uri="{BB962C8B-B14F-4D97-AF65-F5344CB8AC3E}">
        <p14:creationId xmlns:p14="http://schemas.microsoft.com/office/powerpoint/2010/main" val="132814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07F1BF-70A0-465E-ADF9-A7562429594F}"/>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9086045" y="1433015"/>
            <a:ext cx="3105956" cy="5424014"/>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5028"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382847" y="199844"/>
            <a:ext cx="7378509"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References</a:t>
            </a:r>
          </a:p>
        </p:txBody>
      </p:sp>
      <p:sp>
        <p:nvSpPr>
          <p:cNvPr id="2" name="TextBox 1">
            <a:extLst>
              <a:ext uri="{FF2B5EF4-FFF2-40B4-BE49-F238E27FC236}">
                <a16:creationId xmlns:a16="http://schemas.microsoft.com/office/drawing/2014/main" id="{FB4AC445-FA86-4A1F-91BF-8DC69B4B449F}"/>
              </a:ext>
            </a:extLst>
          </p:cNvPr>
          <p:cNvSpPr txBox="1"/>
          <p:nvPr/>
        </p:nvSpPr>
        <p:spPr>
          <a:xfrm>
            <a:off x="382847" y="1864139"/>
            <a:ext cx="8578823" cy="1855893"/>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Documentation: </a:t>
            </a:r>
            <a:r>
              <a:rPr lang="en-US" sz="2400" dirty="0">
                <a:gradFill>
                  <a:gsLst>
                    <a:gs pos="2917">
                      <a:schemeClr val="tx1"/>
                    </a:gs>
                    <a:gs pos="30000">
                      <a:schemeClr val="tx1"/>
                    </a:gs>
                  </a:gsLst>
                  <a:lin ang="5400000" scaled="0"/>
                </a:gradFill>
                <a:hlinkClick r:id="rId4"/>
              </a:rPr>
              <a:t>https://azure.com/eventgrid</a:t>
            </a:r>
            <a:r>
              <a:rPr lang="en-US"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Presentation &amp; Code: </a:t>
            </a:r>
            <a:r>
              <a:rPr lang="en-US" sz="2400" dirty="0">
                <a:gradFill>
                  <a:gsLst>
                    <a:gs pos="2917">
                      <a:schemeClr val="tx1"/>
                    </a:gs>
                    <a:gs pos="30000">
                      <a:schemeClr val="tx1"/>
                    </a:gs>
                  </a:gsLst>
                  <a:lin ang="5400000" scaled="0"/>
                </a:gradFill>
                <a:hlinkClick r:id="rId5"/>
              </a:rPr>
              <a:t>https://aka.ms/socalazure-eventgrid</a:t>
            </a: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Event Viewer: </a:t>
            </a:r>
            <a:r>
              <a:rPr lang="en-US" sz="2400" dirty="0">
                <a:gradFill>
                  <a:gsLst>
                    <a:gs pos="2917">
                      <a:schemeClr val="tx1"/>
                    </a:gs>
                    <a:gs pos="30000">
                      <a:schemeClr val="tx1"/>
                    </a:gs>
                  </a:gsLst>
                  <a:lin ang="5400000" scaled="0"/>
                </a:gradFill>
                <a:hlinkClick r:id="rId6"/>
              </a:rPr>
              <a:t>https://aka.ms/eventgridviewer</a:t>
            </a:r>
            <a:r>
              <a:rPr lang="en-US"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MSDN Article: </a:t>
            </a:r>
            <a:r>
              <a:rPr lang="en-US" sz="2400" dirty="0">
                <a:gradFill>
                  <a:gsLst>
                    <a:gs pos="2917">
                      <a:schemeClr val="tx1"/>
                    </a:gs>
                    <a:gs pos="30000">
                      <a:schemeClr val="tx1"/>
                    </a:gs>
                  </a:gsLst>
                  <a:lin ang="5400000" scaled="0"/>
                </a:gradFill>
                <a:hlinkClick r:id="rId7"/>
              </a:rPr>
              <a:t>https://aka.ms/eventgridarticle</a:t>
            </a: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3140081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04E7243-39ED-40DF-8DF2-4A01A5126B73}"/>
              </a:ext>
            </a:extLst>
          </p:cNvPr>
          <p:cNvSpPr/>
          <p:nvPr/>
        </p:nvSpPr>
        <p:spPr>
          <a:xfrm>
            <a:off x="0" y="1"/>
            <a:ext cx="12192000" cy="106531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7970502" y="1065312"/>
            <a:ext cx="4213197" cy="5787712"/>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382847" y="68833"/>
            <a:ext cx="7378509"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Agenda</a:t>
            </a:r>
          </a:p>
        </p:txBody>
      </p:sp>
      <p:sp>
        <p:nvSpPr>
          <p:cNvPr id="2" name="TextBox 1">
            <a:extLst>
              <a:ext uri="{FF2B5EF4-FFF2-40B4-BE49-F238E27FC236}">
                <a16:creationId xmlns:a16="http://schemas.microsoft.com/office/drawing/2014/main" id="{97324CAF-E0F4-4B41-83F2-53A0D5D243E9}"/>
              </a:ext>
            </a:extLst>
          </p:cNvPr>
          <p:cNvSpPr txBox="1"/>
          <p:nvPr/>
        </p:nvSpPr>
        <p:spPr>
          <a:xfrm>
            <a:off x="1000030" y="1578917"/>
            <a:ext cx="5203687" cy="34932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Messaging Services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Architecture Considerations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Event Grid Deep Dive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Demos	 </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3" name="Rectangle 2">
            <a:extLst>
              <a:ext uri="{FF2B5EF4-FFF2-40B4-BE49-F238E27FC236}">
                <a16:creationId xmlns:a16="http://schemas.microsoft.com/office/drawing/2014/main" id="{33FAB07F-71FA-40EB-A3E5-2B2746AE8B2F}"/>
              </a:ext>
            </a:extLst>
          </p:cNvPr>
          <p:cNvSpPr/>
          <p:nvPr/>
        </p:nvSpPr>
        <p:spPr>
          <a:xfrm>
            <a:off x="559268" y="5696679"/>
            <a:ext cx="7378509" cy="830997"/>
          </a:xfrm>
          <a:prstGeom prst="rect">
            <a:avLst/>
          </a:prstGeom>
        </p:spPr>
        <p:txBody>
          <a:bodyPr wrap="square">
            <a:spAutoFit/>
          </a:bodyPr>
          <a:lstStyle/>
          <a:p>
            <a:r>
              <a:rPr lang="en-US" sz="2400" dirty="0">
                <a:gradFill>
                  <a:gsLst>
                    <a:gs pos="2917">
                      <a:schemeClr val="tx1"/>
                    </a:gs>
                    <a:gs pos="30000">
                      <a:schemeClr val="tx1"/>
                    </a:gs>
                  </a:gsLst>
                  <a:lin ang="5400000" scaled="0"/>
                </a:gradFill>
                <a:hlinkClick r:id="rId3"/>
              </a:rPr>
              <a:t>https://aka.ms/socalazure-eventgrid</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hlinkClick r:id="rId4"/>
              </a:rPr>
              <a:t>https://aka.ms/eventgridviewer</a:t>
            </a:r>
            <a:r>
              <a:rPr lang="en-US" sz="2400" dirty="0">
                <a:gradFill>
                  <a:gsLst>
                    <a:gs pos="2917">
                      <a:schemeClr val="tx1"/>
                    </a:gs>
                    <a:gs pos="30000">
                      <a:schemeClr val="tx1"/>
                    </a:gs>
                  </a:gsLst>
                  <a:lin ang="5400000" scaled="0"/>
                </a:gradFill>
              </a:rPr>
              <a:t>   </a:t>
            </a:r>
            <a:endParaRPr lang="en-US" sz="2400" dirty="0"/>
          </a:p>
        </p:txBody>
      </p:sp>
      <p:sp>
        <p:nvSpPr>
          <p:cNvPr id="10" name="arrow_15">
            <a:extLst>
              <a:ext uri="{FF2B5EF4-FFF2-40B4-BE49-F238E27FC236}">
                <a16:creationId xmlns:a16="http://schemas.microsoft.com/office/drawing/2014/main" id="{FE8CA47A-821D-4EEB-9DD1-3405821030FC}"/>
              </a:ext>
            </a:extLst>
          </p:cNvPr>
          <p:cNvSpPr>
            <a:spLocks noChangeAspect="1" noEditPoints="1"/>
          </p:cNvSpPr>
          <p:nvPr/>
        </p:nvSpPr>
        <p:spPr bwMode="auto">
          <a:xfrm>
            <a:off x="559268" y="1700686"/>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2" name="arrow_15">
            <a:extLst>
              <a:ext uri="{FF2B5EF4-FFF2-40B4-BE49-F238E27FC236}">
                <a16:creationId xmlns:a16="http://schemas.microsoft.com/office/drawing/2014/main" id="{0D65FF50-B82E-4ED1-AA11-9AF92E18D616}"/>
              </a:ext>
            </a:extLst>
          </p:cNvPr>
          <p:cNvSpPr>
            <a:spLocks noChangeAspect="1" noEditPoints="1"/>
          </p:cNvSpPr>
          <p:nvPr/>
        </p:nvSpPr>
        <p:spPr bwMode="auto">
          <a:xfrm>
            <a:off x="569316" y="2492181"/>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3" name="arrow_15">
            <a:extLst>
              <a:ext uri="{FF2B5EF4-FFF2-40B4-BE49-F238E27FC236}">
                <a16:creationId xmlns:a16="http://schemas.microsoft.com/office/drawing/2014/main" id="{1A96F8FE-338D-4CD5-8BBD-333AC44E4B0A}"/>
              </a:ext>
            </a:extLst>
          </p:cNvPr>
          <p:cNvSpPr>
            <a:spLocks noChangeAspect="1" noEditPoints="1"/>
          </p:cNvSpPr>
          <p:nvPr/>
        </p:nvSpPr>
        <p:spPr bwMode="auto">
          <a:xfrm>
            <a:off x="575969" y="3302802"/>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4" name="arrow_15">
            <a:extLst>
              <a:ext uri="{FF2B5EF4-FFF2-40B4-BE49-F238E27FC236}">
                <a16:creationId xmlns:a16="http://schemas.microsoft.com/office/drawing/2014/main" id="{01C7C9E1-C59C-4CA1-9E92-98F90B077F4E}"/>
              </a:ext>
            </a:extLst>
          </p:cNvPr>
          <p:cNvSpPr>
            <a:spLocks noChangeAspect="1" noEditPoints="1"/>
          </p:cNvSpPr>
          <p:nvPr/>
        </p:nvSpPr>
        <p:spPr bwMode="auto">
          <a:xfrm>
            <a:off x="596065" y="4108144"/>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pic>
        <p:nvPicPr>
          <p:cNvPr id="22530" name="Picture 2" descr="Image result for technossus">
            <a:extLst>
              <a:ext uri="{FF2B5EF4-FFF2-40B4-BE49-F238E27FC236}">
                <a16:creationId xmlns:a16="http://schemas.microsoft.com/office/drawing/2014/main" id="{A3996E33-2967-47F2-9AB1-CB4981F941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365" y="5947688"/>
            <a:ext cx="3010367" cy="499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93DD9-9974-403C-B46B-CF4A58BFDAFE}"/>
              </a:ext>
            </a:extLst>
          </p:cNvPr>
          <p:cNvSpPr txBox="1"/>
          <p:nvPr/>
        </p:nvSpPr>
        <p:spPr>
          <a:xfrm>
            <a:off x="9166117" y="5382747"/>
            <a:ext cx="186046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Thank you,</a:t>
            </a:r>
          </a:p>
        </p:txBody>
      </p:sp>
      <p:pic>
        <p:nvPicPr>
          <p:cNvPr id="5" name="Picture 4">
            <a:extLst>
              <a:ext uri="{FF2B5EF4-FFF2-40B4-BE49-F238E27FC236}">
                <a16:creationId xmlns:a16="http://schemas.microsoft.com/office/drawing/2014/main" id="{E4AC6A96-96AC-4F98-9691-F6360251F82D}"/>
              </a:ext>
            </a:extLst>
          </p:cNvPr>
          <p:cNvPicPr>
            <a:picLocks noChangeAspect="1"/>
          </p:cNvPicPr>
          <p:nvPr/>
        </p:nvPicPr>
        <p:blipFill>
          <a:blip r:embed="rId6"/>
          <a:stretch>
            <a:fillRect/>
          </a:stretch>
        </p:blipFill>
        <p:spPr>
          <a:xfrm>
            <a:off x="8631009" y="1625124"/>
            <a:ext cx="2930681" cy="1480766"/>
          </a:xfrm>
          <a:prstGeom prst="rect">
            <a:avLst/>
          </a:prstGeom>
        </p:spPr>
      </p:pic>
    </p:spTree>
    <p:extLst>
      <p:ext uri="{BB962C8B-B14F-4D97-AF65-F5344CB8AC3E}">
        <p14:creationId xmlns:p14="http://schemas.microsoft.com/office/powerpoint/2010/main" val="150510718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76EB-B7AD-4A3C-845C-CBC446F071E1}"/>
              </a:ext>
            </a:extLst>
          </p:cNvPr>
          <p:cNvSpPr>
            <a:spLocks noGrp="1"/>
          </p:cNvSpPr>
          <p:nvPr>
            <p:ph type="title"/>
          </p:nvPr>
        </p:nvSpPr>
        <p:spPr/>
        <p:txBody>
          <a:bodyPr/>
          <a:lstStyle/>
          <a:p>
            <a:r>
              <a:rPr lang="en-US" dirty="0">
                <a:solidFill>
                  <a:schemeClr val="bg1"/>
                </a:solidFill>
              </a:rPr>
              <a:t>Demo: Events</a:t>
            </a:r>
          </a:p>
        </p:txBody>
      </p:sp>
      <p:sp>
        <p:nvSpPr>
          <p:cNvPr id="3" name="Rectangle 2">
            <a:extLst>
              <a:ext uri="{FF2B5EF4-FFF2-40B4-BE49-F238E27FC236}">
                <a16:creationId xmlns:a16="http://schemas.microsoft.com/office/drawing/2014/main" id="{B94F557E-473B-4235-A4F3-87CCFA603A28}"/>
              </a:ext>
            </a:extLst>
          </p:cNvPr>
          <p:cNvSpPr/>
          <p:nvPr/>
        </p:nvSpPr>
        <p:spPr>
          <a:xfrm>
            <a:off x="1700420" y="4314544"/>
            <a:ext cx="9925050" cy="369332"/>
          </a:xfrm>
          <a:prstGeom prst="rect">
            <a:avLst/>
          </a:prstGeom>
        </p:spPr>
        <p:txBody>
          <a:bodyPr wrap="square">
            <a:spAutoFit/>
          </a:bodyPr>
          <a:lstStyle/>
          <a:p>
            <a:r>
              <a:rPr lang="de-DE" dirty="0">
                <a:hlinkClick r:id="rId2"/>
              </a:rPr>
              <a:t>https://docs.microsoft.com/en-us/azure/event-grid/blob-event-quickstart-portal</a:t>
            </a:r>
            <a:r>
              <a:rPr lang="de-DE" dirty="0"/>
              <a:t> </a:t>
            </a:r>
          </a:p>
        </p:txBody>
      </p:sp>
      <p:sp>
        <p:nvSpPr>
          <p:cNvPr id="7" name="TextBox 6">
            <a:extLst>
              <a:ext uri="{FF2B5EF4-FFF2-40B4-BE49-F238E27FC236}">
                <a16:creationId xmlns:a16="http://schemas.microsoft.com/office/drawing/2014/main" id="{67FE4770-AE8C-452B-B87A-EA5039CC3E17}"/>
              </a:ext>
            </a:extLst>
          </p:cNvPr>
          <p:cNvSpPr txBox="1"/>
          <p:nvPr/>
        </p:nvSpPr>
        <p:spPr>
          <a:xfrm>
            <a:off x="1700420" y="3516179"/>
            <a:ext cx="9863049" cy="369332"/>
          </a:xfrm>
          <a:prstGeom prst="rect">
            <a:avLst/>
          </a:prstGeom>
          <a:noFill/>
        </p:spPr>
        <p:txBody>
          <a:bodyPr wrap="square">
            <a:spAutoFit/>
          </a:bodyPr>
          <a:lstStyle/>
          <a:p>
            <a:r>
              <a:rPr lang="en-US" dirty="0">
                <a:hlinkClick r:id="rId3"/>
              </a:rPr>
              <a:t>https://docs.microsoft.com/en-us/azure/event-grid/custom-event-quickstart-portal</a:t>
            </a:r>
            <a:endParaRPr lang="en-DE" dirty="0"/>
          </a:p>
        </p:txBody>
      </p:sp>
    </p:spTree>
    <p:extLst>
      <p:ext uri="{BB962C8B-B14F-4D97-AF65-F5344CB8AC3E}">
        <p14:creationId xmlns:p14="http://schemas.microsoft.com/office/powerpoint/2010/main" val="40150749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978803" y="0"/>
            <a:ext cx="4213197" cy="6817168"/>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2371589" y="2920923"/>
            <a:ext cx="3683216"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Thank You!</a:t>
            </a:r>
          </a:p>
        </p:txBody>
      </p:sp>
    </p:spTree>
    <p:extLst>
      <p:ext uri="{BB962C8B-B14F-4D97-AF65-F5344CB8AC3E}">
        <p14:creationId xmlns:p14="http://schemas.microsoft.com/office/powerpoint/2010/main" val="123154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8F8F8"/>
                </a:solidFill>
                <a:effectLst/>
                <a:uLnTx/>
                <a:uFillTx/>
                <a:latin typeface="Segoe UI"/>
                <a:ea typeface="+mn-ea"/>
                <a:cs typeface="+mn-cs"/>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sp>
        <p:nvSpPr>
          <p:cNvPr id="13" name="TextBox 12"/>
          <p:cNvSpPr txBox="1"/>
          <p:nvPr/>
        </p:nvSpPr>
        <p:spPr>
          <a:xfrm>
            <a:off x="647886" y="4470282"/>
            <a:ext cx="2727346" cy="1528737"/>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Asynchronous enterprise messaging </a:t>
            </a:r>
          </a:p>
          <a:p>
            <a:pPr marL="0" marR="0" lvl="0" indent="0" algn="ctr" defTabSz="896214" rtl="0" eaLnBrk="1" fontAlgn="auto" latinLnBrk="0" hangingPunct="1">
              <a:lnSpc>
                <a:spcPct val="90000"/>
              </a:lnSpc>
              <a:spcBef>
                <a:spcPts val="0"/>
              </a:spcBef>
              <a:spcAft>
                <a:spcPts val="588"/>
              </a:spcAft>
              <a:buClrTx/>
              <a:buSzTx/>
              <a:buFontTx/>
              <a:buNone/>
              <a:tabLst/>
              <a:defRPr/>
            </a:pPr>
            <a:endParaRPr lang="en-US" sz="1567" kern="0" dirty="0">
              <a:solidFill>
                <a:srgbClr val="F8F8F8"/>
              </a:solidFill>
              <a:latin typeface="Segoe UI"/>
            </a:endParaRPr>
          </a:p>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Load-leveling, duplication detection, ordering, etc.</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Secure two-way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Cross-cloud reactive </a:t>
            </a:r>
            <a:r>
              <a:rPr kumimoji="0" lang="en-US" sz="1567" b="0" i="0" u="none" strike="noStrike" kern="0" cap="none" spc="0" normalizeH="0" baseline="0" noProof="0" dirty="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dirty="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CCC1-09CD-4BE4-8B1D-828AFEE68BF8}"/>
              </a:ext>
            </a:extLst>
          </p:cNvPr>
          <p:cNvSpPr>
            <a:spLocks noGrp="1"/>
          </p:cNvSpPr>
          <p:nvPr>
            <p:ph type="title"/>
          </p:nvPr>
        </p:nvSpPr>
        <p:spPr/>
        <p:txBody>
          <a:bodyPr/>
          <a:lstStyle/>
          <a:p>
            <a:r>
              <a:rPr lang="en-US" dirty="0"/>
              <a:t>Grids, Bus, Hubs &amp; Co.</a:t>
            </a:r>
          </a:p>
        </p:txBody>
      </p:sp>
      <p:graphicFrame>
        <p:nvGraphicFramePr>
          <p:cNvPr id="5" name="Table 4">
            <a:extLst>
              <a:ext uri="{FF2B5EF4-FFF2-40B4-BE49-F238E27FC236}">
                <a16:creationId xmlns:a16="http://schemas.microsoft.com/office/drawing/2014/main" id="{9BCECB83-9094-4469-87ED-712F64A1EF61}"/>
              </a:ext>
            </a:extLst>
          </p:cNvPr>
          <p:cNvGraphicFramePr>
            <a:graphicFrameLocks noGrp="1"/>
          </p:cNvGraphicFramePr>
          <p:nvPr>
            <p:extLst>
              <p:ext uri="{D42A27DB-BD31-4B8C-83A1-F6EECF244321}">
                <p14:modId xmlns:p14="http://schemas.microsoft.com/office/powerpoint/2010/main" val="2330130728"/>
              </p:ext>
            </p:extLst>
          </p:nvPr>
        </p:nvGraphicFramePr>
        <p:xfrm>
          <a:off x="588263" y="1223971"/>
          <a:ext cx="11237978" cy="5190427"/>
        </p:xfrm>
        <a:graphic>
          <a:graphicData uri="http://schemas.openxmlformats.org/drawingml/2006/table">
            <a:tbl>
              <a:tblPr firstRow="1" bandRow="1">
                <a:tableStyleId>{5C22544A-7EE6-4342-B048-85BDC9FD1C3A}</a:tableStyleId>
              </a:tblPr>
              <a:tblGrid>
                <a:gridCol w="2698036">
                  <a:extLst>
                    <a:ext uri="{9D8B030D-6E8A-4147-A177-3AD203B41FA5}">
                      <a16:colId xmlns:a16="http://schemas.microsoft.com/office/drawing/2014/main" val="1714116849"/>
                    </a:ext>
                  </a:extLst>
                </a:gridCol>
                <a:gridCol w="8539942">
                  <a:extLst>
                    <a:ext uri="{9D8B030D-6E8A-4147-A177-3AD203B41FA5}">
                      <a16:colId xmlns:a16="http://schemas.microsoft.com/office/drawing/2014/main" val="148864502"/>
                    </a:ext>
                  </a:extLst>
                </a:gridCol>
              </a:tblGrid>
              <a:tr h="599662">
                <a:tc>
                  <a:txBody>
                    <a:bodyPr/>
                    <a:lstStyle/>
                    <a:p>
                      <a:r>
                        <a:rPr lang="en-US" dirty="0"/>
                        <a:t>Service</a:t>
                      </a:r>
                    </a:p>
                  </a:txBody>
                  <a:tcPr/>
                </a:tc>
                <a:tc>
                  <a:txBody>
                    <a:bodyPr/>
                    <a:lstStyle/>
                    <a:p>
                      <a:r>
                        <a:rPr lang="en-US" dirty="0"/>
                        <a:t>Purpose</a:t>
                      </a:r>
                    </a:p>
                  </a:txBody>
                  <a:tcPr/>
                </a:tc>
                <a:extLst>
                  <a:ext uri="{0D108BD9-81ED-4DB2-BD59-A6C34878D82A}">
                    <a16:rowId xmlns:a16="http://schemas.microsoft.com/office/drawing/2014/main" val="2053160808"/>
                  </a:ext>
                </a:extLst>
              </a:tr>
              <a:tr h="864009">
                <a:tc>
                  <a:txBody>
                    <a:bodyPr/>
                    <a:lstStyle/>
                    <a:p>
                      <a:r>
                        <a:rPr lang="en-US" dirty="0"/>
                        <a:t>Service Bus</a:t>
                      </a:r>
                    </a:p>
                  </a:txBody>
                  <a:tcPr/>
                </a:tc>
                <a:tc>
                  <a:txBody>
                    <a:bodyPr/>
                    <a:lstStyle/>
                    <a:p>
                      <a:r>
                        <a:rPr lang="en-US" dirty="0"/>
                        <a:t>Used for integration scenarios. </a:t>
                      </a:r>
                    </a:p>
                    <a:p>
                      <a:r>
                        <a:rPr lang="en-US" dirty="0"/>
                        <a:t>Supports many integration patterns and reliable messaging.</a:t>
                      </a:r>
                    </a:p>
                    <a:p>
                      <a:r>
                        <a:rPr lang="en-US" dirty="0"/>
                        <a:t>Web Service API style ‘MESSAGE’</a:t>
                      </a:r>
                    </a:p>
                  </a:txBody>
                  <a:tcPr/>
                </a:tc>
                <a:extLst>
                  <a:ext uri="{0D108BD9-81ED-4DB2-BD59-A6C34878D82A}">
                    <a16:rowId xmlns:a16="http://schemas.microsoft.com/office/drawing/2014/main" val="2722967776"/>
                  </a:ext>
                </a:extLst>
              </a:tr>
              <a:tr h="604807">
                <a:tc>
                  <a:txBody>
                    <a:bodyPr/>
                    <a:lstStyle/>
                    <a:p>
                      <a:r>
                        <a:rPr lang="en-US" dirty="0"/>
                        <a:t>Relays</a:t>
                      </a:r>
                    </a:p>
                  </a:txBody>
                  <a:tcPr/>
                </a:tc>
                <a:tc>
                  <a:txBody>
                    <a:bodyPr/>
                    <a:lstStyle/>
                    <a:p>
                      <a:r>
                        <a:rPr lang="en-US" dirty="0"/>
                        <a:t>Used for integration scenarios with NAT</a:t>
                      </a:r>
                    </a:p>
                    <a:p>
                      <a:r>
                        <a:rPr lang="en-US" dirty="0" err="1"/>
                        <a:t>WebService</a:t>
                      </a:r>
                      <a:r>
                        <a:rPr lang="en-US" dirty="0"/>
                        <a:t> API style RPC through broker.</a:t>
                      </a:r>
                    </a:p>
                  </a:txBody>
                  <a:tcPr/>
                </a:tc>
                <a:extLst>
                  <a:ext uri="{0D108BD9-81ED-4DB2-BD59-A6C34878D82A}">
                    <a16:rowId xmlns:a16="http://schemas.microsoft.com/office/drawing/2014/main" val="4071947012"/>
                  </a:ext>
                </a:extLst>
              </a:tr>
              <a:tr h="599662">
                <a:tc>
                  <a:txBody>
                    <a:bodyPr/>
                    <a:lstStyle/>
                    <a:p>
                      <a:r>
                        <a:rPr lang="en-US" dirty="0"/>
                        <a:t>EventGrid</a:t>
                      </a:r>
                    </a:p>
                  </a:txBody>
                  <a:tcPr/>
                </a:tc>
                <a:tc>
                  <a:txBody>
                    <a:bodyPr/>
                    <a:lstStyle/>
                    <a:p>
                      <a:r>
                        <a:rPr lang="en-US" dirty="0"/>
                        <a:t>Higher level messaging.</a:t>
                      </a:r>
                    </a:p>
                    <a:p>
                      <a:r>
                        <a:rPr lang="en-US" dirty="0"/>
                        <a:t>Topic Subscription Management</a:t>
                      </a:r>
                    </a:p>
                  </a:txBody>
                  <a:tcPr/>
                </a:tc>
                <a:extLst>
                  <a:ext uri="{0D108BD9-81ED-4DB2-BD59-A6C34878D82A}">
                    <a16:rowId xmlns:a16="http://schemas.microsoft.com/office/drawing/2014/main" val="2441690407"/>
                  </a:ext>
                </a:extLst>
              </a:tr>
              <a:tr h="60480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78926303"/>
                  </a:ext>
                </a:extLst>
              </a:tr>
              <a:tr h="599662">
                <a:tc>
                  <a:txBody>
                    <a:bodyPr/>
                    <a:lstStyle/>
                    <a:p>
                      <a:r>
                        <a:rPr lang="en-US" dirty="0"/>
                        <a:t>EventHub</a:t>
                      </a:r>
                    </a:p>
                  </a:txBody>
                  <a:tcPr/>
                </a:tc>
                <a:tc>
                  <a:txBody>
                    <a:bodyPr/>
                    <a:lstStyle/>
                    <a:p>
                      <a:r>
                        <a:rPr lang="en-US" dirty="0"/>
                        <a:t>Event Streaming </a:t>
                      </a:r>
                    </a:p>
                  </a:txBody>
                  <a:tcPr/>
                </a:tc>
                <a:extLst>
                  <a:ext uri="{0D108BD9-81ED-4DB2-BD59-A6C34878D82A}">
                    <a16:rowId xmlns:a16="http://schemas.microsoft.com/office/drawing/2014/main" val="2874174030"/>
                  </a:ext>
                </a:extLst>
              </a:tr>
              <a:tr h="604807">
                <a:tc>
                  <a:txBody>
                    <a:bodyPr/>
                    <a:lstStyle/>
                    <a:p>
                      <a:r>
                        <a:rPr lang="en-US" dirty="0"/>
                        <a:t>IotHub</a:t>
                      </a:r>
                    </a:p>
                  </a:txBody>
                  <a:tcPr/>
                </a:tc>
                <a:tc>
                  <a:txBody>
                    <a:bodyPr/>
                    <a:lstStyle/>
                    <a:p>
                      <a:r>
                        <a:rPr lang="en-US" dirty="0"/>
                        <a:t>Event Streaming for telemetry events</a:t>
                      </a:r>
                    </a:p>
                    <a:p>
                      <a:r>
                        <a:rPr lang="en-US" dirty="0"/>
                        <a:t>Support for twins, commands, device management etc.</a:t>
                      </a:r>
                    </a:p>
                  </a:txBody>
                  <a:tcPr/>
                </a:tc>
                <a:extLst>
                  <a:ext uri="{0D108BD9-81ED-4DB2-BD59-A6C34878D82A}">
                    <a16:rowId xmlns:a16="http://schemas.microsoft.com/office/drawing/2014/main" val="753051583"/>
                  </a:ext>
                </a:extLst>
              </a:tr>
              <a:tr h="599662">
                <a:tc>
                  <a:txBody>
                    <a:bodyPr/>
                    <a:lstStyle/>
                    <a:p>
                      <a:r>
                        <a:rPr lang="en-US" dirty="0"/>
                        <a:t>EventGrid on Edge</a:t>
                      </a:r>
                    </a:p>
                  </a:txBody>
                  <a:tcPr/>
                </a:tc>
                <a:tc>
                  <a:txBody>
                    <a:bodyPr/>
                    <a:lstStyle/>
                    <a:p>
                      <a:r>
                        <a:rPr lang="en-US" dirty="0"/>
                        <a:t>For IoT purposes. Running on </a:t>
                      </a:r>
                      <a:r>
                        <a:rPr lang="en-US" dirty="0" err="1"/>
                        <a:t>IoTEdge</a:t>
                      </a:r>
                      <a:r>
                        <a:rPr lang="en-US" dirty="0"/>
                        <a:t> in </a:t>
                      </a:r>
                      <a:r>
                        <a:rPr lang="en-US"/>
                        <a:t>Docker Container.</a:t>
                      </a:r>
                      <a:endParaRPr lang="en-US" dirty="0"/>
                    </a:p>
                  </a:txBody>
                  <a:tcPr/>
                </a:tc>
                <a:extLst>
                  <a:ext uri="{0D108BD9-81ED-4DB2-BD59-A6C34878D82A}">
                    <a16:rowId xmlns:a16="http://schemas.microsoft.com/office/drawing/2014/main" val="1732792022"/>
                  </a:ext>
                </a:extLst>
              </a:tr>
            </a:tbl>
          </a:graphicData>
        </a:graphic>
      </p:graphicFrame>
    </p:spTree>
    <p:extLst>
      <p:ext uri="{BB962C8B-B14F-4D97-AF65-F5344CB8AC3E}">
        <p14:creationId xmlns:p14="http://schemas.microsoft.com/office/powerpoint/2010/main" val="3966377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4AE14CE-7B57-41CD-81E4-CE09AA08A911}"/>
              </a:ext>
            </a:extLst>
          </p:cNvPr>
          <p:cNvSpPr txBox="1"/>
          <p:nvPr/>
        </p:nvSpPr>
        <p:spPr>
          <a:xfrm>
            <a:off x="2121175" y="631590"/>
            <a:ext cx="286969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Messaging</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119665AB-1416-4823-BB4F-C9A3DF71BCB7}"/>
              </a:ext>
            </a:extLst>
          </p:cNvPr>
          <p:cNvSpPr txBox="1"/>
          <p:nvPr/>
        </p:nvSpPr>
        <p:spPr>
          <a:xfrm>
            <a:off x="7889279" y="631590"/>
            <a:ext cx="232935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Eventing</a:t>
            </a:r>
            <a:endParaRPr kumimoji="0" lang="de-DE" sz="440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 name="Ellipse 3">
            <a:extLst>
              <a:ext uri="{FF2B5EF4-FFF2-40B4-BE49-F238E27FC236}">
                <a16:creationId xmlns:a16="http://schemas.microsoft.com/office/drawing/2014/main" id="{612C7FD6-5BEF-43D6-BEC4-A800256DFE1A}"/>
              </a:ext>
            </a:extLst>
          </p:cNvPr>
          <p:cNvSpPr/>
          <p:nvPr/>
        </p:nvSpPr>
        <p:spPr>
          <a:xfrm>
            <a:off x="1029320"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8" name="Ellipse 17">
            <a:extLst>
              <a:ext uri="{FF2B5EF4-FFF2-40B4-BE49-F238E27FC236}">
                <a16:creationId xmlns:a16="http://schemas.microsoft.com/office/drawing/2014/main" id="{0AC48D8E-AF8B-466D-A27B-076EB71BE356}"/>
              </a:ext>
            </a:extLst>
          </p:cNvPr>
          <p:cNvSpPr/>
          <p:nvPr/>
        </p:nvSpPr>
        <p:spPr>
          <a:xfrm>
            <a:off x="4706485"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B</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8" name="Gerade Verbindung mit Pfeil 7">
            <a:extLst>
              <a:ext uri="{FF2B5EF4-FFF2-40B4-BE49-F238E27FC236}">
                <a16:creationId xmlns:a16="http://schemas.microsoft.com/office/drawing/2014/main" id="{F6BBF7F5-1775-4541-8385-42DA79AF98C5}"/>
              </a:ext>
            </a:extLst>
          </p:cNvPr>
          <p:cNvCxnSpPr>
            <a:stCxn id="4" idx="7"/>
            <a:endCxn id="18" idx="1"/>
          </p:cNvCxnSpPr>
          <p:nvPr/>
        </p:nvCxnSpPr>
        <p:spPr>
          <a:xfrm rot="5400000" flipH="1" flipV="1">
            <a:off x="3328912" y="1099136"/>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7">
            <a:extLst>
              <a:ext uri="{FF2B5EF4-FFF2-40B4-BE49-F238E27FC236}">
                <a16:creationId xmlns:a16="http://schemas.microsoft.com/office/drawing/2014/main" id="{9791EBA4-43F1-4B5D-991A-FE1DA92366C4}"/>
              </a:ext>
            </a:extLst>
          </p:cNvPr>
          <p:cNvCxnSpPr>
            <a:cxnSpLocks/>
            <a:stCxn id="18" idx="3"/>
            <a:endCxn id="4" idx="5"/>
          </p:cNvCxnSpPr>
          <p:nvPr/>
        </p:nvCxnSpPr>
        <p:spPr>
          <a:xfrm rot="5400000">
            <a:off x="3328913" y="1776180"/>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11EAFF4A-87EE-4EF2-A980-D4298E413185}"/>
              </a:ext>
            </a:extLst>
          </p:cNvPr>
          <p:cNvSpPr/>
          <p:nvPr/>
        </p:nvSpPr>
        <p:spPr>
          <a:xfrm>
            <a:off x="2955160" y="4490277"/>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25" name="Gerade Verbindung mit Pfeil 7">
            <a:extLst>
              <a:ext uri="{FF2B5EF4-FFF2-40B4-BE49-F238E27FC236}">
                <a16:creationId xmlns:a16="http://schemas.microsoft.com/office/drawing/2014/main" id="{AF4CE867-2D38-4C5E-9511-F490BA749546}"/>
              </a:ext>
            </a:extLst>
          </p:cNvPr>
          <p:cNvCxnSpPr>
            <a:cxnSpLocks/>
            <a:stCxn id="4" idx="6"/>
            <a:endCxn id="24" idx="0"/>
          </p:cNvCxnSpPr>
          <p:nvPr/>
        </p:nvCxnSpPr>
        <p:spPr>
          <a:xfrm>
            <a:off x="1951340" y="2950257"/>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7">
            <a:extLst>
              <a:ext uri="{FF2B5EF4-FFF2-40B4-BE49-F238E27FC236}">
                <a16:creationId xmlns:a16="http://schemas.microsoft.com/office/drawing/2014/main" id="{A876B126-FF1A-46F3-B41C-33F1D5E716C2}"/>
              </a:ext>
            </a:extLst>
          </p:cNvPr>
          <p:cNvCxnSpPr>
            <a:cxnSpLocks/>
            <a:stCxn id="24" idx="6"/>
            <a:endCxn id="18" idx="4"/>
          </p:cNvCxnSpPr>
          <p:nvPr/>
        </p:nvCxnSpPr>
        <p:spPr>
          <a:xfrm flipV="1">
            <a:off x="3877180" y="3429000"/>
            <a:ext cx="1290315"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7">
            <a:extLst>
              <a:ext uri="{FF2B5EF4-FFF2-40B4-BE49-F238E27FC236}">
                <a16:creationId xmlns:a16="http://schemas.microsoft.com/office/drawing/2014/main" id="{1870B987-5850-4FE2-9822-6F505EB45C44}"/>
              </a:ext>
            </a:extLst>
          </p:cNvPr>
          <p:cNvCxnSpPr>
            <a:cxnSpLocks/>
            <a:stCxn id="24" idx="2"/>
            <a:endCxn id="4" idx="4"/>
          </p:cNvCxnSpPr>
          <p:nvPr/>
        </p:nvCxnSpPr>
        <p:spPr>
          <a:xfrm rot="10800000">
            <a:off x="1490330" y="3429000"/>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3E31CCFF-0D65-4D82-87F5-DFC71028727B}"/>
              </a:ext>
            </a:extLst>
          </p:cNvPr>
          <p:cNvSpPr/>
          <p:nvPr/>
        </p:nvSpPr>
        <p:spPr>
          <a:xfrm>
            <a:off x="6632325"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39" name="Ellipse 38">
            <a:extLst>
              <a:ext uri="{FF2B5EF4-FFF2-40B4-BE49-F238E27FC236}">
                <a16:creationId xmlns:a16="http://schemas.microsoft.com/office/drawing/2014/main" id="{C3C8B9A2-9DD3-49F4-A972-CAC2D0BCB944}"/>
              </a:ext>
            </a:extLst>
          </p:cNvPr>
          <p:cNvSpPr/>
          <p:nvPr/>
        </p:nvSpPr>
        <p:spPr>
          <a:xfrm>
            <a:off x="10309490"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40" name="Gerade Verbindung mit Pfeil 7">
            <a:extLst>
              <a:ext uri="{FF2B5EF4-FFF2-40B4-BE49-F238E27FC236}">
                <a16:creationId xmlns:a16="http://schemas.microsoft.com/office/drawing/2014/main" id="{7DC3A660-9476-4B23-A15A-035A1C90A99F}"/>
              </a:ext>
            </a:extLst>
          </p:cNvPr>
          <p:cNvCxnSpPr>
            <a:stCxn id="38" idx="7"/>
            <a:endCxn id="39" idx="1"/>
          </p:cNvCxnSpPr>
          <p:nvPr/>
        </p:nvCxnSpPr>
        <p:spPr>
          <a:xfrm rot="5400000" flipH="1" flipV="1">
            <a:off x="8931917" y="1099136"/>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Ellipse 41">
            <a:extLst>
              <a:ext uri="{FF2B5EF4-FFF2-40B4-BE49-F238E27FC236}">
                <a16:creationId xmlns:a16="http://schemas.microsoft.com/office/drawing/2014/main" id="{840567D1-24D5-465B-8ED6-3D64994FD375}"/>
              </a:ext>
            </a:extLst>
          </p:cNvPr>
          <p:cNvSpPr/>
          <p:nvPr/>
        </p:nvSpPr>
        <p:spPr>
          <a:xfrm>
            <a:off x="8558165" y="4490277"/>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43" name="Gerade Verbindung mit Pfeil 7">
            <a:extLst>
              <a:ext uri="{FF2B5EF4-FFF2-40B4-BE49-F238E27FC236}">
                <a16:creationId xmlns:a16="http://schemas.microsoft.com/office/drawing/2014/main" id="{EEA4DB16-CA22-4AE7-8AE4-73F948788954}"/>
              </a:ext>
            </a:extLst>
          </p:cNvPr>
          <p:cNvCxnSpPr>
            <a:cxnSpLocks/>
            <a:stCxn id="38" idx="6"/>
            <a:endCxn id="42" idx="0"/>
          </p:cNvCxnSpPr>
          <p:nvPr/>
        </p:nvCxnSpPr>
        <p:spPr>
          <a:xfrm>
            <a:off x="7554345" y="2950257"/>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40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48724E6-BFF5-2440-84D2-132F23F9B9CC}"/>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5944"/>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30971"/>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1173"/>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5944"/>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5945"/>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2000771"/>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1165"/>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bg1"/>
                </a:solidFill>
                <a:latin typeface="Segoe UI Light"/>
              </a:rPr>
              <a:t>Discovering events is expensive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2288"/>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3872012"/>
            <a:ext cx="194933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Application</a:t>
            </a:r>
          </a:p>
        </p:txBody>
      </p:sp>
      <p:sp>
        <p:nvSpPr>
          <p:cNvPr id="36" name="TextBox 35">
            <a:extLst>
              <a:ext uri="{FF2B5EF4-FFF2-40B4-BE49-F238E27FC236}">
                <a16:creationId xmlns:a16="http://schemas.microsoft.com/office/drawing/2014/main" id="{B733ADA2-6A96-4178-B8B3-81F8DD5833F0}"/>
              </a:ext>
            </a:extLst>
          </p:cNvPr>
          <p:cNvSpPr txBox="1"/>
          <p:nvPr/>
        </p:nvSpPr>
        <p:spPr>
          <a:xfrm>
            <a:off x="3681905" y="1821878"/>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37" name="Picture 36">
            <a:extLst>
              <a:ext uri="{FF2B5EF4-FFF2-40B4-BE49-F238E27FC236}">
                <a16:creationId xmlns:a16="http://schemas.microsoft.com/office/drawing/2014/main" id="{B47E3965-7B8D-9D48-84F3-CB3897E651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04118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2" presetClass="entr" presetSubtype="8" fill="hold" nodeType="withEffect">
                                  <p:stCondLst>
                                    <p:cond delay="250"/>
                                  </p:stCondLst>
                                  <p:childTnLst>
                                    <p:set>
                                      <p:cBhvr>
                                        <p:cTn id="9" dur="1" fill="hold">
                                          <p:stCondLst>
                                            <p:cond delay="0"/>
                                          </p:stCondLst>
                                        </p:cTn>
                                        <p:tgtEl>
                                          <p:spTgt spid="83"/>
                                        </p:tgtEl>
                                        <p:attrNameLst>
                                          <p:attrName>style.visibility</p:attrName>
                                        </p:attrNameLst>
                                      </p:cBhvr>
                                      <p:to>
                                        <p:strVal val="visible"/>
                                      </p:to>
                                    </p:set>
                                    <p:animEffect transition="in" filter="wipe(left)">
                                      <p:cBhvr>
                                        <p:cTn id="10" dur="500"/>
                                        <p:tgtEl>
                                          <p:spTgt spid="83"/>
                                        </p:tgtEl>
                                      </p:cBhvr>
                                    </p:animEffect>
                                  </p:childTnLst>
                                </p:cTn>
                              </p:par>
                              <p:par>
                                <p:cTn id="11" presetID="22" presetClass="entr" presetSubtype="8" fill="hold" nodeType="withEffect">
                                  <p:stCondLst>
                                    <p:cond delay="500"/>
                                  </p:stCondLst>
                                  <p:childTnLst>
                                    <p:set>
                                      <p:cBhvr>
                                        <p:cTn id="12" dur="1" fill="hold">
                                          <p:stCondLst>
                                            <p:cond delay="0"/>
                                          </p:stCondLst>
                                        </p:cTn>
                                        <p:tgtEl>
                                          <p:spTgt spid="84"/>
                                        </p:tgtEl>
                                        <p:attrNameLst>
                                          <p:attrName>style.visibility</p:attrName>
                                        </p:attrNameLst>
                                      </p:cBhvr>
                                      <p:to>
                                        <p:strVal val="visible"/>
                                      </p:to>
                                    </p:set>
                                    <p:animEffect transition="in" filter="wipe(left)">
                                      <p:cBhvr>
                                        <p:cTn id="13" dur="500"/>
                                        <p:tgtEl>
                                          <p:spTgt spid="84"/>
                                        </p:tgtEl>
                                      </p:cBhvr>
                                    </p:animEffect>
                                  </p:childTnLst>
                                </p:cTn>
                              </p:par>
                              <p:par>
                                <p:cTn id="14" presetID="22" presetClass="entr" presetSubtype="8" fill="hold" nodeType="withEffect">
                                  <p:stCondLst>
                                    <p:cond delay="750"/>
                                  </p:stCondLst>
                                  <p:childTnLst>
                                    <p:set>
                                      <p:cBhvr>
                                        <p:cTn id="15" dur="1" fill="hold">
                                          <p:stCondLst>
                                            <p:cond delay="0"/>
                                          </p:stCondLst>
                                        </p:cTn>
                                        <p:tgtEl>
                                          <p:spTgt spid="85"/>
                                        </p:tgtEl>
                                        <p:attrNameLst>
                                          <p:attrName>style.visibility</p:attrName>
                                        </p:attrNameLst>
                                      </p:cBhvr>
                                      <p:to>
                                        <p:strVal val="visible"/>
                                      </p:to>
                                    </p:set>
                                    <p:animEffect transition="in" filter="wipe(left)">
                                      <p:cBhvr>
                                        <p:cTn id="16" dur="500"/>
                                        <p:tgtEl>
                                          <p:spTgt spid="85"/>
                                        </p:tgtEl>
                                      </p:cBhvr>
                                    </p:animEffect>
                                  </p:childTnLst>
                                </p:cTn>
                              </p:par>
                              <p:par>
                                <p:cTn id="17" presetID="22" presetClass="entr" presetSubtype="8" fill="hold" nodeType="withEffect">
                                  <p:stCondLst>
                                    <p:cond delay="1000"/>
                                  </p:stCondLst>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par>
                                <p:cTn id="20" presetID="22" presetClass="entr" presetSubtype="8" fill="hold" nodeType="withEffect">
                                  <p:stCondLst>
                                    <p:cond delay="125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F5062CD-9858-1142-97EB-CB344E0DEDA6}"/>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Processing events is cumbersome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effectLst/>
                <a:uLnTx/>
                <a:uFillTx/>
                <a:latin typeface="Segoe UI Semilight"/>
                <a:ea typeface="+mn-ea"/>
                <a:cs typeface="+mn-cs"/>
              </a:rPr>
              <a:t>Application</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&lt;/&gt;</a:t>
            </a:r>
          </a:p>
        </p:txBody>
      </p:sp>
      <p:pic>
        <p:nvPicPr>
          <p:cNvPr id="3" name="Picture 2">
            <a:extLst>
              <a:ext uri="{FF2B5EF4-FFF2-40B4-BE49-F238E27FC236}">
                <a16:creationId xmlns:a16="http://schemas.microsoft.com/office/drawing/2014/main" id="{CA0EFC16-8DBB-4BF8-8DEA-A55541FAF46C}"/>
              </a:ext>
            </a:extLst>
          </p:cNvPr>
          <p:cNvPicPr>
            <a:picLocks noChangeAspect="1"/>
          </p:cNvPicPr>
          <p:nvPr/>
        </p:nvPicPr>
        <p:blipFill>
          <a:blip r:embed="rId10"/>
          <a:stretch>
            <a:fillRect/>
          </a:stretch>
        </p:blipFill>
        <p:spPr>
          <a:xfrm>
            <a:off x="4978168" y="5374161"/>
            <a:ext cx="2112380" cy="650801"/>
          </a:xfrm>
          <a:prstGeom prst="rect">
            <a:avLst/>
          </a:prstGeom>
        </p:spPr>
      </p:pic>
      <p:sp>
        <p:nvSpPr>
          <p:cNvPr id="40" name="TextBox 39">
            <a:extLst>
              <a:ext uri="{FF2B5EF4-FFF2-40B4-BE49-F238E27FC236}">
                <a16:creationId xmlns:a16="http://schemas.microsoft.com/office/drawing/2014/main" id="{1651AF98-662D-4F66-B859-AAB6F0A12890}"/>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41" name="TextBox 40">
            <a:extLst>
              <a:ext uri="{FF2B5EF4-FFF2-40B4-BE49-F238E27FC236}">
                <a16:creationId xmlns:a16="http://schemas.microsoft.com/office/drawing/2014/main" id="{0915B545-32F8-482B-A2A9-489B852D0515}"/>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2" name="Picture 41">
            <a:extLst>
              <a:ext uri="{FF2B5EF4-FFF2-40B4-BE49-F238E27FC236}">
                <a16:creationId xmlns:a16="http://schemas.microsoft.com/office/drawing/2014/main" id="{1B154EDD-6CEA-684F-81BD-01855C37F2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9138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81D45DA-2B7C-6940-80B0-CF0BE481048A}"/>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388662"/>
            <a:ext cx="11655840" cy="8008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dirty="0">
                <a:ln w="3175">
                  <a:noFill/>
                </a:ln>
                <a:solidFill>
                  <a:schemeClr val="bg1"/>
                </a:solidFill>
                <a:effectLst/>
                <a:uLnTx/>
                <a:uFillTx/>
                <a:latin typeface="Segoe UI Light"/>
                <a:ea typeface="+mn-ea"/>
                <a:cs typeface="Segoe UI" pitchFamily="34" charset="0"/>
              </a:rPr>
              <a:t>Communication between app components is complicated</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090548" y="4184841"/>
            <a:ext cx="193191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017733" y="3154463"/>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TextBox 44">
            <a:extLst>
              <a:ext uri="{FF2B5EF4-FFF2-40B4-BE49-F238E27FC236}">
                <a16:creationId xmlns:a16="http://schemas.microsoft.com/office/drawing/2014/main" id="{FF83FDA8-D156-4615-B6C6-0587036D1574}"/>
              </a:ext>
            </a:extLst>
          </p:cNvPr>
          <p:cNvSpPr txBox="1"/>
          <p:nvPr/>
        </p:nvSpPr>
        <p:spPr>
          <a:xfrm>
            <a:off x="9145055" y="2526599"/>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2</a:t>
            </a:r>
          </a:p>
        </p:txBody>
      </p:sp>
      <p:sp>
        <p:nvSpPr>
          <p:cNvPr id="46" name="TextBox 45">
            <a:extLst>
              <a:ext uri="{FF2B5EF4-FFF2-40B4-BE49-F238E27FC236}">
                <a16:creationId xmlns:a16="http://schemas.microsoft.com/office/drawing/2014/main" id="{A1162B8A-8FFF-46E1-9C36-7890C24E5FB2}"/>
              </a:ext>
            </a:extLst>
          </p:cNvPr>
          <p:cNvSpPr txBox="1"/>
          <p:nvPr/>
        </p:nvSpPr>
        <p:spPr>
          <a:xfrm>
            <a:off x="9207858" y="3440632"/>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47" name="TextBox 46">
            <a:extLst>
              <a:ext uri="{FF2B5EF4-FFF2-40B4-BE49-F238E27FC236}">
                <a16:creationId xmlns:a16="http://schemas.microsoft.com/office/drawing/2014/main" id="{CC2AFC10-3003-4C32-80F7-0ACB6270ED55}"/>
              </a:ext>
            </a:extLst>
          </p:cNvPr>
          <p:cNvSpPr txBox="1"/>
          <p:nvPr/>
        </p:nvSpPr>
        <p:spPr>
          <a:xfrm>
            <a:off x="6995079" y="1789811"/>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pic>
        <p:nvPicPr>
          <p:cNvPr id="43" name="Picture 42">
            <a:extLst>
              <a:ext uri="{FF2B5EF4-FFF2-40B4-BE49-F238E27FC236}">
                <a16:creationId xmlns:a16="http://schemas.microsoft.com/office/drawing/2014/main" id="{6DC29EDA-C16B-4EAD-9288-5052F826AB97}"/>
              </a:ext>
            </a:extLst>
          </p:cNvPr>
          <p:cNvPicPr>
            <a:picLocks noChangeAspect="1"/>
          </p:cNvPicPr>
          <p:nvPr/>
        </p:nvPicPr>
        <p:blipFill>
          <a:blip r:embed="rId10"/>
          <a:stretch>
            <a:fillRect/>
          </a:stretch>
        </p:blipFill>
        <p:spPr>
          <a:xfrm>
            <a:off x="4978168" y="5374161"/>
            <a:ext cx="2112380" cy="650801"/>
          </a:xfrm>
          <a:prstGeom prst="rect">
            <a:avLst/>
          </a:prstGeom>
        </p:spPr>
      </p:pic>
      <p:pic>
        <p:nvPicPr>
          <p:cNvPr id="48" name="Picture 47">
            <a:extLst>
              <a:ext uri="{FF2B5EF4-FFF2-40B4-BE49-F238E27FC236}">
                <a16:creationId xmlns:a16="http://schemas.microsoft.com/office/drawing/2014/main" id="{64279A59-18D5-44D2-892D-F2319961763F}"/>
              </a:ext>
            </a:extLst>
          </p:cNvPr>
          <p:cNvPicPr>
            <a:picLocks noChangeAspect="1"/>
          </p:cNvPicPr>
          <p:nvPr/>
        </p:nvPicPr>
        <p:blipFill>
          <a:blip r:embed="rId10"/>
          <a:stretch>
            <a:fillRect/>
          </a:stretch>
        </p:blipFill>
        <p:spPr>
          <a:xfrm>
            <a:off x="9017733" y="5367834"/>
            <a:ext cx="2112380" cy="650801"/>
          </a:xfrm>
          <a:prstGeom prst="rect">
            <a:avLst/>
          </a:prstGeom>
        </p:spPr>
      </p:pic>
      <p:sp>
        <p:nvSpPr>
          <p:cNvPr id="50" name="TextBox 49">
            <a:extLst>
              <a:ext uri="{FF2B5EF4-FFF2-40B4-BE49-F238E27FC236}">
                <a16:creationId xmlns:a16="http://schemas.microsoft.com/office/drawing/2014/main" id="{761A87B9-FD8E-495B-843D-00E568EA6BD9}"/>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1" name="TextBox 50">
            <a:extLst>
              <a:ext uri="{FF2B5EF4-FFF2-40B4-BE49-F238E27FC236}">
                <a16:creationId xmlns:a16="http://schemas.microsoft.com/office/drawing/2014/main" id="{66E6EC41-5C05-4234-AC68-16FECEF512B6}"/>
              </a:ext>
            </a:extLst>
          </p:cNvPr>
          <p:cNvSpPr txBox="1"/>
          <p:nvPr/>
        </p:nvSpPr>
        <p:spPr>
          <a:xfrm>
            <a:off x="9439003"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2" name="TextBox 51">
            <a:extLst>
              <a:ext uri="{FF2B5EF4-FFF2-40B4-BE49-F238E27FC236}">
                <a16:creationId xmlns:a16="http://schemas.microsoft.com/office/drawing/2014/main" id="{AD9E25CC-5409-4D0A-AA3E-301FE218DA2F}"/>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9" name="Picture 48">
            <a:extLst>
              <a:ext uri="{FF2B5EF4-FFF2-40B4-BE49-F238E27FC236}">
                <a16:creationId xmlns:a16="http://schemas.microsoft.com/office/drawing/2014/main" id="{2922E92C-FE1A-5C47-BE65-9774804274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3437153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2777</Words>
  <Application>Microsoft Office PowerPoint</Application>
  <PresentationFormat>Widescreen</PresentationFormat>
  <Paragraphs>411</Paragraphs>
  <Slides>31</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5-30721_Build_2016_Template_Light</vt:lpstr>
      <vt:lpstr>PowerPoint Presentation</vt:lpstr>
      <vt:lpstr>About Me</vt:lpstr>
      <vt:lpstr>PowerPoint Presentation</vt:lpstr>
      <vt:lpstr>Azure Messaging Services</vt:lpstr>
      <vt:lpstr>Grids, Bus, Hubs &amp; Co.</vt:lpstr>
      <vt:lpstr>PowerPoint Presentation</vt:lpstr>
      <vt:lpstr>PowerPoint Presentation</vt:lpstr>
      <vt:lpstr>PowerPoint Presentation</vt:lpstr>
      <vt:lpstr>PowerPoint Presentation</vt:lpstr>
      <vt:lpstr>PowerPoint Presentation</vt:lpstr>
      <vt:lpstr>Azure Event Grid</vt:lpstr>
      <vt:lpstr>Scenarios</vt:lpstr>
      <vt:lpstr>PowerPoint Presentation</vt:lpstr>
      <vt:lpstr>PowerPoint Presentation</vt:lpstr>
      <vt:lpstr>PowerPoint Presentation</vt:lpstr>
      <vt:lpstr>Concepts</vt:lpstr>
      <vt:lpstr>Comparison of Services</vt:lpstr>
      <vt:lpstr>Event Schema</vt:lpstr>
      <vt:lpstr>Subscription Validation</vt:lpstr>
      <vt:lpstr>Publish with .NET SDK</vt:lpstr>
      <vt:lpstr>Publish with HttpClient</vt:lpstr>
      <vt:lpstr>Handling an Event (Azure Function v2)</vt:lpstr>
      <vt:lpstr>Custom GridEvent class</vt:lpstr>
      <vt:lpstr>Demo: Feedback Events</vt:lpstr>
      <vt:lpstr>Cloud Events</vt:lpstr>
      <vt:lpstr>CloudEvent schema</vt:lpstr>
      <vt:lpstr>Guiding Principles</vt:lpstr>
      <vt:lpstr>Key Takeaways</vt:lpstr>
      <vt:lpstr>PowerPoint Presentation</vt:lpstr>
      <vt:lpstr>Demo: Events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dc:title>
  <dc:creator>Peter Roden</dc:creator>
  <cp:lastModifiedBy>Damir Dobric</cp:lastModifiedBy>
  <cp:revision>227</cp:revision>
  <dcterms:created xsi:type="dcterms:W3CDTF">2018-01-22T17:15:05Z</dcterms:created>
  <dcterms:modified xsi:type="dcterms:W3CDTF">2020-05-08T10:14:57Z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2018-01-22T17:15:40.8579070Z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