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5.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7.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8.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9.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notesSlides/notesSlide10.xml" ContentType="application/vnd.openxmlformats-officedocument.presentationml.notesSlide+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notesSlides/notesSlide11.xml" ContentType="application/vnd.openxmlformats-officedocument.presentationml.notesSlide+xml"/>
  <Override PartName="/ppt/tags/tag240.xml" ContentType="application/vnd.openxmlformats-officedocument.presentationml.tags+xml"/>
  <Override PartName="/ppt/notesSlides/notesSlide12.xml" ContentType="application/vnd.openxmlformats-officedocument.presentationml.notesSlide+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notesSlides/notesSlide13.xml" ContentType="application/vnd.openxmlformats-officedocument.presentationml.notesSlide+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notesSlides/notesSlide14.xml" ContentType="application/vnd.openxmlformats-officedocument.presentationml.notesSlide+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notesSlides/notesSlide20.xml" ContentType="application/vnd.openxmlformats-officedocument.presentationml.notesSlide+xml"/>
  <Override PartName="/ppt/tags/tag289.xml" ContentType="application/vnd.openxmlformats-officedocument.presentationml.tags+xml"/>
  <Override PartName="/ppt/tags/tag29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 id="2147483729" r:id="rId2"/>
  </p:sldMasterIdLst>
  <p:notesMasterIdLst>
    <p:notesMasterId r:id="rId39"/>
  </p:notesMasterIdLst>
  <p:sldIdLst>
    <p:sldId id="259" r:id="rId3"/>
    <p:sldId id="260" r:id="rId4"/>
    <p:sldId id="320" r:id="rId5"/>
    <p:sldId id="315" r:id="rId6"/>
    <p:sldId id="273" r:id="rId7"/>
    <p:sldId id="275" r:id="rId8"/>
    <p:sldId id="314" r:id="rId9"/>
    <p:sldId id="263" r:id="rId10"/>
    <p:sldId id="280" r:id="rId11"/>
    <p:sldId id="311" r:id="rId12"/>
    <p:sldId id="281" r:id="rId13"/>
    <p:sldId id="282" r:id="rId14"/>
    <p:sldId id="283" r:id="rId15"/>
    <p:sldId id="284" r:id="rId16"/>
    <p:sldId id="285" r:id="rId17"/>
    <p:sldId id="286" r:id="rId18"/>
    <p:sldId id="313" r:id="rId19"/>
    <p:sldId id="322" r:id="rId20"/>
    <p:sldId id="316" r:id="rId21"/>
    <p:sldId id="288" r:id="rId22"/>
    <p:sldId id="289" r:id="rId23"/>
    <p:sldId id="290" r:id="rId24"/>
    <p:sldId id="321" r:id="rId25"/>
    <p:sldId id="323" r:id="rId26"/>
    <p:sldId id="317" r:id="rId27"/>
    <p:sldId id="292" r:id="rId28"/>
    <p:sldId id="293" r:id="rId29"/>
    <p:sldId id="318" r:id="rId30"/>
    <p:sldId id="294" r:id="rId31"/>
    <p:sldId id="295" r:id="rId32"/>
    <p:sldId id="319" r:id="rId33"/>
    <p:sldId id="308" r:id="rId34"/>
    <p:sldId id="302" r:id="rId35"/>
    <p:sldId id="303" r:id="rId36"/>
    <p:sldId id="304" r:id="rId37"/>
    <p:sldId id="30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009E"/>
    <a:srgbClr val="00B0F0"/>
    <a:srgbClr val="7F7F7F"/>
    <a:srgbClr val="F6921E"/>
    <a:srgbClr val="A9C1D7"/>
    <a:srgbClr val="426D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39" autoAdjust="0"/>
    <p:restoredTop sz="70487" autoAdjust="0"/>
  </p:normalViewPr>
  <p:slideViewPr>
    <p:cSldViewPr snapToGrid="0">
      <p:cViewPr varScale="1">
        <p:scale>
          <a:sx n="82" d="100"/>
          <a:sy n="82" d="100"/>
        </p:scale>
        <p:origin x="1506" y="39"/>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mir Dobric" userId="1ab3a3c3-cc56-483f-a812-2bce20aa91a1" providerId="ADAL" clId="{9F2358D8-DB9C-408B-9732-730E06A45AB0}"/>
    <pc:docChg chg="custSel addSld delSld modSld">
      <pc:chgData name="Damir Dobric" userId="1ab3a3c3-cc56-483f-a812-2bce20aa91a1" providerId="ADAL" clId="{9F2358D8-DB9C-408B-9732-730E06A45AB0}" dt="2019-05-23T07:14:51.844" v="124" actId="20577"/>
      <pc:docMkLst>
        <pc:docMk/>
      </pc:docMkLst>
      <pc:sldChg chg="modSp">
        <pc:chgData name="Damir Dobric" userId="1ab3a3c3-cc56-483f-a812-2bce20aa91a1" providerId="ADAL" clId="{9F2358D8-DB9C-408B-9732-730E06A45AB0}" dt="2019-05-23T07:14:51.844" v="124" actId="20577"/>
        <pc:sldMkLst>
          <pc:docMk/>
          <pc:sldMk cId="2971885811" sldId="308"/>
        </pc:sldMkLst>
        <pc:spChg chg="mod">
          <ac:chgData name="Damir Dobric" userId="1ab3a3c3-cc56-483f-a812-2bce20aa91a1" providerId="ADAL" clId="{9F2358D8-DB9C-408B-9732-730E06A45AB0}" dt="2019-05-23T07:14:51.844" v="124" actId="20577"/>
          <ac:spMkLst>
            <pc:docMk/>
            <pc:sldMk cId="2971885811" sldId="308"/>
            <ac:spMk id="11" creationId="{00000000-0000-0000-0000-000000000000}"/>
          </ac:spMkLst>
        </pc:spChg>
      </pc:sldChg>
      <pc:sldChg chg="modSp">
        <pc:chgData name="Damir Dobric" userId="1ab3a3c3-cc56-483f-a812-2bce20aa91a1" providerId="ADAL" clId="{9F2358D8-DB9C-408B-9732-730E06A45AB0}" dt="2019-05-19T15:52:53.883" v="12" actId="1076"/>
        <pc:sldMkLst>
          <pc:docMk/>
          <pc:sldMk cId="2950032750" sldId="313"/>
        </pc:sldMkLst>
        <pc:spChg chg="mod">
          <ac:chgData name="Damir Dobric" userId="1ab3a3c3-cc56-483f-a812-2bce20aa91a1" providerId="ADAL" clId="{9F2358D8-DB9C-408B-9732-730E06A45AB0}" dt="2019-05-19T15:52:53.883" v="12" actId="1076"/>
          <ac:spMkLst>
            <pc:docMk/>
            <pc:sldMk cId="2950032750" sldId="313"/>
            <ac:spMk id="3" creationId="{EA1DBD41-FA92-4CFF-9513-F189CCC32DE5}"/>
          </ac:spMkLst>
        </pc:spChg>
      </pc:sldChg>
      <pc:sldChg chg="modSp">
        <pc:chgData name="Damir Dobric" userId="1ab3a3c3-cc56-483f-a812-2bce20aa91a1" providerId="ADAL" clId="{9F2358D8-DB9C-408B-9732-730E06A45AB0}" dt="2019-05-19T15:50:11.262" v="10" actId="20577"/>
        <pc:sldMkLst>
          <pc:docMk/>
          <pc:sldMk cId="3854738515" sldId="314"/>
        </pc:sldMkLst>
        <pc:spChg chg="mod">
          <ac:chgData name="Damir Dobric" userId="1ab3a3c3-cc56-483f-a812-2bce20aa91a1" providerId="ADAL" clId="{9F2358D8-DB9C-408B-9732-730E06A45AB0}" dt="2019-05-19T15:50:11.262" v="10" actId="20577"/>
          <ac:spMkLst>
            <pc:docMk/>
            <pc:sldMk cId="3854738515" sldId="314"/>
            <ac:spMk id="3" creationId="{EA1DBD41-FA92-4CFF-9513-F189CCC32DE5}"/>
          </ac:spMkLst>
        </pc:spChg>
      </pc:sldChg>
      <pc:sldChg chg="addSp delSp modSp add">
        <pc:chgData name="Damir Dobric" userId="1ab3a3c3-cc56-483f-a812-2bce20aa91a1" providerId="ADAL" clId="{9F2358D8-DB9C-408B-9732-730E06A45AB0}" dt="2019-05-19T16:48:16.709" v="64" actId="1076"/>
        <pc:sldMkLst>
          <pc:docMk/>
          <pc:sldMk cId="2992904971" sldId="321"/>
        </pc:sldMkLst>
        <pc:spChg chg="mod">
          <ac:chgData name="Damir Dobric" userId="1ab3a3c3-cc56-483f-a812-2bce20aa91a1" providerId="ADAL" clId="{9F2358D8-DB9C-408B-9732-730E06A45AB0}" dt="2019-05-19T16:48:16.709" v="64" actId="1076"/>
          <ac:spMkLst>
            <pc:docMk/>
            <pc:sldMk cId="2992904971" sldId="321"/>
            <ac:spMk id="2" creationId="{00000000-0000-0000-0000-000000000000}"/>
          </ac:spMkLst>
        </pc:spChg>
        <pc:spChg chg="del">
          <ac:chgData name="Damir Dobric" userId="1ab3a3c3-cc56-483f-a812-2bce20aa91a1" providerId="ADAL" clId="{9F2358D8-DB9C-408B-9732-730E06A45AB0}" dt="2019-05-19T16:48:06.181" v="61" actId="478"/>
          <ac:spMkLst>
            <pc:docMk/>
            <pc:sldMk cId="2992904971" sldId="321"/>
            <ac:spMk id="3" creationId="{00000000-0000-0000-0000-000000000000}"/>
          </ac:spMkLst>
        </pc:spChg>
        <pc:spChg chg="add del mod">
          <ac:chgData name="Damir Dobric" userId="1ab3a3c3-cc56-483f-a812-2bce20aa91a1" providerId="ADAL" clId="{9F2358D8-DB9C-408B-9732-730E06A45AB0}" dt="2019-05-19T16:48:09.229" v="62" actId="478"/>
          <ac:spMkLst>
            <pc:docMk/>
            <pc:sldMk cId="2992904971" sldId="321"/>
            <ac:spMk id="5" creationId="{4DA71EC0-A1FD-4938-B87C-7148FEE94FA3}"/>
          </ac:spMkLst>
        </pc:spChg>
        <pc:spChg chg="del">
          <ac:chgData name="Damir Dobric" userId="1ab3a3c3-cc56-483f-a812-2bce20aa91a1" providerId="ADAL" clId="{9F2358D8-DB9C-408B-9732-730E06A45AB0}" dt="2019-05-19T16:48:06.181" v="61" actId="478"/>
          <ac:spMkLst>
            <pc:docMk/>
            <pc:sldMk cId="2992904971" sldId="321"/>
            <ac:spMk id="18" creationId="{00000000-0000-0000-0000-000000000000}"/>
          </ac:spMkLst>
        </pc:spChg>
        <pc:spChg chg="del">
          <ac:chgData name="Damir Dobric" userId="1ab3a3c3-cc56-483f-a812-2bce20aa91a1" providerId="ADAL" clId="{9F2358D8-DB9C-408B-9732-730E06A45AB0}" dt="2019-05-19T16:48:06.181" v="61" actId="478"/>
          <ac:spMkLst>
            <pc:docMk/>
            <pc:sldMk cId="2992904971" sldId="321"/>
            <ac:spMk id="19" creationId="{00000000-0000-0000-0000-000000000000}"/>
          </ac:spMkLst>
        </pc:spChg>
        <pc:spChg chg="del">
          <ac:chgData name="Damir Dobric" userId="1ab3a3c3-cc56-483f-a812-2bce20aa91a1" providerId="ADAL" clId="{9F2358D8-DB9C-408B-9732-730E06A45AB0}" dt="2019-05-19T16:48:06.181" v="61" actId="478"/>
          <ac:spMkLst>
            <pc:docMk/>
            <pc:sldMk cId="2992904971" sldId="321"/>
            <ac:spMk id="20" creationId="{00000000-0000-0000-0000-000000000000}"/>
          </ac:spMkLst>
        </pc:spChg>
        <pc:spChg chg="del">
          <ac:chgData name="Damir Dobric" userId="1ab3a3c3-cc56-483f-a812-2bce20aa91a1" providerId="ADAL" clId="{9F2358D8-DB9C-408B-9732-730E06A45AB0}" dt="2019-05-19T16:48:06.181" v="61" actId="478"/>
          <ac:spMkLst>
            <pc:docMk/>
            <pc:sldMk cId="2992904971" sldId="321"/>
            <ac:spMk id="21" creationId="{00000000-0000-0000-0000-000000000000}"/>
          </ac:spMkLst>
        </pc:spChg>
        <pc:spChg chg="del">
          <ac:chgData name="Damir Dobric" userId="1ab3a3c3-cc56-483f-a812-2bce20aa91a1" providerId="ADAL" clId="{9F2358D8-DB9C-408B-9732-730E06A45AB0}" dt="2019-05-19T16:48:06.181" v="61" actId="478"/>
          <ac:spMkLst>
            <pc:docMk/>
            <pc:sldMk cId="2992904971" sldId="321"/>
            <ac:spMk id="22" creationId="{00000000-0000-0000-0000-000000000000}"/>
          </ac:spMkLst>
        </pc:spChg>
        <pc:spChg chg="del">
          <ac:chgData name="Damir Dobric" userId="1ab3a3c3-cc56-483f-a812-2bce20aa91a1" providerId="ADAL" clId="{9F2358D8-DB9C-408B-9732-730E06A45AB0}" dt="2019-05-19T16:48:06.181" v="61" actId="478"/>
          <ac:spMkLst>
            <pc:docMk/>
            <pc:sldMk cId="2992904971" sldId="321"/>
            <ac:spMk id="23" creationId="{00000000-0000-0000-0000-000000000000}"/>
          </ac:spMkLst>
        </pc:spChg>
        <pc:spChg chg="del">
          <ac:chgData name="Damir Dobric" userId="1ab3a3c3-cc56-483f-a812-2bce20aa91a1" providerId="ADAL" clId="{9F2358D8-DB9C-408B-9732-730E06A45AB0}" dt="2019-05-19T16:48:06.181" v="61" actId="478"/>
          <ac:spMkLst>
            <pc:docMk/>
            <pc:sldMk cId="2992904971" sldId="321"/>
            <ac:spMk id="24" creationId="{00000000-0000-0000-0000-000000000000}"/>
          </ac:spMkLst>
        </pc:spChg>
        <pc:spChg chg="del">
          <ac:chgData name="Damir Dobric" userId="1ab3a3c3-cc56-483f-a812-2bce20aa91a1" providerId="ADAL" clId="{9F2358D8-DB9C-408B-9732-730E06A45AB0}" dt="2019-05-19T16:48:06.181" v="61" actId="478"/>
          <ac:spMkLst>
            <pc:docMk/>
            <pc:sldMk cId="2992904971" sldId="321"/>
            <ac:spMk id="25" creationId="{00000000-0000-0000-0000-000000000000}"/>
          </ac:spMkLst>
        </pc:spChg>
        <pc:spChg chg="del">
          <ac:chgData name="Damir Dobric" userId="1ab3a3c3-cc56-483f-a812-2bce20aa91a1" providerId="ADAL" clId="{9F2358D8-DB9C-408B-9732-730E06A45AB0}" dt="2019-05-19T16:48:06.181" v="61" actId="478"/>
          <ac:spMkLst>
            <pc:docMk/>
            <pc:sldMk cId="2992904971" sldId="321"/>
            <ac:spMk id="26" creationId="{00000000-0000-0000-0000-000000000000}"/>
          </ac:spMkLst>
        </pc:spChg>
        <pc:spChg chg="del">
          <ac:chgData name="Damir Dobric" userId="1ab3a3c3-cc56-483f-a812-2bce20aa91a1" providerId="ADAL" clId="{9F2358D8-DB9C-408B-9732-730E06A45AB0}" dt="2019-05-19T16:48:06.181" v="61" actId="478"/>
          <ac:spMkLst>
            <pc:docMk/>
            <pc:sldMk cId="2992904971" sldId="321"/>
            <ac:spMk id="27" creationId="{00000000-0000-0000-0000-000000000000}"/>
          </ac:spMkLst>
        </pc:spChg>
        <pc:spChg chg="del">
          <ac:chgData name="Damir Dobric" userId="1ab3a3c3-cc56-483f-a812-2bce20aa91a1" providerId="ADAL" clId="{9F2358D8-DB9C-408B-9732-730E06A45AB0}" dt="2019-05-19T16:48:06.181" v="61" actId="478"/>
          <ac:spMkLst>
            <pc:docMk/>
            <pc:sldMk cId="2992904971" sldId="321"/>
            <ac:spMk id="28" creationId="{00000000-0000-0000-0000-000000000000}"/>
          </ac:spMkLst>
        </pc:spChg>
        <pc:spChg chg="del">
          <ac:chgData name="Damir Dobric" userId="1ab3a3c3-cc56-483f-a812-2bce20aa91a1" providerId="ADAL" clId="{9F2358D8-DB9C-408B-9732-730E06A45AB0}" dt="2019-05-19T16:48:06.181" v="61" actId="478"/>
          <ac:spMkLst>
            <pc:docMk/>
            <pc:sldMk cId="2992904971" sldId="321"/>
            <ac:spMk id="29" creationId="{00000000-0000-0000-0000-000000000000}"/>
          </ac:spMkLst>
        </pc:spChg>
        <pc:spChg chg="add">
          <ac:chgData name="Damir Dobric" userId="1ab3a3c3-cc56-483f-a812-2bce20aa91a1" providerId="ADAL" clId="{9F2358D8-DB9C-408B-9732-730E06A45AB0}" dt="2019-05-19T16:48:09.713" v="63"/>
          <ac:spMkLst>
            <pc:docMk/>
            <pc:sldMk cId="2992904971" sldId="321"/>
            <ac:spMk id="30" creationId="{F0A0FF4F-EF01-49D2-829F-892CE441A752}"/>
          </ac:spMkLst>
        </pc:spChg>
        <pc:spChg chg="add">
          <ac:chgData name="Damir Dobric" userId="1ab3a3c3-cc56-483f-a812-2bce20aa91a1" providerId="ADAL" clId="{9F2358D8-DB9C-408B-9732-730E06A45AB0}" dt="2019-05-19T16:48:09.713" v="63"/>
          <ac:spMkLst>
            <pc:docMk/>
            <pc:sldMk cId="2992904971" sldId="321"/>
            <ac:spMk id="31" creationId="{D082BA85-D914-4F2E-A69E-6225EDCCE25B}"/>
          </ac:spMkLst>
        </pc:spChg>
        <pc:spChg chg="add">
          <ac:chgData name="Damir Dobric" userId="1ab3a3c3-cc56-483f-a812-2bce20aa91a1" providerId="ADAL" clId="{9F2358D8-DB9C-408B-9732-730E06A45AB0}" dt="2019-05-19T16:48:09.713" v="63"/>
          <ac:spMkLst>
            <pc:docMk/>
            <pc:sldMk cId="2992904971" sldId="321"/>
            <ac:spMk id="32" creationId="{258470B1-83F7-4582-BAFC-8B9CBA28A538}"/>
          </ac:spMkLst>
        </pc:spChg>
        <pc:spChg chg="add">
          <ac:chgData name="Damir Dobric" userId="1ab3a3c3-cc56-483f-a812-2bce20aa91a1" providerId="ADAL" clId="{9F2358D8-DB9C-408B-9732-730E06A45AB0}" dt="2019-05-19T16:48:09.713" v="63"/>
          <ac:spMkLst>
            <pc:docMk/>
            <pc:sldMk cId="2992904971" sldId="321"/>
            <ac:spMk id="33" creationId="{3437CAC3-3CF4-4500-AC7C-BE5F16A5F59F}"/>
          </ac:spMkLst>
        </pc:spChg>
        <pc:spChg chg="add">
          <ac:chgData name="Damir Dobric" userId="1ab3a3c3-cc56-483f-a812-2bce20aa91a1" providerId="ADAL" clId="{9F2358D8-DB9C-408B-9732-730E06A45AB0}" dt="2019-05-19T16:48:09.713" v="63"/>
          <ac:spMkLst>
            <pc:docMk/>
            <pc:sldMk cId="2992904971" sldId="321"/>
            <ac:spMk id="34" creationId="{7F876C2C-68CA-4B6B-A64B-E460D9DC79ED}"/>
          </ac:spMkLst>
        </pc:spChg>
        <pc:spChg chg="add">
          <ac:chgData name="Damir Dobric" userId="1ab3a3c3-cc56-483f-a812-2bce20aa91a1" providerId="ADAL" clId="{9F2358D8-DB9C-408B-9732-730E06A45AB0}" dt="2019-05-19T16:48:09.713" v="63"/>
          <ac:spMkLst>
            <pc:docMk/>
            <pc:sldMk cId="2992904971" sldId="321"/>
            <ac:spMk id="35" creationId="{54A985F2-383D-469E-9FFA-6399439D8111}"/>
          </ac:spMkLst>
        </pc:spChg>
        <pc:spChg chg="add">
          <ac:chgData name="Damir Dobric" userId="1ab3a3c3-cc56-483f-a812-2bce20aa91a1" providerId="ADAL" clId="{9F2358D8-DB9C-408B-9732-730E06A45AB0}" dt="2019-05-19T16:48:09.713" v="63"/>
          <ac:spMkLst>
            <pc:docMk/>
            <pc:sldMk cId="2992904971" sldId="321"/>
            <ac:spMk id="36" creationId="{7EF365B9-34C7-42D7-A992-BCE75DD59A66}"/>
          </ac:spMkLst>
        </pc:spChg>
        <pc:spChg chg="add">
          <ac:chgData name="Damir Dobric" userId="1ab3a3c3-cc56-483f-a812-2bce20aa91a1" providerId="ADAL" clId="{9F2358D8-DB9C-408B-9732-730E06A45AB0}" dt="2019-05-19T16:48:09.713" v="63"/>
          <ac:spMkLst>
            <pc:docMk/>
            <pc:sldMk cId="2992904971" sldId="321"/>
            <ac:spMk id="37" creationId="{026F02A4-C84A-42DF-BD3E-AE80A04CEB97}"/>
          </ac:spMkLst>
        </pc:spChg>
        <pc:spChg chg="add">
          <ac:chgData name="Damir Dobric" userId="1ab3a3c3-cc56-483f-a812-2bce20aa91a1" providerId="ADAL" clId="{9F2358D8-DB9C-408B-9732-730E06A45AB0}" dt="2019-05-19T16:48:09.713" v="63"/>
          <ac:spMkLst>
            <pc:docMk/>
            <pc:sldMk cId="2992904971" sldId="321"/>
            <ac:spMk id="38" creationId="{8F34B5E5-B755-4F60-9479-ADD51DDF3633}"/>
          </ac:spMkLst>
        </pc:spChg>
        <pc:spChg chg="add">
          <ac:chgData name="Damir Dobric" userId="1ab3a3c3-cc56-483f-a812-2bce20aa91a1" providerId="ADAL" clId="{9F2358D8-DB9C-408B-9732-730E06A45AB0}" dt="2019-05-19T16:48:09.713" v="63"/>
          <ac:spMkLst>
            <pc:docMk/>
            <pc:sldMk cId="2992904971" sldId="321"/>
            <ac:spMk id="39" creationId="{5E6662A8-CDA3-4D62-A4BE-13252E93451E}"/>
          </ac:spMkLst>
        </pc:spChg>
        <pc:spChg chg="add">
          <ac:chgData name="Damir Dobric" userId="1ab3a3c3-cc56-483f-a812-2bce20aa91a1" providerId="ADAL" clId="{9F2358D8-DB9C-408B-9732-730E06A45AB0}" dt="2019-05-19T16:48:09.713" v="63"/>
          <ac:spMkLst>
            <pc:docMk/>
            <pc:sldMk cId="2992904971" sldId="321"/>
            <ac:spMk id="40" creationId="{E6D3BEEE-93E0-420B-9F98-8D0C3F861441}"/>
          </ac:spMkLst>
        </pc:spChg>
        <pc:spChg chg="add">
          <ac:chgData name="Damir Dobric" userId="1ab3a3c3-cc56-483f-a812-2bce20aa91a1" providerId="ADAL" clId="{9F2358D8-DB9C-408B-9732-730E06A45AB0}" dt="2019-05-19T16:48:09.713" v="63"/>
          <ac:spMkLst>
            <pc:docMk/>
            <pc:sldMk cId="2992904971" sldId="321"/>
            <ac:spMk id="41" creationId="{15BCD206-DE7F-41DC-AA6B-4E81E07D85BC}"/>
          </ac:spMkLst>
        </pc:spChg>
        <pc:spChg chg="add">
          <ac:chgData name="Damir Dobric" userId="1ab3a3c3-cc56-483f-a812-2bce20aa91a1" providerId="ADAL" clId="{9F2358D8-DB9C-408B-9732-730E06A45AB0}" dt="2019-05-19T16:48:09.713" v="63"/>
          <ac:spMkLst>
            <pc:docMk/>
            <pc:sldMk cId="2992904971" sldId="321"/>
            <ac:spMk id="42" creationId="{A08D2155-4870-4FA4-94E4-11EB75E222F1}"/>
          </ac:spMkLst>
        </pc:spChg>
        <pc:spChg chg="add">
          <ac:chgData name="Damir Dobric" userId="1ab3a3c3-cc56-483f-a812-2bce20aa91a1" providerId="ADAL" clId="{9F2358D8-DB9C-408B-9732-730E06A45AB0}" dt="2019-05-19T16:48:09.713" v="63"/>
          <ac:spMkLst>
            <pc:docMk/>
            <pc:sldMk cId="2992904971" sldId="321"/>
            <ac:spMk id="43" creationId="{A23006DE-0F54-4263-A1C4-510E49B8FF4C}"/>
          </ac:spMkLst>
        </pc:spChg>
        <pc:spChg chg="add">
          <ac:chgData name="Damir Dobric" userId="1ab3a3c3-cc56-483f-a812-2bce20aa91a1" providerId="ADAL" clId="{9F2358D8-DB9C-408B-9732-730E06A45AB0}" dt="2019-05-19T16:48:09.713" v="63"/>
          <ac:spMkLst>
            <pc:docMk/>
            <pc:sldMk cId="2992904971" sldId="321"/>
            <ac:spMk id="44" creationId="{CB06B889-64BA-4244-BBF2-15F7DE79EB2A}"/>
          </ac:spMkLst>
        </pc:spChg>
        <pc:spChg chg="add">
          <ac:chgData name="Damir Dobric" userId="1ab3a3c3-cc56-483f-a812-2bce20aa91a1" providerId="ADAL" clId="{9F2358D8-DB9C-408B-9732-730E06A45AB0}" dt="2019-05-19T16:48:09.713" v="63"/>
          <ac:spMkLst>
            <pc:docMk/>
            <pc:sldMk cId="2992904971" sldId="321"/>
            <ac:spMk id="45" creationId="{D1BA3DAB-3A34-42F4-B9E8-E7A1EA34C69E}"/>
          </ac:spMkLst>
        </pc:spChg>
        <pc:spChg chg="add">
          <ac:chgData name="Damir Dobric" userId="1ab3a3c3-cc56-483f-a812-2bce20aa91a1" providerId="ADAL" clId="{9F2358D8-DB9C-408B-9732-730E06A45AB0}" dt="2019-05-19T16:48:09.713" v="63"/>
          <ac:spMkLst>
            <pc:docMk/>
            <pc:sldMk cId="2992904971" sldId="321"/>
            <ac:spMk id="46" creationId="{7EB6CE9E-F76C-452A-BF22-4F1C60767B0D}"/>
          </ac:spMkLst>
        </pc:spChg>
        <pc:spChg chg="add">
          <ac:chgData name="Damir Dobric" userId="1ab3a3c3-cc56-483f-a812-2bce20aa91a1" providerId="ADAL" clId="{9F2358D8-DB9C-408B-9732-730E06A45AB0}" dt="2019-05-19T16:48:09.713" v="63"/>
          <ac:spMkLst>
            <pc:docMk/>
            <pc:sldMk cId="2992904971" sldId="321"/>
            <ac:spMk id="47" creationId="{2FD99DAC-FCF9-44DE-9A94-76485471660F}"/>
          </ac:spMkLst>
        </pc:spChg>
        <pc:spChg chg="add">
          <ac:chgData name="Damir Dobric" userId="1ab3a3c3-cc56-483f-a812-2bce20aa91a1" providerId="ADAL" clId="{9F2358D8-DB9C-408B-9732-730E06A45AB0}" dt="2019-05-19T16:48:09.713" v="63"/>
          <ac:spMkLst>
            <pc:docMk/>
            <pc:sldMk cId="2992904971" sldId="321"/>
            <ac:spMk id="48" creationId="{69544E01-DB75-4041-83AD-29A709342F1C}"/>
          </ac:spMkLst>
        </pc:spChg>
        <pc:spChg chg="add">
          <ac:chgData name="Damir Dobric" userId="1ab3a3c3-cc56-483f-a812-2bce20aa91a1" providerId="ADAL" clId="{9F2358D8-DB9C-408B-9732-730E06A45AB0}" dt="2019-05-19T16:48:09.713" v="63"/>
          <ac:spMkLst>
            <pc:docMk/>
            <pc:sldMk cId="2992904971" sldId="321"/>
            <ac:spMk id="49" creationId="{EE51DFC8-3153-4FB8-8EDD-8F96165AC08A}"/>
          </ac:spMkLst>
        </pc:spChg>
        <pc:spChg chg="add">
          <ac:chgData name="Damir Dobric" userId="1ab3a3c3-cc56-483f-a812-2bce20aa91a1" providerId="ADAL" clId="{9F2358D8-DB9C-408B-9732-730E06A45AB0}" dt="2019-05-19T16:48:09.713" v="63"/>
          <ac:spMkLst>
            <pc:docMk/>
            <pc:sldMk cId="2992904971" sldId="321"/>
            <ac:spMk id="50" creationId="{2EA8B062-6E22-4AE6-8CE2-C2749BE88733}"/>
          </ac:spMkLst>
        </pc:spChg>
        <pc:spChg chg="add">
          <ac:chgData name="Damir Dobric" userId="1ab3a3c3-cc56-483f-a812-2bce20aa91a1" providerId="ADAL" clId="{9F2358D8-DB9C-408B-9732-730E06A45AB0}" dt="2019-05-19T16:48:09.713" v="63"/>
          <ac:spMkLst>
            <pc:docMk/>
            <pc:sldMk cId="2992904971" sldId="321"/>
            <ac:spMk id="51" creationId="{29667C90-164D-4A99-B9E7-61D613F18C3B}"/>
          </ac:spMkLst>
        </pc:spChg>
        <pc:spChg chg="add">
          <ac:chgData name="Damir Dobric" userId="1ab3a3c3-cc56-483f-a812-2bce20aa91a1" providerId="ADAL" clId="{9F2358D8-DB9C-408B-9732-730E06A45AB0}" dt="2019-05-19T16:48:09.713" v="63"/>
          <ac:spMkLst>
            <pc:docMk/>
            <pc:sldMk cId="2992904971" sldId="321"/>
            <ac:spMk id="52" creationId="{99168946-5BAA-4C75-8469-25E3C03B7437}"/>
          </ac:spMkLst>
        </pc:spChg>
        <pc:spChg chg="add">
          <ac:chgData name="Damir Dobric" userId="1ab3a3c3-cc56-483f-a812-2bce20aa91a1" providerId="ADAL" clId="{9F2358D8-DB9C-408B-9732-730E06A45AB0}" dt="2019-05-19T16:48:09.713" v="63"/>
          <ac:spMkLst>
            <pc:docMk/>
            <pc:sldMk cId="2992904971" sldId="321"/>
            <ac:spMk id="53" creationId="{A3F4C671-4498-45F3-B36E-7A963BE91B73}"/>
          </ac:spMkLst>
        </pc:spChg>
        <pc:spChg chg="add">
          <ac:chgData name="Damir Dobric" userId="1ab3a3c3-cc56-483f-a812-2bce20aa91a1" providerId="ADAL" clId="{9F2358D8-DB9C-408B-9732-730E06A45AB0}" dt="2019-05-19T16:48:09.713" v="63"/>
          <ac:spMkLst>
            <pc:docMk/>
            <pc:sldMk cId="2992904971" sldId="321"/>
            <ac:spMk id="54" creationId="{C633C30F-BAF6-472B-AF85-CF5AF06A3B24}"/>
          </ac:spMkLst>
        </pc:spChg>
      </pc:sldChg>
      <pc:sldChg chg="addSp delSp modSp add modTransition">
        <pc:chgData name="Damir Dobric" userId="1ab3a3c3-cc56-483f-a812-2bce20aa91a1" providerId="ADAL" clId="{9F2358D8-DB9C-408B-9732-730E06A45AB0}" dt="2019-05-19T15:55:32.457" v="60" actId="1076"/>
        <pc:sldMkLst>
          <pc:docMk/>
          <pc:sldMk cId="2760281743" sldId="322"/>
        </pc:sldMkLst>
        <pc:spChg chg="del">
          <ac:chgData name="Damir Dobric" userId="1ab3a3c3-cc56-483f-a812-2bce20aa91a1" providerId="ADAL" clId="{9F2358D8-DB9C-408B-9732-730E06A45AB0}" dt="2019-05-19T15:53:03.224" v="14"/>
          <ac:spMkLst>
            <pc:docMk/>
            <pc:sldMk cId="2760281743" sldId="322"/>
            <ac:spMk id="2" creationId="{74C588DC-CE05-4236-A3FD-9DE1794D68E2}"/>
          </ac:spMkLst>
        </pc:spChg>
        <pc:spChg chg="add mod">
          <ac:chgData name="Damir Dobric" userId="1ab3a3c3-cc56-483f-a812-2bce20aa91a1" providerId="ADAL" clId="{9F2358D8-DB9C-408B-9732-730E06A45AB0}" dt="2019-05-19T15:53:18.133" v="49" actId="1076"/>
          <ac:spMkLst>
            <pc:docMk/>
            <pc:sldMk cId="2760281743" sldId="322"/>
            <ac:spMk id="3" creationId="{DD3B3781-27F3-4BD8-9724-6AB7C13207CB}"/>
          </ac:spMkLst>
        </pc:spChg>
        <pc:spChg chg="add del mod">
          <ac:chgData name="Damir Dobric" userId="1ab3a3c3-cc56-483f-a812-2bce20aa91a1" providerId="ADAL" clId="{9F2358D8-DB9C-408B-9732-730E06A45AB0}" dt="2019-05-19T15:55:00.733" v="53"/>
          <ac:spMkLst>
            <pc:docMk/>
            <pc:sldMk cId="2760281743" sldId="322"/>
            <ac:spMk id="4" creationId="{B48F542C-F45E-4E94-B766-1300595681EB}"/>
          </ac:spMkLst>
        </pc:spChg>
        <pc:spChg chg="add mod">
          <ac:chgData name="Damir Dobric" userId="1ab3a3c3-cc56-483f-a812-2bce20aa91a1" providerId="ADAL" clId="{9F2358D8-DB9C-408B-9732-730E06A45AB0}" dt="2019-05-19T15:55:32.457" v="60" actId="1076"/>
          <ac:spMkLst>
            <pc:docMk/>
            <pc:sldMk cId="2760281743" sldId="322"/>
            <ac:spMk id="5" creationId="{38CCD403-32EB-4890-9830-C380218E8690}"/>
          </ac:spMkLst>
        </pc:spChg>
        <pc:picChg chg="add mod">
          <ac:chgData name="Damir Dobric" userId="1ab3a3c3-cc56-483f-a812-2bce20aa91a1" providerId="ADAL" clId="{9F2358D8-DB9C-408B-9732-730E06A45AB0}" dt="2019-05-19T15:55:18.947" v="56" actId="1076"/>
          <ac:picMkLst>
            <pc:docMk/>
            <pc:sldMk cId="2760281743" sldId="322"/>
            <ac:picMk id="14340" creationId="{67C6D3AB-DB30-492D-9704-66CB934EFF0D}"/>
          </ac:picMkLst>
        </pc:picChg>
      </pc:sldChg>
      <pc:sldChg chg="addSp delSp modSp add">
        <pc:chgData name="Damir Dobric" userId="1ab3a3c3-cc56-483f-a812-2bce20aa91a1" providerId="ADAL" clId="{9F2358D8-DB9C-408B-9732-730E06A45AB0}" dt="2019-05-19T16:53:48.035" v="96" actId="20577"/>
        <pc:sldMkLst>
          <pc:docMk/>
          <pc:sldMk cId="1100110754" sldId="323"/>
        </pc:sldMkLst>
        <pc:spChg chg="mod">
          <ac:chgData name="Damir Dobric" userId="1ab3a3c3-cc56-483f-a812-2bce20aa91a1" providerId="ADAL" clId="{9F2358D8-DB9C-408B-9732-730E06A45AB0}" dt="2019-05-19T16:53:48.035" v="96" actId="20577"/>
          <ac:spMkLst>
            <pc:docMk/>
            <pc:sldMk cId="1100110754" sldId="323"/>
            <ac:spMk id="2" creationId="{4411CE49-836F-4C5D-9D24-320CB902D4B8}"/>
          </ac:spMkLst>
        </pc:spChg>
        <pc:spChg chg="del">
          <ac:chgData name="Damir Dobric" userId="1ab3a3c3-cc56-483f-a812-2bce20aa91a1" providerId="ADAL" clId="{9F2358D8-DB9C-408B-9732-730E06A45AB0}" dt="2019-05-19T16:53:35.623" v="67" actId="478"/>
          <ac:spMkLst>
            <pc:docMk/>
            <pc:sldMk cId="1100110754" sldId="323"/>
            <ac:spMk id="3" creationId="{EA0127B7-0DEE-4687-BF87-FD4DC04CF4F7}"/>
          </ac:spMkLst>
        </pc:spChg>
        <pc:spChg chg="add mod">
          <ac:chgData name="Damir Dobric" userId="1ab3a3c3-cc56-483f-a812-2bce20aa91a1" providerId="ADAL" clId="{9F2358D8-DB9C-408B-9732-730E06A45AB0}" dt="2019-05-19T16:53:40.918" v="70" actId="1076"/>
          <ac:spMkLst>
            <pc:docMk/>
            <pc:sldMk cId="1100110754" sldId="323"/>
            <ac:spMk id="4" creationId="{8B3A13B9-5431-4885-B3DF-BC3083A06A78}"/>
          </ac:spMkLst>
        </pc:spChg>
      </pc:sldChg>
    </pc:docChg>
  </pc:docChgLst>
  <pc:docChgLst>
    <pc:chgData name="Damir Dobric" userId="1ab3a3c3-cc56-483f-a812-2bce20aa91a1" providerId="ADAL" clId="{CA5B14D7-47D5-40A6-8A31-338C66ABB366}"/>
  </pc:docChgLst>
  <pc:docChgLst>
    <pc:chgData name="Damir Dobric" userId="1ab3a3c3-cc56-483f-a812-2bce20aa91a1" providerId="ADAL" clId="{330E0BFB-1BA2-492D-84DA-446A57ECC9D0}"/>
    <pc:docChg chg="modSld">
      <pc:chgData name="Damir Dobric" userId="1ab3a3c3-cc56-483f-a812-2bce20aa91a1" providerId="ADAL" clId="{330E0BFB-1BA2-492D-84DA-446A57ECC9D0}" dt="2020-05-08T06:42:19.022" v="0" actId="729"/>
      <pc:docMkLst>
        <pc:docMk/>
      </pc:docMkLst>
      <pc:sldChg chg="mod modShow">
        <pc:chgData name="Damir Dobric" userId="1ab3a3c3-cc56-483f-a812-2bce20aa91a1" providerId="ADAL" clId="{330E0BFB-1BA2-492D-84DA-446A57ECC9D0}" dt="2020-05-08T06:42:19.022" v="0" actId="729"/>
        <pc:sldMkLst>
          <pc:docMk/>
          <pc:sldMk cId="3083085727" sldId="282"/>
        </pc:sldMkLst>
      </pc:sldChg>
      <pc:sldChg chg="mod modShow">
        <pc:chgData name="Damir Dobric" userId="1ab3a3c3-cc56-483f-a812-2bce20aa91a1" providerId="ADAL" clId="{330E0BFB-1BA2-492D-84DA-446A57ECC9D0}" dt="2020-05-08T06:42:19.022" v="0" actId="729"/>
        <pc:sldMkLst>
          <pc:docMk/>
          <pc:sldMk cId="2712994451" sldId="283"/>
        </pc:sldMkLst>
      </pc:sldChg>
      <pc:sldChg chg="mod modShow">
        <pc:chgData name="Damir Dobric" userId="1ab3a3c3-cc56-483f-a812-2bce20aa91a1" providerId="ADAL" clId="{330E0BFB-1BA2-492D-84DA-446A57ECC9D0}" dt="2020-05-08T06:42:19.022" v="0" actId="729"/>
        <pc:sldMkLst>
          <pc:docMk/>
          <pc:sldMk cId="2023806182" sldId="284"/>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EC8CBD-F1D1-4A81-A424-841DDC8D9B17}" type="datetimeFigureOut">
              <a:rPr lang="en-US" smtClean="0"/>
              <a:t>5/8/2020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01954-0C9C-4572-8076-B108CCA438E7}" type="slidenum">
              <a:rPr lang="en-US" smtClean="0"/>
              <a:t>‹#›</a:t>
            </a:fld>
            <a:endParaRPr lang="en-US"/>
          </a:p>
        </p:txBody>
      </p:sp>
    </p:spTree>
    <p:extLst>
      <p:ext uri="{BB962C8B-B14F-4D97-AF65-F5344CB8AC3E}">
        <p14:creationId xmlns:p14="http://schemas.microsoft.com/office/powerpoint/2010/main" val="191381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68C79401-EC55-4A3C-8281-C33AE51334E0}" type="slidenum">
              <a:rPr lang="de-DE" smtClean="0"/>
              <a:t>1</a:t>
            </a:fld>
            <a:endParaRPr lang="de-DE"/>
          </a:p>
        </p:txBody>
      </p:sp>
    </p:spTree>
    <p:extLst>
      <p:ext uri="{BB962C8B-B14F-4D97-AF65-F5344CB8AC3E}">
        <p14:creationId xmlns:p14="http://schemas.microsoft.com/office/powerpoint/2010/main" val="1756432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3405752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2300982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https://github.com/WindowsAzure-Samples/NorthwindMobileServiceBus</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1843441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900" b="1" kern="1200" dirty="0">
                <a:solidFill>
                  <a:schemeClr val="tx1"/>
                </a:solidFill>
                <a:effectLst/>
                <a:latin typeface="Segoe UI" pitchFamily="34" charset="0"/>
                <a:ea typeface="+mn-ea"/>
                <a:cs typeface="+mn-cs"/>
              </a:rPr>
              <a:t>Slide Objectives:</a:t>
            </a:r>
            <a:endParaRPr lang="en-US" sz="9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a:solidFill>
                  <a:schemeClr val="tx1"/>
                </a:solidFill>
                <a:effectLst/>
                <a:latin typeface="Segoe UI" pitchFamily="34" charset="0"/>
                <a:ea typeface="+mn-ea"/>
                <a:cs typeface="+mn-cs"/>
              </a:rPr>
              <a:t>Explain main differences</a:t>
            </a:r>
            <a:r>
              <a:rPr lang="en-US" sz="900" kern="1200" baseline="0" dirty="0">
                <a:solidFill>
                  <a:schemeClr val="tx1"/>
                </a:solidFill>
                <a:effectLst/>
                <a:latin typeface="Segoe UI" pitchFamily="34" charset="0"/>
                <a:ea typeface="+mn-ea"/>
                <a:cs typeface="+mn-cs"/>
              </a:rPr>
              <a:t> between Relay and Broker</a:t>
            </a:r>
            <a:endParaRPr lang="en-US" sz="900" kern="1200" dirty="0">
              <a:solidFill>
                <a:schemeClr val="tx1"/>
              </a:solidFill>
              <a:effectLst/>
              <a:latin typeface="Segoe UI" pitchFamily="34" charset="0"/>
              <a:ea typeface="+mn-ea"/>
              <a:cs typeface="+mn-cs"/>
            </a:endParaRPr>
          </a:p>
          <a:p>
            <a:pPr marL="0" lvl="0" indent="0">
              <a:buFont typeface="Arial" pitchFamily="34" charset="0"/>
              <a:buNone/>
            </a:pPr>
            <a:endParaRPr lang="en-US" sz="900" kern="1200" dirty="0">
              <a:solidFill>
                <a:schemeClr val="tx1"/>
              </a:solidFill>
              <a:effectLst/>
              <a:latin typeface="Segoe UI" pitchFamily="34" charset="0"/>
              <a:ea typeface="+mn-ea"/>
              <a:cs typeface="+mn-cs"/>
            </a:endParaRPr>
          </a:p>
          <a:p>
            <a:r>
              <a:rPr lang="en-US" sz="900" b="1" kern="1200" dirty="0">
                <a:solidFill>
                  <a:schemeClr val="tx1"/>
                </a:solidFill>
                <a:effectLst/>
                <a:latin typeface="Segoe UI" pitchFamily="34" charset="0"/>
                <a:ea typeface="+mn-ea"/>
                <a:cs typeface="+mn-cs"/>
              </a:rPr>
              <a:t>Speaking Points:</a:t>
            </a:r>
            <a:endParaRPr lang="en-US" sz="9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a:solidFill>
                  <a:schemeClr val="tx1"/>
                </a:solidFill>
                <a:effectLst/>
                <a:latin typeface="Segoe UI" pitchFamily="34" charset="0"/>
                <a:ea typeface="+mn-ea"/>
                <a:cs typeface="+mn-cs"/>
              </a:rPr>
              <a:t>Main difference between Relay messaging and Broker messaging</a:t>
            </a:r>
          </a:p>
          <a:p>
            <a:pPr marL="384431" lvl="1" indent="-171450">
              <a:buFont typeface="Arial" pitchFamily="34" charset="0"/>
              <a:buChar char="•"/>
            </a:pPr>
            <a:r>
              <a:rPr lang="en-US" sz="900" kern="1200" dirty="0">
                <a:solidFill>
                  <a:schemeClr val="tx1"/>
                </a:solidFill>
                <a:effectLst/>
                <a:latin typeface="Segoe UI" pitchFamily="34" charset="0"/>
                <a:ea typeface="+mn-ea"/>
                <a:cs typeface="+mn-cs"/>
              </a:rPr>
              <a:t>Relay messaging</a:t>
            </a:r>
            <a:r>
              <a:rPr lang="en-US" sz="900" kern="1200" baseline="0" dirty="0">
                <a:solidFill>
                  <a:schemeClr val="tx1"/>
                </a:solidFill>
                <a:effectLst/>
                <a:latin typeface="Segoe UI" pitchFamily="34" charset="0"/>
                <a:ea typeface="+mn-ea"/>
                <a:cs typeface="+mn-cs"/>
              </a:rPr>
              <a:t> goes through direct, TPC-like connection</a:t>
            </a:r>
            <a:endParaRPr lang="en-US" sz="900" kern="1200" dirty="0">
              <a:solidFill>
                <a:schemeClr val="tx1"/>
              </a:solidFill>
              <a:effectLst/>
              <a:latin typeface="Segoe UI" pitchFamily="34" charset="0"/>
              <a:ea typeface="+mn-ea"/>
              <a:cs typeface="+mn-cs"/>
            </a:endParaRPr>
          </a:p>
          <a:p>
            <a:pPr marL="384431" lvl="1" indent="-171450">
              <a:buFont typeface="Arial" pitchFamily="34" charset="0"/>
              <a:buChar char="•"/>
            </a:pPr>
            <a:r>
              <a:rPr lang="en-US" sz="900" kern="1200" dirty="0">
                <a:solidFill>
                  <a:schemeClr val="tx1"/>
                </a:solidFill>
                <a:effectLst/>
                <a:latin typeface="Segoe UI" pitchFamily="34" charset="0"/>
                <a:ea typeface="+mn-ea"/>
                <a:cs typeface="+mn-cs"/>
              </a:rPr>
              <a:t>Broker manipulate</a:t>
            </a:r>
            <a:r>
              <a:rPr lang="en-US" sz="900" kern="1200" baseline="0" dirty="0">
                <a:solidFill>
                  <a:schemeClr val="tx1"/>
                </a:solidFill>
                <a:effectLst/>
                <a:latin typeface="Segoe UI" pitchFamily="34" charset="0"/>
                <a:ea typeface="+mn-ea"/>
                <a:cs typeface="+mn-cs"/>
              </a:rPr>
              <a:t> messages (such as stamping) while relay is pass-through</a:t>
            </a:r>
          </a:p>
          <a:p>
            <a:pPr marL="384431" lvl="1" indent="-171450">
              <a:buFont typeface="Arial" pitchFamily="34" charset="0"/>
              <a:buChar char="•"/>
            </a:pPr>
            <a:r>
              <a:rPr lang="en-US" sz="900" kern="1200" baseline="0" dirty="0">
                <a:solidFill>
                  <a:schemeClr val="tx1"/>
                </a:solidFill>
                <a:effectLst/>
                <a:latin typeface="Segoe UI" pitchFamily="34" charset="0"/>
                <a:ea typeface="+mn-ea"/>
                <a:cs typeface="+mn-cs"/>
              </a:rPr>
              <a:t>Broker has storage, allowing loose-coupling between the sender and the receiver</a:t>
            </a:r>
            <a:endParaRPr lang="en-US" sz="900"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1564368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900" b="1" kern="1200" dirty="0">
                <a:solidFill>
                  <a:schemeClr val="tx1"/>
                </a:solidFill>
                <a:effectLst/>
                <a:latin typeface="Segoe UI" pitchFamily="34" charset="0"/>
                <a:ea typeface="+mn-ea"/>
                <a:cs typeface="+mn-cs"/>
              </a:rPr>
              <a:t>Slide Objectives:</a:t>
            </a:r>
            <a:endParaRPr lang="en-US" sz="9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a:solidFill>
                  <a:schemeClr val="tx1"/>
                </a:solidFill>
                <a:effectLst/>
                <a:latin typeface="Segoe UI" pitchFamily="34" charset="0"/>
                <a:ea typeface="+mn-ea"/>
                <a:cs typeface="+mn-cs"/>
              </a:rPr>
              <a:t>Explain differences between Push and Pull</a:t>
            </a:r>
          </a:p>
          <a:p>
            <a:pPr marL="171450" lvl="0" indent="-171450">
              <a:buFont typeface="Arial" pitchFamily="34" charset="0"/>
              <a:buChar char="•"/>
            </a:pPr>
            <a:endParaRPr lang="en-US" sz="900" kern="1200" dirty="0">
              <a:solidFill>
                <a:schemeClr val="tx1"/>
              </a:solidFill>
              <a:effectLst/>
              <a:latin typeface="Segoe UI" pitchFamily="34" charset="0"/>
              <a:ea typeface="+mn-ea"/>
              <a:cs typeface="+mn-cs"/>
            </a:endParaRPr>
          </a:p>
          <a:p>
            <a:r>
              <a:rPr lang="en-US" sz="900" b="1" kern="1200" dirty="0">
                <a:solidFill>
                  <a:schemeClr val="tx1"/>
                </a:solidFill>
                <a:effectLst/>
                <a:latin typeface="Segoe UI" pitchFamily="34" charset="0"/>
                <a:ea typeface="+mn-ea"/>
                <a:cs typeface="+mn-cs"/>
              </a:rPr>
              <a:t>Transition:</a:t>
            </a:r>
            <a:endParaRPr lang="en-US" sz="9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a:solidFill>
                  <a:schemeClr val="tx1"/>
                </a:solidFill>
                <a:effectLst/>
                <a:latin typeface="Segoe UI" pitchFamily="34" charset="0"/>
                <a:ea typeface="+mn-ea"/>
                <a:cs typeface="+mn-cs"/>
              </a:rPr>
              <a:t>This is a continuation of Relay</a:t>
            </a:r>
            <a:r>
              <a:rPr lang="en-US" sz="900" kern="1200" baseline="0" dirty="0">
                <a:solidFill>
                  <a:schemeClr val="tx1"/>
                </a:solidFill>
                <a:effectLst/>
                <a:latin typeface="Segoe UI" pitchFamily="34" charset="0"/>
                <a:ea typeface="+mn-ea"/>
                <a:cs typeface="+mn-cs"/>
              </a:rPr>
              <a:t> vs. Broker discussion</a:t>
            </a:r>
            <a:endParaRPr lang="en-US" sz="900"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2930473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900" b="1" kern="1200" dirty="0">
                <a:solidFill>
                  <a:schemeClr val="tx1"/>
                </a:solidFill>
                <a:effectLst/>
                <a:latin typeface="Segoe UI" pitchFamily="34" charset="0"/>
                <a:ea typeface="+mn-ea"/>
                <a:cs typeface="+mn-cs"/>
              </a:rPr>
              <a:t>Slide Objectives:</a:t>
            </a:r>
            <a:endParaRPr lang="en-US" sz="9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a:solidFill>
                  <a:schemeClr val="tx1"/>
                </a:solidFill>
                <a:effectLst/>
                <a:latin typeface="Segoe UI" pitchFamily="34" charset="0"/>
                <a:ea typeface="+mn-ea"/>
                <a:cs typeface="+mn-cs"/>
              </a:rPr>
              <a:t>Up</a:t>
            </a:r>
            <a:r>
              <a:rPr lang="en-US" sz="900" kern="1200" baseline="0" dirty="0">
                <a:solidFill>
                  <a:schemeClr val="tx1"/>
                </a:solidFill>
                <a:effectLst/>
                <a:latin typeface="Segoe UI" pitchFamily="34" charset="0"/>
                <a:ea typeface="+mn-ea"/>
                <a:cs typeface="+mn-cs"/>
              </a:rPr>
              <a:t> and downs of different ways of polling</a:t>
            </a:r>
            <a:endParaRPr lang="en-US" sz="900" kern="1200" dirty="0">
              <a:solidFill>
                <a:schemeClr val="tx1"/>
              </a:solidFill>
              <a:effectLst/>
              <a:latin typeface="Segoe UI" pitchFamily="34" charset="0"/>
              <a:ea typeface="+mn-ea"/>
              <a:cs typeface="+mn-cs"/>
            </a:endParaRPr>
          </a:p>
          <a:p>
            <a:pPr marL="0" lvl="0" indent="0">
              <a:buFont typeface="Arial" pitchFamily="34" charset="0"/>
              <a:buNone/>
            </a:pPr>
            <a:endParaRPr lang="en-US" sz="900" kern="1200" dirty="0">
              <a:solidFill>
                <a:schemeClr val="tx1"/>
              </a:solidFill>
              <a:effectLst/>
              <a:latin typeface="Segoe UI" pitchFamily="34" charset="0"/>
              <a:ea typeface="+mn-ea"/>
              <a:cs typeface="+mn-cs"/>
            </a:endParaRPr>
          </a:p>
          <a:p>
            <a:r>
              <a:rPr lang="en-US" sz="900" b="1" kern="1200" dirty="0">
                <a:solidFill>
                  <a:schemeClr val="tx1"/>
                </a:solidFill>
                <a:effectLst/>
                <a:latin typeface="Segoe UI" pitchFamily="34" charset="0"/>
                <a:ea typeface="+mn-ea"/>
                <a:cs typeface="+mn-cs"/>
              </a:rPr>
              <a:t>Speaking Points:</a:t>
            </a:r>
            <a:endParaRPr lang="en-US" sz="9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a:solidFill>
                  <a:schemeClr val="tx1"/>
                </a:solidFill>
                <a:effectLst/>
                <a:latin typeface="Segoe UI" pitchFamily="34" charset="0"/>
                <a:ea typeface="+mn-ea"/>
                <a:cs typeface="+mn-cs"/>
              </a:rPr>
              <a:t>Receive and Delete</a:t>
            </a:r>
            <a:r>
              <a:rPr lang="en-US" sz="900" kern="1200" baseline="0" dirty="0">
                <a:solidFill>
                  <a:schemeClr val="tx1"/>
                </a:solidFill>
                <a:effectLst/>
                <a:latin typeface="Segoe UI" pitchFamily="34" charset="0"/>
                <a:ea typeface="+mn-ea"/>
                <a:cs typeface="+mn-cs"/>
              </a:rPr>
              <a:t> may cause message lost</a:t>
            </a:r>
            <a:endParaRPr lang="en-US" sz="9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a:solidFill>
                  <a:schemeClr val="tx1"/>
                </a:solidFill>
                <a:effectLst/>
                <a:latin typeface="Segoe UI" pitchFamily="34" charset="0"/>
                <a:ea typeface="+mn-ea"/>
                <a:cs typeface="+mn-cs"/>
              </a:rPr>
              <a:t>Peek</a:t>
            </a:r>
            <a:r>
              <a:rPr lang="en-US" sz="900" kern="1200" baseline="0" dirty="0">
                <a:solidFill>
                  <a:schemeClr val="tx1"/>
                </a:solidFill>
                <a:effectLst/>
                <a:latin typeface="Segoe UI" pitchFamily="34" charset="0"/>
                <a:ea typeface="+mn-ea"/>
                <a:cs typeface="+mn-cs"/>
              </a:rPr>
              <a:t> and lock makes sure the message is processed at least once (but doesn’t guarantee if the same message is processed multiple times).</a:t>
            </a:r>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1611400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900" b="1" kern="1200" dirty="0">
                <a:solidFill>
                  <a:schemeClr val="tx1"/>
                </a:solidFill>
                <a:effectLst/>
                <a:latin typeface="Segoe UI" pitchFamily="34" charset="0"/>
                <a:ea typeface="+mn-ea"/>
                <a:cs typeface="+mn-cs"/>
              </a:rPr>
              <a:t>Slide Objectives:</a:t>
            </a:r>
            <a:endParaRPr lang="en-US" sz="9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a:solidFill>
                  <a:schemeClr val="tx1"/>
                </a:solidFill>
                <a:effectLst/>
                <a:latin typeface="Segoe UI" pitchFamily="34" charset="0"/>
                <a:ea typeface="+mn-ea"/>
                <a:cs typeface="+mn-cs"/>
              </a:rPr>
              <a:t>Overview of brokered</a:t>
            </a:r>
            <a:r>
              <a:rPr lang="en-US" sz="900" kern="1200" baseline="0" dirty="0">
                <a:solidFill>
                  <a:schemeClr val="tx1"/>
                </a:solidFill>
                <a:effectLst/>
                <a:latin typeface="Segoe UI" pitchFamily="34" charset="0"/>
                <a:ea typeface="+mn-ea"/>
                <a:cs typeface="+mn-cs"/>
              </a:rPr>
              <a:t> message structure</a:t>
            </a:r>
            <a:endParaRPr lang="en-US" sz="900" kern="1200" dirty="0">
              <a:solidFill>
                <a:schemeClr val="tx1"/>
              </a:solidFill>
              <a:effectLst/>
              <a:latin typeface="Segoe UI" pitchFamily="34" charset="0"/>
              <a:ea typeface="+mn-ea"/>
              <a:cs typeface="+mn-cs"/>
            </a:endParaRPr>
          </a:p>
          <a:p>
            <a:pPr marL="0" lvl="0" indent="0">
              <a:buFont typeface="Arial" pitchFamily="34" charset="0"/>
              <a:buNone/>
            </a:pPr>
            <a:endParaRPr lang="en-US" sz="900" kern="1200" dirty="0">
              <a:solidFill>
                <a:schemeClr val="tx1"/>
              </a:solidFill>
              <a:effectLst/>
              <a:latin typeface="Segoe UI" pitchFamily="34" charset="0"/>
              <a:ea typeface="+mn-ea"/>
              <a:cs typeface="+mn-cs"/>
            </a:endParaRPr>
          </a:p>
          <a:p>
            <a:r>
              <a:rPr lang="en-US" sz="900" b="1" kern="1200" dirty="0">
                <a:solidFill>
                  <a:schemeClr val="tx1"/>
                </a:solidFill>
                <a:effectLst/>
                <a:latin typeface="Segoe UI" pitchFamily="34" charset="0"/>
                <a:ea typeface="+mn-ea"/>
                <a:cs typeface="+mn-cs"/>
              </a:rPr>
              <a:t>Speaking Points:</a:t>
            </a:r>
            <a:endParaRPr lang="en-US" sz="9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a:solidFill>
                  <a:schemeClr val="tx1"/>
                </a:solidFill>
                <a:effectLst/>
                <a:latin typeface="Segoe UI" pitchFamily="34" charset="0"/>
                <a:ea typeface="+mn-ea"/>
                <a:cs typeface="+mn-cs"/>
              </a:rPr>
              <a:t>The</a:t>
            </a:r>
            <a:r>
              <a:rPr lang="en-US" sz="900" kern="1200" baseline="0" dirty="0">
                <a:solidFill>
                  <a:schemeClr val="tx1"/>
                </a:solidFill>
                <a:effectLst/>
                <a:latin typeface="Segoe UI" pitchFamily="34" charset="0"/>
                <a:ea typeface="+mn-ea"/>
                <a:cs typeface="+mn-cs"/>
              </a:rPr>
              <a:t> structure is more like a HTTP message instead of a SOAP message.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1891568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900" b="1" kern="1200" dirty="0">
                <a:solidFill>
                  <a:schemeClr val="tx1"/>
                </a:solidFill>
                <a:effectLst/>
                <a:latin typeface="Segoe UI" pitchFamily="34" charset="0"/>
                <a:ea typeface="+mn-ea"/>
                <a:cs typeface="+mn-cs"/>
              </a:rPr>
              <a:t>Slide Objectives:</a:t>
            </a:r>
            <a:endParaRPr lang="en-US" sz="9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a:solidFill>
                  <a:schemeClr val="tx1"/>
                </a:solidFill>
                <a:effectLst/>
                <a:latin typeface="Segoe UI" pitchFamily="34" charset="0"/>
                <a:ea typeface="+mn-ea"/>
                <a:cs typeface="+mn-cs"/>
              </a:rPr>
              <a:t>This</a:t>
            </a:r>
            <a:r>
              <a:rPr lang="en-US" sz="900" kern="1200" baseline="0" dirty="0">
                <a:solidFill>
                  <a:schemeClr val="tx1"/>
                </a:solidFill>
                <a:effectLst/>
                <a:latin typeface="Segoe UI" pitchFamily="34" charset="0"/>
                <a:ea typeface="+mn-ea"/>
                <a:cs typeface="+mn-cs"/>
              </a:rPr>
              <a:t> slide and the next slide list some of integration patterns enabled by queues – load leveling, offline/batch, load balancing (competing consumers)</a:t>
            </a:r>
            <a:endParaRPr lang="en-US" sz="900" kern="1200" dirty="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566733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2361096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900" b="1" kern="1200" dirty="0">
                <a:solidFill>
                  <a:schemeClr val="tx1"/>
                </a:solidFill>
                <a:effectLst/>
                <a:latin typeface="Segoe UI" pitchFamily="34" charset="0"/>
                <a:ea typeface="+mn-ea"/>
                <a:cs typeface="+mn-cs"/>
              </a:rPr>
              <a:t>Slide Objectives:</a:t>
            </a:r>
            <a:endParaRPr lang="en-US" sz="9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a:solidFill>
                  <a:schemeClr val="tx1"/>
                </a:solidFill>
                <a:effectLst/>
                <a:latin typeface="Segoe UI" pitchFamily="34" charset="0"/>
                <a:ea typeface="+mn-ea"/>
                <a:cs typeface="+mn-cs"/>
              </a:rPr>
              <a:t>This slide introduces</a:t>
            </a:r>
            <a:r>
              <a:rPr lang="en-US" sz="900" kern="1200" baseline="0" dirty="0">
                <a:solidFill>
                  <a:schemeClr val="tx1"/>
                </a:solidFill>
                <a:effectLst/>
                <a:latin typeface="Segoe UI" pitchFamily="34" charset="0"/>
                <a:ea typeface="+mn-ea"/>
                <a:cs typeface="+mn-cs"/>
              </a:rPr>
              <a:t> some integration patterns enabled by topics and subscriptions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118705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170299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900" b="1" kern="1200" dirty="0">
                <a:solidFill>
                  <a:schemeClr val="tx1"/>
                </a:solidFill>
                <a:effectLst/>
                <a:latin typeface="Segoe UI" pitchFamily="34" charset="0"/>
                <a:ea typeface="+mn-ea"/>
                <a:cs typeface="+mn-cs"/>
              </a:rPr>
              <a:t>Slide Objectives:</a:t>
            </a:r>
            <a:endParaRPr lang="en-US" sz="9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a:solidFill>
                  <a:schemeClr val="tx1"/>
                </a:solidFill>
                <a:effectLst/>
                <a:latin typeface="Segoe UI" pitchFamily="34" charset="0"/>
                <a:ea typeface="+mn-ea"/>
                <a:cs typeface="+mn-cs"/>
              </a:rPr>
              <a:t>Additional integration</a:t>
            </a:r>
            <a:r>
              <a:rPr lang="en-US" sz="900" kern="1200" baseline="0" dirty="0">
                <a:solidFill>
                  <a:schemeClr val="tx1"/>
                </a:solidFill>
                <a:effectLst/>
                <a:latin typeface="Segoe UI" pitchFamily="34" charset="0"/>
                <a:ea typeface="+mn-ea"/>
                <a:cs typeface="+mn-cs"/>
              </a:rPr>
              <a:t> patterns enabled by subscription filters</a:t>
            </a:r>
            <a:endParaRPr lang="en-US" sz="900" kern="1200" dirty="0">
              <a:solidFill>
                <a:schemeClr val="tx1"/>
              </a:solidFill>
              <a:effectLst/>
              <a:latin typeface="Segoe UI" pitchFamily="34" charset="0"/>
              <a:ea typeface="+mn-ea"/>
              <a:cs typeface="+mn-cs"/>
            </a:endParaRPr>
          </a:p>
          <a:p>
            <a:pPr marL="0" lvl="0" indent="0">
              <a:buFont typeface="Arial" pitchFamily="34" charset="0"/>
              <a:buNone/>
            </a:pPr>
            <a:endParaRPr lang="en-US" sz="900" kern="1200" dirty="0">
              <a:solidFill>
                <a:schemeClr val="tx1"/>
              </a:solidFill>
              <a:effectLst/>
              <a:latin typeface="Segoe UI" pitchFamily="34" charset="0"/>
              <a:ea typeface="+mn-ea"/>
              <a:cs typeface="+mn-cs"/>
            </a:endParaRPr>
          </a:p>
          <a:p>
            <a:r>
              <a:rPr lang="en-US" sz="900" b="1" kern="1200" dirty="0">
                <a:solidFill>
                  <a:schemeClr val="tx1"/>
                </a:solidFill>
                <a:effectLst/>
                <a:latin typeface="Segoe UI" pitchFamily="34" charset="0"/>
                <a:ea typeface="+mn-ea"/>
                <a:cs typeface="+mn-cs"/>
              </a:rPr>
              <a:t>Notes:</a:t>
            </a:r>
            <a:endParaRPr lang="en-US" sz="9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a:solidFill>
                  <a:schemeClr val="tx1"/>
                </a:solidFill>
                <a:effectLst/>
                <a:latin typeface="Segoe UI" pitchFamily="34" charset="0"/>
                <a:ea typeface="+mn-ea"/>
                <a:cs typeface="+mn-cs"/>
              </a:rPr>
              <a:t>One pattern</a:t>
            </a:r>
            <a:r>
              <a:rPr lang="en-US" sz="900" kern="1200" baseline="0" dirty="0">
                <a:solidFill>
                  <a:schemeClr val="tx1"/>
                </a:solidFill>
                <a:effectLst/>
                <a:latin typeface="Segoe UI" pitchFamily="34" charset="0"/>
                <a:ea typeface="+mn-ea"/>
                <a:cs typeface="+mn-cs"/>
              </a:rPr>
              <a:t> can be easily called out is message router, where messages are routed to different recipients based on message attributes. Note that will subscription filters the messages are actually routed to ALL recipients and they are only filtered by subscriptions.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1866229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7289014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900" b="1" kern="1200" dirty="0">
                <a:solidFill>
                  <a:schemeClr val="tx1"/>
                </a:solidFill>
                <a:effectLst/>
                <a:latin typeface="Segoe UI" pitchFamily="34" charset="0"/>
                <a:ea typeface="+mn-ea"/>
                <a:cs typeface="+mn-cs"/>
              </a:rPr>
              <a:t>Slide Objectives:</a:t>
            </a:r>
            <a:endParaRPr lang="en-US" sz="9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a:solidFill>
                  <a:schemeClr val="tx1"/>
                </a:solidFill>
                <a:effectLst/>
                <a:latin typeface="Segoe UI" pitchFamily="34" charset="0"/>
                <a:ea typeface="+mn-ea"/>
                <a:cs typeface="+mn-cs"/>
              </a:rPr>
              <a:t>Explains how notifications work without Service</a:t>
            </a:r>
            <a:r>
              <a:rPr lang="en-US" sz="900" kern="1200" baseline="0" dirty="0">
                <a:solidFill>
                  <a:schemeClr val="tx1"/>
                </a:solidFill>
                <a:effectLst/>
                <a:latin typeface="Segoe UI" pitchFamily="34" charset="0"/>
                <a:ea typeface="+mn-ea"/>
                <a:cs typeface="+mn-cs"/>
              </a:rPr>
              <a:t> Bus Notification Hub</a:t>
            </a:r>
          </a:p>
          <a:p>
            <a:pPr marL="0" lvl="0" indent="0">
              <a:buFont typeface="Arial" pitchFamily="34" charset="0"/>
              <a:buNone/>
            </a:pPr>
            <a:r>
              <a:rPr lang="en-US" sz="900" b="1" kern="1200" baseline="0" dirty="0">
                <a:solidFill>
                  <a:schemeClr val="tx1"/>
                </a:solidFill>
                <a:effectLst/>
                <a:latin typeface="Segoe UI" pitchFamily="34" charset="0"/>
                <a:ea typeface="+mn-ea"/>
                <a:cs typeface="+mn-cs"/>
              </a:rPr>
              <a:t>Speaker Notes:</a:t>
            </a:r>
          </a:p>
          <a:p>
            <a:pPr marL="171450" lvl="0" indent="-171450">
              <a:buFont typeface="Arial" pitchFamily="34" charset="0"/>
              <a:buChar char="•"/>
            </a:pPr>
            <a:r>
              <a:rPr lang="en-US" sz="900" kern="1200" baseline="0" dirty="0">
                <a:solidFill>
                  <a:schemeClr val="tx1"/>
                </a:solidFill>
                <a:effectLst/>
                <a:latin typeface="Segoe UI" pitchFamily="34" charset="0"/>
                <a:ea typeface="+mn-ea"/>
                <a:cs typeface="+mn-cs"/>
              </a:rPr>
              <a:t>Main challenges</a:t>
            </a:r>
          </a:p>
          <a:p>
            <a:pPr marL="384431" lvl="1" indent="-171450">
              <a:buFont typeface="Arial" pitchFamily="34" charset="0"/>
              <a:buChar char="•"/>
            </a:pPr>
            <a:r>
              <a:rPr lang="en-US" sz="900" kern="1200" dirty="0">
                <a:solidFill>
                  <a:schemeClr val="tx1"/>
                </a:solidFill>
                <a:effectLst/>
                <a:latin typeface="Segoe UI" pitchFamily="34" charset="0"/>
                <a:ea typeface="+mn-ea"/>
                <a:cs typeface="+mn-cs"/>
              </a:rPr>
              <a:t>Platform</a:t>
            </a:r>
            <a:r>
              <a:rPr lang="en-US" sz="900" kern="1200" baseline="0" dirty="0">
                <a:solidFill>
                  <a:schemeClr val="tx1"/>
                </a:solidFill>
                <a:effectLst/>
                <a:latin typeface="Segoe UI" pitchFamily="34" charset="0"/>
                <a:ea typeface="+mn-ea"/>
                <a:cs typeface="+mn-cs"/>
              </a:rPr>
              <a:t> dependency – code multiple interfaces in the backend</a:t>
            </a:r>
          </a:p>
          <a:p>
            <a:pPr marL="384431" lvl="1" indent="-171450">
              <a:buFont typeface="Arial" pitchFamily="34" charset="0"/>
              <a:buChar char="•"/>
            </a:pPr>
            <a:r>
              <a:rPr lang="en-US" sz="900" kern="1200" baseline="0" dirty="0">
                <a:solidFill>
                  <a:schemeClr val="tx1"/>
                </a:solidFill>
                <a:effectLst/>
                <a:latin typeface="Segoe UI" pitchFamily="34" charset="0"/>
                <a:ea typeface="+mn-ea"/>
                <a:cs typeface="+mn-cs"/>
              </a:rPr>
              <a:t>Scale – PNS handle needs to be refreshed when app is launched; Most PNSs don’t support multicasting</a:t>
            </a:r>
          </a:p>
          <a:p>
            <a:pPr marL="384431" lvl="1" indent="-171450">
              <a:buFont typeface="Arial" pitchFamily="34" charset="0"/>
              <a:buChar char="•"/>
            </a:pPr>
            <a:r>
              <a:rPr lang="en-US" sz="900" kern="1200" baseline="0" dirty="0">
                <a:solidFill>
                  <a:schemeClr val="tx1"/>
                </a:solidFill>
                <a:effectLst/>
                <a:latin typeface="Segoe UI" pitchFamily="34" charset="0"/>
                <a:ea typeface="+mn-ea"/>
                <a:cs typeface="+mn-cs"/>
              </a:rPr>
              <a:t>Routing – not able to filter messages by custom criteria</a:t>
            </a:r>
          </a:p>
          <a:p>
            <a:pPr marL="0" lvl="0" indent="0">
              <a:buFont typeface="Arial" pitchFamily="34" charset="0"/>
              <a:buNone/>
            </a:pPr>
            <a:r>
              <a:rPr lang="en-US" sz="900" kern="1200" dirty="0">
                <a:solidFill>
                  <a:schemeClr val="tx1"/>
                </a:solidFill>
                <a:effectLst/>
                <a:latin typeface="Segoe UI" pitchFamily="34" charset="0"/>
                <a:ea typeface="+mn-ea"/>
                <a:cs typeface="+mn-cs"/>
              </a:rPr>
              <a:t>http://msdn.microsoft.com/en-us/library/windowsazure/jj927170.aspx</a:t>
            </a:r>
          </a:p>
          <a:p>
            <a:pPr marL="0" lvl="0" indent="0">
              <a:buFont typeface="Arial" pitchFamily="34" charset="0"/>
              <a:buNone/>
            </a:pPr>
            <a:endParaRPr lang="en-US" sz="900" kern="1200" dirty="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34809066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900" b="1" kern="1200" dirty="0">
                <a:solidFill>
                  <a:schemeClr val="tx1"/>
                </a:solidFill>
                <a:effectLst/>
                <a:latin typeface="Segoe UI" pitchFamily="34" charset="0"/>
                <a:ea typeface="+mn-ea"/>
                <a:cs typeface="+mn-cs"/>
              </a:rPr>
              <a:t>Slide Objectives:</a:t>
            </a:r>
            <a:endParaRPr lang="en-US" sz="9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a:solidFill>
                  <a:schemeClr val="tx1"/>
                </a:solidFill>
                <a:effectLst/>
                <a:latin typeface="Segoe UI" pitchFamily="34" charset="0"/>
                <a:ea typeface="+mn-ea"/>
                <a:cs typeface="+mn-cs"/>
              </a:rPr>
              <a:t>Explains how notifications work with</a:t>
            </a:r>
            <a:r>
              <a:rPr lang="en-US" sz="900" kern="1200" baseline="0" dirty="0">
                <a:solidFill>
                  <a:schemeClr val="tx1"/>
                </a:solidFill>
                <a:effectLst/>
                <a:latin typeface="Segoe UI" pitchFamily="34" charset="0"/>
                <a:ea typeface="+mn-ea"/>
                <a:cs typeface="+mn-cs"/>
              </a:rPr>
              <a:t> </a:t>
            </a:r>
            <a:r>
              <a:rPr lang="en-US" sz="900" kern="1200" dirty="0">
                <a:solidFill>
                  <a:schemeClr val="tx1"/>
                </a:solidFill>
                <a:effectLst/>
                <a:latin typeface="Segoe UI" pitchFamily="34" charset="0"/>
                <a:ea typeface="+mn-ea"/>
                <a:cs typeface="+mn-cs"/>
              </a:rPr>
              <a:t>Service</a:t>
            </a:r>
            <a:r>
              <a:rPr lang="en-US" sz="900" kern="1200" baseline="0" dirty="0">
                <a:solidFill>
                  <a:schemeClr val="tx1"/>
                </a:solidFill>
                <a:effectLst/>
                <a:latin typeface="Segoe UI" pitchFamily="34" charset="0"/>
                <a:ea typeface="+mn-ea"/>
                <a:cs typeface="+mn-cs"/>
              </a:rPr>
              <a:t> Bus Notification Hub</a:t>
            </a:r>
          </a:p>
          <a:p>
            <a:pPr marL="0" lvl="0" indent="0">
              <a:buFont typeface="Arial" pitchFamily="34" charset="0"/>
              <a:buNone/>
            </a:pPr>
            <a:r>
              <a:rPr lang="en-US" sz="900" b="1" kern="1200" baseline="0" dirty="0">
                <a:solidFill>
                  <a:schemeClr val="tx1"/>
                </a:solidFill>
                <a:effectLst/>
                <a:latin typeface="Segoe UI" pitchFamily="34" charset="0"/>
                <a:ea typeface="+mn-ea"/>
                <a:cs typeface="+mn-cs"/>
              </a:rPr>
              <a:t>Speaker Notes:</a:t>
            </a:r>
          </a:p>
          <a:p>
            <a:pPr marL="171450" lvl="0" indent="-171450">
              <a:buFont typeface="Arial" pitchFamily="34" charset="0"/>
              <a:buChar char="•"/>
            </a:pPr>
            <a:r>
              <a:rPr lang="en-US" sz="900" kern="1200" baseline="0" dirty="0">
                <a:solidFill>
                  <a:schemeClr val="tx1"/>
                </a:solidFill>
                <a:effectLst/>
                <a:latin typeface="Segoe UI" pitchFamily="34" charset="0"/>
                <a:ea typeface="+mn-ea"/>
                <a:cs typeface="+mn-cs"/>
              </a:rPr>
              <a:t>Main benefits</a:t>
            </a:r>
          </a:p>
          <a:p>
            <a:pPr marL="384431" lvl="1" indent="-171450">
              <a:buFont typeface="Arial" pitchFamily="34" charset="0"/>
              <a:buChar char="•"/>
            </a:pPr>
            <a:r>
              <a:rPr lang="en-US" sz="900" kern="1200" dirty="0">
                <a:solidFill>
                  <a:schemeClr val="tx1"/>
                </a:solidFill>
                <a:effectLst/>
                <a:latin typeface="Segoe UI" pitchFamily="34" charset="0"/>
                <a:ea typeface="+mn-ea"/>
                <a:cs typeface="+mn-cs"/>
              </a:rPr>
              <a:t>Multiple-platforms</a:t>
            </a:r>
            <a:r>
              <a:rPr lang="en-US" sz="900" kern="1200" baseline="0" dirty="0">
                <a:solidFill>
                  <a:schemeClr val="tx1"/>
                </a:solidFill>
                <a:effectLst/>
                <a:latin typeface="Segoe UI" pitchFamily="34" charset="0"/>
                <a:ea typeface="+mn-ea"/>
                <a:cs typeface="+mn-cs"/>
              </a:rPr>
              <a:t> – common interface to send notifications to all supported platforms</a:t>
            </a:r>
          </a:p>
          <a:p>
            <a:pPr marL="384431" lvl="1" indent="-171450">
              <a:buFont typeface="Arial" pitchFamily="34" charset="0"/>
              <a:buChar char="•"/>
            </a:pPr>
            <a:r>
              <a:rPr lang="en-US" sz="900" kern="1200" baseline="0" dirty="0">
                <a:solidFill>
                  <a:schemeClr val="tx1"/>
                </a:solidFill>
                <a:effectLst/>
                <a:latin typeface="Segoe UI" pitchFamily="34" charset="0"/>
                <a:ea typeface="+mn-ea"/>
                <a:cs typeface="+mn-cs"/>
              </a:rPr>
              <a:t>Pub/Sub routing – devices specify tags when register with notification hub</a:t>
            </a:r>
          </a:p>
          <a:p>
            <a:pPr marL="384431" lvl="1" indent="-171450">
              <a:buFont typeface="Arial" pitchFamily="34" charset="0"/>
              <a:buChar char="•"/>
            </a:pPr>
            <a:r>
              <a:rPr lang="en-US" sz="900" kern="1200" baseline="0" dirty="0">
                <a:solidFill>
                  <a:schemeClr val="tx1"/>
                </a:solidFill>
                <a:effectLst/>
                <a:latin typeface="Segoe UI" pitchFamily="34" charset="0"/>
                <a:ea typeface="+mn-ea"/>
                <a:cs typeface="+mn-cs"/>
              </a:rPr>
              <a:t>Scale – notification hubs scale to millions of devices without the need of architecting or </a:t>
            </a:r>
            <a:r>
              <a:rPr lang="en-US" sz="900" kern="1200" baseline="0" dirty="0" err="1">
                <a:solidFill>
                  <a:schemeClr val="tx1"/>
                </a:solidFill>
                <a:effectLst/>
                <a:latin typeface="Segoe UI" pitchFamily="34" charset="0"/>
                <a:ea typeface="+mn-ea"/>
                <a:cs typeface="+mn-cs"/>
              </a:rPr>
              <a:t>sharding</a:t>
            </a:r>
            <a:endParaRPr lang="en-US" sz="900" kern="1200" baseline="0" dirty="0">
              <a:solidFill>
                <a:schemeClr val="tx1"/>
              </a:solidFill>
              <a:effectLst/>
              <a:latin typeface="Segoe UI" pitchFamily="34" charset="0"/>
              <a:ea typeface="+mn-ea"/>
              <a:cs typeface="+mn-cs"/>
            </a:endParaRPr>
          </a:p>
          <a:p>
            <a:pPr marL="0" lvl="0" indent="0">
              <a:buFont typeface="Arial" pitchFamily="34" charset="0"/>
              <a:buNone/>
            </a:pPr>
            <a:r>
              <a:rPr lang="en-US" sz="900" kern="1200" dirty="0">
                <a:solidFill>
                  <a:schemeClr val="tx1"/>
                </a:solidFill>
                <a:effectLst/>
                <a:latin typeface="Segoe UI" pitchFamily="34" charset="0"/>
                <a:ea typeface="+mn-ea"/>
                <a:cs typeface="+mn-cs"/>
              </a:rPr>
              <a:t>http://msdn.microsoft.com/en-us/library/windowsazure/jj927170.aspx</a:t>
            </a:r>
          </a:p>
          <a:p>
            <a:pPr marL="171450" lvl="0" indent="-171450">
              <a:buFont typeface="Arial" pitchFamily="34" charset="0"/>
              <a:buChar char="•"/>
            </a:pPr>
            <a:endParaRPr lang="en-US" sz="900"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3401311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916064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2761534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3798862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2590066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3427430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1193771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39526355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Slide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3873500" y="638176"/>
            <a:ext cx="4488179" cy="4391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28" name="Picture 2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24672" y="882807"/>
            <a:ext cx="1232701" cy="505495"/>
          </a:xfrm>
          <a:prstGeom prst="rect">
            <a:avLst/>
          </a:prstGeom>
        </p:spPr>
      </p:pic>
      <p:sp>
        <p:nvSpPr>
          <p:cNvPr id="10" name="Title 1"/>
          <p:cNvSpPr>
            <a:spLocks noGrp="1"/>
          </p:cNvSpPr>
          <p:nvPr>
            <p:ph type="ctrTitle" hasCustomPrompt="1"/>
          </p:nvPr>
        </p:nvSpPr>
        <p:spPr>
          <a:xfrm>
            <a:off x="3998409" y="1588638"/>
            <a:ext cx="4363271" cy="1263282"/>
          </a:xfrm>
          <a:prstGeom prst="rect">
            <a:avLst/>
          </a:prstGeom>
        </p:spPr>
        <p:txBody>
          <a:bodyPr anchor="t">
            <a:noAutofit/>
          </a:bodyPr>
          <a:lstStyle>
            <a:lvl1pPr algn="l">
              <a:lnSpc>
                <a:spcPts val="4000"/>
              </a:lnSpc>
              <a:defRPr sz="4300">
                <a:solidFill>
                  <a:srgbClr val="09009E"/>
                </a:solidFill>
                <a:latin typeface="Segoe UI" panose="020B0502040204020203" pitchFamily="34" charset="0"/>
                <a:ea typeface="Segoe UI Black" panose="020B0A02040204020203" pitchFamily="34" charset="0"/>
                <a:cs typeface="Segoe UI" panose="020B0502040204020203" pitchFamily="34" charset="0"/>
              </a:defRPr>
            </a:lvl1pPr>
          </a:lstStyle>
          <a:p>
            <a:r>
              <a:rPr lang="en-US" dirty="0" err="1"/>
              <a:t>Tresentation</a:t>
            </a:r>
            <a:r>
              <a:rPr lang="en-US" dirty="0"/>
              <a:t> Title</a:t>
            </a:r>
          </a:p>
        </p:txBody>
      </p:sp>
      <p:sp>
        <p:nvSpPr>
          <p:cNvPr id="11" name="Subtitle 2"/>
          <p:cNvSpPr>
            <a:spLocks noGrp="1"/>
          </p:cNvSpPr>
          <p:nvPr>
            <p:ph type="subTitle" idx="1" hasCustomPrompt="1"/>
          </p:nvPr>
        </p:nvSpPr>
        <p:spPr>
          <a:xfrm>
            <a:off x="3998409" y="2732030"/>
            <a:ext cx="4363271" cy="283408"/>
          </a:xfrm>
          <a:prstGeom prst="rect">
            <a:avLst/>
          </a:prstGeom>
        </p:spPr>
        <p:txBody>
          <a:bodyPr>
            <a:noAutofit/>
          </a:bodyPr>
          <a:lstStyle>
            <a:lvl1pPr marL="0" indent="0" algn="l">
              <a:buNone/>
              <a:defRPr sz="1600">
                <a:solidFill>
                  <a:srgbClr val="09009E"/>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by Name Presenter</a:t>
            </a:r>
          </a:p>
        </p:txBody>
      </p:sp>
      <p:sp>
        <p:nvSpPr>
          <p:cNvPr id="18" name="Text Placeholder 17"/>
          <p:cNvSpPr>
            <a:spLocks noGrp="1"/>
          </p:cNvSpPr>
          <p:nvPr>
            <p:ph type="body" sz="quarter" idx="10" hasCustomPrompt="1"/>
          </p:nvPr>
        </p:nvSpPr>
        <p:spPr>
          <a:xfrm>
            <a:off x="3998411" y="3173032"/>
            <a:ext cx="4363269" cy="211231"/>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lang="en-US" sz="1000" kern="1200" dirty="0">
                <a:solidFill>
                  <a:schemeClr val="bg1">
                    <a:lumMod val="50000"/>
                  </a:schemeClr>
                </a:solidFill>
                <a:latin typeface="Segoe UI" panose="020B0502040204020203" pitchFamily="34" charset="0"/>
                <a:ea typeface="+mn-ea"/>
                <a:cs typeface="Segoe UI" panose="020B0502040204020203" pitchFamily="34" charset="0"/>
              </a:defRPr>
            </a:lvl1pPr>
          </a:lstStyle>
          <a:p>
            <a:pPr lvl="0"/>
            <a:r>
              <a:rPr lang="ca-ES" dirty="0"/>
              <a:t>presenterMail@daenet.eu</a:t>
            </a:r>
            <a:endParaRPr lang="en-US" dirty="0"/>
          </a:p>
        </p:txBody>
      </p:sp>
      <p:sp>
        <p:nvSpPr>
          <p:cNvPr id="21" name="TextBox 20"/>
          <p:cNvSpPr txBox="1"/>
          <p:nvPr userDrawn="1"/>
        </p:nvSpPr>
        <p:spPr>
          <a:xfrm>
            <a:off x="4529949" y="3743984"/>
            <a:ext cx="2218627" cy="110800"/>
          </a:xfrm>
          <a:prstGeom prst="rect">
            <a:avLst/>
          </a:prstGeom>
          <a:noFill/>
        </p:spPr>
        <p:txBody>
          <a:bodyPr wrap="square" lIns="0" tIns="0" rIns="0" bIns="0" rtlCol="0">
            <a:spAutoFit/>
          </a:bodyPr>
          <a:lstStyle/>
          <a:p>
            <a:pPr marL="0" lvl="0" indent="0" algn="l" defTabSz="914400" rtl="0" eaLnBrk="1" latinLnBrk="0" hangingPunct="1">
              <a:lnSpc>
                <a:spcPct val="90000"/>
              </a:lnSpc>
              <a:spcBef>
                <a:spcPts val="1000"/>
              </a:spcBef>
              <a:buFont typeface="Arial" panose="020B0604020202020204" pitchFamily="34" charset="0"/>
              <a:buNone/>
            </a:pPr>
            <a:r>
              <a:rPr lang="ca-ES" sz="800" kern="1200" dirty="0">
                <a:solidFill>
                  <a:schemeClr val="bg1">
                    <a:lumMod val="50000"/>
                  </a:schemeClr>
                </a:solidFill>
                <a:latin typeface="Segoe UI" panose="020B0502040204020203" pitchFamily="34" charset="0"/>
                <a:ea typeface="+mn-ea"/>
                <a:cs typeface="Segoe UI" panose="020B0502040204020203" pitchFamily="34" charset="0"/>
              </a:rPr>
              <a:t>+49 (0) 69 24 24 08 00</a:t>
            </a:r>
            <a:endParaRPr lang="en-US" sz="800" kern="1200" dirty="0">
              <a:solidFill>
                <a:schemeClr val="bg1">
                  <a:lumMod val="50000"/>
                </a:schemeClr>
              </a:solidFill>
              <a:latin typeface="Segoe UI" panose="020B0502040204020203" pitchFamily="34" charset="0"/>
              <a:ea typeface="+mn-ea"/>
              <a:cs typeface="Segoe UI" panose="020B0502040204020203" pitchFamily="34" charset="0"/>
            </a:endParaRPr>
          </a:p>
        </p:txBody>
      </p:sp>
      <p:sp>
        <p:nvSpPr>
          <p:cNvPr id="22" name="TextBox 21"/>
          <p:cNvSpPr txBox="1"/>
          <p:nvPr userDrawn="1"/>
        </p:nvSpPr>
        <p:spPr>
          <a:xfrm>
            <a:off x="4529948" y="3965069"/>
            <a:ext cx="2218627" cy="123111"/>
          </a:xfrm>
          <a:prstGeom prst="rect">
            <a:avLst/>
          </a:prstGeom>
          <a:noFill/>
        </p:spPr>
        <p:txBody>
          <a:bodyPr wrap="square" lIns="0" tIns="0" rIns="0" bIns="0" rtlCol="0" anchor="ctr">
            <a:spAutoFit/>
          </a:bodyPr>
          <a:lstStyle>
            <a:defPPr>
              <a:defRPr lang="en-US"/>
            </a:defPPr>
            <a:lvl1pPr lvl="0">
              <a:defRPr sz="800"/>
            </a:lvl1pPr>
          </a:lstStyle>
          <a:p>
            <a:pPr lvl="0"/>
            <a:r>
              <a:rPr lang="ca-ES" sz="800" kern="1200" dirty="0">
                <a:solidFill>
                  <a:schemeClr val="bg1">
                    <a:lumMod val="50000"/>
                  </a:schemeClr>
                </a:solidFill>
                <a:latin typeface="Segoe UI" panose="020B0502040204020203" pitchFamily="34" charset="0"/>
                <a:ea typeface="+mn-ea"/>
                <a:cs typeface="Segoe UI" panose="020B0502040204020203" pitchFamily="34" charset="0"/>
              </a:rPr>
              <a:t>info@daenet.eu</a:t>
            </a:r>
            <a:endParaRPr lang="en-US" sz="800" kern="1200" dirty="0">
              <a:solidFill>
                <a:schemeClr val="bg1">
                  <a:lumMod val="50000"/>
                </a:schemeClr>
              </a:solidFill>
              <a:latin typeface="Segoe UI" panose="020B0502040204020203" pitchFamily="34" charset="0"/>
              <a:ea typeface="+mn-ea"/>
              <a:cs typeface="Segoe UI" panose="020B0502040204020203" pitchFamily="34" charset="0"/>
            </a:endParaRPr>
          </a:p>
        </p:txBody>
      </p:sp>
      <p:sp>
        <p:nvSpPr>
          <p:cNvPr id="23" name="TextBox 22"/>
          <p:cNvSpPr txBox="1"/>
          <p:nvPr userDrawn="1"/>
        </p:nvSpPr>
        <p:spPr>
          <a:xfrm>
            <a:off x="4529948" y="4207243"/>
            <a:ext cx="2218627" cy="123111"/>
          </a:xfrm>
          <a:prstGeom prst="rect">
            <a:avLst/>
          </a:prstGeom>
          <a:noFill/>
        </p:spPr>
        <p:txBody>
          <a:bodyPr wrap="square" lIns="0" tIns="0" rIns="0" bIns="0" rtlCol="0" anchor="ctr">
            <a:spAutoFit/>
          </a:bodyPr>
          <a:lstStyle/>
          <a:p>
            <a:pPr marL="0" lvl="0" algn="l" defTabSz="914400" rtl="0" eaLnBrk="1" latinLnBrk="0" hangingPunct="1"/>
            <a:r>
              <a:rPr lang="ca-ES" sz="800" kern="1200" dirty="0">
                <a:solidFill>
                  <a:schemeClr val="bg1">
                    <a:lumMod val="50000"/>
                  </a:schemeClr>
                </a:solidFill>
                <a:latin typeface="Segoe UI" panose="020B0502040204020203" pitchFamily="34" charset="0"/>
                <a:ea typeface="+mn-ea"/>
                <a:cs typeface="Segoe UI" panose="020B0502040204020203" pitchFamily="34" charset="0"/>
              </a:rPr>
              <a:t>http://www.daenet.de/</a:t>
            </a:r>
            <a:endParaRPr lang="en-US" sz="800" kern="1200" dirty="0">
              <a:solidFill>
                <a:schemeClr val="bg1">
                  <a:lumMod val="50000"/>
                </a:schemeClr>
              </a:solidFill>
              <a:latin typeface="Segoe UI" panose="020B0502040204020203" pitchFamily="34" charset="0"/>
              <a:ea typeface="+mn-ea"/>
              <a:cs typeface="Segoe UI" panose="020B0502040204020203" pitchFamily="34" charset="0"/>
            </a:endParaRPr>
          </a:p>
        </p:txBody>
      </p:sp>
      <p:sp>
        <p:nvSpPr>
          <p:cNvPr id="24" name="TextBox 23"/>
          <p:cNvSpPr txBox="1"/>
          <p:nvPr userDrawn="1"/>
        </p:nvSpPr>
        <p:spPr>
          <a:xfrm>
            <a:off x="4529948" y="4449417"/>
            <a:ext cx="2218627" cy="123111"/>
          </a:xfrm>
          <a:prstGeom prst="rect">
            <a:avLst/>
          </a:prstGeom>
          <a:noFill/>
        </p:spPr>
        <p:txBody>
          <a:bodyPr wrap="square" lIns="0" tIns="0" rIns="0" bIns="0" rtlCol="0" anchor="ctr">
            <a:spAutoFit/>
          </a:bodyPr>
          <a:lstStyle/>
          <a:p>
            <a:pPr lvl="0"/>
            <a:r>
              <a:rPr lang="ca-ES" sz="800" kern="1200" dirty="0">
                <a:solidFill>
                  <a:schemeClr val="bg1">
                    <a:lumMod val="50000"/>
                  </a:schemeClr>
                </a:solidFill>
                <a:latin typeface="Segoe UI" panose="020B0502040204020203" pitchFamily="34" charset="0"/>
                <a:ea typeface="+mn-ea"/>
                <a:cs typeface="Segoe UI" panose="020B0502040204020203" pitchFamily="34" charset="0"/>
              </a:rPr>
              <a:t>http://www.daenet.de/</a:t>
            </a:r>
            <a:endParaRPr lang="en-US" sz="800" kern="1200" dirty="0">
              <a:solidFill>
                <a:schemeClr val="bg1">
                  <a:lumMod val="50000"/>
                </a:schemeClr>
              </a:solidFill>
              <a:latin typeface="Segoe UI" panose="020B0502040204020203" pitchFamily="34" charset="0"/>
              <a:ea typeface="+mn-ea"/>
              <a:cs typeface="Segoe UI" panose="020B0502040204020203" pitchFamily="34" charset="0"/>
            </a:endParaRPr>
          </a:p>
        </p:txBody>
      </p:sp>
      <p:sp>
        <p:nvSpPr>
          <p:cNvPr id="25" name="TextBox 24"/>
          <p:cNvSpPr txBox="1"/>
          <p:nvPr userDrawn="1"/>
        </p:nvSpPr>
        <p:spPr>
          <a:xfrm>
            <a:off x="4529948" y="4691591"/>
            <a:ext cx="2218627" cy="123111"/>
          </a:xfrm>
          <a:prstGeom prst="rect">
            <a:avLst/>
          </a:prstGeom>
          <a:noFill/>
        </p:spPr>
        <p:txBody>
          <a:bodyPr wrap="square" lIns="0" tIns="0" rIns="0" bIns="0" rtlCol="0" anchor="ctr">
            <a:spAutoFit/>
          </a:bodyPr>
          <a:lstStyle/>
          <a:p>
            <a:pPr lvl="0"/>
            <a:r>
              <a:rPr lang="ca-ES" sz="800" kern="1200" dirty="0">
                <a:solidFill>
                  <a:schemeClr val="bg1">
                    <a:lumMod val="50000"/>
                  </a:schemeClr>
                </a:solidFill>
                <a:latin typeface="Segoe UI" panose="020B0502040204020203" pitchFamily="34" charset="0"/>
                <a:ea typeface="+mn-ea"/>
                <a:cs typeface="Segoe UI" panose="020B0502040204020203" pitchFamily="34" charset="0"/>
              </a:rPr>
              <a:t>http://www.daenet.de/</a:t>
            </a:r>
            <a:endParaRPr lang="en-US" sz="800" kern="1200" dirty="0">
              <a:solidFill>
                <a:schemeClr val="bg1">
                  <a:lumMod val="50000"/>
                </a:schemeClr>
              </a:solidFill>
              <a:latin typeface="Segoe UI" panose="020B0502040204020203" pitchFamily="34" charset="0"/>
              <a:ea typeface="+mn-ea"/>
              <a:cs typeface="Segoe UI" panose="020B0502040204020203" pitchFamily="34" charset="0"/>
            </a:endParaRPr>
          </a:p>
        </p:txBody>
      </p:sp>
      <p:sp>
        <p:nvSpPr>
          <p:cNvPr id="3" name="Text Placeholder 2"/>
          <p:cNvSpPr>
            <a:spLocks noGrp="1"/>
          </p:cNvSpPr>
          <p:nvPr>
            <p:ph type="body" sz="quarter" idx="11" hasCustomPrompt="1"/>
          </p:nvPr>
        </p:nvSpPr>
        <p:spPr>
          <a:xfrm>
            <a:off x="3998409" y="3015439"/>
            <a:ext cx="4363271" cy="200337"/>
          </a:xfrm>
          <a:prstGeom prst="rect">
            <a:avLst/>
          </a:prstGeom>
        </p:spPr>
        <p:txBody>
          <a:bodyPr>
            <a:normAutofit/>
          </a:bodyPr>
          <a:lstStyle>
            <a:lvl1pPr marL="0" indent="0">
              <a:buNone/>
              <a:defRPr lang="en-US" sz="1000" kern="1200" dirty="0">
                <a:solidFill>
                  <a:srgbClr val="09009E"/>
                </a:solidFill>
                <a:latin typeface="Segoe UI" panose="020B0502040204020203" pitchFamily="34" charset="0"/>
                <a:ea typeface="+mn-ea"/>
                <a:cs typeface="Segoe UI" panose="020B0502040204020203" pitchFamily="34" charset="0"/>
              </a:defRPr>
            </a:lvl1pPr>
          </a:lstStyle>
          <a:p>
            <a:pPr lvl="0"/>
            <a:r>
              <a:rPr lang="en-GB" dirty="0"/>
              <a:t>Presenter role</a:t>
            </a:r>
            <a:endParaRPr lang="en-US" dirty="0"/>
          </a:p>
        </p:txBody>
      </p:sp>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24672" y="3678584"/>
            <a:ext cx="286461" cy="1189517"/>
          </a:xfrm>
          <a:prstGeom prst="rect">
            <a:avLst/>
          </a:prstGeom>
        </p:spPr>
      </p:pic>
    </p:spTree>
    <p:extLst>
      <p:ext uri="{BB962C8B-B14F-4D97-AF65-F5344CB8AC3E}">
        <p14:creationId xmlns:p14="http://schemas.microsoft.com/office/powerpoint/2010/main" val="2362382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Metro sixx tiles">
    <p:spTree>
      <p:nvGrpSpPr>
        <p:cNvPr id="1" name=""/>
        <p:cNvGrpSpPr/>
        <p:nvPr/>
      </p:nvGrpSpPr>
      <p:grpSpPr>
        <a:xfrm>
          <a:off x="0" y="0"/>
          <a:ext cx="0" cy="0"/>
          <a:chOff x="0" y="0"/>
          <a:chExt cx="0" cy="0"/>
        </a:xfrm>
      </p:grpSpPr>
      <p:sp>
        <p:nvSpPr>
          <p:cNvPr id="26" name="Rectangle 25"/>
          <p:cNvSpPr/>
          <p:nvPr userDrawn="1"/>
        </p:nvSpPr>
        <p:spPr>
          <a:xfrm>
            <a:off x="2351148" y="1574525"/>
            <a:ext cx="2328803" cy="17466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 name="Text Placeholder 21"/>
          <p:cNvSpPr>
            <a:spLocks noGrp="1"/>
          </p:cNvSpPr>
          <p:nvPr>
            <p:ph type="body" sz="quarter" idx="13" hasCustomPrompt="1"/>
          </p:nvPr>
        </p:nvSpPr>
        <p:spPr>
          <a:xfrm>
            <a:off x="2351148" y="1574874"/>
            <a:ext cx="2328803" cy="490150"/>
          </a:xfrm>
          <a:prstGeom prst="rect">
            <a:avLst/>
          </a:prstGeom>
          <a:noFill/>
        </p:spPr>
        <p:txBody>
          <a:bodyPr lIns="180000" tIns="180000" rIns="180000"/>
          <a:lstStyle>
            <a:lvl1pPr marL="0" indent="0">
              <a:buNone/>
              <a:defRPr sz="12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
        <p:nvSpPr>
          <p:cNvPr id="16" name="Rectangle 15"/>
          <p:cNvSpPr/>
          <p:nvPr userDrawn="1"/>
        </p:nvSpPr>
        <p:spPr>
          <a:xfrm>
            <a:off x="7526399" y="1574525"/>
            <a:ext cx="2328803" cy="17466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Text Placeholder 21"/>
          <p:cNvSpPr>
            <a:spLocks noGrp="1"/>
          </p:cNvSpPr>
          <p:nvPr>
            <p:ph type="body" sz="quarter" idx="14" hasCustomPrompt="1"/>
          </p:nvPr>
        </p:nvSpPr>
        <p:spPr>
          <a:xfrm>
            <a:off x="7526399" y="1574874"/>
            <a:ext cx="2328803" cy="490150"/>
          </a:xfrm>
          <a:prstGeom prst="rect">
            <a:avLst/>
          </a:prstGeom>
          <a:noFill/>
        </p:spPr>
        <p:txBody>
          <a:bodyPr lIns="180000" tIns="180000" rIns="180000"/>
          <a:lstStyle>
            <a:lvl1pPr marL="0" indent="0">
              <a:buNone/>
              <a:defRPr sz="12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
        <p:nvSpPr>
          <p:cNvPr id="18" name="Rectangle 17"/>
          <p:cNvSpPr/>
          <p:nvPr userDrawn="1"/>
        </p:nvSpPr>
        <p:spPr>
          <a:xfrm>
            <a:off x="4948299" y="1574525"/>
            <a:ext cx="2328803" cy="17466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Text Placeholder 21"/>
          <p:cNvSpPr>
            <a:spLocks noGrp="1"/>
          </p:cNvSpPr>
          <p:nvPr>
            <p:ph type="body" sz="quarter" idx="15" hasCustomPrompt="1"/>
          </p:nvPr>
        </p:nvSpPr>
        <p:spPr>
          <a:xfrm>
            <a:off x="4948299" y="1574874"/>
            <a:ext cx="2328803" cy="490150"/>
          </a:xfrm>
          <a:prstGeom prst="rect">
            <a:avLst/>
          </a:prstGeom>
          <a:noFill/>
        </p:spPr>
        <p:txBody>
          <a:bodyPr lIns="180000" tIns="180000" rIns="180000"/>
          <a:lstStyle>
            <a:lvl1pPr marL="0" indent="0">
              <a:buNone/>
              <a:defRPr sz="12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
        <p:nvSpPr>
          <p:cNvPr id="37" name="Rectangle 36"/>
          <p:cNvSpPr/>
          <p:nvPr userDrawn="1"/>
        </p:nvSpPr>
        <p:spPr>
          <a:xfrm>
            <a:off x="2351148" y="3531912"/>
            <a:ext cx="2328803" cy="17466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8" name="Text Placeholder 21"/>
          <p:cNvSpPr>
            <a:spLocks noGrp="1"/>
          </p:cNvSpPr>
          <p:nvPr>
            <p:ph type="body" sz="quarter" idx="16" hasCustomPrompt="1"/>
          </p:nvPr>
        </p:nvSpPr>
        <p:spPr>
          <a:xfrm>
            <a:off x="2351148" y="3532261"/>
            <a:ext cx="2328803" cy="490150"/>
          </a:xfrm>
          <a:prstGeom prst="rect">
            <a:avLst/>
          </a:prstGeom>
          <a:noFill/>
        </p:spPr>
        <p:txBody>
          <a:bodyPr lIns="180000" tIns="180000" rIns="180000"/>
          <a:lstStyle>
            <a:lvl1pPr marL="0" indent="0">
              <a:buNone/>
              <a:defRPr sz="12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
        <p:nvSpPr>
          <p:cNvPr id="39" name="Rectangle 38"/>
          <p:cNvSpPr/>
          <p:nvPr userDrawn="1"/>
        </p:nvSpPr>
        <p:spPr>
          <a:xfrm>
            <a:off x="7526399" y="3524664"/>
            <a:ext cx="2306652" cy="172998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Text Placeholder 21"/>
          <p:cNvSpPr>
            <a:spLocks noGrp="1"/>
          </p:cNvSpPr>
          <p:nvPr>
            <p:ph type="body" sz="quarter" idx="17" hasCustomPrompt="1"/>
          </p:nvPr>
        </p:nvSpPr>
        <p:spPr>
          <a:xfrm>
            <a:off x="7526399" y="3532261"/>
            <a:ext cx="2328803" cy="490150"/>
          </a:xfrm>
          <a:prstGeom prst="rect">
            <a:avLst/>
          </a:prstGeom>
          <a:noFill/>
        </p:spPr>
        <p:txBody>
          <a:bodyPr lIns="180000" tIns="180000" rIns="180000"/>
          <a:lstStyle>
            <a:lvl1pPr marL="0" indent="0">
              <a:buNone/>
              <a:defRPr sz="12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
        <p:nvSpPr>
          <p:cNvPr id="41" name="Rectangle 40"/>
          <p:cNvSpPr/>
          <p:nvPr userDrawn="1"/>
        </p:nvSpPr>
        <p:spPr>
          <a:xfrm>
            <a:off x="4948299" y="3531912"/>
            <a:ext cx="2328803" cy="17466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Text Placeholder 21"/>
          <p:cNvSpPr>
            <a:spLocks noGrp="1"/>
          </p:cNvSpPr>
          <p:nvPr>
            <p:ph type="body" sz="quarter" idx="18" hasCustomPrompt="1"/>
          </p:nvPr>
        </p:nvSpPr>
        <p:spPr>
          <a:xfrm>
            <a:off x="4948299" y="3532261"/>
            <a:ext cx="2328803" cy="490150"/>
          </a:xfrm>
          <a:prstGeom prst="rect">
            <a:avLst/>
          </a:prstGeom>
          <a:noFill/>
        </p:spPr>
        <p:txBody>
          <a:bodyPr lIns="180000" tIns="180000" rIns="180000"/>
          <a:lstStyle>
            <a:lvl1pPr marL="0" indent="0">
              <a:buNone/>
              <a:defRPr sz="12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Tree>
    <p:extLst>
      <p:ext uri="{BB962C8B-B14F-4D97-AF65-F5344CB8AC3E}">
        <p14:creationId xmlns:p14="http://schemas.microsoft.com/office/powerpoint/2010/main" val="26012290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Classic">
    <p:spTree>
      <p:nvGrpSpPr>
        <p:cNvPr id="1" name=""/>
        <p:cNvGrpSpPr/>
        <p:nvPr/>
      </p:nvGrpSpPr>
      <p:grpSpPr>
        <a:xfrm>
          <a:off x="0" y="0"/>
          <a:ext cx="0" cy="0"/>
          <a:chOff x="0" y="0"/>
          <a:chExt cx="0" cy="0"/>
        </a:xfrm>
      </p:grpSpPr>
      <p:sp>
        <p:nvSpPr>
          <p:cNvPr id="14" name="Content Placeholder 2"/>
          <p:cNvSpPr>
            <a:spLocks noGrp="1"/>
          </p:cNvSpPr>
          <p:nvPr>
            <p:ph idx="11" hasCustomPrompt="1"/>
          </p:nvPr>
        </p:nvSpPr>
        <p:spPr>
          <a:xfrm>
            <a:off x="2229708" y="988970"/>
            <a:ext cx="7666683" cy="5081282"/>
          </a:xfrm>
          <a:prstGeom prst="rect">
            <a:avLst/>
          </a:prstGeom>
        </p:spPr>
        <p:txBody>
          <a:bodyPr lIns="0" tIns="0" rIns="0">
            <a:noAutofit/>
          </a:bodyPr>
          <a:lstStyle>
            <a:lvl1pPr marL="228600" indent="-228600">
              <a:buSzPct val="100000"/>
              <a:buFontTx/>
              <a:buBlip>
                <a:blip r:embed="rId2"/>
              </a:buBlip>
              <a:defRPr baseline="0">
                <a:latin typeface="Segoe UI Semibold" panose="020B0702040204020203" pitchFamily="34" charset="0"/>
                <a:cs typeface="Segoe UI Semibold" panose="020B0702040204020203" pitchFamily="34" charset="0"/>
              </a:defRPr>
            </a:lvl1pPr>
            <a:lvl2pPr>
              <a:defRPr>
                <a:latin typeface="Segoe UI Semibold" panose="020B0702040204020203" pitchFamily="34" charset="0"/>
                <a:cs typeface="Segoe UI Semibold" panose="020B0702040204020203" pitchFamily="34" charset="0"/>
              </a:defRPr>
            </a:lvl2pPr>
            <a:lvl3pPr>
              <a:defRPr>
                <a:latin typeface="Segoe UI Semibold" panose="020B0702040204020203" pitchFamily="34" charset="0"/>
                <a:cs typeface="Segoe UI Semibold" panose="020B0702040204020203" pitchFamily="34" charset="0"/>
              </a:defRPr>
            </a:lvl3pPr>
            <a:lvl4pPr>
              <a:defRPr>
                <a:latin typeface="Segoe UI Semibold" panose="020B0702040204020203" pitchFamily="34" charset="0"/>
                <a:cs typeface="Segoe UI Semibold" panose="020B0702040204020203" pitchFamily="34" charset="0"/>
              </a:defRPr>
            </a:lvl4pPr>
            <a:lvl5pPr>
              <a:defRPr>
                <a:latin typeface="Segoe UI Semibold" panose="020B0702040204020203" pitchFamily="34" charset="0"/>
                <a:cs typeface="Segoe UI Semibold" panose="020B0702040204020203" pitchFamily="34" charset="0"/>
              </a:defRPr>
            </a:lvl5pPr>
          </a:lstStyle>
          <a:p>
            <a:pPr lvl="0"/>
            <a:r>
              <a:rPr lang="en-US" dirty="0"/>
              <a:t>Section name</a:t>
            </a:r>
          </a:p>
        </p:txBody>
      </p:sp>
    </p:spTree>
    <p:extLst>
      <p:ext uri="{BB962C8B-B14F-4D97-AF65-F5344CB8AC3E}">
        <p14:creationId xmlns:p14="http://schemas.microsoft.com/office/powerpoint/2010/main" val="224779481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742694"/>
            <a:ext cx="10515600" cy="652721"/>
          </a:xfrm>
          <a:prstGeom prst="rect">
            <a:avLst/>
          </a:prstGeom>
        </p:spPr>
        <p:txBody>
          <a:bodyPr/>
          <a:lstStyle>
            <a:lvl1pPr>
              <a:defRPr>
                <a:solidFill>
                  <a:srgbClr val="09009E"/>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4" name="Content Placeholder 2"/>
          <p:cNvSpPr>
            <a:spLocks noGrp="1"/>
          </p:cNvSpPr>
          <p:nvPr>
            <p:ph sz="half" idx="1"/>
          </p:nvPr>
        </p:nvSpPr>
        <p:spPr>
          <a:xfrm>
            <a:off x="838200" y="1492337"/>
            <a:ext cx="10515600" cy="4389352"/>
          </a:xfrm>
          <a:prstGeom prst="rect">
            <a:avLst/>
          </a:prstGeom>
        </p:spPr>
        <p:txBody>
          <a:bodyPr/>
          <a:lstStyle>
            <a:lvl1pPr marL="228600" indent="-228600">
              <a:buFontTx/>
              <a:buBlip>
                <a:blip r:embed="rId2"/>
              </a:buBlip>
              <a:defRPr>
                <a:latin typeface="Segoe UI" panose="020B0502040204020203" pitchFamily="34" charset="0"/>
                <a:cs typeface="Segoe UI" panose="020B0502040204020203" pitchFamily="34" charset="0"/>
              </a:defRPr>
            </a:lvl1pPr>
            <a:lvl2pPr marL="685800" indent="-228600">
              <a:buFontTx/>
              <a:buBlip>
                <a:blip r:embed="rId2"/>
              </a:buBlip>
              <a:defRPr>
                <a:latin typeface="Segoe UI" panose="020B0502040204020203" pitchFamily="34" charset="0"/>
                <a:cs typeface="Segoe UI" panose="020B0502040204020203" pitchFamily="34" charset="0"/>
              </a:defRPr>
            </a:lvl2pPr>
            <a:lvl3pPr marL="1143000" indent="-228600">
              <a:buFontTx/>
              <a:buBlip>
                <a:blip r:embed="rId2"/>
              </a:buBlip>
              <a:defRPr>
                <a:latin typeface="Segoe UI" panose="020B0502040204020203" pitchFamily="34" charset="0"/>
                <a:cs typeface="Segoe UI" panose="020B0502040204020203" pitchFamily="34" charset="0"/>
              </a:defRPr>
            </a:lvl3pPr>
            <a:lvl4pPr marL="1600200" indent="-228600">
              <a:buFontTx/>
              <a:buBlip>
                <a:blip r:embed="rId2"/>
              </a:buBlip>
              <a:defRPr>
                <a:latin typeface="Segoe UI" panose="020B0502040204020203" pitchFamily="34" charset="0"/>
                <a:cs typeface="Segoe UI" panose="020B0502040204020203" pitchFamily="34" charset="0"/>
              </a:defRPr>
            </a:lvl4pPr>
            <a:lvl5pPr marL="2057400" indent="-228600">
              <a:buFontTx/>
              <a:buBlip>
                <a:blip r:embed="rId2"/>
              </a:buBlip>
              <a:defRPr>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70867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742693"/>
            <a:ext cx="3932237" cy="1412874"/>
          </a:xfrm>
          <a:prstGeom prst="rect">
            <a:avLst/>
          </a:prstGeom>
        </p:spPr>
        <p:txBody>
          <a:bodyPr anchor="b"/>
          <a:lstStyle>
            <a:lvl1pPr>
              <a:defRPr sz="3200">
                <a:solidFill>
                  <a:srgbClr val="09009E"/>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5183188" y="742693"/>
            <a:ext cx="6172200" cy="5286632"/>
          </a:xfrm>
          <a:prstGeom prst="rect">
            <a:avLst/>
          </a:prstGeom>
        </p:spPr>
        <p:txBody>
          <a:bodyPr/>
          <a:lstStyle>
            <a:lvl1pPr marL="228600" indent="-228600">
              <a:buFontTx/>
              <a:buBlip>
                <a:blip r:embed="rId2"/>
              </a:buBlip>
              <a:defRPr sz="3200">
                <a:latin typeface="Segoe UI" panose="020B0502040204020203" pitchFamily="34" charset="0"/>
                <a:cs typeface="Segoe UI" panose="020B0502040204020203" pitchFamily="34" charset="0"/>
              </a:defRPr>
            </a:lvl1pPr>
            <a:lvl2pPr marL="685800" indent="-228600">
              <a:buFontTx/>
              <a:buBlip>
                <a:blip r:embed="rId2"/>
              </a:buBlip>
              <a:defRPr sz="2800">
                <a:latin typeface="Segoe UI" panose="020B0502040204020203" pitchFamily="34" charset="0"/>
                <a:cs typeface="Segoe UI" panose="020B0502040204020203" pitchFamily="34" charset="0"/>
              </a:defRPr>
            </a:lvl2pPr>
            <a:lvl3pPr marL="1143000" indent="-228600">
              <a:buFontTx/>
              <a:buBlip>
                <a:blip r:embed="rId2"/>
              </a:buBlip>
              <a:defRPr sz="2400">
                <a:latin typeface="Segoe UI" panose="020B0502040204020203" pitchFamily="34" charset="0"/>
                <a:cs typeface="Segoe UI" panose="020B0502040204020203" pitchFamily="34" charset="0"/>
              </a:defRPr>
            </a:lvl3pPr>
            <a:lvl4pPr marL="1600200" indent="-228600">
              <a:buFontTx/>
              <a:buBlip>
                <a:blip r:embed="rId2"/>
              </a:buBlip>
              <a:defRPr sz="2000">
                <a:latin typeface="Segoe UI" panose="020B0502040204020203" pitchFamily="34" charset="0"/>
                <a:cs typeface="Segoe UI" panose="020B0502040204020203" pitchFamily="34" charset="0"/>
              </a:defRPr>
            </a:lvl4pPr>
            <a:lvl5pPr marL="2057400" indent="-228600">
              <a:buFontTx/>
              <a:buBlip>
                <a:blip r:embed="rId2"/>
              </a:buBlip>
              <a:defRPr sz="2000">
                <a:latin typeface="Segoe UI" panose="020B0502040204020203" pitchFamily="34" charset="0"/>
                <a:cs typeface="Segoe UI" panose="020B0502040204020203"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155567"/>
            <a:ext cx="3932237" cy="3873758"/>
          </a:xfrm>
          <a:prstGeom prst="rect">
            <a:avLst/>
          </a:prstGeom>
        </p:spPr>
        <p:txBody>
          <a:bodyPr/>
          <a:lstStyle>
            <a:lvl1pPr marL="0" indent="0">
              <a:buNone/>
              <a:defRPr sz="1600">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857033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192011" y="6165305"/>
            <a:ext cx="1728192" cy="365123"/>
          </a:xfrm>
          <a:prstGeom prst="rect">
            <a:avLst/>
          </a:prstGeom>
        </p:spPr>
        <p:txBody>
          <a:bodyPr anchor="ctr"/>
          <a:lstStyle>
            <a:lvl1pPr algn="ctr">
              <a:defRPr sz="1600"/>
            </a:lvl1pPr>
          </a:lstStyle>
          <a:p>
            <a:fld id="{07AD179B-A691-46B4-9789-AE58F71D9AD9}" type="datetimeFigureOut">
              <a:rPr lang="de-DE" smtClean="0"/>
              <a:pPr/>
              <a:t>08.05.2020</a:t>
            </a:fld>
            <a:endParaRPr lang="de-DE" dirty="0"/>
          </a:p>
        </p:txBody>
      </p:sp>
      <p:sp>
        <p:nvSpPr>
          <p:cNvPr id="5" name="Footer Placeholder 4"/>
          <p:cNvSpPr>
            <a:spLocks noGrp="1"/>
          </p:cNvSpPr>
          <p:nvPr>
            <p:ph type="ftr" sz="quarter" idx="11"/>
          </p:nvPr>
        </p:nvSpPr>
        <p:spPr>
          <a:xfrm>
            <a:off x="2735627" y="6165305"/>
            <a:ext cx="3264363" cy="365123"/>
          </a:xfrm>
          <a:prstGeom prst="rect">
            <a:avLst/>
          </a:prstGeom>
        </p:spPr>
        <p:txBody>
          <a:bodyPr anchor="ctr"/>
          <a:lstStyle>
            <a:lvl1pPr>
              <a:defRPr sz="1600"/>
            </a:lvl1pPr>
          </a:lstStyle>
          <a:p>
            <a:endParaRPr lang="de-DE" dirty="0"/>
          </a:p>
        </p:txBody>
      </p:sp>
      <p:sp>
        <p:nvSpPr>
          <p:cNvPr id="6" name="Slide Number Placeholder 5"/>
          <p:cNvSpPr>
            <a:spLocks noGrp="1"/>
          </p:cNvSpPr>
          <p:nvPr>
            <p:ph type="sldNum" sz="quarter" idx="12"/>
          </p:nvPr>
        </p:nvSpPr>
        <p:spPr>
          <a:xfrm>
            <a:off x="10559819" y="5445225"/>
            <a:ext cx="1392832" cy="288032"/>
          </a:xfrm>
          <a:prstGeom prst="rect">
            <a:avLst/>
          </a:prstGeom>
        </p:spPr>
        <p:txBody>
          <a:bodyPr/>
          <a:lstStyle>
            <a:lvl1pPr algn="r">
              <a:defRPr sz="1600"/>
            </a:lvl1pPr>
          </a:lstStyle>
          <a:p>
            <a:fld id="{A1632D32-6FC0-4A27-A85D-C615F3BA6012}" type="slidenum">
              <a:rPr lang="de-DE" smtClean="0"/>
              <a:pPr/>
              <a:t>‹#›</a:t>
            </a:fld>
            <a:endParaRPr lang="de-DE" dirty="0"/>
          </a:p>
        </p:txBody>
      </p:sp>
      <p:sp>
        <p:nvSpPr>
          <p:cNvPr id="18" name="Content Placeholder 2"/>
          <p:cNvSpPr>
            <a:spLocks noGrp="1"/>
          </p:cNvSpPr>
          <p:nvPr>
            <p:ph idx="1"/>
          </p:nvPr>
        </p:nvSpPr>
        <p:spPr>
          <a:xfrm>
            <a:off x="431371" y="1600201"/>
            <a:ext cx="9985109" cy="4133055"/>
          </a:xfrm>
          <a:prstGeom prst="rect">
            <a:avLst/>
          </a:prstGeom>
        </p:spPr>
        <p:txBody>
          <a:bodyPr/>
          <a:lstStyle>
            <a:lvl1pPr>
              <a:defRPr>
                <a:latin typeface="Segoe UI Light" pitchFamily="34" charset="0"/>
              </a:defRPr>
            </a:lvl1pPr>
            <a:lvl2pPr>
              <a:defRPr>
                <a:latin typeface="Segoe UI Light" pitchFamily="34" charset="0"/>
              </a:defRPr>
            </a:lvl2pPr>
            <a:lvl3pPr>
              <a:defRPr>
                <a:latin typeface="Segoe UI Light" pitchFamily="34" charset="0"/>
              </a:defRPr>
            </a:lvl3pPr>
            <a:lvl4pPr>
              <a:defRPr>
                <a:latin typeface="Segoe UI Light" pitchFamily="34" charset="0"/>
              </a:defRPr>
            </a:lvl4pPr>
            <a:lvl5pPr>
              <a:defRPr>
                <a:latin typeface="Segoe U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19" name="Title 1"/>
          <p:cNvSpPr>
            <a:spLocks noGrp="1"/>
          </p:cNvSpPr>
          <p:nvPr>
            <p:ph type="title"/>
          </p:nvPr>
        </p:nvSpPr>
        <p:spPr>
          <a:xfrm>
            <a:off x="431371" y="188913"/>
            <a:ext cx="9985108" cy="915506"/>
          </a:xfrm>
          <a:prstGeom prst="rect">
            <a:avLst/>
          </a:prstGeom>
        </p:spPr>
        <p:txBody>
          <a:bodyPr anchor="ctr"/>
          <a:lstStyle>
            <a:lvl1pPr algn="l">
              <a:defRPr sz="6600">
                <a:latin typeface="Segoe WP SemiLight"/>
              </a:defRPr>
            </a:lvl1pPr>
          </a:lstStyle>
          <a:p>
            <a:r>
              <a:rPr lang="en-US" dirty="0"/>
              <a:t>Click to edit Master title style</a:t>
            </a:r>
            <a:endParaRPr lang="de-DE" dirty="0"/>
          </a:p>
        </p:txBody>
      </p:sp>
      <p:grpSp>
        <p:nvGrpSpPr>
          <p:cNvPr id="10" name="Group 9"/>
          <p:cNvGrpSpPr/>
          <p:nvPr userDrawn="1"/>
        </p:nvGrpSpPr>
        <p:grpSpPr>
          <a:xfrm>
            <a:off x="11078402" y="198165"/>
            <a:ext cx="784356" cy="641161"/>
            <a:chOff x="7945250" y="195487"/>
            <a:chExt cx="588267" cy="641161"/>
          </a:xfrm>
        </p:grpSpPr>
        <p:sp>
          <p:nvSpPr>
            <p:cNvPr id="11" name="Rectangle 10"/>
            <p:cNvSpPr/>
            <p:nvPr userDrawn="1"/>
          </p:nvSpPr>
          <p:spPr>
            <a:xfrm>
              <a:off x="7956376" y="260648"/>
              <a:ext cx="576000" cy="576000"/>
            </a:xfrm>
            <a:prstGeom prst="rect">
              <a:avLst/>
            </a:prstGeom>
            <a:solidFill>
              <a:srgbClr val="A8D3F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Ins="72000" bIns="36000" rtlCol="0" anchor="b"/>
            <a:lstStyle/>
            <a:p>
              <a:pPr algn="l"/>
              <a:endParaRPr lang="de-DE" sz="900" kern="1200" spc="0" baseline="0">
                <a:latin typeface="Segoe UI" pitchFamily="34" charset="0"/>
                <a:ea typeface="Segoe UI" pitchFamily="34" charset="0"/>
                <a:cs typeface="Segoe UI" pitchFamily="34" charset="0"/>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45250" y="195487"/>
              <a:ext cx="588267" cy="588267"/>
            </a:xfrm>
            <a:prstGeom prst="rect">
              <a:avLst/>
            </a:prstGeom>
          </p:spPr>
        </p:pic>
      </p:grpSp>
    </p:spTree>
    <p:extLst>
      <p:ext uri="{BB962C8B-B14F-4D97-AF65-F5344CB8AC3E}">
        <p14:creationId xmlns:p14="http://schemas.microsoft.com/office/powerpoint/2010/main" val="2273217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3"/>
          </a:xfrm>
          <a:prstGeom prst="rect">
            <a:avLst/>
          </a:prstGeom>
        </p:spPr>
        <p:txBody>
          <a:bodyPr/>
          <a:lstStyle>
            <a:lvl1pPr>
              <a:defRPr>
                <a:latin typeface="Segoe UI Symbol" pitchFamily="34" charset="0"/>
                <a:ea typeface="Segoe UI Symbol" pitchFamily="34" charset="0"/>
              </a:defRPr>
            </a:lvl1pPr>
          </a:lstStyle>
          <a:p>
            <a:r>
              <a:rPr lang="en-US" dirty="0"/>
              <a:t>Click to edit Master title style</a:t>
            </a:r>
            <a:endParaRPr lang="de-DE" dirty="0"/>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latin typeface="Segoe UI" pitchFamily="34" charset="0"/>
                <a:ea typeface="Segoe UI" pitchFamily="34" charset="0"/>
                <a:cs typeface="Segoe UI" pitchFamily="34" charset="0"/>
              </a:defRPr>
            </a:lvl1pPr>
            <a:lvl2pPr marL="457113" indent="0" algn="ctr">
              <a:buNone/>
              <a:defRPr>
                <a:solidFill>
                  <a:schemeClr val="tx1">
                    <a:tint val="75000"/>
                  </a:schemeClr>
                </a:solidFill>
              </a:defRPr>
            </a:lvl2pPr>
            <a:lvl3pPr marL="914226" indent="0" algn="ctr">
              <a:buNone/>
              <a:defRPr>
                <a:solidFill>
                  <a:schemeClr val="tx1">
                    <a:tint val="75000"/>
                  </a:schemeClr>
                </a:solidFill>
              </a:defRPr>
            </a:lvl3pPr>
            <a:lvl4pPr marL="1371341" indent="0" algn="ctr">
              <a:buNone/>
              <a:defRPr>
                <a:solidFill>
                  <a:schemeClr val="tx1">
                    <a:tint val="75000"/>
                  </a:schemeClr>
                </a:solidFill>
              </a:defRPr>
            </a:lvl4pPr>
            <a:lvl5pPr marL="1828453" indent="0" algn="ctr">
              <a:buNone/>
              <a:defRPr>
                <a:solidFill>
                  <a:schemeClr val="tx1">
                    <a:tint val="75000"/>
                  </a:schemeClr>
                </a:solidFill>
              </a:defRPr>
            </a:lvl5pPr>
            <a:lvl6pPr marL="2285566" indent="0" algn="ctr">
              <a:buNone/>
              <a:defRPr>
                <a:solidFill>
                  <a:schemeClr val="tx1">
                    <a:tint val="75000"/>
                  </a:schemeClr>
                </a:solidFill>
              </a:defRPr>
            </a:lvl6pPr>
            <a:lvl7pPr marL="2742679" indent="0" algn="ctr">
              <a:buNone/>
              <a:defRPr>
                <a:solidFill>
                  <a:schemeClr val="tx1">
                    <a:tint val="75000"/>
                  </a:schemeClr>
                </a:solidFill>
              </a:defRPr>
            </a:lvl7pPr>
            <a:lvl8pPr marL="3199794" indent="0" algn="ctr">
              <a:buNone/>
              <a:defRPr>
                <a:solidFill>
                  <a:schemeClr val="tx1">
                    <a:tint val="75000"/>
                  </a:schemeClr>
                </a:solidFill>
              </a:defRPr>
            </a:lvl8pPr>
            <a:lvl9pPr marL="3656907" indent="0" algn="ctr">
              <a:buNone/>
              <a:defRPr>
                <a:solidFill>
                  <a:schemeClr val="tx1">
                    <a:tint val="75000"/>
                  </a:schemeClr>
                </a:solidFill>
              </a:defRPr>
            </a:lvl9pPr>
          </a:lstStyle>
          <a:p>
            <a:r>
              <a:rPr lang="en-US" dirty="0"/>
              <a:t>Click to edit Master subtitle style</a:t>
            </a:r>
            <a:endParaRPr lang="de-DE" dirty="0"/>
          </a:p>
        </p:txBody>
      </p:sp>
    </p:spTree>
    <p:extLst>
      <p:ext uri="{BB962C8B-B14F-4D97-AF65-F5344CB8AC3E}">
        <p14:creationId xmlns:p14="http://schemas.microsoft.com/office/powerpoint/2010/main" val="2043911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088118"/>
          </a:xfrm>
          <a:prstGeom prst="rect">
            <a:avLst/>
          </a:prstGeom>
        </p:spPr>
        <p:txBody>
          <a:bodyPr>
            <a:spAutoFit/>
          </a:bodyPr>
          <a:lstStyle>
            <a:lvl1pPr>
              <a:defRPr lang="en-US" sz="1765"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429562" indent="-177428">
              <a:defRPr lang="en-US" sz="1765"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420181" indent="-252134">
              <a:defRPr lang="en-US" sz="1765"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471"/>
            </a:lvl4pPr>
            <a:lvl5pPr>
              <a:defRPr sz="1471"/>
            </a:lvl5pPr>
          </a:lstStyle>
          <a:p>
            <a:pPr marL="0" lvl="0" indent="0" algn="l" defTabSz="672186" rtl="0" eaLnBrk="1" latinLnBrk="0" hangingPunct="1">
              <a:spcBef>
                <a:spcPct val="20000"/>
              </a:spcBef>
              <a:spcAft>
                <a:spcPts val="600"/>
              </a:spcAft>
              <a:buFont typeface="Arial" pitchFamily="34" charset="0"/>
              <a:buNone/>
            </a:pPr>
            <a:r>
              <a:rPr lang="en-US" dirty="0"/>
              <a:t>Click to edit Master text styles</a:t>
            </a:r>
          </a:p>
          <a:p>
            <a:pPr marL="0" marR="0" lvl="1" indent="0" algn="l" defTabSz="672186" rtl="0" eaLnBrk="1" fontAlgn="auto" latinLnBrk="0" hangingPunct="1">
              <a:lnSpc>
                <a:spcPct val="90000"/>
              </a:lnSpc>
              <a:spcBef>
                <a:spcPct val="20000"/>
              </a:spcBef>
              <a:spcAft>
                <a:spcPts val="600"/>
              </a:spcAft>
              <a:buClr>
                <a:schemeClr val="tx1"/>
              </a:buClr>
              <a:buSzPct val="90000"/>
              <a:buFont typeface="Arial" pitchFamily="34" charset="0"/>
              <a:buNone/>
              <a:tabLst/>
            </a:pPr>
            <a:r>
              <a:rPr lang="en-US" dirty="0"/>
              <a:t>Second level</a:t>
            </a:r>
          </a:p>
          <a:p>
            <a:pPr marL="336092" lvl="2" indent="-168046" algn="l" defTabSz="672186" rtl="0" eaLnBrk="1" latinLnBrk="0" hangingPunct="1">
              <a:spcBef>
                <a:spcPct val="20000"/>
              </a:spcBef>
              <a:spcAft>
                <a:spcPts val="600"/>
              </a:spcAft>
              <a:buFont typeface="Arial" pitchFamily="34" charset="0"/>
              <a:buChar char="•"/>
            </a:pPr>
            <a:r>
              <a:rPr lang="en-US" dirty="0"/>
              <a:t>Third level</a:t>
            </a:r>
          </a:p>
        </p:txBody>
      </p:sp>
      <p:sp>
        <p:nvSpPr>
          <p:cNvPr id="6" name="Title 5"/>
          <p:cNvSpPr>
            <a:spLocks noGrp="1"/>
          </p:cNvSpPr>
          <p:nvPr>
            <p:ph type="title"/>
          </p:nvPr>
        </p:nvSpPr>
        <p:spPr>
          <a:xfrm>
            <a:off x="269240" y="289512"/>
            <a:ext cx="11655840" cy="899665"/>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49181734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9"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1" tIns="34286" rIns="68571" bIns="34286" numCol="1" spcCol="0" rtlCol="0" anchor="ctr" anchorCtr="0" compatLnSpc="1">
            <a:prstTxWarp prst="textNoShape">
              <a:avLst/>
            </a:prstTxWarp>
          </a:bodyPr>
          <a:lstStyle/>
          <a:p>
            <a:pPr algn="ctr" defTabSz="68552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519248" y="228602"/>
            <a:ext cx="11151917" cy="747897"/>
          </a:xfrm>
          <a:prstGeom prst="rect">
            <a:avLst/>
          </a:prstGeom>
        </p:spPr>
        <p:txBody>
          <a:bodyPr/>
          <a:lstStyle>
            <a:lvl1pPr algn="l" defTabSz="685955" rtl="0" eaLnBrk="1" latinLnBrk="0" hangingPunct="1">
              <a:lnSpc>
                <a:spcPct val="90000"/>
              </a:lnSpc>
              <a:spcBef>
                <a:spcPct val="0"/>
              </a:spcBef>
              <a:buNone/>
              <a:defRPr lang="en-US" sz="4051"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a:prstGeom prst="rect">
            <a:avLst/>
          </a:prstGeom>
        </p:spPr>
        <p:txBody>
          <a:bodyPr lIns="182880" tIns="182880" anchor="ctr" anchorCtr="0"/>
          <a:lstStyle>
            <a:lvl1pPr marL="431121" indent="-428739">
              <a:spcAft>
                <a:spcPts val="900"/>
              </a:spcAft>
              <a:buNone/>
              <a:defRPr lang="en-US" sz="3301"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625" indent="-257244">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955" rtl="0" eaLnBrk="1" latinLnBrk="0" hangingPunct="1">
              <a:lnSpc>
                <a:spcPct val="90000"/>
              </a:lnSpc>
              <a:spcBef>
                <a:spcPts val="0"/>
              </a:spcBef>
              <a:spcAft>
                <a:spcPts val="675"/>
              </a:spcAft>
              <a:buSzPct val="80000"/>
            </a:pPr>
            <a:r>
              <a:rPr lang="en-US"/>
              <a:t>Click to edit Master text styles</a:t>
            </a:r>
          </a:p>
          <a:p>
            <a:pPr marL="2382" lvl="1" indent="0" algn="l" defTabSz="685955" rtl="0" eaLnBrk="1" latinLnBrk="0" hangingPunct="1">
              <a:lnSpc>
                <a:spcPct val="90000"/>
              </a:lnSpc>
              <a:spcBef>
                <a:spcPts val="0"/>
              </a:spcBef>
              <a:spcAft>
                <a:spcPts val="675"/>
              </a:spcAft>
              <a:buSzPct val="80000"/>
            </a:pPr>
            <a:r>
              <a:rPr lang="en-US"/>
              <a:t>Second level</a:t>
            </a:r>
          </a:p>
        </p:txBody>
      </p:sp>
      <p:sp>
        <p:nvSpPr>
          <p:cNvPr id="18" name="Freeform 105"/>
          <p:cNvSpPr>
            <a:spLocks/>
          </p:cNvSpPr>
          <p:nvPr userDrawn="1"/>
        </p:nvSpPr>
        <p:spPr bwMode="black">
          <a:xfrm>
            <a:off x="1200486" y="2133600"/>
            <a:ext cx="1865545"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p:spPr>
        <p:txBody>
          <a:bodyPr vert="horz" wrap="square" lIns="61745" tIns="30873" rIns="61745" bIns="30873" numCol="1" anchor="t" anchorCtr="0" compatLnSpc="1">
            <a:prstTxWarp prst="textNoShape">
              <a:avLst/>
            </a:prstTxWarp>
          </a:bodyPr>
          <a:lstStyle/>
          <a:p>
            <a:pPr lvl="0" defTabSz="914484"/>
            <a:endParaRPr lang="en-US" sz="1200" dirty="0">
              <a:solidFill>
                <a:srgbClr val="292929"/>
              </a:solidFill>
            </a:endParaRPr>
          </a:p>
        </p:txBody>
      </p:sp>
    </p:spTree>
    <p:extLst>
      <p:ext uri="{BB962C8B-B14F-4D97-AF65-F5344CB8AC3E}">
        <p14:creationId xmlns:p14="http://schemas.microsoft.com/office/powerpoint/2010/main" val="131773593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7" cy="747897"/>
          </a:xfrm>
          <a:prstGeom prst="rect">
            <a:avLst/>
          </a:prstGeom>
        </p:spPr>
        <p:txBody>
          <a:bodyPr/>
          <a:lstStyle>
            <a:lvl1pPr>
              <a:defRPr sz="4051"/>
            </a:lvl1pPr>
          </a:lstStyle>
          <a:p>
            <a:r>
              <a:rPr lang="en-US"/>
              <a:t>Click to edit Master title style</a:t>
            </a:r>
            <a:endParaRPr lang="en-US" dirty="0"/>
          </a:p>
        </p:txBody>
      </p:sp>
    </p:spTree>
    <p:extLst>
      <p:ext uri="{BB962C8B-B14F-4D97-AF65-F5344CB8AC3E}">
        <p14:creationId xmlns:p14="http://schemas.microsoft.com/office/powerpoint/2010/main" val="14308438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7" cy="1378644"/>
          </a:xfrm>
          <a:prstGeom prst="rect">
            <a:avLst/>
          </a:prstGeo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2"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spTree>
    <p:extLst>
      <p:ext uri="{BB962C8B-B14F-4D97-AF65-F5344CB8AC3E}">
        <p14:creationId xmlns:p14="http://schemas.microsoft.com/office/powerpoint/2010/main" val="33011225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s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947514" y="2103008"/>
            <a:ext cx="2296973" cy="941923"/>
          </a:xfrm>
          <a:prstGeom prst="rect">
            <a:avLst/>
          </a:prstGeom>
        </p:spPr>
      </p:pic>
      <p:sp>
        <p:nvSpPr>
          <p:cNvPr id="21" name="TextBox 20"/>
          <p:cNvSpPr txBox="1"/>
          <p:nvPr userDrawn="1"/>
        </p:nvSpPr>
        <p:spPr>
          <a:xfrm>
            <a:off x="5552229" y="3544125"/>
            <a:ext cx="2218627" cy="110800"/>
          </a:xfrm>
          <a:prstGeom prst="rect">
            <a:avLst/>
          </a:prstGeom>
          <a:noFill/>
        </p:spPr>
        <p:txBody>
          <a:bodyPr wrap="square" lIns="0" tIns="0" rIns="0" bIns="0" rtlCol="0">
            <a:spAutoFit/>
          </a:bodyPr>
          <a:lstStyle/>
          <a:p>
            <a:pPr marL="0" lvl="0" indent="0" algn="l" defTabSz="914400" rtl="0" eaLnBrk="1" latinLnBrk="0" hangingPunct="1">
              <a:lnSpc>
                <a:spcPct val="90000"/>
              </a:lnSpc>
              <a:spcBef>
                <a:spcPts val="1000"/>
              </a:spcBef>
              <a:buFont typeface="Arial" panose="020B0604020202020204" pitchFamily="34" charset="0"/>
              <a:buNone/>
            </a:pPr>
            <a:r>
              <a:rPr lang="ca-ES" sz="800" kern="1200" dirty="0">
                <a:solidFill>
                  <a:schemeClr val="bg1">
                    <a:lumMod val="50000"/>
                  </a:schemeClr>
                </a:solidFill>
                <a:latin typeface="Segoe UI" panose="020B0502040204020203" pitchFamily="34" charset="0"/>
                <a:ea typeface="+mn-ea"/>
                <a:cs typeface="Segoe UI" panose="020B0502040204020203" pitchFamily="34" charset="0"/>
              </a:rPr>
              <a:t>+49 (0) 69 24 24 08 00</a:t>
            </a:r>
            <a:endParaRPr lang="en-US" sz="800" kern="1200" dirty="0">
              <a:solidFill>
                <a:schemeClr val="bg1">
                  <a:lumMod val="50000"/>
                </a:schemeClr>
              </a:solidFill>
              <a:latin typeface="Segoe UI" panose="020B0502040204020203" pitchFamily="34" charset="0"/>
              <a:ea typeface="+mn-ea"/>
              <a:cs typeface="Segoe UI" panose="020B0502040204020203" pitchFamily="34" charset="0"/>
            </a:endParaRPr>
          </a:p>
        </p:txBody>
      </p:sp>
      <p:sp>
        <p:nvSpPr>
          <p:cNvPr id="22" name="TextBox 21"/>
          <p:cNvSpPr txBox="1"/>
          <p:nvPr userDrawn="1"/>
        </p:nvSpPr>
        <p:spPr>
          <a:xfrm>
            <a:off x="5552228" y="3765210"/>
            <a:ext cx="2218627" cy="123111"/>
          </a:xfrm>
          <a:prstGeom prst="rect">
            <a:avLst/>
          </a:prstGeom>
          <a:noFill/>
        </p:spPr>
        <p:txBody>
          <a:bodyPr wrap="square" lIns="0" tIns="0" rIns="0" bIns="0" rtlCol="0" anchor="ctr">
            <a:spAutoFit/>
          </a:bodyPr>
          <a:lstStyle>
            <a:defPPr>
              <a:defRPr lang="en-US"/>
            </a:defPPr>
            <a:lvl1pPr lvl="0">
              <a:defRPr sz="800"/>
            </a:lvl1pPr>
          </a:lstStyle>
          <a:p>
            <a:pPr lvl="0"/>
            <a:r>
              <a:rPr lang="ca-ES" sz="800" kern="1200" dirty="0">
                <a:solidFill>
                  <a:schemeClr val="bg1">
                    <a:lumMod val="50000"/>
                  </a:schemeClr>
                </a:solidFill>
                <a:latin typeface="Segoe UI" panose="020B0502040204020203" pitchFamily="34" charset="0"/>
                <a:ea typeface="+mn-ea"/>
                <a:cs typeface="Segoe UI" panose="020B0502040204020203" pitchFamily="34" charset="0"/>
              </a:rPr>
              <a:t>info@daenet.eu</a:t>
            </a:r>
            <a:endParaRPr lang="en-US" sz="800" kern="1200" dirty="0">
              <a:solidFill>
                <a:schemeClr val="bg1">
                  <a:lumMod val="50000"/>
                </a:schemeClr>
              </a:solidFill>
              <a:latin typeface="Segoe UI" panose="020B0502040204020203" pitchFamily="34" charset="0"/>
              <a:ea typeface="+mn-ea"/>
              <a:cs typeface="Segoe UI" panose="020B0502040204020203" pitchFamily="34" charset="0"/>
            </a:endParaRPr>
          </a:p>
        </p:txBody>
      </p:sp>
      <p:sp>
        <p:nvSpPr>
          <p:cNvPr id="23" name="TextBox 22"/>
          <p:cNvSpPr txBox="1"/>
          <p:nvPr userDrawn="1"/>
        </p:nvSpPr>
        <p:spPr>
          <a:xfrm>
            <a:off x="5552228" y="4007384"/>
            <a:ext cx="2218627" cy="123111"/>
          </a:xfrm>
          <a:prstGeom prst="rect">
            <a:avLst/>
          </a:prstGeom>
          <a:noFill/>
        </p:spPr>
        <p:txBody>
          <a:bodyPr wrap="square" lIns="0" tIns="0" rIns="0" bIns="0" rtlCol="0" anchor="ctr">
            <a:spAutoFit/>
          </a:bodyPr>
          <a:lstStyle/>
          <a:p>
            <a:pPr marL="0" lvl="0" algn="l" defTabSz="914400" rtl="0" eaLnBrk="1" latinLnBrk="0" hangingPunct="1"/>
            <a:r>
              <a:rPr lang="ca-ES" sz="800" kern="1200" dirty="0">
                <a:solidFill>
                  <a:schemeClr val="bg1">
                    <a:lumMod val="50000"/>
                  </a:schemeClr>
                </a:solidFill>
                <a:latin typeface="Segoe UI" panose="020B0502040204020203" pitchFamily="34" charset="0"/>
                <a:ea typeface="+mn-ea"/>
                <a:cs typeface="Segoe UI" panose="020B0502040204020203" pitchFamily="34" charset="0"/>
              </a:rPr>
              <a:t>http://www.daenet.de/</a:t>
            </a:r>
            <a:endParaRPr lang="en-US" sz="800" kern="1200" dirty="0">
              <a:solidFill>
                <a:schemeClr val="bg1">
                  <a:lumMod val="50000"/>
                </a:schemeClr>
              </a:solidFill>
              <a:latin typeface="Segoe UI" panose="020B0502040204020203" pitchFamily="34" charset="0"/>
              <a:ea typeface="+mn-ea"/>
              <a:cs typeface="Segoe UI" panose="020B0502040204020203" pitchFamily="34" charset="0"/>
            </a:endParaRPr>
          </a:p>
        </p:txBody>
      </p:sp>
      <p:sp>
        <p:nvSpPr>
          <p:cNvPr id="24" name="TextBox 23"/>
          <p:cNvSpPr txBox="1"/>
          <p:nvPr userDrawn="1"/>
        </p:nvSpPr>
        <p:spPr>
          <a:xfrm>
            <a:off x="5552228" y="4249558"/>
            <a:ext cx="2218627" cy="123111"/>
          </a:xfrm>
          <a:prstGeom prst="rect">
            <a:avLst/>
          </a:prstGeom>
          <a:noFill/>
        </p:spPr>
        <p:txBody>
          <a:bodyPr wrap="square" lIns="0" tIns="0" rIns="0" bIns="0" rtlCol="0" anchor="ctr">
            <a:spAutoFit/>
          </a:bodyPr>
          <a:lstStyle/>
          <a:p>
            <a:pPr lvl="0"/>
            <a:r>
              <a:rPr lang="ca-ES" sz="800" kern="1200" dirty="0">
                <a:solidFill>
                  <a:schemeClr val="bg1">
                    <a:lumMod val="50000"/>
                  </a:schemeClr>
                </a:solidFill>
                <a:latin typeface="Segoe UI" panose="020B0502040204020203" pitchFamily="34" charset="0"/>
                <a:ea typeface="+mn-ea"/>
                <a:cs typeface="Segoe UI" panose="020B0502040204020203" pitchFamily="34" charset="0"/>
              </a:rPr>
              <a:t>http://www.daenet.de/</a:t>
            </a:r>
            <a:endParaRPr lang="en-US" sz="800" kern="1200" dirty="0">
              <a:solidFill>
                <a:schemeClr val="bg1">
                  <a:lumMod val="50000"/>
                </a:schemeClr>
              </a:solidFill>
              <a:latin typeface="Segoe UI" panose="020B0502040204020203" pitchFamily="34" charset="0"/>
              <a:ea typeface="+mn-ea"/>
              <a:cs typeface="Segoe UI" panose="020B0502040204020203" pitchFamily="34" charset="0"/>
            </a:endParaRPr>
          </a:p>
        </p:txBody>
      </p:sp>
      <p:sp>
        <p:nvSpPr>
          <p:cNvPr id="25" name="TextBox 24"/>
          <p:cNvSpPr txBox="1"/>
          <p:nvPr userDrawn="1"/>
        </p:nvSpPr>
        <p:spPr>
          <a:xfrm>
            <a:off x="5552228" y="4491732"/>
            <a:ext cx="2218627" cy="123111"/>
          </a:xfrm>
          <a:prstGeom prst="rect">
            <a:avLst/>
          </a:prstGeom>
          <a:noFill/>
        </p:spPr>
        <p:txBody>
          <a:bodyPr wrap="square" lIns="0" tIns="0" rIns="0" bIns="0" rtlCol="0" anchor="ctr">
            <a:spAutoFit/>
          </a:bodyPr>
          <a:lstStyle/>
          <a:p>
            <a:pPr lvl="0"/>
            <a:r>
              <a:rPr lang="ca-ES" sz="800" kern="1200" dirty="0">
                <a:solidFill>
                  <a:schemeClr val="bg1">
                    <a:lumMod val="50000"/>
                  </a:schemeClr>
                </a:solidFill>
                <a:latin typeface="Segoe UI" panose="020B0502040204020203" pitchFamily="34" charset="0"/>
                <a:ea typeface="+mn-ea"/>
                <a:cs typeface="Segoe UI" panose="020B0502040204020203" pitchFamily="34" charset="0"/>
              </a:rPr>
              <a:t>http://www.daenet.de/</a:t>
            </a:r>
            <a:endParaRPr lang="en-US" sz="800" kern="1200" dirty="0">
              <a:solidFill>
                <a:schemeClr val="bg1">
                  <a:lumMod val="50000"/>
                </a:schemeClr>
              </a:solidFill>
              <a:latin typeface="Segoe UI" panose="020B0502040204020203" pitchFamily="34" charset="0"/>
              <a:ea typeface="+mn-ea"/>
              <a:cs typeface="Segoe UI" panose="020B0502040204020203" pitchFamily="34" charset="0"/>
            </a:endParaRPr>
          </a:p>
        </p:txBody>
      </p:sp>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146952" y="3478725"/>
            <a:ext cx="286461" cy="1189517"/>
          </a:xfrm>
          <a:prstGeom prst="rect">
            <a:avLst/>
          </a:prstGeom>
        </p:spPr>
      </p:pic>
    </p:spTree>
    <p:extLst>
      <p:ext uri="{BB962C8B-B14F-4D97-AF65-F5344CB8AC3E}">
        <p14:creationId xmlns:p14="http://schemas.microsoft.com/office/powerpoint/2010/main" val="16965360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7" cy="747897"/>
          </a:xfrm>
          <a:prstGeom prst="rect">
            <a:avLst/>
          </a:prstGeom>
        </p:spPr>
        <p:txBody>
          <a:bodyPr/>
          <a:lstStyle>
            <a:lvl1pPr>
              <a:defRPr sz="4051"/>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2382" indent="0">
              <a:spcBef>
                <a:spcPts val="0"/>
              </a:spcBef>
              <a:spcAft>
                <a:spcPts val="675"/>
              </a:spcAft>
              <a:buSzPct val="80000"/>
              <a:buFont typeface="Arial" pitchFamily="34" charset="0"/>
              <a:buNone/>
              <a:defRPr sz="3001"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418" indent="-30249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4043" indent="-2596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523" indent="-25248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68691385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4" cy="1523494"/>
          </a:xfrm>
          <a:prstGeom prst="rect">
            <a:avLst/>
          </a:prstGeom>
        </p:spPr>
        <p:txBody>
          <a:bodyPr anchor="ctr" anchorCtr="0">
            <a:noAutofit/>
          </a:bodyPr>
          <a:lstStyle>
            <a:lvl1pPr>
              <a:lnSpc>
                <a:spcPct val="90000"/>
              </a:lnSpc>
              <a:defRPr sz="3601"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7" y="5630474"/>
            <a:ext cx="4206384" cy="461665"/>
          </a:xfrm>
          <a:prstGeom prst="rect">
            <a:avLst/>
          </a:prstGeom>
        </p:spPr>
        <p:txBody>
          <a:bodyPr>
            <a:noAutofit/>
          </a:bodyPr>
          <a:lstStyle>
            <a:lvl1pPr marL="0" indent="0" algn="l" defTabSz="685955"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8"/>
          </a:xfrm>
          <a:prstGeom prst="rect">
            <a:avLst/>
          </a:prstGeo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1"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1"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dirty="0"/>
            </a:p>
          </p:txBody>
        </p:sp>
      </p:grpSp>
    </p:spTree>
    <p:extLst>
      <p:ext uri="{BB962C8B-B14F-4D97-AF65-F5344CB8AC3E}">
        <p14:creationId xmlns:p14="http://schemas.microsoft.com/office/powerpoint/2010/main" val="229158369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7" cy="747897"/>
          </a:xfrm>
          <a:prstGeom prst="rect">
            <a:avLst/>
          </a:prstGeom>
        </p:spPr>
        <p:txBody>
          <a:bodyPr/>
          <a:lstStyle>
            <a:lvl1pPr algn="l" defTabSz="685955" rtl="0" eaLnBrk="1" latinLnBrk="0" hangingPunct="1">
              <a:lnSpc>
                <a:spcPct val="90000"/>
              </a:lnSpc>
              <a:spcBef>
                <a:spcPct val="0"/>
              </a:spcBef>
              <a:buNone/>
              <a:defRPr lang="en-US" sz="4051"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799"/>
            <a:ext cx="11151917" cy="2099036"/>
          </a:xfrm>
          <a:prstGeom prst="rect">
            <a:avLst/>
          </a:prstGeom>
        </p:spPr>
        <p:txBody>
          <a:bodyPr/>
          <a:lstStyle>
            <a:lvl1pPr marL="0" indent="0">
              <a:spcBef>
                <a:spcPts val="0"/>
              </a:spcBef>
              <a:spcAft>
                <a:spcPts val="0"/>
              </a:spcAft>
              <a:buFont typeface="Arial" pitchFamily="34" charset="0"/>
              <a:buNone/>
              <a:defRPr lang="en-US" sz="2401" kern="1200" dirty="0" smtClean="0">
                <a:gradFill>
                  <a:gsLst>
                    <a:gs pos="0">
                      <a:srgbClr val="595959"/>
                    </a:gs>
                    <a:gs pos="86000">
                      <a:srgbClr val="595959"/>
                    </a:gs>
                  </a:gsLst>
                  <a:lin ang="5400000" scaled="0"/>
                </a:gradFill>
                <a:latin typeface="+mn-lt"/>
                <a:ea typeface="+mn-ea"/>
                <a:cs typeface="+mn-cs"/>
              </a:defRPr>
            </a:lvl1pPr>
            <a:lvl2pPr marL="516869" indent="-257244">
              <a:spcBef>
                <a:spcPts val="0"/>
              </a:spcBef>
              <a:spcAft>
                <a:spcPts val="0"/>
              </a:spcAft>
              <a:buFont typeface="Arial" pitchFamily="34" charset="0"/>
              <a:buChar char="•"/>
              <a:defRPr lang="en-US" sz="2101"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244" indent="-257244">
              <a:spcBef>
                <a:spcPts val="0"/>
              </a:spcBef>
              <a:spcAft>
                <a:spcPts val="300"/>
              </a:spcAft>
              <a:buFont typeface="Arial" pitchFamily="34" charset="0"/>
              <a:buChar char="•"/>
              <a:defRPr/>
            </a:lvl5pPr>
            <a:lvl6pPr marL="775303" indent="-257244">
              <a:buFont typeface="Arial" pitchFamily="34" charset="0"/>
              <a:buChar char="•"/>
              <a:defRPr sz="1800">
                <a:gradFill>
                  <a:gsLst>
                    <a:gs pos="0">
                      <a:srgbClr val="595959"/>
                    </a:gs>
                    <a:gs pos="86000">
                      <a:srgbClr val="595959"/>
                    </a:gs>
                  </a:gsLst>
                  <a:lin ang="5400000" scaled="0"/>
                </a:gradFill>
              </a:defRPr>
            </a:lvl6pPr>
            <a:lvl7pPr marL="942036" indent="-169114">
              <a:defRPr>
                <a:gradFill>
                  <a:gsLst>
                    <a:gs pos="0">
                      <a:srgbClr val="595959"/>
                    </a:gs>
                    <a:gs pos="86000">
                      <a:srgbClr val="595959"/>
                    </a:gs>
                  </a:gsLst>
                  <a:lin ang="5400000" scaled="0"/>
                </a:gradFill>
              </a:defRPr>
            </a:lvl7pPr>
            <a:lvl8pPr marL="1115913" indent="-173878">
              <a:defRPr>
                <a:gradFill>
                  <a:gsLst>
                    <a:gs pos="0">
                      <a:srgbClr val="595959"/>
                    </a:gs>
                    <a:gs pos="86000">
                      <a:srgbClr val="595959"/>
                    </a:gs>
                  </a:gsLst>
                  <a:lin ang="5400000" scaled="0"/>
                </a:gradFill>
              </a:defRPr>
            </a:lvl8pPr>
          </a:lstStyle>
          <a:p>
            <a:pPr marL="259625" lvl="0" indent="-259625" algn="l" defTabSz="685955" rtl="0" eaLnBrk="1" latinLnBrk="0" hangingPunct="1">
              <a:lnSpc>
                <a:spcPct val="90000"/>
              </a:lnSpc>
              <a:spcBef>
                <a:spcPct val="20000"/>
              </a:spcBef>
              <a:buSzPct val="90000"/>
              <a:buFont typeface="Arial" pitchFamily="34" charset="0"/>
              <a:buChar char="•"/>
            </a:pPr>
            <a:r>
              <a:rPr lang="en-US"/>
              <a:t>Click to edit Master text styles</a:t>
            </a:r>
          </a:p>
          <a:p>
            <a:pPr marL="259625" lvl="1" indent="-259625" algn="l" defTabSz="685955" rtl="0" eaLnBrk="1" latinLnBrk="0" hangingPunct="1">
              <a:lnSpc>
                <a:spcPct val="90000"/>
              </a:lnSpc>
              <a:spcBef>
                <a:spcPct val="20000"/>
              </a:spcBef>
              <a:buSzPct val="90000"/>
              <a:buFont typeface="Arial" pitchFamily="34" charset="0"/>
              <a:buChar char="•"/>
            </a:pPr>
            <a:r>
              <a:rPr lang="en-US"/>
              <a:t>Second level</a:t>
            </a:r>
          </a:p>
          <a:p>
            <a:pPr marL="259625" lvl="2" indent="-259625" algn="l" defTabSz="685955" rtl="0" eaLnBrk="1" latinLnBrk="0" hangingPunct="1">
              <a:lnSpc>
                <a:spcPct val="90000"/>
              </a:lnSpc>
              <a:spcBef>
                <a:spcPct val="20000"/>
              </a:spcBef>
              <a:buSzPct val="90000"/>
              <a:buFont typeface="Arial" pitchFamily="34" charset="0"/>
              <a:buChar char="•"/>
            </a:pPr>
            <a:r>
              <a:rPr lang="en-US"/>
              <a:t>Third level</a:t>
            </a:r>
          </a:p>
          <a:p>
            <a:pPr marL="259625" lvl="3" indent="-259625" algn="l" defTabSz="685955" rtl="0" eaLnBrk="1" latinLnBrk="0" hangingPunct="1">
              <a:lnSpc>
                <a:spcPct val="90000"/>
              </a:lnSpc>
              <a:spcBef>
                <a:spcPct val="20000"/>
              </a:spcBef>
              <a:buSzPct val="90000"/>
              <a:buFont typeface="Arial" pitchFamily="34" charset="0"/>
              <a:buChar char="•"/>
            </a:pPr>
            <a:r>
              <a:rPr lang="en-US"/>
              <a:t>Fourth level</a:t>
            </a:r>
          </a:p>
          <a:p>
            <a:pPr marL="259625" lvl="4" indent="-259625" algn="l" defTabSz="685955" rtl="0" eaLnBrk="1" latinLnBrk="0" hangingPunct="1">
              <a:lnSpc>
                <a:spcPct val="90000"/>
              </a:lnSpc>
              <a:spcBef>
                <a:spcPct val="20000"/>
              </a:spcBef>
              <a:buSzPct val="90000"/>
              <a:buFont typeface="Arial" pitchFamily="34" charset="0"/>
              <a:buChar char="•"/>
            </a:pPr>
            <a:r>
              <a:rPr lang="en-US"/>
              <a:t>Fifth level</a:t>
            </a:r>
            <a:endParaRPr lang="en-US" dirty="0"/>
          </a:p>
        </p:txBody>
      </p:sp>
    </p:spTree>
    <p:extLst>
      <p:ext uri="{BB962C8B-B14F-4D97-AF65-F5344CB8AC3E}">
        <p14:creationId xmlns:p14="http://schemas.microsoft.com/office/powerpoint/2010/main" val="309560026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4" cy="1523494"/>
          </a:xfrm>
          <a:prstGeom prst="rect">
            <a:avLst/>
          </a:prstGeom>
        </p:spPr>
        <p:txBody>
          <a:bodyPr anchor="ctr" anchorCtr="0">
            <a:noAutofit/>
          </a:bodyPr>
          <a:lstStyle>
            <a:lvl1pPr>
              <a:lnSpc>
                <a:spcPct val="90000"/>
              </a:lnSpc>
              <a:defRPr sz="3601"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7" y="5630474"/>
            <a:ext cx="4206384" cy="461665"/>
          </a:xfrm>
          <a:prstGeom prst="rect">
            <a:avLst/>
          </a:prstGeom>
        </p:spPr>
        <p:txBody>
          <a:bodyPr>
            <a:noAutofit/>
          </a:bodyPr>
          <a:lstStyle>
            <a:lvl1pPr marL="0" indent="0" algn="l" defTabSz="685955"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8"/>
          </a:xfrm>
          <a:prstGeom prst="rect">
            <a:avLst/>
          </a:prstGeo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1"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3" y="2136047"/>
            <a:ext cx="3500040"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247388811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a:xfrm>
            <a:off x="519246" y="228603"/>
            <a:ext cx="11151919" cy="664797"/>
          </a:xfrm>
          <a:prstGeom prst="rect">
            <a:avLst/>
          </a:prstGeom>
        </p:spPr>
        <p:txBody>
          <a:bodyPr/>
          <a:lstStyle/>
          <a:p>
            <a:r>
              <a:rPr lang="en-US" dirty="0"/>
              <a:t>Click to edit Master title style</a:t>
            </a:r>
          </a:p>
        </p:txBody>
      </p:sp>
      <p:sp>
        <p:nvSpPr>
          <p:cNvPr id="6" name="Text Placeholder 5"/>
          <p:cNvSpPr>
            <a:spLocks noGrp="1"/>
          </p:cNvSpPr>
          <p:nvPr>
            <p:ph type="body" sz="quarter" idx="10"/>
          </p:nvPr>
        </p:nvSpPr>
        <p:spPr>
          <a:xfrm>
            <a:off x="519250" y="1905002"/>
            <a:ext cx="11151916" cy="1618905"/>
          </a:xfrm>
          <a:prstGeom prst="rect">
            <a:avLst/>
          </a:prstGeom>
        </p:spPr>
        <p:txBody>
          <a:bodyPr/>
          <a:lstStyle>
            <a:lvl1pPr>
              <a:lnSpc>
                <a:spcPct val="90000"/>
              </a:lnSpc>
              <a:defRPr sz="1800"/>
            </a:lvl1pPr>
            <a:lvl2pPr>
              <a:lnSpc>
                <a:spcPct val="90000"/>
              </a:lnSpc>
              <a:defRPr sz="1500"/>
            </a:lvl2pPr>
            <a:lvl3pPr>
              <a:lnSpc>
                <a:spcPct val="90000"/>
              </a:lnSpc>
              <a:defRPr sz="1350"/>
            </a:lvl3pPr>
            <a:lvl4pPr>
              <a:lnSpc>
                <a:spcPct val="90000"/>
              </a:lnSpc>
              <a:defRPr sz="1350"/>
            </a:lvl4pPr>
            <a:lvl5pPr>
              <a:lnSpc>
                <a:spcPct val="90000"/>
              </a:lnSpc>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1362649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300" y="3140274"/>
            <a:ext cx="3547400" cy="577452"/>
          </a:xfrm>
          <a:prstGeom prst="rect">
            <a:avLst/>
          </a:prstGeom>
          <a:noFill/>
          <a:ln>
            <a:noFill/>
          </a:ln>
        </p:spPr>
      </p:pic>
      <p:sp>
        <p:nvSpPr>
          <p:cNvPr id="3" name="Text Box 3"/>
          <p:cNvSpPr txBox="1">
            <a:spLocks noChangeArrowheads="1"/>
          </p:cNvSpPr>
          <p:nvPr userDrawn="1"/>
        </p:nvSpPr>
        <p:spPr bwMode="blackWhite">
          <a:xfrm>
            <a:off x="508000" y="6083574"/>
            <a:ext cx="11176000" cy="311632"/>
          </a:xfrm>
          <a:prstGeom prst="rect">
            <a:avLst/>
          </a:prstGeom>
          <a:noFill/>
          <a:ln w="12700">
            <a:noFill/>
            <a:miter lim="800000"/>
            <a:headEnd type="none" w="sm" len="sm"/>
            <a:tailEnd type="none" w="sm" len="sm"/>
          </a:ln>
          <a:effectLst/>
        </p:spPr>
        <p:txBody>
          <a:bodyPr vert="horz" wrap="square" lIns="68587" tIns="34294" rIns="68587" bIns="34294" numCol="1" anchor="t" anchorCtr="0" compatLnSpc="1">
            <a:prstTxWarp prst="textNoShape">
              <a:avLst/>
            </a:prstTxWarp>
            <a:spAutoFit/>
          </a:bodyPr>
          <a:lstStyle/>
          <a:p>
            <a:pPr algn="ctr" defTabSz="685757" eaLnBrk="0" hangingPunct="0"/>
            <a:r>
              <a:rPr lang="en-US" sz="525" dirty="0">
                <a:solidFill>
                  <a:schemeClr val="bg1">
                    <a:alpha val="99000"/>
                  </a:schemeClr>
                </a:solidFill>
                <a:latin typeface="Segoe UI" pitchFamily="34" charset="0"/>
                <a:cs typeface="Arial" charset="0"/>
              </a:rPr>
              <a:t>© 2011 Microsoft Corporation. All rights reserved. Microsoft, Windows, Windows Vista and other product names are or may be registered trademarks and/or trademarks in the U.S. and/or other countries.</a:t>
            </a:r>
          </a:p>
          <a:p>
            <a:pPr algn="ctr" defTabSz="685757" eaLnBrk="0" hangingPunct="0"/>
            <a:r>
              <a:rPr lang="en-US" sz="525"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74263905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Only Dark blue logos">
    <p:spTree>
      <p:nvGrpSpPr>
        <p:cNvPr id="1" name=""/>
        <p:cNvGrpSpPr/>
        <p:nvPr/>
      </p:nvGrpSpPr>
      <p:grpSpPr>
        <a:xfrm>
          <a:off x="0" y="0"/>
          <a:ext cx="0" cy="0"/>
          <a:chOff x="0" y="0"/>
          <a:chExt cx="0" cy="0"/>
        </a:xfrm>
      </p:grpSpPr>
      <p:sp>
        <p:nvSpPr>
          <p:cNvPr id="3" name="Title 2"/>
          <p:cNvSpPr>
            <a:spLocks noGrp="1"/>
          </p:cNvSpPr>
          <p:nvPr>
            <p:ph type="title"/>
          </p:nvPr>
        </p:nvSpPr>
        <p:spPr>
          <a:xfrm>
            <a:off x="269240" y="289513"/>
            <a:ext cx="11655840" cy="899665"/>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03547451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81431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126486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0655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are icon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16241" y="1646656"/>
            <a:ext cx="2357669" cy="1768252"/>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41520" y="1646656"/>
            <a:ext cx="2357669" cy="1768252"/>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66799" y="1646656"/>
            <a:ext cx="2357669" cy="1768252"/>
          </a:xfrm>
          <a:prstGeom prst="rect">
            <a:avLst/>
          </a:prstGeom>
        </p:spPr>
      </p:pic>
      <p:pic>
        <p:nvPicPr>
          <p:cNvPr id="5" name="Picture 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63371" y="3600431"/>
            <a:ext cx="2357669" cy="1768252"/>
          </a:xfrm>
          <a:prstGeom prst="rect">
            <a:avLst/>
          </a:prstGeom>
        </p:spPr>
      </p:pic>
      <p:pic>
        <p:nvPicPr>
          <p:cNvPr id="6" name="Picture 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342122" y="3600431"/>
            <a:ext cx="2357669" cy="1768252"/>
          </a:xfrm>
          <a:prstGeom prst="rect">
            <a:avLst/>
          </a:prstGeom>
        </p:spPr>
      </p:pic>
    </p:spTree>
    <p:extLst>
      <p:ext uri="{BB962C8B-B14F-4D97-AF65-F5344CB8AC3E}">
        <p14:creationId xmlns:p14="http://schemas.microsoft.com/office/powerpoint/2010/main" val="17259166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888350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5/8/2020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808264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5/8/2020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20380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756991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726792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255034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791843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571599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9"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1" tIns="34286" rIns="68571" bIns="34286" numCol="1" spcCol="0" rtlCol="0" anchor="ctr" anchorCtr="0" compatLnSpc="1">
            <a:prstTxWarp prst="textNoShape">
              <a:avLst/>
            </a:prstTxWarp>
          </a:bodyPr>
          <a:lstStyle/>
          <a:p>
            <a:pPr algn="ctr" defTabSz="68552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519248" y="228602"/>
            <a:ext cx="11151917" cy="747897"/>
          </a:xfrm>
          <a:prstGeom prst="rect">
            <a:avLst/>
          </a:prstGeom>
        </p:spPr>
        <p:txBody>
          <a:bodyPr/>
          <a:lstStyle>
            <a:lvl1pPr algn="l" defTabSz="685955" rtl="0" eaLnBrk="1" latinLnBrk="0" hangingPunct="1">
              <a:lnSpc>
                <a:spcPct val="90000"/>
              </a:lnSpc>
              <a:spcBef>
                <a:spcPct val="0"/>
              </a:spcBef>
              <a:buNone/>
              <a:defRPr lang="en-US" sz="4051"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a:prstGeom prst="rect">
            <a:avLst/>
          </a:prstGeom>
        </p:spPr>
        <p:txBody>
          <a:bodyPr lIns="182880" tIns="182880" anchor="ctr" anchorCtr="0"/>
          <a:lstStyle>
            <a:lvl1pPr marL="431121" indent="-428739">
              <a:spcAft>
                <a:spcPts val="900"/>
              </a:spcAft>
              <a:buNone/>
              <a:defRPr lang="en-US" sz="3301"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625" indent="-257244">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955" rtl="0" eaLnBrk="1" latinLnBrk="0" hangingPunct="1">
              <a:lnSpc>
                <a:spcPct val="90000"/>
              </a:lnSpc>
              <a:spcBef>
                <a:spcPts val="0"/>
              </a:spcBef>
              <a:spcAft>
                <a:spcPts val="675"/>
              </a:spcAft>
              <a:buSzPct val="80000"/>
            </a:pPr>
            <a:r>
              <a:rPr lang="en-US"/>
              <a:t>Click to edit Master text styles</a:t>
            </a:r>
          </a:p>
          <a:p>
            <a:pPr marL="2382" lvl="1" indent="0" algn="l" defTabSz="685955" rtl="0" eaLnBrk="1" latinLnBrk="0" hangingPunct="1">
              <a:lnSpc>
                <a:spcPct val="90000"/>
              </a:lnSpc>
              <a:spcBef>
                <a:spcPts val="0"/>
              </a:spcBef>
              <a:spcAft>
                <a:spcPts val="675"/>
              </a:spcAft>
              <a:buSzPct val="80000"/>
            </a:pPr>
            <a:r>
              <a:rPr lang="en-US"/>
              <a:t>Second level</a:t>
            </a:r>
          </a:p>
        </p:txBody>
      </p:sp>
      <p:sp>
        <p:nvSpPr>
          <p:cNvPr id="18" name="Freeform 105"/>
          <p:cNvSpPr>
            <a:spLocks/>
          </p:cNvSpPr>
          <p:nvPr userDrawn="1"/>
        </p:nvSpPr>
        <p:spPr bwMode="black">
          <a:xfrm>
            <a:off x="1200486" y="2133600"/>
            <a:ext cx="1865545"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p:spPr>
        <p:txBody>
          <a:bodyPr vert="horz" wrap="square" lIns="61745" tIns="30873" rIns="61745" bIns="30873" numCol="1" anchor="t" anchorCtr="0" compatLnSpc="1">
            <a:prstTxWarp prst="textNoShape">
              <a:avLst/>
            </a:prstTxWarp>
          </a:bodyPr>
          <a:lstStyle/>
          <a:p>
            <a:pPr lvl="0" defTabSz="914484"/>
            <a:endParaRPr lang="en-US" sz="1200" dirty="0">
              <a:solidFill>
                <a:srgbClr val="292929"/>
              </a:solidFill>
            </a:endParaRPr>
          </a:p>
        </p:txBody>
      </p:sp>
    </p:spTree>
    <p:extLst>
      <p:ext uri="{BB962C8B-B14F-4D97-AF65-F5344CB8AC3E}">
        <p14:creationId xmlns:p14="http://schemas.microsoft.com/office/powerpoint/2010/main" val="138067594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7" cy="1378644"/>
          </a:xfrm>
          <a:prstGeom prst="rect">
            <a:avLst/>
          </a:prstGeo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2"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spTree>
    <p:extLst>
      <p:ext uri="{BB962C8B-B14F-4D97-AF65-F5344CB8AC3E}">
        <p14:creationId xmlns:p14="http://schemas.microsoft.com/office/powerpoint/2010/main" val="55175586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Small Glob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22590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192011" y="6165305"/>
            <a:ext cx="1728192" cy="365123"/>
          </a:xfrm>
          <a:prstGeom prst="rect">
            <a:avLst/>
          </a:prstGeom>
        </p:spPr>
        <p:txBody>
          <a:bodyPr anchor="ctr"/>
          <a:lstStyle>
            <a:lvl1pPr algn="ctr">
              <a:defRPr sz="1600"/>
            </a:lvl1pPr>
          </a:lstStyle>
          <a:p>
            <a:fld id="{07AD179B-A691-46B4-9789-AE58F71D9AD9}" type="datetimeFigureOut">
              <a:rPr lang="de-DE" smtClean="0"/>
              <a:pPr/>
              <a:t>08.05.2020</a:t>
            </a:fld>
            <a:endParaRPr lang="de-DE" dirty="0"/>
          </a:p>
        </p:txBody>
      </p:sp>
      <p:sp>
        <p:nvSpPr>
          <p:cNvPr id="5" name="Footer Placeholder 4"/>
          <p:cNvSpPr>
            <a:spLocks noGrp="1"/>
          </p:cNvSpPr>
          <p:nvPr>
            <p:ph type="ftr" sz="quarter" idx="11"/>
          </p:nvPr>
        </p:nvSpPr>
        <p:spPr>
          <a:xfrm>
            <a:off x="2735627" y="6165305"/>
            <a:ext cx="3264363" cy="365123"/>
          </a:xfrm>
          <a:prstGeom prst="rect">
            <a:avLst/>
          </a:prstGeom>
        </p:spPr>
        <p:txBody>
          <a:bodyPr anchor="ctr"/>
          <a:lstStyle>
            <a:lvl1pPr>
              <a:defRPr sz="1600"/>
            </a:lvl1pPr>
          </a:lstStyle>
          <a:p>
            <a:endParaRPr lang="de-DE" dirty="0"/>
          </a:p>
        </p:txBody>
      </p:sp>
      <p:sp>
        <p:nvSpPr>
          <p:cNvPr id="6" name="Slide Number Placeholder 5"/>
          <p:cNvSpPr>
            <a:spLocks noGrp="1"/>
          </p:cNvSpPr>
          <p:nvPr>
            <p:ph type="sldNum" sz="quarter" idx="12"/>
          </p:nvPr>
        </p:nvSpPr>
        <p:spPr>
          <a:xfrm>
            <a:off x="10559819" y="5445225"/>
            <a:ext cx="1392832" cy="288032"/>
          </a:xfrm>
          <a:prstGeom prst="rect">
            <a:avLst/>
          </a:prstGeom>
        </p:spPr>
        <p:txBody>
          <a:bodyPr/>
          <a:lstStyle>
            <a:lvl1pPr algn="r">
              <a:defRPr sz="1600"/>
            </a:lvl1pPr>
          </a:lstStyle>
          <a:p>
            <a:fld id="{A1632D32-6FC0-4A27-A85D-C615F3BA6012}" type="slidenum">
              <a:rPr lang="de-DE" smtClean="0"/>
              <a:pPr/>
              <a:t>‹#›</a:t>
            </a:fld>
            <a:endParaRPr lang="de-DE" dirty="0"/>
          </a:p>
        </p:txBody>
      </p:sp>
      <p:sp>
        <p:nvSpPr>
          <p:cNvPr id="18" name="Content Placeholder 2"/>
          <p:cNvSpPr>
            <a:spLocks noGrp="1"/>
          </p:cNvSpPr>
          <p:nvPr>
            <p:ph idx="1"/>
          </p:nvPr>
        </p:nvSpPr>
        <p:spPr>
          <a:xfrm>
            <a:off x="431371" y="1600201"/>
            <a:ext cx="9985109" cy="4133055"/>
          </a:xfrm>
          <a:prstGeom prst="rect">
            <a:avLst/>
          </a:prstGeom>
        </p:spPr>
        <p:txBody>
          <a:bodyPr/>
          <a:lstStyle>
            <a:lvl1pPr>
              <a:defRPr>
                <a:latin typeface="Segoe UI Light" pitchFamily="34" charset="0"/>
              </a:defRPr>
            </a:lvl1pPr>
            <a:lvl2pPr>
              <a:defRPr>
                <a:latin typeface="Segoe UI Light" pitchFamily="34" charset="0"/>
              </a:defRPr>
            </a:lvl2pPr>
            <a:lvl3pPr>
              <a:defRPr>
                <a:latin typeface="Segoe UI Light" pitchFamily="34" charset="0"/>
              </a:defRPr>
            </a:lvl3pPr>
            <a:lvl4pPr>
              <a:defRPr>
                <a:latin typeface="Segoe UI Light" pitchFamily="34" charset="0"/>
              </a:defRPr>
            </a:lvl4pPr>
            <a:lvl5pPr>
              <a:defRPr>
                <a:latin typeface="Segoe U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19" name="Title 1"/>
          <p:cNvSpPr>
            <a:spLocks noGrp="1"/>
          </p:cNvSpPr>
          <p:nvPr>
            <p:ph type="title"/>
          </p:nvPr>
        </p:nvSpPr>
        <p:spPr>
          <a:xfrm>
            <a:off x="431371" y="188913"/>
            <a:ext cx="9985108" cy="915506"/>
          </a:xfrm>
          <a:prstGeom prst="rect">
            <a:avLst/>
          </a:prstGeom>
        </p:spPr>
        <p:txBody>
          <a:bodyPr anchor="ctr"/>
          <a:lstStyle>
            <a:lvl1pPr algn="l">
              <a:defRPr sz="6600">
                <a:latin typeface="Segoe WP SemiLight"/>
              </a:defRPr>
            </a:lvl1pPr>
          </a:lstStyle>
          <a:p>
            <a:r>
              <a:rPr lang="en-US" dirty="0"/>
              <a:t>Click to edit Master title style</a:t>
            </a:r>
            <a:endParaRPr lang="de-DE" dirty="0"/>
          </a:p>
        </p:txBody>
      </p:sp>
      <p:grpSp>
        <p:nvGrpSpPr>
          <p:cNvPr id="10" name="Group 9"/>
          <p:cNvGrpSpPr/>
          <p:nvPr userDrawn="1"/>
        </p:nvGrpSpPr>
        <p:grpSpPr>
          <a:xfrm>
            <a:off x="11078402" y="198165"/>
            <a:ext cx="784356" cy="641161"/>
            <a:chOff x="7945250" y="195487"/>
            <a:chExt cx="588267" cy="641161"/>
          </a:xfrm>
        </p:grpSpPr>
        <p:sp>
          <p:nvSpPr>
            <p:cNvPr id="11" name="Rectangle 10"/>
            <p:cNvSpPr/>
            <p:nvPr userDrawn="1"/>
          </p:nvSpPr>
          <p:spPr>
            <a:xfrm>
              <a:off x="7956376" y="260648"/>
              <a:ext cx="576000" cy="576000"/>
            </a:xfrm>
            <a:prstGeom prst="rect">
              <a:avLst/>
            </a:prstGeom>
            <a:solidFill>
              <a:srgbClr val="A8D3F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Ins="72000" bIns="36000" rtlCol="0" anchor="b"/>
            <a:lstStyle/>
            <a:p>
              <a:pPr algn="l"/>
              <a:endParaRPr lang="de-DE" sz="900" kern="1200" spc="0" baseline="0">
                <a:latin typeface="Segoe UI" pitchFamily="34" charset="0"/>
                <a:ea typeface="Segoe UI" pitchFamily="34" charset="0"/>
                <a:cs typeface="Segoe UI" pitchFamily="34" charset="0"/>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45250" y="195487"/>
              <a:ext cx="588267" cy="588267"/>
            </a:xfrm>
            <a:prstGeom prst="rect">
              <a:avLst/>
            </a:prstGeom>
          </p:spPr>
        </p:pic>
      </p:grpSp>
    </p:spTree>
    <p:extLst>
      <p:ext uri="{BB962C8B-B14F-4D97-AF65-F5344CB8AC3E}">
        <p14:creationId xmlns:p14="http://schemas.microsoft.com/office/powerpoint/2010/main" val="22703368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7" cy="747897"/>
          </a:xfrm>
          <a:prstGeom prst="rect">
            <a:avLst/>
          </a:prstGeom>
        </p:spPr>
        <p:txBody>
          <a:bodyPr/>
          <a:lstStyle>
            <a:lvl1pPr>
              <a:defRPr sz="4051"/>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2382" indent="0">
              <a:spcBef>
                <a:spcPts val="0"/>
              </a:spcBef>
              <a:spcAft>
                <a:spcPts val="675"/>
              </a:spcAft>
              <a:buSzPct val="80000"/>
              <a:buFont typeface="Arial" pitchFamily="34" charset="0"/>
              <a:buNone/>
              <a:defRPr sz="3001"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418" indent="-30249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4043" indent="-2596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523" indent="-25248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63857281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7" cy="747897"/>
          </a:xfrm>
          <a:prstGeom prst="rect">
            <a:avLst/>
          </a:prstGeom>
        </p:spPr>
        <p:txBody>
          <a:bodyPr/>
          <a:lstStyle>
            <a:lvl1pPr algn="l" defTabSz="685955" rtl="0" eaLnBrk="1" latinLnBrk="0" hangingPunct="1">
              <a:lnSpc>
                <a:spcPct val="90000"/>
              </a:lnSpc>
              <a:spcBef>
                <a:spcPct val="0"/>
              </a:spcBef>
              <a:buNone/>
              <a:defRPr lang="en-US" sz="4051"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799"/>
            <a:ext cx="11151917" cy="2099036"/>
          </a:xfrm>
          <a:prstGeom prst="rect">
            <a:avLst/>
          </a:prstGeom>
        </p:spPr>
        <p:txBody>
          <a:bodyPr/>
          <a:lstStyle>
            <a:lvl1pPr marL="0" indent="0">
              <a:spcBef>
                <a:spcPts val="0"/>
              </a:spcBef>
              <a:spcAft>
                <a:spcPts val="0"/>
              </a:spcAft>
              <a:buFont typeface="Arial" pitchFamily="34" charset="0"/>
              <a:buNone/>
              <a:defRPr lang="en-US" sz="2401" kern="1200" dirty="0" smtClean="0">
                <a:gradFill>
                  <a:gsLst>
                    <a:gs pos="0">
                      <a:srgbClr val="595959"/>
                    </a:gs>
                    <a:gs pos="86000">
                      <a:srgbClr val="595959"/>
                    </a:gs>
                  </a:gsLst>
                  <a:lin ang="5400000" scaled="0"/>
                </a:gradFill>
                <a:latin typeface="+mn-lt"/>
                <a:ea typeface="+mn-ea"/>
                <a:cs typeface="+mn-cs"/>
              </a:defRPr>
            </a:lvl1pPr>
            <a:lvl2pPr marL="516869" indent="-257244">
              <a:spcBef>
                <a:spcPts val="0"/>
              </a:spcBef>
              <a:spcAft>
                <a:spcPts val="0"/>
              </a:spcAft>
              <a:buFont typeface="Arial" pitchFamily="34" charset="0"/>
              <a:buChar char="•"/>
              <a:defRPr lang="en-US" sz="2101"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244" indent="-257244">
              <a:spcBef>
                <a:spcPts val="0"/>
              </a:spcBef>
              <a:spcAft>
                <a:spcPts val="300"/>
              </a:spcAft>
              <a:buFont typeface="Arial" pitchFamily="34" charset="0"/>
              <a:buChar char="•"/>
              <a:defRPr/>
            </a:lvl5pPr>
            <a:lvl6pPr marL="775303" indent="-257244">
              <a:buFont typeface="Arial" pitchFamily="34" charset="0"/>
              <a:buChar char="•"/>
              <a:defRPr sz="1800">
                <a:gradFill>
                  <a:gsLst>
                    <a:gs pos="0">
                      <a:srgbClr val="595959"/>
                    </a:gs>
                    <a:gs pos="86000">
                      <a:srgbClr val="595959"/>
                    </a:gs>
                  </a:gsLst>
                  <a:lin ang="5400000" scaled="0"/>
                </a:gradFill>
              </a:defRPr>
            </a:lvl6pPr>
            <a:lvl7pPr marL="942036" indent="-169114">
              <a:defRPr>
                <a:gradFill>
                  <a:gsLst>
                    <a:gs pos="0">
                      <a:srgbClr val="595959"/>
                    </a:gs>
                    <a:gs pos="86000">
                      <a:srgbClr val="595959"/>
                    </a:gs>
                  </a:gsLst>
                  <a:lin ang="5400000" scaled="0"/>
                </a:gradFill>
              </a:defRPr>
            </a:lvl7pPr>
            <a:lvl8pPr marL="1115913" indent="-173878">
              <a:defRPr>
                <a:gradFill>
                  <a:gsLst>
                    <a:gs pos="0">
                      <a:srgbClr val="595959"/>
                    </a:gs>
                    <a:gs pos="86000">
                      <a:srgbClr val="595959"/>
                    </a:gs>
                  </a:gsLst>
                  <a:lin ang="5400000" scaled="0"/>
                </a:gradFill>
              </a:defRPr>
            </a:lvl8pPr>
          </a:lstStyle>
          <a:p>
            <a:pPr marL="259625" lvl="0" indent="-259625" algn="l" defTabSz="685955" rtl="0" eaLnBrk="1" latinLnBrk="0" hangingPunct="1">
              <a:lnSpc>
                <a:spcPct val="90000"/>
              </a:lnSpc>
              <a:spcBef>
                <a:spcPct val="20000"/>
              </a:spcBef>
              <a:buSzPct val="90000"/>
              <a:buFont typeface="Arial" pitchFamily="34" charset="0"/>
              <a:buChar char="•"/>
            </a:pPr>
            <a:r>
              <a:rPr lang="en-US"/>
              <a:t>Click to edit Master text styles</a:t>
            </a:r>
          </a:p>
          <a:p>
            <a:pPr marL="259625" lvl="1" indent="-259625" algn="l" defTabSz="685955" rtl="0" eaLnBrk="1" latinLnBrk="0" hangingPunct="1">
              <a:lnSpc>
                <a:spcPct val="90000"/>
              </a:lnSpc>
              <a:spcBef>
                <a:spcPct val="20000"/>
              </a:spcBef>
              <a:buSzPct val="90000"/>
              <a:buFont typeface="Arial" pitchFamily="34" charset="0"/>
              <a:buChar char="•"/>
            </a:pPr>
            <a:r>
              <a:rPr lang="en-US"/>
              <a:t>Second level</a:t>
            </a:r>
          </a:p>
          <a:p>
            <a:pPr marL="259625" lvl="2" indent="-259625" algn="l" defTabSz="685955" rtl="0" eaLnBrk="1" latinLnBrk="0" hangingPunct="1">
              <a:lnSpc>
                <a:spcPct val="90000"/>
              </a:lnSpc>
              <a:spcBef>
                <a:spcPct val="20000"/>
              </a:spcBef>
              <a:buSzPct val="90000"/>
              <a:buFont typeface="Arial" pitchFamily="34" charset="0"/>
              <a:buChar char="•"/>
            </a:pPr>
            <a:r>
              <a:rPr lang="en-US"/>
              <a:t>Third level</a:t>
            </a:r>
          </a:p>
          <a:p>
            <a:pPr marL="259625" lvl="3" indent="-259625" algn="l" defTabSz="685955" rtl="0" eaLnBrk="1" latinLnBrk="0" hangingPunct="1">
              <a:lnSpc>
                <a:spcPct val="90000"/>
              </a:lnSpc>
              <a:spcBef>
                <a:spcPct val="20000"/>
              </a:spcBef>
              <a:buSzPct val="90000"/>
              <a:buFont typeface="Arial" pitchFamily="34" charset="0"/>
              <a:buChar char="•"/>
            </a:pPr>
            <a:r>
              <a:rPr lang="en-US"/>
              <a:t>Fourth level</a:t>
            </a:r>
          </a:p>
          <a:p>
            <a:pPr marL="259625" lvl="4" indent="-259625" algn="l" defTabSz="685955" rtl="0" eaLnBrk="1" latinLnBrk="0" hangingPunct="1">
              <a:lnSpc>
                <a:spcPct val="90000"/>
              </a:lnSpc>
              <a:spcBef>
                <a:spcPct val="20000"/>
              </a:spcBef>
              <a:buSzPct val="90000"/>
              <a:buFont typeface="Arial" pitchFamily="34" charset="0"/>
              <a:buChar char="•"/>
            </a:pPr>
            <a:r>
              <a:rPr lang="en-US"/>
              <a:t>Fifth level</a:t>
            </a:r>
            <a:endParaRPr lang="en-US" dirty="0"/>
          </a:p>
        </p:txBody>
      </p:sp>
    </p:spTree>
    <p:extLst>
      <p:ext uri="{BB962C8B-B14F-4D97-AF65-F5344CB8AC3E}">
        <p14:creationId xmlns:p14="http://schemas.microsoft.com/office/powerpoint/2010/main" val="153021805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4" cy="1523494"/>
          </a:xfrm>
          <a:prstGeom prst="rect">
            <a:avLst/>
          </a:prstGeom>
        </p:spPr>
        <p:txBody>
          <a:bodyPr anchor="ctr" anchorCtr="0">
            <a:noAutofit/>
          </a:bodyPr>
          <a:lstStyle>
            <a:lvl1pPr>
              <a:lnSpc>
                <a:spcPct val="90000"/>
              </a:lnSpc>
              <a:defRPr sz="3601"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7" y="5630474"/>
            <a:ext cx="4206384" cy="461665"/>
          </a:xfrm>
          <a:prstGeom prst="rect">
            <a:avLst/>
          </a:prstGeom>
        </p:spPr>
        <p:txBody>
          <a:bodyPr>
            <a:noAutofit/>
          </a:bodyPr>
          <a:lstStyle>
            <a:lvl1pPr marL="0" indent="0" algn="l" defTabSz="685955"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8"/>
          </a:xfrm>
          <a:prstGeom prst="rect">
            <a:avLst/>
          </a:prstGeo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1"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3" y="2136047"/>
            <a:ext cx="3500040"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13379250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86"/>
            <a:ext cx="9859116" cy="917880"/>
          </a:xfrm>
          <a:noFill/>
        </p:spPr>
        <p:txBody>
          <a:bodyPr wrap="square" tIns="91440" bIns="91440" anchor="t" anchorCtr="0">
            <a:spAutoFit/>
          </a:bodyPr>
          <a:lstStyle>
            <a:lvl1pPr>
              <a:defRPr lang="en-US" sz="5294" b="0" kern="1200" cap="none" spc="-74"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961089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Closing logo slide">
    <p:bg>
      <p:bgPr>
        <a:solidFill>
          <a:srgbClr val="D3D3D3"/>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7683" y="6073745"/>
            <a:ext cx="4482124" cy="350807"/>
          </a:xfrm>
          <a:prstGeom prst="rect">
            <a:avLst/>
          </a:prstGeom>
          <a:noFill/>
          <a:ln w="12700">
            <a:noFill/>
            <a:miter lim="800000"/>
            <a:headEnd type="none" w="sm" len="sm"/>
            <a:tailEnd type="none" w="sm" len="sm"/>
          </a:ln>
          <a:effectLst/>
        </p:spPr>
        <p:txBody>
          <a:bodyPr vert="horz" wrap="square" lIns="134464" tIns="134464" rIns="134464" bIns="134464" numCol="1" anchor="t" anchorCtr="0" compatLnSpc="1">
            <a:prstTxWarp prst="textNoShape">
              <a:avLst/>
            </a:prstTxWarp>
            <a:spAutoFit/>
          </a:bodyPr>
          <a:lstStyle/>
          <a:p>
            <a:pPr defTabSz="685513" eaLnBrk="0" hangingPunct="0"/>
            <a:r>
              <a:rPr lang="en-US" sz="515">
                <a:solidFill>
                  <a:srgbClr val="002060"/>
                </a:solidFill>
                <a:cs typeface="Segoe UI" pitchFamily="34" charset="0"/>
              </a:rPr>
              <a:t>© Copyright daenet GmbH. All rights reserved. </a:t>
            </a:r>
          </a:p>
        </p:txBody>
      </p:sp>
      <p:pic>
        <p:nvPicPr>
          <p:cNvPr id="4" name="Picture 3">
            <a:extLst>
              <a:ext uri="{FF2B5EF4-FFF2-40B4-BE49-F238E27FC236}">
                <a16:creationId xmlns:a16="http://schemas.microsoft.com/office/drawing/2014/main" id="{238BECE8-BE53-4BCA-B590-EA6059A2D9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84" y="316516"/>
            <a:ext cx="1732537" cy="959827"/>
          </a:xfrm>
          <a:prstGeom prst="rect">
            <a:avLst/>
          </a:prstGeom>
        </p:spPr>
      </p:pic>
    </p:spTree>
    <p:extLst>
      <p:ext uri="{BB962C8B-B14F-4D97-AF65-F5344CB8AC3E}">
        <p14:creationId xmlns:p14="http://schemas.microsoft.com/office/powerpoint/2010/main" val="13713887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amp;A 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34485" y="1418051"/>
            <a:ext cx="4723028" cy="3542271"/>
          </a:xfrm>
          <a:prstGeom prst="rect">
            <a:avLst/>
          </a:prstGeom>
        </p:spPr>
      </p:pic>
      <p:sp>
        <p:nvSpPr>
          <p:cNvPr id="8" name="TextBox 7"/>
          <p:cNvSpPr txBox="1"/>
          <p:nvPr userDrawn="1"/>
        </p:nvSpPr>
        <p:spPr>
          <a:xfrm>
            <a:off x="3734488" y="4435438"/>
            <a:ext cx="4723025" cy="400110"/>
          </a:xfrm>
          <a:prstGeom prst="rect">
            <a:avLst/>
          </a:prstGeom>
          <a:noFill/>
        </p:spPr>
        <p:txBody>
          <a:bodyPr wrap="square" rtlCol="0">
            <a:spAutoFit/>
          </a:bodyPr>
          <a:lstStyle/>
          <a:p>
            <a:pPr algn="ctr"/>
            <a:r>
              <a:rPr lang="en-GB" sz="2000" dirty="0">
                <a:solidFill>
                  <a:schemeClr val="bg1"/>
                </a:solidFill>
                <a:latin typeface="Segoe UI" panose="020B0502040204020203" pitchFamily="34" charset="0"/>
                <a:cs typeface="Segoe UI" panose="020B0502040204020203" pitchFamily="34" charset="0"/>
              </a:rPr>
              <a:t>Questions</a:t>
            </a:r>
            <a:r>
              <a:rPr lang="en-GB" sz="2000" baseline="0" dirty="0">
                <a:solidFill>
                  <a:schemeClr val="bg1"/>
                </a:solidFill>
                <a:latin typeface="Segoe UI" panose="020B0502040204020203" pitchFamily="34" charset="0"/>
                <a:cs typeface="Segoe UI" panose="020B0502040204020203" pitchFamily="34" charset="0"/>
              </a:rPr>
              <a:t> &amp; Answers</a:t>
            </a:r>
            <a:endParaRPr lang="en-US" sz="20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4651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34483" y="1418050"/>
            <a:ext cx="4723028" cy="3542271"/>
          </a:xfrm>
          <a:prstGeom prst="rect">
            <a:avLst/>
          </a:prstGeom>
        </p:spPr>
      </p:pic>
      <p:sp>
        <p:nvSpPr>
          <p:cNvPr id="13" name="TextBox 12"/>
          <p:cNvSpPr txBox="1"/>
          <p:nvPr userDrawn="1"/>
        </p:nvSpPr>
        <p:spPr>
          <a:xfrm>
            <a:off x="3734488" y="4435438"/>
            <a:ext cx="4723025" cy="400110"/>
          </a:xfrm>
          <a:prstGeom prst="rect">
            <a:avLst/>
          </a:prstGeom>
          <a:noFill/>
        </p:spPr>
        <p:txBody>
          <a:bodyPr wrap="square" rtlCol="0">
            <a:spAutoFit/>
          </a:bodyPr>
          <a:lstStyle/>
          <a:p>
            <a:pPr algn="ctr"/>
            <a:r>
              <a:rPr lang="en-GB" sz="2000" dirty="0">
                <a:solidFill>
                  <a:schemeClr val="bg1"/>
                </a:solidFill>
                <a:latin typeface="Segoe UI" panose="020B0502040204020203" pitchFamily="34" charset="0"/>
                <a:cs typeface="Segoe UI" panose="020B0502040204020203" pitchFamily="34" charset="0"/>
              </a:rPr>
              <a:t>Demo Code</a:t>
            </a:r>
            <a:endParaRPr lang="en-US" sz="20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22169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Metro three tiles">
    <p:spTree>
      <p:nvGrpSpPr>
        <p:cNvPr id="1" name=""/>
        <p:cNvGrpSpPr/>
        <p:nvPr/>
      </p:nvGrpSpPr>
      <p:grpSpPr>
        <a:xfrm>
          <a:off x="0" y="0"/>
          <a:ext cx="0" cy="0"/>
          <a:chOff x="0" y="0"/>
          <a:chExt cx="0" cy="0"/>
        </a:xfrm>
      </p:grpSpPr>
      <p:sp>
        <p:nvSpPr>
          <p:cNvPr id="14" name="Rectangle 13"/>
          <p:cNvSpPr/>
          <p:nvPr userDrawn="1"/>
        </p:nvSpPr>
        <p:spPr>
          <a:xfrm>
            <a:off x="6249773" y="1306469"/>
            <a:ext cx="2691027" cy="20182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p:cNvSpPr/>
          <p:nvPr userDrawn="1"/>
        </p:nvSpPr>
        <p:spPr>
          <a:xfrm>
            <a:off x="3273168" y="1306469"/>
            <a:ext cx="2691027" cy="20182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Text Placeholder 21"/>
          <p:cNvSpPr>
            <a:spLocks noGrp="1"/>
          </p:cNvSpPr>
          <p:nvPr>
            <p:ph type="body" sz="quarter" idx="11" hasCustomPrompt="1"/>
          </p:nvPr>
        </p:nvSpPr>
        <p:spPr>
          <a:xfrm>
            <a:off x="3273168" y="1306469"/>
            <a:ext cx="2691027" cy="490150"/>
          </a:xfrm>
          <a:prstGeom prst="rect">
            <a:avLst/>
          </a:prstGeom>
          <a:noFill/>
        </p:spPr>
        <p:txBody>
          <a:bodyPr lIns="180000" tIns="180000" rIns="180000"/>
          <a:lstStyle>
            <a:lvl1pPr marL="0" indent="0">
              <a:buNone/>
              <a:defRPr sz="14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
        <p:nvSpPr>
          <p:cNvPr id="18" name="Text Placeholder 21"/>
          <p:cNvSpPr>
            <a:spLocks noGrp="1"/>
          </p:cNvSpPr>
          <p:nvPr>
            <p:ph type="body" sz="quarter" idx="12" hasCustomPrompt="1"/>
          </p:nvPr>
        </p:nvSpPr>
        <p:spPr>
          <a:xfrm>
            <a:off x="6249773" y="1306469"/>
            <a:ext cx="2691027" cy="490150"/>
          </a:xfrm>
          <a:prstGeom prst="rect">
            <a:avLst/>
          </a:prstGeom>
          <a:noFill/>
        </p:spPr>
        <p:txBody>
          <a:bodyPr lIns="180000" tIns="180000" rIns="180000"/>
          <a:lstStyle>
            <a:lvl1pPr marL="0" indent="0">
              <a:buNone/>
              <a:defRPr sz="14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
        <p:nvSpPr>
          <p:cNvPr id="20" name="Rectangle 19"/>
          <p:cNvSpPr/>
          <p:nvPr userDrawn="1"/>
        </p:nvSpPr>
        <p:spPr>
          <a:xfrm>
            <a:off x="3273168" y="3571875"/>
            <a:ext cx="2691027" cy="20182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Text Placeholder 21"/>
          <p:cNvSpPr>
            <a:spLocks noGrp="1"/>
          </p:cNvSpPr>
          <p:nvPr>
            <p:ph type="body" sz="quarter" idx="13" hasCustomPrompt="1"/>
          </p:nvPr>
        </p:nvSpPr>
        <p:spPr>
          <a:xfrm>
            <a:off x="3273168" y="3598649"/>
            <a:ext cx="2691027" cy="490150"/>
          </a:xfrm>
          <a:prstGeom prst="rect">
            <a:avLst/>
          </a:prstGeom>
          <a:noFill/>
        </p:spPr>
        <p:txBody>
          <a:bodyPr lIns="180000" tIns="180000" rIns="180000"/>
          <a:lstStyle>
            <a:lvl1pPr marL="0" indent="0">
              <a:buNone/>
              <a:defRPr sz="14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
        <p:nvSpPr>
          <p:cNvPr id="27" name="Rectangle 26"/>
          <p:cNvSpPr/>
          <p:nvPr userDrawn="1"/>
        </p:nvSpPr>
        <p:spPr>
          <a:xfrm>
            <a:off x="6253435" y="3571875"/>
            <a:ext cx="2691027" cy="20182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Text Placeholder 21"/>
          <p:cNvSpPr>
            <a:spLocks noGrp="1"/>
          </p:cNvSpPr>
          <p:nvPr>
            <p:ph type="body" sz="quarter" idx="14" hasCustomPrompt="1"/>
          </p:nvPr>
        </p:nvSpPr>
        <p:spPr>
          <a:xfrm>
            <a:off x="6253435" y="3598649"/>
            <a:ext cx="2691027" cy="490150"/>
          </a:xfrm>
          <a:prstGeom prst="rect">
            <a:avLst/>
          </a:prstGeom>
          <a:noFill/>
        </p:spPr>
        <p:txBody>
          <a:bodyPr lIns="180000" tIns="180000" rIns="180000"/>
          <a:lstStyle>
            <a:lvl1pPr marL="0" indent="0">
              <a:buNone/>
              <a:defRPr sz="14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Tree>
    <p:extLst>
      <p:ext uri="{BB962C8B-B14F-4D97-AF65-F5344CB8AC3E}">
        <p14:creationId xmlns:p14="http://schemas.microsoft.com/office/powerpoint/2010/main" val="426857897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Metro four tiles">
    <p:spTree>
      <p:nvGrpSpPr>
        <p:cNvPr id="1" name=""/>
        <p:cNvGrpSpPr/>
        <p:nvPr/>
      </p:nvGrpSpPr>
      <p:grpSpPr>
        <a:xfrm>
          <a:off x="0" y="0"/>
          <a:ext cx="0" cy="0"/>
          <a:chOff x="0" y="0"/>
          <a:chExt cx="0" cy="0"/>
        </a:xfrm>
      </p:grpSpPr>
      <p:sp>
        <p:nvSpPr>
          <p:cNvPr id="25" name="Rectangle 24"/>
          <p:cNvSpPr/>
          <p:nvPr userDrawn="1"/>
        </p:nvSpPr>
        <p:spPr>
          <a:xfrm>
            <a:off x="6249773" y="1306469"/>
            <a:ext cx="2691027" cy="20182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Rectangle 18"/>
          <p:cNvSpPr/>
          <p:nvPr userDrawn="1"/>
        </p:nvSpPr>
        <p:spPr>
          <a:xfrm>
            <a:off x="3273168" y="1306469"/>
            <a:ext cx="2691027" cy="20182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Text Placeholder 21"/>
          <p:cNvSpPr>
            <a:spLocks noGrp="1"/>
          </p:cNvSpPr>
          <p:nvPr>
            <p:ph type="body" sz="quarter" idx="11" hasCustomPrompt="1"/>
          </p:nvPr>
        </p:nvSpPr>
        <p:spPr>
          <a:xfrm>
            <a:off x="3273168" y="1306469"/>
            <a:ext cx="2691027" cy="490150"/>
          </a:xfrm>
          <a:prstGeom prst="rect">
            <a:avLst/>
          </a:prstGeom>
          <a:noFill/>
        </p:spPr>
        <p:txBody>
          <a:bodyPr lIns="180000" tIns="180000" rIns="180000"/>
          <a:lstStyle>
            <a:lvl1pPr marL="0" indent="0">
              <a:buNone/>
              <a:defRPr sz="14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
        <p:nvSpPr>
          <p:cNvPr id="23" name="Text Placeholder 21"/>
          <p:cNvSpPr>
            <a:spLocks noGrp="1"/>
          </p:cNvSpPr>
          <p:nvPr>
            <p:ph type="body" sz="quarter" idx="12" hasCustomPrompt="1"/>
          </p:nvPr>
        </p:nvSpPr>
        <p:spPr>
          <a:xfrm>
            <a:off x="6249773" y="1306469"/>
            <a:ext cx="2691027" cy="490150"/>
          </a:xfrm>
          <a:prstGeom prst="rect">
            <a:avLst/>
          </a:prstGeom>
          <a:noFill/>
        </p:spPr>
        <p:txBody>
          <a:bodyPr lIns="180000" tIns="180000" rIns="180000"/>
          <a:lstStyle>
            <a:lvl1pPr marL="0" indent="0">
              <a:buNone/>
              <a:defRPr sz="14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
        <p:nvSpPr>
          <p:cNvPr id="26" name="Rectangle 25"/>
          <p:cNvSpPr/>
          <p:nvPr userDrawn="1"/>
        </p:nvSpPr>
        <p:spPr>
          <a:xfrm>
            <a:off x="3273168" y="3571875"/>
            <a:ext cx="2691027" cy="20182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 name="Text Placeholder 21"/>
          <p:cNvSpPr>
            <a:spLocks noGrp="1"/>
          </p:cNvSpPr>
          <p:nvPr>
            <p:ph type="body" sz="quarter" idx="13" hasCustomPrompt="1"/>
          </p:nvPr>
        </p:nvSpPr>
        <p:spPr>
          <a:xfrm>
            <a:off x="3273168" y="3598649"/>
            <a:ext cx="2691027" cy="490150"/>
          </a:xfrm>
          <a:prstGeom prst="rect">
            <a:avLst/>
          </a:prstGeom>
          <a:noFill/>
        </p:spPr>
        <p:txBody>
          <a:bodyPr lIns="180000" tIns="180000" rIns="180000"/>
          <a:lstStyle>
            <a:lvl1pPr marL="0" indent="0">
              <a:buNone/>
              <a:defRPr sz="14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Tree>
    <p:extLst>
      <p:ext uri="{BB962C8B-B14F-4D97-AF65-F5344CB8AC3E}">
        <p14:creationId xmlns:p14="http://schemas.microsoft.com/office/powerpoint/2010/main" val="62912722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Metro five tiles">
    <p:spTree>
      <p:nvGrpSpPr>
        <p:cNvPr id="1" name=""/>
        <p:cNvGrpSpPr/>
        <p:nvPr/>
      </p:nvGrpSpPr>
      <p:grpSpPr>
        <a:xfrm>
          <a:off x="0" y="0"/>
          <a:ext cx="0" cy="0"/>
          <a:chOff x="0" y="0"/>
          <a:chExt cx="0" cy="0"/>
        </a:xfrm>
      </p:grpSpPr>
      <p:sp>
        <p:nvSpPr>
          <p:cNvPr id="16" name="Rectangle 15"/>
          <p:cNvSpPr/>
          <p:nvPr userDrawn="1"/>
        </p:nvSpPr>
        <p:spPr>
          <a:xfrm>
            <a:off x="4759414" y="1163594"/>
            <a:ext cx="2691027" cy="20182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Rectangle 16"/>
          <p:cNvSpPr/>
          <p:nvPr userDrawn="1"/>
        </p:nvSpPr>
        <p:spPr>
          <a:xfrm>
            <a:off x="1782809" y="1163594"/>
            <a:ext cx="2691027" cy="20182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Text Placeholder 21"/>
          <p:cNvSpPr>
            <a:spLocks noGrp="1"/>
          </p:cNvSpPr>
          <p:nvPr>
            <p:ph type="body" sz="quarter" idx="11" hasCustomPrompt="1"/>
          </p:nvPr>
        </p:nvSpPr>
        <p:spPr>
          <a:xfrm>
            <a:off x="1782809" y="1163594"/>
            <a:ext cx="2691028" cy="490150"/>
          </a:xfrm>
          <a:prstGeom prst="rect">
            <a:avLst/>
          </a:prstGeom>
          <a:noFill/>
        </p:spPr>
        <p:txBody>
          <a:bodyPr lIns="180000" tIns="180000" rIns="180000"/>
          <a:lstStyle>
            <a:lvl1pPr marL="0" indent="0">
              <a:buNone/>
              <a:defRPr sz="14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
        <p:nvSpPr>
          <p:cNvPr id="20" name="Text Placeholder 21"/>
          <p:cNvSpPr>
            <a:spLocks noGrp="1"/>
          </p:cNvSpPr>
          <p:nvPr>
            <p:ph type="body" sz="quarter" idx="12" hasCustomPrompt="1"/>
          </p:nvPr>
        </p:nvSpPr>
        <p:spPr>
          <a:xfrm>
            <a:off x="4759414" y="1163594"/>
            <a:ext cx="2691027" cy="490150"/>
          </a:xfrm>
          <a:prstGeom prst="rect">
            <a:avLst/>
          </a:prstGeom>
          <a:noFill/>
        </p:spPr>
        <p:txBody>
          <a:bodyPr lIns="180000" tIns="180000" rIns="180000"/>
          <a:lstStyle>
            <a:lvl1pPr marL="0" indent="0">
              <a:buNone/>
              <a:defRPr sz="14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
        <p:nvSpPr>
          <p:cNvPr id="21" name="Rectangle 20"/>
          <p:cNvSpPr/>
          <p:nvPr userDrawn="1"/>
        </p:nvSpPr>
        <p:spPr>
          <a:xfrm>
            <a:off x="1782809" y="3429000"/>
            <a:ext cx="2691027" cy="20182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Text Placeholder 21"/>
          <p:cNvSpPr>
            <a:spLocks noGrp="1"/>
          </p:cNvSpPr>
          <p:nvPr>
            <p:ph type="body" sz="quarter" idx="13" hasCustomPrompt="1"/>
          </p:nvPr>
        </p:nvSpPr>
        <p:spPr>
          <a:xfrm>
            <a:off x="1782809" y="3455774"/>
            <a:ext cx="2691027" cy="490150"/>
          </a:xfrm>
          <a:prstGeom prst="rect">
            <a:avLst/>
          </a:prstGeom>
          <a:noFill/>
        </p:spPr>
        <p:txBody>
          <a:bodyPr lIns="180000" tIns="180000" rIns="180000"/>
          <a:lstStyle>
            <a:lvl1pPr marL="0" indent="0">
              <a:buNone/>
              <a:defRPr sz="14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
        <p:nvSpPr>
          <p:cNvPr id="28" name="Rectangle 27"/>
          <p:cNvSpPr/>
          <p:nvPr userDrawn="1"/>
        </p:nvSpPr>
        <p:spPr>
          <a:xfrm>
            <a:off x="4773659" y="3429000"/>
            <a:ext cx="2691027" cy="20182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Text Placeholder 21"/>
          <p:cNvSpPr>
            <a:spLocks noGrp="1"/>
          </p:cNvSpPr>
          <p:nvPr>
            <p:ph type="body" sz="quarter" idx="14" hasCustomPrompt="1"/>
          </p:nvPr>
        </p:nvSpPr>
        <p:spPr>
          <a:xfrm>
            <a:off x="4773659" y="3455774"/>
            <a:ext cx="2691027" cy="490150"/>
          </a:xfrm>
          <a:prstGeom prst="rect">
            <a:avLst/>
          </a:prstGeom>
          <a:noFill/>
        </p:spPr>
        <p:txBody>
          <a:bodyPr lIns="180000" tIns="180000" rIns="180000"/>
          <a:lstStyle>
            <a:lvl1pPr marL="0" indent="0">
              <a:buNone/>
              <a:defRPr sz="14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
        <p:nvSpPr>
          <p:cNvPr id="30" name="Rectangle 29"/>
          <p:cNvSpPr/>
          <p:nvPr userDrawn="1"/>
        </p:nvSpPr>
        <p:spPr>
          <a:xfrm>
            <a:off x="7731215" y="1163594"/>
            <a:ext cx="2691027" cy="20182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Text Placeholder 21"/>
          <p:cNvSpPr>
            <a:spLocks noGrp="1"/>
          </p:cNvSpPr>
          <p:nvPr>
            <p:ph type="body" sz="quarter" idx="15" hasCustomPrompt="1"/>
          </p:nvPr>
        </p:nvSpPr>
        <p:spPr>
          <a:xfrm>
            <a:off x="7731215" y="1163594"/>
            <a:ext cx="2691027" cy="490150"/>
          </a:xfrm>
          <a:prstGeom prst="rect">
            <a:avLst/>
          </a:prstGeom>
          <a:noFill/>
        </p:spPr>
        <p:txBody>
          <a:bodyPr lIns="180000" tIns="180000" rIns="180000"/>
          <a:lstStyle>
            <a:lvl1pPr marL="0" indent="0">
              <a:buNone/>
              <a:defRPr sz="1400" b="1" baseline="0">
                <a:solidFill>
                  <a:schemeClr val="bg1"/>
                </a:solidFill>
                <a:latin typeface="Segoe UI" panose="020B0502040204020203" pitchFamily="34" charset="0"/>
                <a:ea typeface="Segoe UI Black" panose="020B0A02040204020203" pitchFamily="34" charset="0"/>
                <a:cs typeface="Segoe UI" panose="020B0502040204020203" pitchFamily="34" charset="0"/>
              </a:defRPr>
            </a:lvl1pPr>
          </a:lstStyle>
          <a:p>
            <a:pPr lvl="0"/>
            <a:r>
              <a:rPr lang="en-GB" dirty="0"/>
              <a:t>SECTION TITLE</a:t>
            </a:r>
            <a:endParaRPr lang="en-US" dirty="0"/>
          </a:p>
        </p:txBody>
      </p:sp>
    </p:spTree>
    <p:extLst>
      <p:ext uri="{BB962C8B-B14F-4D97-AF65-F5344CB8AC3E}">
        <p14:creationId xmlns:p14="http://schemas.microsoft.com/office/powerpoint/2010/main" val="3165402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theme" Target="../theme/theme2.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8">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2256894"/>
      </p:ext>
    </p:extLst>
  </p:cSld>
  <p:clrMap bg1="lt1" tx1="dk1" bg2="lt2" tx2="dk2" accent1="accent1" accent2="accent2" accent3="accent3" accent4="accent4" accent5="accent5" accent6="accent6" hlink="hlink" folHlink="folHlink"/>
  <p:sldLayoutIdLst>
    <p:sldLayoutId id="2147483696" r:id="rId1"/>
    <p:sldLayoutId id="2147483711" r:id="rId2"/>
    <p:sldLayoutId id="2147483712"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9" r:id="rId13"/>
    <p:sldLayoutId id="2147483714" r:id="rId14"/>
    <p:sldLayoutId id="2147483715" r:id="rId15"/>
    <p:sldLayoutId id="2147483718" r:id="rId16"/>
    <p:sldLayoutId id="2147483719" r:id="rId17"/>
    <p:sldLayoutId id="2147483720" r:id="rId18"/>
    <p:sldLayoutId id="2147483721" r:id="rId19"/>
    <p:sldLayoutId id="2147483722" r:id="rId20"/>
    <p:sldLayoutId id="2147483723" r:id="rId21"/>
    <p:sldLayoutId id="2147483724" r:id="rId22"/>
    <p:sldLayoutId id="2147483725" r:id="rId23"/>
    <p:sldLayoutId id="2147483726" r:id="rId24"/>
    <p:sldLayoutId id="2147483727" r:id="rId25"/>
    <p:sldLayoutId id="2147483728"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5/8/2020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122010821"/>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3" r:id="rId13"/>
    <p:sldLayoutId id="2147483744" r:id="rId14"/>
    <p:sldLayoutId id="2147483745" r:id="rId15"/>
    <p:sldLayoutId id="2147483746" r:id="rId16"/>
    <p:sldLayoutId id="2147483747" r:id="rId17"/>
    <p:sldLayoutId id="2147483749" r:id="rId18"/>
    <p:sldLayoutId id="2147483750"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19.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7.xml"/><Relationship Id="rId6" Type="http://schemas.openxmlformats.org/officeDocument/2006/relationships/image" Target="../media/image5.emf"/><Relationship Id="rId5" Type="http://schemas.openxmlformats.org/officeDocument/2006/relationships/image" Target="../media/image3.emf"/><Relationship Id="rId10" Type="http://schemas.openxmlformats.org/officeDocument/2006/relationships/image" Target="../media/image9.emf"/><Relationship Id="rId4" Type="http://schemas.openxmlformats.org/officeDocument/2006/relationships/image" Target="../media/image20.png"/><Relationship Id="rId9" Type="http://schemas.openxmlformats.org/officeDocument/2006/relationships/image" Target="../media/image8.emf"/></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tags" Target="../tags/tag19.xml"/><Relationship Id="rId7" Type="http://schemas.openxmlformats.org/officeDocument/2006/relationships/oleObject" Target="../embeddings/oleObject4.bin"/><Relationship Id="rId2" Type="http://schemas.openxmlformats.org/officeDocument/2006/relationships/tags" Target="../tags/tag18.xml"/><Relationship Id="rId1" Type="http://schemas.openxmlformats.org/officeDocument/2006/relationships/vmlDrawing" Target="../drawings/vmlDrawing4.vml"/><Relationship Id="rId6" Type="http://schemas.openxmlformats.org/officeDocument/2006/relationships/notesSlide" Target="../notesSlides/notesSlide7.xml"/><Relationship Id="rId5" Type="http://schemas.openxmlformats.org/officeDocument/2006/relationships/slideLayout" Target="../slideLayouts/slideLayout41.xml"/><Relationship Id="rId4" Type="http://schemas.openxmlformats.org/officeDocument/2006/relationships/tags" Target="../tags/tag20.xml"/></Relationships>
</file>

<file path=ppt/slides/_rels/slide12.xml.rels><?xml version="1.0" encoding="UTF-8" standalone="yes"?>
<Relationships xmlns="http://schemas.openxmlformats.org/package/2006/relationships"><Relationship Id="rId13" Type="http://schemas.openxmlformats.org/officeDocument/2006/relationships/tags" Target="../tags/tag32.xml"/><Relationship Id="rId18" Type="http://schemas.openxmlformats.org/officeDocument/2006/relationships/tags" Target="../tags/tag37.xml"/><Relationship Id="rId26" Type="http://schemas.openxmlformats.org/officeDocument/2006/relationships/tags" Target="../tags/tag45.xml"/><Relationship Id="rId39" Type="http://schemas.openxmlformats.org/officeDocument/2006/relationships/tags" Target="../tags/tag58.xml"/><Relationship Id="rId21" Type="http://schemas.openxmlformats.org/officeDocument/2006/relationships/tags" Target="../tags/tag40.xml"/><Relationship Id="rId34" Type="http://schemas.openxmlformats.org/officeDocument/2006/relationships/tags" Target="../tags/tag53.xml"/><Relationship Id="rId42" Type="http://schemas.openxmlformats.org/officeDocument/2006/relationships/tags" Target="../tags/tag61.xml"/><Relationship Id="rId47" Type="http://schemas.openxmlformats.org/officeDocument/2006/relationships/tags" Target="../tags/tag66.xml"/><Relationship Id="rId50" Type="http://schemas.openxmlformats.org/officeDocument/2006/relationships/tags" Target="../tags/tag69.xml"/><Relationship Id="rId55" Type="http://schemas.openxmlformats.org/officeDocument/2006/relationships/image" Target="../media/image25.emf"/><Relationship Id="rId7" Type="http://schemas.openxmlformats.org/officeDocument/2006/relationships/tags" Target="../tags/tag26.xml"/><Relationship Id="rId2" Type="http://schemas.openxmlformats.org/officeDocument/2006/relationships/tags" Target="../tags/tag21.xml"/><Relationship Id="rId16" Type="http://schemas.openxmlformats.org/officeDocument/2006/relationships/tags" Target="../tags/tag35.xml"/><Relationship Id="rId29" Type="http://schemas.openxmlformats.org/officeDocument/2006/relationships/tags" Target="../tags/tag48.xml"/><Relationship Id="rId11" Type="http://schemas.openxmlformats.org/officeDocument/2006/relationships/tags" Target="../tags/tag30.xml"/><Relationship Id="rId24" Type="http://schemas.openxmlformats.org/officeDocument/2006/relationships/tags" Target="../tags/tag43.xml"/><Relationship Id="rId32" Type="http://schemas.openxmlformats.org/officeDocument/2006/relationships/tags" Target="../tags/tag51.xml"/><Relationship Id="rId37" Type="http://schemas.openxmlformats.org/officeDocument/2006/relationships/tags" Target="../tags/tag56.xml"/><Relationship Id="rId40" Type="http://schemas.openxmlformats.org/officeDocument/2006/relationships/tags" Target="../tags/tag59.xml"/><Relationship Id="rId45" Type="http://schemas.openxmlformats.org/officeDocument/2006/relationships/tags" Target="../tags/tag64.xml"/><Relationship Id="rId53" Type="http://schemas.openxmlformats.org/officeDocument/2006/relationships/notesSlide" Target="../notesSlides/notesSlide8.xml"/><Relationship Id="rId5" Type="http://schemas.openxmlformats.org/officeDocument/2006/relationships/tags" Target="../tags/tag24.xml"/><Relationship Id="rId10" Type="http://schemas.openxmlformats.org/officeDocument/2006/relationships/tags" Target="../tags/tag29.xml"/><Relationship Id="rId19" Type="http://schemas.openxmlformats.org/officeDocument/2006/relationships/tags" Target="../tags/tag38.xml"/><Relationship Id="rId31" Type="http://schemas.openxmlformats.org/officeDocument/2006/relationships/tags" Target="../tags/tag50.xml"/><Relationship Id="rId44" Type="http://schemas.openxmlformats.org/officeDocument/2006/relationships/tags" Target="../tags/tag63.xml"/><Relationship Id="rId52" Type="http://schemas.openxmlformats.org/officeDocument/2006/relationships/slideLayout" Target="../slideLayouts/slideLayout41.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tags" Target="../tags/tag33.xml"/><Relationship Id="rId22" Type="http://schemas.openxmlformats.org/officeDocument/2006/relationships/tags" Target="../tags/tag41.xml"/><Relationship Id="rId27" Type="http://schemas.openxmlformats.org/officeDocument/2006/relationships/tags" Target="../tags/tag46.xml"/><Relationship Id="rId30" Type="http://schemas.openxmlformats.org/officeDocument/2006/relationships/tags" Target="../tags/tag49.xml"/><Relationship Id="rId35" Type="http://schemas.openxmlformats.org/officeDocument/2006/relationships/tags" Target="../tags/tag54.xml"/><Relationship Id="rId43" Type="http://schemas.openxmlformats.org/officeDocument/2006/relationships/tags" Target="../tags/tag62.xml"/><Relationship Id="rId48" Type="http://schemas.openxmlformats.org/officeDocument/2006/relationships/tags" Target="../tags/tag67.xml"/><Relationship Id="rId8" Type="http://schemas.openxmlformats.org/officeDocument/2006/relationships/tags" Target="../tags/tag27.xml"/><Relationship Id="rId51" Type="http://schemas.openxmlformats.org/officeDocument/2006/relationships/tags" Target="../tags/tag70.xml"/><Relationship Id="rId3" Type="http://schemas.openxmlformats.org/officeDocument/2006/relationships/tags" Target="../tags/tag22.xml"/><Relationship Id="rId12" Type="http://schemas.openxmlformats.org/officeDocument/2006/relationships/tags" Target="../tags/tag31.xml"/><Relationship Id="rId17" Type="http://schemas.openxmlformats.org/officeDocument/2006/relationships/tags" Target="../tags/tag36.xml"/><Relationship Id="rId25" Type="http://schemas.openxmlformats.org/officeDocument/2006/relationships/tags" Target="../tags/tag44.xml"/><Relationship Id="rId33" Type="http://schemas.openxmlformats.org/officeDocument/2006/relationships/tags" Target="../tags/tag52.xml"/><Relationship Id="rId38" Type="http://schemas.openxmlformats.org/officeDocument/2006/relationships/tags" Target="../tags/tag57.xml"/><Relationship Id="rId46" Type="http://schemas.openxmlformats.org/officeDocument/2006/relationships/tags" Target="../tags/tag65.xml"/><Relationship Id="rId20" Type="http://schemas.openxmlformats.org/officeDocument/2006/relationships/tags" Target="../tags/tag39.xml"/><Relationship Id="rId41" Type="http://schemas.openxmlformats.org/officeDocument/2006/relationships/tags" Target="../tags/tag60.xml"/><Relationship Id="rId54" Type="http://schemas.openxmlformats.org/officeDocument/2006/relationships/oleObject" Target="../embeddings/oleObject5.bin"/><Relationship Id="rId1" Type="http://schemas.openxmlformats.org/officeDocument/2006/relationships/vmlDrawing" Target="../drawings/vmlDrawing5.vml"/><Relationship Id="rId6" Type="http://schemas.openxmlformats.org/officeDocument/2006/relationships/tags" Target="../tags/tag25.xml"/><Relationship Id="rId15" Type="http://schemas.openxmlformats.org/officeDocument/2006/relationships/tags" Target="../tags/tag34.xml"/><Relationship Id="rId23" Type="http://schemas.openxmlformats.org/officeDocument/2006/relationships/tags" Target="../tags/tag42.xml"/><Relationship Id="rId28" Type="http://schemas.openxmlformats.org/officeDocument/2006/relationships/tags" Target="../tags/tag47.xml"/><Relationship Id="rId36" Type="http://schemas.openxmlformats.org/officeDocument/2006/relationships/tags" Target="../tags/tag55.xml"/><Relationship Id="rId49" Type="http://schemas.openxmlformats.org/officeDocument/2006/relationships/tags" Target="../tags/tag68.xml"/></Relationships>
</file>

<file path=ppt/slides/_rels/slide13.xml.rels><?xml version="1.0" encoding="UTF-8" standalone="yes"?>
<Relationships xmlns="http://schemas.openxmlformats.org/package/2006/relationships"><Relationship Id="rId13" Type="http://schemas.openxmlformats.org/officeDocument/2006/relationships/tags" Target="../tags/tag82.xml"/><Relationship Id="rId18" Type="http://schemas.openxmlformats.org/officeDocument/2006/relationships/tags" Target="../tags/tag87.xml"/><Relationship Id="rId26" Type="http://schemas.openxmlformats.org/officeDocument/2006/relationships/tags" Target="../tags/tag95.xml"/><Relationship Id="rId39" Type="http://schemas.openxmlformats.org/officeDocument/2006/relationships/tags" Target="../tags/tag108.xml"/><Relationship Id="rId21" Type="http://schemas.openxmlformats.org/officeDocument/2006/relationships/tags" Target="../tags/tag90.xml"/><Relationship Id="rId34" Type="http://schemas.openxmlformats.org/officeDocument/2006/relationships/tags" Target="../tags/tag103.xml"/><Relationship Id="rId42" Type="http://schemas.openxmlformats.org/officeDocument/2006/relationships/tags" Target="../tags/tag111.xml"/><Relationship Id="rId47" Type="http://schemas.openxmlformats.org/officeDocument/2006/relationships/tags" Target="../tags/tag116.xml"/><Relationship Id="rId50" Type="http://schemas.openxmlformats.org/officeDocument/2006/relationships/tags" Target="../tags/tag119.xml"/><Relationship Id="rId55" Type="http://schemas.openxmlformats.org/officeDocument/2006/relationships/slideLayout" Target="../slideLayouts/slideLayout42.xml"/><Relationship Id="rId7" Type="http://schemas.openxmlformats.org/officeDocument/2006/relationships/tags" Target="../tags/tag76.xml"/><Relationship Id="rId2" Type="http://schemas.openxmlformats.org/officeDocument/2006/relationships/tags" Target="../tags/tag71.xml"/><Relationship Id="rId16" Type="http://schemas.openxmlformats.org/officeDocument/2006/relationships/tags" Target="../tags/tag85.xml"/><Relationship Id="rId29" Type="http://schemas.openxmlformats.org/officeDocument/2006/relationships/tags" Target="../tags/tag98.xml"/><Relationship Id="rId11" Type="http://schemas.openxmlformats.org/officeDocument/2006/relationships/tags" Target="../tags/tag80.xml"/><Relationship Id="rId24" Type="http://schemas.openxmlformats.org/officeDocument/2006/relationships/tags" Target="../tags/tag93.xml"/><Relationship Id="rId32" Type="http://schemas.openxmlformats.org/officeDocument/2006/relationships/tags" Target="../tags/tag101.xml"/><Relationship Id="rId37" Type="http://schemas.openxmlformats.org/officeDocument/2006/relationships/tags" Target="../tags/tag106.xml"/><Relationship Id="rId40" Type="http://schemas.openxmlformats.org/officeDocument/2006/relationships/tags" Target="../tags/tag109.xml"/><Relationship Id="rId45" Type="http://schemas.openxmlformats.org/officeDocument/2006/relationships/tags" Target="../tags/tag114.xml"/><Relationship Id="rId53" Type="http://schemas.openxmlformats.org/officeDocument/2006/relationships/tags" Target="../tags/tag122.xml"/><Relationship Id="rId58" Type="http://schemas.openxmlformats.org/officeDocument/2006/relationships/image" Target="../media/image25.emf"/><Relationship Id="rId5" Type="http://schemas.openxmlformats.org/officeDocument/2006/relationships/tags" Target="../tags/tag74.xml"/><Relationship Id="rId19" Type="http://schemas.openxmlformats.org/officeDocument/2006/relationships/tags" Target="../tags/tag88.xml"/><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tags" Target="../tags/tag83.xml"/><Relationship Id="rId22" Type="http://schemas.openxmlformats.org/officeDocument/2006/relationships/tags" Target="../tags/tag91.xml"/><Relationship Id="rId27" Type="http://schemas.openxmlformats.org/officeDocument/2006/relationships/tags" Target="../tags/tag96.xml"/><Relationship Id="rId30" Type="http://schemas.openxmlformats.org/officeDocument/2006/relationships/tags" Target="../tags/tag99.xml"/><Relationship Id="rId35" Type="http://schemas.openxmlformats.org/officeDocument/2006/relationships/tags" Target="../tags/tag104.xml"/><Relationship Id="rId43" Type="http://schemas.openxmlformats.org/officeDocument/2006/relationships/tags" Target="../tags/tag112.xml"/><Relationship Id="rId48" Type="http://schemas.openxmlformats.org/officeDocument/2006/relationships/tags" Target="../tags/tag117.xml"/><Relationship Id="rId56" Type="http://schemas.openxmlformats.org/officeDocument/2006/relationships/notesSlide" Target="../notesSlides/notesSlide9.xml"/><Relationship Id="rId8" Type="http://schemas.openxmlformats.org/officeDocument/2006/relationships/tags" Target="../tags/tag77.xml"/><Relationship Id="rId51" Type="http://schemas.openxmlformats.org/officeDocument/2006/relationships/tags" Target="../tags/tag120.xml"/><Relationship Id="rId3" Type="http://schemas.openxmlformats.org/officeDocument/2006/relationships/tags" Target="../tags/tag72.xml"/><Relationship Id="rId12" Type="http://schemas.openxmlformats.org/officeDocument/2006/relationships/tags" Target="../tags/tag81.xml"/><Relationship Id="rId17" Type="http://schemas.openxmlformats.org/officeDocument/2006/relationships/tags" Target="../tags/tag86.xml"/><Relationship Id="rId25" Type="http://schemas.openxmlformats.org/officeDocument/2006/relationships/tags" Target="../tags/tag94.xml"/><Relationship Id="rId33" Type="http://schemas.openxmlformats.org/officeDocument/2006/relationships/tags" Target="../tags/tag102.xml"/><Relationship Id="rId38" Type="http://schemas.openxmlformats.org/officeDocument/2006/relationships/tags" Target="../tags/tag107.xml"/><Relationship Id="rId46" Type="http://schemas.openxmlformats.org/officeDocument/2006/relationships/tags" Target="../tags/tag115.xml"/><Relationship Id="rId20" Type="http://schemas.openxmlformats.org/officeDocument/2006/relationships/tags" Target="../tags/tag89.xml"/><Relationship Id="rId41" Type="http://schemas.openxmlformats.org/officeDocument/2006/relationships/tags" Target="../tags/tag110.xml"/><Relationship Id="rId54" Type="http://schemas.openxmlformats.org/officeDocument/2006/relationships/tags" Target="../tags/tag123.xml"/><Relationship Id="rId1" Type="http://schemas.openxmlformats.org/officeDocument/2006/relationships/vmlDrawing" Target="../drawings/vmlDrawing6.vml"/><Relationship Id="rId6" Type="http://schemas.openxmlformats.org/officeDocument/2006/relationships/tags" Target="../tags/tag75.xml"/><Relationship Id="rId15" Type="http://schemas.openxmlformats.org/officeDocument/2006/relationships/tags" Target="../tags/tag84.xml"/><Relationship Id="rId23" Type="http://schemas.openxmlformats.org/officeDocument/2006/relationships/tags" Target="../tags/tag92.xml"/><Relationship Id="rId28" Type="http://schemas.openxmlformats.org/officeDocument/2006/relationships/tags" Target="../tags/tag97.xml"/><Relationship Id="rId36" Type="http://schemas.openxmlformats.org/officeDocument/2006/relationships/tags" Target="../tags/tag105.xml"/><Relationship Id="rId49" Type="http://schemas.openxmlformats.org/officeDocument/2006/relationships/tags" Target="../tags/tag118.xml"/><Relationship Id="rId57" Type="http://schemas.openxmlformats.org/officeDocument/2006/relationships/oleObject" Target="../embeddings/oleObject6.bin"/><Relationship Id="rId10" Type="http://schemas.openxmlformats.org/officeDocument/2006/relationships/tags" Target="../tags/tag79.xml"/><Relationship Id="rId31" Type="http://schemas.openxmlformats.org/officeDocument/2006/relationships/tags" Target="../tags/tag100.xml"/><Relationship Id="rId44" Type="http://schemas.openxmlformats.org/officeDocument/2006/relationships/tags" Target="../tags/tag113.xml"/><Relationship Id="rId52" Type="http://schemas.openxmlformats.org/officeDocument/2006/relationships/tags" Target="../tags/tag121.xml"/></Relationships>
</file>

<file path=ppt/slides/_rels/slide14.xml.rels><?xml version="1.0" encoding="UTF-8" standalone="yes"?>
<Relationships xmlns="http://schemas.openxmlformats.org/package/2006/relationships"><Relationship Id="rId13" Type="http://schemas.openxmlformats.org/officeDocument/2006/relationships/tags" Target="../tags/tag136.xml"/><Relationship Id="rId18" Type="http://schemas.openxmlformats.org/officeDocument/2006/relationships/tags" Target="../tags/tag141.xml"/><Relationship Id="rId26" Type="http://schemas.openxmlformats.org/officeDocument/2006/relationships/tags" Target="../tags/tag149.xml"/><Relationship Id="rId39" Type="http://schemas.openxmlformats.org/officeDocument/2006/relationships/tags" Target="../tags/tag162.xml"/><Relationship Id="rId21" Type="http://schemas.openxmlformats.org/officeDocument/2006/relationships/tags" Target="../tags/tag144.xml"/><Relationship Id="rId34" Type="http://schemas.openxmlformats.org/officeDocument/2006/relationships/tags" Target="../tags/tag157.xml"/><Relationship Id="rId42" Type="http://schemas.openxmlformats.org/officeDocument/2006/relationships/tags" Target="../tags/tag165.xml"/><Relationship Id="rId47" Type="http://schemas.openxmlformats.org/officeDocument/2006/relationships/tags" Target="../tags/tag170.xml"/><Relationship Id="rId50" Type="http://schemas.openxmlformats.org/officeDocument/2006/relationships/tags" Target="../tags/tag173.xml"/><Relationship Id="rId55" Type="http://schemas.openxmlformats.org/officeDocument/2006/relationships/tags" Target="../tags/tag178.xml"/><Relationship Id="rId7" Type="http://schemas.openxmlformats.org/officeDocument/2006/relationships/tags" Target="../tags/tag130.xml"/><Relationship Id="rId2" Type="http://schemas.openxmlformats.org/officeDocument/2006/relationships/tags" Target="../tags/tag125.xml"/><Relationship Id="rId16" Type="http://schemas.openxmlformats.org/officeDocument/2006/relationships/tags" Target="../tags/tag139.xml"/><Relationship Id="rId29" Type="http://schemas.openxmlformats.org/officeDocument/2006/relationships/tags" Target="../tags/tag152.xml"/><Relationship Id="rId11" Type="http://schemas.openxmlformats.org/officeDocument/2006/relationships/tags" Target="../tags/tag134.xml"/><Relationship Id="rId24" Type="http://schemas.openxmlformats.org/officeDocument/2006/relationships/tags" Target="../tags/tag147.xml"/><Relationship Id="rId32" Type="http://schemas.openxmlformats.org/officeDocument/2006/relationships/tags" Target="../tags/tag155.xml"/><Relationship Id="rId37" Type="http://schemas.openxmlformats.org/officeDocument/2006/relationships/tags" Target="../tags/tag160.xml"/><Relationship Id="rId40" Type="http://schemas.openxmlformats.org/officeDocument/2006/relationships/tags" Target="../tags/tag163.xml"/><Relationship Id="rId45" Type="http://schemas.openxmlformats.org/officeDocument/2006/relationships/tags" Target="../tags/tag168.xml"/><Relationship Id="rId53" Type="http://schemas.openxmlformats.org/officeDocument/2006/relationships/tags" Target="../tags/tag176.xml"/><Relationship Id="rId58" Type="http://schemas.openxmlformats.org/officeDocument/2006/relationships/tags" Target="../tags/tag181.xml"/><Relationship Id="rId5" Type="http://schemas.openxmlformats.org/officeDocument/2006/relationships/tags" Target="../tags/tag128.xml"/><Relationship Id="rId61" Type="http://schemas.openxmlformats.org/officeDocument/2006/relationships/notesSlide" Target="../notesSlides/notesSlide10.xml"/><Relationship Id="rId19" Type="http://schemas.openxmlformats.org/officeDocument/2006/relationships/tags" Target="../tags/tag142.xml"/><Relationship Id="rId14" Type="http://schemas.openxmlformats.org/officeDocument/2006/relationships/tags" Target="../tags/tag137.xml"/><Relationship Id="rId22" Type="http://schemas.openxmlformats.org/officeDocument/2006/relationships/tags" Target="../tags/tag145.xml"/><Relationship Id="rId27" Type="http://schemas.openxmlformats.org/officeDocument/2006/relationships/tags" Target="../tags/tag150.xml"/><Relationship Id="rId30" Type="http://schemas.openxmlformats.org/officeDocument/2006/relationships/tags" Target="../tags/tag153.xml"/><Relationship Id="rId35" Type="http://schemas.openxmlformats.org/officeDocument/2006/relationships/tags" Target="../tags/tag158.xml"/><Relationship Id="rId43" Type="http://schemas.openxmlformats.org/officeDocument/2006/relationships/tags" Target="../tags/tag166.xml"/><Relationship Id="rId48" Type="http://schemas.openxmlformats.org/officeDocument/2006/relationships/tags" Target="../tags/tag171.xml"/><Relationship Id="rId56" Type="http://schemas.openxmlformats.org/officeDocument/2006/relationships/tags" Target="../tags/tag179.xml"/><Relationship Id="rId8" Type="http://schemas.openxmlformats.org/officeDocument/2006/relationships/tags" Target="../tags/tag131.xml"/><Relationship Id="rId51" Type="http://schemas.openxmlformats.org/officeDocument/2006/relationships/tags" Target="../tags/tag174.xml"/><Relationship Id="rId3" Type="http://schemas.openxmlformats.org/officeDocument/2006/relationships/tags" Target="../tags/tag126.xml"/><Relationship Id="rId12" Type="http://schemas.openxmlformats.org/officeDocument/2006/relationships/tags" Target="../tags/tag135.xml"/><Relationship Id="rId17" Type="http://schemas.openxmlformats.org/officeDocument/2006/relationships/tags" Target="../tags/tag140.xml"/><Relationship Id="rId25" Type="http://schemas.openxmlformats.org/officeDocument/2006/relationships/tags" Target="../tags/tag148.xml"/><Relationship Id="rId33" Type="http://schemas.openxmlformats.org/officeDocument/2006/relationships/tags" Target="../tags/tag156.xml"/><Relationship Id="rId38" Type="http://schemas.openxmlformats.org/officeDocument/2006/relationships/tags" Target="../tags/tag161.xml"/><Relationship Id="rId46" Type="http://schemas.openxmlformats.org/officeDocument/2006/relationships/tags" Target="../tags/tag169.xml"/><Relationship Id="rId59" Type="http://schemas.openxmlformats.org/officeDocument/2006/relationships/tags" Target="../tags/tag182.xml"/><Relationship Id="rId20" Type="http://schemas.openxmlformats.org/officeDocument/2006/relationships/tags" Target="../tags/tag143.xml"/><Relationship Id="rId41" Type="http://schemas.openxmlformats.org/officeDocument/2006/relationships/tags" Target="../tags/tag164.xml"/><Relationship Id="rId54" Type="http://schemas.openxmlformats.org/officeDocument/2006/relationships/tags" Target="../tags/tag177.xml"/><Relationship Id="rId1" Type="http://schemas.openxmlformats.org/officeDocument/2006/relationships/tags" Target="../tags/tag124.xml"/><Relationship Id="rId6" Type="http://schemas.openxmlformats.org/officeDocument/2006/relationships/tags" Target="../tags/tag129.xml"/><Relationship Id="rId15" Type="http://schemas.openxmlformats.org/officeDocument/2006/relationships/tags" Target="../tags/tag138.xml"/><Relationship Id="rId23" Type="http://schemas.openxmlformats.org/officeDocument/2006/relationships/tags" Target="../tags/tag146.xml"/><Relationship Id="rId28" Type="http://schemas.openxmlformats.org/officeDocument/2006/relationships/tags" Target="../tags/tag151.xml"/><Relationship Id="rId36" Type="http://schemas.openxmlformats.org/officeDocument/2006/relationships/tags" Target="../tags/tag159.xml"/><Relationship Id="rId49" Type="http://schemas.openxmlformats.org/officeDocument/2006/relationships/tags" Target="../tags/tag172.xml"/><Relationship Id="rId57" Type="http://schemas.openxmlformats.org/officeDocument/2006/relationships/tags" Target="../tags/tag180.xml"/><Relationship Id="rId10" Type="http://schemas.openxmlformats.org/officeDocument/2006/relationships/tags" Target="../tags/tag133.xml"/><Relationship Id="rId31" Type="http://schemas.openxmlformats.org/officeDocument/2006/relationships/tags" Target="../tags/tag154.xml"/><Relationship Id="rId44" Type="http://schemas.openxmlformats.org/officeDocument/2006/relationships/tags" Target="../tags/tag167.xml"/><Relationship Id="rId52" Type="http://schemas.openxmlformats.org/officeDocument/2006/relationships/tags" Target="../tags/tag175.xml"/><Relationship Id="rId60" Type="http://schemas.openxmlformats.org/officeDocument/2006/relationships/slideLayout" Target="../slideLayouts/slideLayout42.xml"/><Relationship Id="rId4" Type="http://schemas.openxmlformats.org/officeDocument/2006/relationships/tags" Target="../tags/tag127.xml"/><Relationship Id="rId9" Type="http://schemas.openxmlformats.org/officeDocument/2006/relationships/tags" Target="../tags/tag132.xml"/></Relationships>
</file>

<file path=ppt/slides/_rels/slide15.xml.rels><?xml version="1.0" encoding="UTF-8" standalone="yes"?>
<Relationships xmlns="http://schemas.openxmlformats.org/package/2006/relationships"><Relationship Id="rId13" Type="http://schemas.openxmlformats.org/officeDocument/2006/relationships/tags" Target="../tags/tag194.xml"/><Relationship Id="rId18" Type="http://schemas.openxmlformats.org/officeDocument/2006/relationships/tags" Target="../tags/tag199.xml"/><Relationship Id="rId26" Type="http://schemas.openxmlformats.org/officeDocument/2006/relationships/tags" Target="../tags/tag207.xml"/><Relationship Id="rId39" Type="http://schemas.openxmlformats.org/officeDocument/2006/relationships/tags" Target="../tags/tag220.xml"/><Relationship Id="rId21" Type="http://schemas.openxmlformats.org/officeDocument/2006/relationships/tags" Target="../tags/tag202.xml"/><Relationship Id="rId34" Type="http://schemas.openxmlformats.org/officeDocument/2006/relationships/tags" Target="../tags/tag215.xml"/><Relationship Id="rId42" Type="http://schemas.openxmlformats.org/officeDocument/2006/relationships/tags" Target="../tags/tag223.xml"/><Relationship Id="rId47" Type="http://schemas.openxmlformats.org/officeDocument/2006/relationships/tags" Target="../tags/tag228.xml"/><Relationship Id="rId50" Type="http://schemas.openxmlformats.org/officeDocument/2006/relationships/tags" Target="../tags/tag231.xml"/><Relationship Id="rId55" Type="http://schemas.openxmlformats.org/officeDocument/2006/relationships/tags" Target="../tags/tag236.xml"/><Relationship Id="rId7" Type="http://schemas.openxmlformats.org/officeDocument/2006/relationships/tags" Target="../tags/tag188.xml"/><Relationship Id="rId2" Type="http://schemas.openxmlformats.org/officeDocument/2006/relationships/tags" Target="../tags/tag183.xml"/><Relationship Id="rId16" Type="http://schemas.openxmlformats.org/officeDocument/2006/relationships/tags" Target="../tags/tag197.xml"/><Relationship Id="rId29" Type="http://schemas.openxmlformats.org/officeDocument/2006/relationships/tags" Target="../tags/tag210.xml"/><Relationship Id="rId11" Type="http://schemas.openxmlformats.org/officeDocument/2006/relationships/tags" Target="../tags/tag192.xml"/><Relationship Id="rId24" Type="http://schemas.openxmlformats.org/officeDocument/2006/relationships/tags" Target="../tags/tag205.xml"/><Relationship Id="rId32" Type="http://schemas.openxmlformats.org/officeDocument/2006/relationships/tags" Target="../tags/tag213.xml"/><Relationship Id="rId37" Type="http://schemas.openxmlformats.org/officeDocument/2006/relationships/tags" Target="../tags/tag218.xml"/><Relationship Id="rId40" Type="http://schemas.openxmlformats.org/officeDocument/2006/relationships/tags" Target="../tags/tag221.xml"/><Relationship Id="rId45" Type="http://schemas.openxmlformats.org/officeDocument/2006/relationships/tags" Target="../tags/tag226.xml"/><Relationship Id="rId53" Type="http://schemas.openxmlformats.org/officeDocument/2006/relationships/tags" Target="../tags/tag234.xml"/><Relationship Id="rId58" Type="http://schemas.openxmlformats.org/officeDocument/2006/relationships/tags" Target="../tags/tag239.xml"/><Relationship Id="rId5" Type="http://schemas.openxmlformats.org/officeDocument/2006/relationships/tags" Target="../tags/tag186.xml"/><Relationship Id="rId61" Type="http://schemas.openxmlformats.org/officeDocument/2006/relationships/oleObject" Target="../embeddings/oleObject7.bin"/><Relationship Id="rId19" Type="http://schemas.openxmlformats.org/officeDocument/2006/relationships/tags" Target="../tags/tag200.xml"/><Relationship Id="rId14" Type="http://schemas.openxmlformats.org/officeDocument/2006/relationships/tags" Target="../tags/tag195.xml"/><Relationship Id="rId22" Type="http://schemas.openxmlformats.org/officeDocument/2006/relationships/tags" Target="../tags/tag203.xml"/><Relationship Id="rId27" Type="http://schemas.openxmlformats.org/officeDocument/2006/relationships/tags" Target="../tags/tag208.xml"/><Relationship Id="rId30" Type="http://schemas.openxmlformats.org/officeDocument/2006/relationships/tags" Target="../tags/tag211.xml"/><Relationship Id="rId35" Type="http://schemas.openxmlformats.org/officeDocument/2006/relationships/tags" Target="../tags/tag216.xml"/><Relationship Id="rId43" Type="http://schemas.openxmlformats.org/officeDocument/2006/relationships/tags" Target="../tags/tag224.xml"/><Relationship Id="rId48" Type="http://schemas.openxmlformats.org/officeDocument/2006/relationships/tags" Target="../tags/tag229.xml"/><Relationship Id="rId56" Type="http://schemas.openxmlformats.org/officeDocument/2006/relationships/tags" Target="../tags/tag237.xml"/><Relationship Id="rId8" Type="http://schemas.openxmlformats.org/officeDocument/2006/relationships/tags" Target="../tags/tag189.xml"/><Relationship Id="rId51" Type="http://schemas.openxmlformats.org/officeDocument/2006/relationships/tags" Target="../tags/tag232.xml"/><Relationship Id="rId3" Type="http://schemas.openxmlformats.org/officeDocument/2006/relationships/tags" Target="../tags/tag184.xml"/><Relationship Id="rId12" Type="http://schemas.openxmlformats.org/officeDocument/2006/relationships/tags" Target="../tags/tag193.xml"/><Relationship Id="rId17" Type="http://schemas.openxmlformats.org/officeDocument/2006/relationships/tags" Target="../tags/tag198.xml"/><Relationship Id="rId25" Type="http://schemas.openxmlformats.org/officeDocument/2006/relationships/tags" Target="../tags/tag206.xml"/><Relationship Id="rId33" Type="http://schemas.openxmlformats.org/officeDocument/2006/relationships/tags" Target="../tags/tag214.xml"/><Relationship Id="rId38" Type="http://schemas.openxmlformats.org/officeDocument/2006/relationships/tags" Target="../tags/tag219.xml"/><Relationship Id="rId46" Type="http://schemas.openxmlformats.org/officeDocument/2006/relationships/tags" Target="../tags/tag227.xml"/><Relationship Id="rId59" Type="http://schemas.openxmlformats.org/officeDocument/2006/relationships/slideLayout" Target="../slideLayouts/slideLayout42.xml"/><Relationship Id="rId20" Type="http://schemas.openxmlformats.org/officeDocument/2006/relationships/tags" Target="../tags/tag201.xml"/><Relationship Id="rId41" Type="http://schemas.openxmlformats.org/officeDocument/2006/relationships/tags" Target="../tags/tag222.xml"/><Relationship Id="rId54" Type="http://schemas.openxmlformats.org/officeDocument/2006/relationships/tags" Target="../tags/tag235.xml"/><Relationship Id="rId62" Type="http://schemas.openxmlformats.org/officeDocument/2006/relationships/image" Target="../media/image25.emf"/><Relationship Id="rId1" Type="http://schemas.openxmlformats.org/officeDocument/2006/relationships/vmlDrawing" Target="../drawings/vmlDrawing7.vml"/><Relationship Id="rId6" Type="http://schemas.openxmlformats.org/officeDocument/2006/relationships/tags" Target="../tags/tag187.xml"/><Relationship Id="rId15" Type="http://schemas.openxmlformats.org/officeDocument/2006/relationships/tags" Target="../tags/tag196.xml"/><Relationship Id="rId23" Type="http://schemas.openxmlformats.org/officeDocument/2006/relationships/tags" Target="../tags/tag204.xml"/><Relationship Id="rId28" Type="http://schemas.openxmlformats.org/officeDocument/2006/relationships/tags" Target="../tags/tag209.xml"/><Relationship Id="rId36" Type="http://schemas.openxmlformats.org/officeDocument/2006/relationships/tags" Target="../tags/tag217.xml"/><Relationship Id="rId49" Type="http://schemas.openxmlformats.org/officeDocument/2006/relationships/tags" Target="../tags/tag230.xml"/><Relationship Id="rId57" Type="http://schemas.openxmlformats.org/officeDocument/2006/relationships/tags" Target="../tags/tag238.xml"/><Relationship Id="rId10" Type="http://schemas.openxmlformats.org/officeDocument/2006/relationships/tags" Target="../tags/tag191.xml"/><Relationship Id="rId31" Type="http://schemas.openxmlformats.org/officeDocument/2006/relationships/tags" Target="../tags/tag212.xml"/><Relationship Id="rId44" Type="http://schemas.openxmlformats.org/officeDocument/2006/relationships/tags" Target="../tags/tag225.xml"/><Relationship Id="rId52" Type="http://schemas.openxmlformats.org/officeDocument/2006/relationships/tags" Target="../tags/tag233.xml"/><Relationship Id="rId60" Type="http://schemas.openxmlformats.org/officeDocument/2006/relationships/notesSlide" Target="../notesSlides/notesSlide11.xml"/><Relationship Id="rId4" Type="http://schemas.openxmlformats.org/officeDocument/2006/relationships/tags" Target="../tags/tag185.xml"/><Relationship Id="rId9" Type="http://schemas.openxmlformats.org/officeDocument/2006/relationships/tags" Target="../tags/tag190.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tags" Target="../tags/tag240.xml"/><Relationship Id="rId1" Type="http://schemas.openxmlformats.org/officeDocument/2006/relationships/vmlDrawing" Target="../drawings/vmlDrawing8.vml"/><Relationship Id="rId6" Type="http://schemas.openxmlformats.org/officeDocument/2006/relationships/image" Target="../media/image25.emf"/><Relationship Id="rId5" Type="http://schemas.openxmlformats.org/officeDocument/2006/relationships/oleObject" Target="../embeddings/oleObject8.bin"/><Relationship Id="rId4"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4.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service-bus-relay/relay-what-is-it" TargetMode="External"/><Relationship Id="rId2" Type="http://schemas.openxmlformats.org/officeDocument/2006/relationships/image" Target="../media/image29.png"/><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8" Type="http://schemas.openxmlformats.org/officeDocument/2006/relationships/tags" Target="../tags/tag247.xml"/><Relationship Id="rId13" Type="http://schemas.openxmlformats.org/officeDocument/2006/relationships/tags" Target="../tags/tag252.xml"/><Relationship Id="rId18" Type="http://schemas.openxmlformats.org/officeDocument/2006/relationships/tags" Target="../tags/tag257.xml"/><Relationship Id="rId3" Type="http://schemas.openxmlformats.org/officeDocument/2006/relationships/tags" Target="../tags/tag242.xml"/><Relationship Id="rId21" Type="http://schemas.openxmlformats.org/officeDocument/2006/relationships/tags" Target="../tags/tag260.xml"/><Relationship Id="rId7" Type="http://schemas.openxmlformats.org/officeDocument/2006/relationships/tags" Target="../tags/tag246.xml"/><Relationship Id="rId12" Type="http://schemas.openxmlformats.org/officeDocument/2006/relationships/tags" Target="../tags/tag251.xml"/><Relationship Id="rId17" Type="http://schemas.openxmlformats.org/officeDocument/2006/relationships/tags" Target="../tags/tag256.xml"/><Relationship Id="rId25" Type="http://schemas.openxmlformats.org/officeDocument/2006/relationships/image" Target="../media/image25.emf"/><Relationship Id="rId2" Type="http://schemas.openxmlformats.org/officeDocument/2006/relationships/tags" Target="../tags/tag241.xml"/><Relationship Id="rId16" Type="http://schemas.openxmlformats.org/officeDocument/2006/relationships/tags" Target="../tags/tag255.xml"/><Relationship Id="rId20" Type="http://schemas.openxmlformats.org/officeDocument/2006/relationships/tags" Target="../tags/tag259.xml"/><Relationship Id="rId1" Type="http://schemas.openxmlformats.org/officeDocument/2006/relationships/vmlDrawing" Target="../drawings/vmlDrawing9.vml"/><Relationship Id="rId6" Type="http://schemas.openxmlformats.org/officeDocument/2006/relationships/tags" Target="../tags/tag245.xml"/><Relationship Id="rId11" Type="http://schemas.openxmlformats.org/officeDocument/2006/relationships/tags" Target="../tags/tag250.xml"/><Relationship Id="rId24" Type="http://schemas.openxmlformats.org/officeDocument/2006/relationships/oleObject" Target="../embeddings/oleObject9.bin"/><Relationship Id="rId5" Type="http://schemas.openxmlformats.org/officeDocument/2006/relationships/tags" Target="../tags/tag244.xml"/><Relationship Id="rId15" Type="http://schemas.openxmlformats.org/officeDocument/2006/relationships/tags" Target="../tags/tag254.xml"/><Relationship Id="rId23" Type="http://schemas.openxmlformats.org/officeDocument/2006/relationships/notesSlide" Target="../notesSlides/notesSlide13.xml"/><Relationship Id="rId10" Type="http://schemas.openxmlformats.org/officeDocument/2006/relationships/tags" Target="../tags/tag249.xml"/><Relationship Id="rId19" Type="http://schemas.openxmlformats.org/officeDocument/2006/relationships/tags" Target="../tags/tag258.xml"/><Relationship Id="rId4" Type="http://schemas.openxmlformats.org/officeDocument/2006/relationships/tags" Target="../tags/tag243.xml"/><Relationship Id="rId9" Type="http://schemas.openxmlformats.org/officeDocument/2006/relationships/tags" Target="../tags/tag248.xml"/><Relationship Id="rId14" Type="http://schemas.openxmlformats.org/officeDocument/2006/relationships/tags" Target="../tags/tag253.xml"/><Relationship Id="rId22"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8" Type="http://schemas.openxmlformats.org/officeDocument/2006/relationships/tags" Target="../tags/tag267.xml"/><Relationship Id="rId13" Type="http://schemas.openxmlformats.org/officeDocument/2006/relationships/tags" Target="../tags/tag272.xml"/><Relationship Id="rId18" Type="http://schemas.openxmlformats.org/officeDocument/2006/relationships/oleObject" Target="../embeddings/oleObject10.bin"/><Relationship Id="rId3" Type="http://schemas.openxmlformats.org/officeDocument/2006/relationships/tags" Target="../tags/tag262.xml"/><Relationship Id="rId7" Type="http://schemas.openxmlformats.org/officeDocument/2006/relationships/tags" Target="../tags/tag266.xml"/><Relationship Id="rId12" Type="http://schemas.openxmlformats.org/officeDocument/2006/relationships/tags" Target="../tags/tag271.xml"/><Relationship Id="rId17" Type="http://schemas.openxmlformats.org/officeDocument/2006/relationships/notesSlide" Target="../notesSlides/notesSlide14.xml"/><Relationship Id="rId2" Type="http://schemas.openxmlformats.org/officeDocument/2006/relationships/tags" Target="../tags/tag261.xml"/><Relationship Id="rId16" Type="http://schemas.openxmlformats.org/officeDocument/2006/relationships/slideLayout" Target="../slideLayouts/slideLayout32.xml"/><Relationship Id="rId1" Type="http://schemas.openxmlformats.org/officeDocument/2006/relationships/vmlDrawing" Target="../drawings/vmlDrawing10.vml"/><Relationship Id="rId6" Type="http://schemas.openxmlformats.org/officeDocument/2006/relationships/tags" Target="../tags/tag265.xml"/><Relationship Id="rId11" Type="http://schemas.openxmlformats.org/officeDocument/2006/relationships/tags" Target="../tags/tag270.xml"/><Relationship Id="rId5" Type="http://schemas.openxmlformats.org/officeDocument/2006/relationships/tags" Target="../tags/tag264.xml"/><Relationship Id="rId15" Type="http://schemas.openxmlformats.org/officeDocument/2006/relationships/tags" Target="../tags/tag274.xml"/><Relationship Id="rId10" Type="http://schemas.openxmlformats.org/officeDocument/2006/relationships/tags" Target="../tags/tag269.xml"/><Relationship Id="rId19" Type="http://schemas.openxmlformats.org/officeDocument/2006/relationships/image" Target="../media/image25.emf"/><Relationship Id="rId4" Type="http://schemas.openxmlformats.org/officeDocument/2006/relationships/tags" Target="../tags/tag263.xml"/><Relationship Id="rId9" Type="http://schemas.openxmlformats.org/officeDocument/2006/relationships/tags" Target="../tags/tag268.xml"/><Relationship Id="rId14" Type="http://schemas.openxmlformats.org/officeDocument/2006/relationships/tags" Target="../tags/tag273.xml"/></Relationships>
</file>

<file path=ppt/slides/_rels/slide22.xml.rels><?xml version="1.0" encoding="UTF-8" standalone="yes"?>
<Relationships xmlns="http://schemas.openxmlformats.org/package/2006/relationships"><Relationship Id="rId8" Type="http://schemas.openxmlformats.org/officeDocument/2006/relationships/tags" Target="../tags/tag281.xml"/><Relationship Id="rId13" Type="http://schemas.openxmlformats.org/officeDocument/2006/relationships/slideLayout" Target="../slideLayouts/slideLayout41.xml"/><Relationship Id="rId3" Type="http://schemas.openxmlformats.org/officeDocument/2006/relationships/tags" Target="../tags/tag276.xml"/><Relationship Id="rId7" Type="http://schemas.openxmlformats.org/officeDocument/2006/relationships/tags" Target="../tags/tag280.xml"/><Relationship Id="rId12" Type="http://schemas.openxmlformats.org/officeDocument/2006/relationships/tags" Target="../tags/tag285.xml"/><Relationship Id="rId2" Type="http://schemas.openxmlformats.org/officeDocument/2006/relationships/tags" Target="../tags/tag275.xml"/><Relationship Id="rId16" Type="http://schemas.openxmlformats.org/officeDocument/2006/relationships/image" Target="../media/image25.emf"/><Relationship Id="rId1" Type="http://schemas.openxmlformats.org/officeDocument/2006/relationships/vmlDrawing" Target="../drawings/vmlDrawing11.vml"/><Relationship Id="rId6" Type="http://schemas.openxmlformats.org/officeDocument/2006/relationships/tags" Target="../tags/tag279.xml"/><Relationship Id="rId11" Type="http://schemas.openxmlformats.org/officeDocument/2006/relationships/tags" Target="../tags/tag284.xml"/><Relationship Id="rId5" Type="http://schemas.openxmlformats.org/officeDocument/2006/relationships/tags" Target="../tags/tag278.xml"/><Relationship Id="rId15" Type="http://schemas.openxmlformats.org/officeDocument/2006/relationships/oleObject" Target="../embeddings/oleObject11.bin"/><Relationship Id="rId10" Type="http://schemas.openxmlformats.org/officeDocument/2006/relationships/tags" Target="../tags/tag283.xml"/><Relationship Id="rId4" Type="http://schemas.openxmlformats.org/officeDocument/2006/relationships/tags" Target="../tags/tag277.xml"/><Relationship Id="rId9" Type="http://schemas.openxmlformats.org/officeDocument/2006/relationships/tags" Target="../tags/tag282.xml"/><Relationship Id="rId14"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4.xml"/><Relationship Id="rId5" Type="http://schemas.openxmlformats.org/officeDocument/2006/relationships/image" Target="../media/image24.png"/><Relationship Id="rId4" Type="http://schemas.openxmlformats.org/officeDocument/2006/relationships/image" Target="../media/image23.png"/></Relationships>
</file>

<file path=ppt/slides/_rels/slide30.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tags" Target="../tags/tag287.xml"/><Relationship Id="rId7" Type="http://schemas.openxmlformats.org/officeDocument/2006/relationships/oleObject" Target="../embeddings/oleObject12.bin"/><Relationship Id="rId2" Type="http://schemas.openxmlformats.org/officeDocument/2006/relationships/tags" Target="../tags/tag286.xml"/><Relationship Id="rId1" Type="http://schemas.openxmlformats.org/officeDocument/2006/relationships/vmlDrawing" Target="../drawings/vmlDrawing12.vml"/><Relationship Id="rId6" Type="http://schemas.openxmlformats.org/officeDocument/2006/relationships/notesSlide" Target="../notesSlides/notesSlide20.xml"/><Relationship Id="rId5" Type="http://schemas.openxmlformats.org/officeDocument/2006/relationships/slideLayout" Target="../slideLayouts/slideLayout41.xml"/><Relationship Id="rId4" Type="http://schemas.openxmlformats.org/officeDocument/2006/relationships/tags" Target="../tags/tag28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2.xml.rels><?xml version="1.0" encoding="UTF-8" standalone="yes"?>
<Relationships xmlns="http://schemas.openxmlformats.org/package/2006/relationships"><Relationship Id="rId3" Type="http://schemas.openxmlformats.org/officeDocument/2006/relationships/hyperlink" Target="https://www.nuget.org/packages/SbJsSdkSample/" TargetMode="External"/><Relationship Id="rId2" Type="http://schemas.openxmlformats.org/officeDocument/2006/relationships/hyperlink" Target="https://www.nuget.org/packages/SbJsSdk/" TargetMode="External"/><Relationship Id="rId1" Type="http://schemas.openxmlformats.org/officeDocument/2006/relationships/slideLayout" Target="../slideLayouts/slideLayout28.xml"/><Relationship Id="rId4" Type="http://schemas.openxmlformats.org/officeDocument/2006/relationships/hyperlink" Target="https://github.com/ddobric/ServiceBusJavaScriptSdk/wiki" TargetMode="External"/></Relationships>
</file>

<file path=ppt/slides/_rels/slide33.xml.rels><?xml version="1.0" encoding="UTF-8" standalone="yes"?>
<Relationships xmlns="http://schemas.openxmlformats.org/package/2006/relationships"><Relationship Id="rId3" Type="http://schemas.openxmlformats.org/officeDocument/2006/relationships/tags" Target="../tags/tag290.xml"/><Relationship Id="rId7" Type="http://schemas.openxmlformats.org/officeDocument/2006/relationships/image" Target="../media/image25.emf"/><Relationship Id="rId2" Type="http://schemas.openxmlformats.org/officeDocument/2006/relationships/tags" Target="../tags/tag289.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notesSlide" Target="../notesSlides/notesSlide21.xml"/><Relationship Id="rId4" Type="http://schemas.openxmlformats.org/officeDocument/2006/relationships/slideLayout" Target="../slideLayouts/slideLayout39.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32.xml"/><Relationship Id="rId4" Type="http://schemas.microsoft.com/office/2007/relationships/hdphoto" Target="../media/hdphoto2.wdp"/></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32.xml"/><Relationship Id="rId5" Type="http://schemas.openxmlformats.org/officeDocument/2006/relationships/image" Target="../media/image31.png"/><Relationship Id="rId4" Type="http://schemas.microsoft.com/office/2007/relationships/hdphoto" Target="../media/hdphoto2.wdp"/></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oleObject" Target="../embeddings/oleObject1.bin"/><Relationship Id="rId3" Type="http://schemas.openxmlformats.org/officeDocument/2006/relationships/tags" Target="../tags/tag2.xml"/><Relationship Id="rId7" Type="http://schemas.openxmlformats.org/officeDocument/2006/relationships/tags" Target="../tags/tag6.xml"/><Relationship Id="rId12" Type="http://schemas.openxmlformats.org/officeDocument/2006/relationships/notesSlide" Target="../notesSlides/notesSlide3.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tags" Target="../tags/tag5.xml"/><Relationship Id="rId11" Type="http://schemas.openxmlformats.org/officeDocument/2006/relationships/slideLayout" Target="../slideLayouts/slideLayout41.xml"/><Relationship Id="rId5" Type="http://schemas.openxmlformats.org/officeDocument/2006/relationships/tags" Target="../tags/tag4.xml"/><Relationship Id="rId15" Type="http://schemas.openxmlformats.org/officeDocument/2006/relationships/hyperlink" Target="https://clemensv.servicebus.windows.net/foo/bar/baz" TargetMode="External"/><Relationship Id="rId10" Type="http://schemas.openxmlformats.org/officeDocument/2006/relationships/tags" Target="../tags/tag9.xml"/><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image" Target="../media/image25.emf"/></Relationships>
</file>

<file path=ppt/slides/_rels/slide6.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tags" Target="../tags/tag11.xml"/><Relationship Id="rId7" Type="http://schemas.openxmlformats.org/officeDocument/2006/relationships/oleObject" Target="../embeddings/oleObject2.bin"/><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notesSlide" Target="../notesSlides/notesSlide4.xml"/><Relationship Id="rId5" Type="http://schemas.openxmlformats.org/officeDocument/2006/relationships/slideLayout" Target="../slideLayouts/slideLayout41.xml"/><Relationship Id="rId4" Type="http://schemas.openxmlformats.org/officeDocument/2006/relationships/tags" Target="../tags/tag12.xml"/><Relationship Id="rId9" Type="http://schemas.openxmlformats.org/officeDocument/2006/relationships/hyperlink" Target="https://developers.de/blogs/damir_dobric/archive/2013/10/17/how-to-create-shared-access-signature-for-service-bus.asp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notesSlide" Target="../notesSlides/notesSlide5.xml"/><Relationship Id="rId4"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17.xml"/><Relationship Id="rId7" Type="http://schemas.openxmlformats.org/officeDocument/2006/relationships/image" Target="../media/image25.emf"/><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6.xml"/><Relationship Id="rId4" Type="http://schemas.openxmlformats.org/officeDocument/2006/relationships/slideLayout" Target="../slideLayouts/slideLayout32.xml"/><Relationship Id="rId9"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79576" y="908720"/>
            <a:ext cx="7848872" cy="1800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Service Bus</a:t>
            </a:r>
            <a:endParaRPr lang="de-DE" sz="4000" dirty="0"/>
          </a:p>
        </p:txBody>
      </p:sp>
      <p:sp>
        <p:nvSpPr>
          <p:cNvPr id="8" name="Rectangle 7"/>
          <p:cNvSpPr/>
          <p:nvPr/>
        </p:nvSpPr>
        <p:spPr>
          <a:xfrm>
            <a:off x="2266220" y="2924944"/>
            <a:ext cx="4333836" cy="212423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latin typeface="Segoe UI" pitchFamily="34" charset="0"/>
                <a:ea typeface="Segoe UI" pitchFamily="34" charset="0"/>
                <a:cs typeface="Segoe UI" pitchFamily="34" charset="0"/>
              </a:rPr>
              <a:t>Damir Dobric</a:t>
            </a:r>
            <a:br>
              <a:rPr lang="en-US" dirty="0">
                <a:solidFill>
                  <a:schemeClr val="bg1"/>
                </a:solidFill>
                <a:latin typeface="Segoe UI" pitchFamily="34" charset="0"/>
                <a:ea typeface="Segoe UI" pitchFamily="34" charset="0"/>
                <a:cs typeface="Segoe UI" pitchFamily="34" charset="0"/>
              </a:rPr>
            </a:br>
            <a:br>
              <a:rPr lang="en-US" dirty="0">
                <a:solidFill>
                  <a:schemeClr val="bg1"/>
                </a:solidFill>
                <a:latin typeface="Segoe UI" pitchFamily="34" charset="0"/>
                <a:ea typeface="Segoe UI" pitchFamily="34" charset="0"/>
                <a:cs typeface="Segoe UI" pitchFamily="34" charset="0"/>
              </a:rPr>
            </a:br>
            <a:br>
              <a:rPr lang="en-US" dirty="0">
                <a:solidFill>
                  <a:schemeClr val="bg1"/>
                </a:solidFill>
                <a:latin typeface="Segoe UI" pitchFamily="34" charset="0"/>
                <a:ea typeface="Segoe UI" pitchFamily="34" charset="0"/>
                <a:cs typeface="Segoe UI" pitchFamily="34" charset="0"/>
              </a:rPr>
            </a:br>
            <a:br>
              <a:rPr lang="en-US" dirty="0">
                <a:solidFill>
                  <a:schemeClr val="bg1"/>
                </a:solidFill>
                <a:latin typeface="Segoe UI" pitchFamily="34" charset="0"/>
                <a:ea typeface="Segoe UI" pitchFamily="34" charset="0"/>
                <a:cs typeface="Segoe UI" pitchFamily="34" charset="0"/>
              </a:rPr>
            </a:br>
            <a:endParaRPr lang="en-US" dirty="0">
              <a:solidFill>
                <a:schemeClr val="bg1"/>
              </a:solidFill>
              <a:latin typeface="Segoe UI" pitchFamily="34" charset="0"/>
              <a:ea typeface="Segoe UI" pitchFamily="34" charset="0"/>
              <a:cs typeface="Segoe UI" pitchFamily="34" charset="0"/>
            </a:endParaRPr>
          </a:p>
        </p:txBody>
      </p:sp>
      <p:sp>
        <p:nvSpPr>
          <p:cNvPr id="9" name="Rectangle 8"/>
          <p:cNvSpPr/>
          <p:nvPr/>
        </p:nvSpPr>
        <p:spPr>
          <a:xfrm>
            <a:off x="6744072" y="4113076"/>
            <a:ext cx="3384376" cy="93610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Segoe UI" pitchFamily="34" charset="0"/>
                <a:ea typeface="Segoe UI" pitchFamily="34" charset="0"/>
                <a:cs typeface="Segoe UI" pitchFamily="34" charset="0"/>
              </a:rPr>
              <a:t>damir.dobric@daenet.com</a:t>
            </a:r>
            <a:br>
              <a:rPr lang="en-US" sz="1400" dirty="0">
                <a:solidFill>
                  <a:schemeClr val="bg1"/>
                </a:solidFill>
                <a:latin typeface="Segoe UI" pitchFamily="34" charset="0"/>
                <a:ea typeface="Segoe UI" pitchFamily="34" charset="0"/>
                <a:cs typeface="Segoe UI" pitchFamily="34" charset="0"/>
              </a:rPr>
            </a:br>
            <a:r>
              <a:rPr lang="en-US" sz="1400" dirty="0">
                <a:solidFill>
                  <a:schemeClr val="bg1"/>
                </a:solidFill>
                <a:latin typeface="Segoe UI" pitchFamily="34" charset="0"/>
                <a:ea typeface="Segoe UI" pitchFamily="34" charset="0"/>
                <a:cs typeface="Segoe UI" pitchFamily="34" charset="0"/>
              </a:rPr>
              <a:t>b-dadobr@microsoft.com</a:t>
            </a:r>
          </a:p>
        </p:txBody>
      </p:sp>
      <p:sp>
        <p:nvSpPr>
          <p:cNvPr id="10" name="Rectangle 9"/>
          <p:cNvSpPr/>
          <p:nvPr/>
        </p:nvSpPr>
        <p:spPr>
          <a:xfrm>
            <a:off x="6744072" y="2924944"/>
            <a:ext cx="3384376" cy="106211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Segoe UI" pitchFamily="34" charset="0"/>
                <a:ea typeface="Segoe UI" pitchFamily="34" charset="0"/>
                <a:cs typeface="Segoe UI" pitchFamily="34" charset="0"/>
              </a:rPr>
              <a:t>Microsoft PTSP </a:t>
            </a:r>
            <a:br>
              <a:rPr lang="en-US" sz="1400" dirty="0">
                <a:solidFill>
                  <a:schemeClr val="bg1"/>
                </a:solidFill>
                <a:latin typeface="Segoe UI" pitchFamily="34" charset="0"/>
                <a:ea typeface="Segoe UI" pitchFamily="34" charset="0"/>
                <a:cs typeface="Segoe UI" pitchFamily="34" charset="0"/>
              </a:rPr>
            </a:br>
            <a:r>
              <a:rPr lang="en-US" sz="1400" dirty="0">
                <a:solidFill>
                  <a:schemeClr val="bg1"/>
                </a:solidFill>
                <a:latin typeface="Segoe UI" pitchFamily="34" charset="0"/>
                <a:ea typeface="Segoe UI" pitchFamily="34" charset="0"/>
                <a:cs typeface="Segoe UI" pitchFamily="34" charset="0"/>
              </a:rPr>
              <a:t>(Partner Technical Solution Specialist)</a:t>
            </a:r>
            <a:br>
              <a:rPr lang="en-US" sz="1400" dirty="0">
                <a:solidFill>
                  <a:schemeClr val="bg1"/>
                </a:solidFill>
                <a:latin typeface="Segoe UI" pitchFamily="34" charset="0"/>
                <a:ea typeface="Segoe UI" pitchFamily="34" charset="0"/>
                <a:cs typeface="Segoe UI" pitchFamily="34" charset="0"/>
              </a:rPr>
            </a:br>
            <a:r>
              <a:rPr lang="en-US" sz="1400" dirty="0">
                <a:solidFill>
                  <a:schemeClr val="bg1"/>
                </a:solidFill>
                <a:latin typeface="Segoe UI" pitchFamily="34" charset="0"/>
                <a:ea typeface="Segoe UI" pitchFamily="34" charset="0"/>
                <a:cs typeface="Segoe UI" pitchFamily="34" charset="0"/>
              </a:rPr>
              <a:t>Microsoft Most Valuable Professional</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5244" y="3987062"/>
            <a:ext cx="939244" cy="939244"/>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04093" y="4028412"/>
            <a:ext cx="905871" cy="905871"/>
          </a:xfrm>
          <a:prstGeom prst="rect">
            <a:avLst/>
          </a:prstGeom>
        </p:spPr>
      </p:pic>
      <p:sp>
        <p:nvSpPr>
          <p:cNvPr id="13" name="TextBox 12"/>
          <p:cNvSpPr txBox="1"/>
          <p:nvPr/>
        </p:nvSpPr>
        <p:spPr>
          <a:xfrm>
            <a:off x="2279576" y="3724518"/>
            <a:ext cx="864096" cy="276999"/>
          </a:xfrm>
          <a:prstGeom prst="rect">
            <a:avLst/>
          </a:prstGeom>
          <a:noFill/>
        </p:spPr>
        <p:txBody>
          <a:bodyPr wrap="square" rtlCol="0">
            <a:spAutoFit/>
          </a:bodyPr>
          <a:lstStyle/>
          <a:p>
            <a:r>
              <a:rPr lang="en-US" sz="1200" dirty="0">
                <a:solidFill>
                  <a:schemeClr val="bg1"/>
                </a:solidFill>
              </a:rPr>
              <a:t>Blog</a:t>
            </a:r>
          </a:p>
        </p:txBody>
      </p:sp>
      <p:sp>
        <p:nvSpPr>
          <p:cNvPr id="14" name="TextBox 13"/>
          <p:cNvSpPr txBox="1"/>
          <p:nvPr/>
        </p:nvSpPr>
        <p:spPr>
          <a:xfrm>
            <a:off x="3424119" y="3781901"/>
            <a:ext cx="864096" cy="276999"/>
          </a:xfrm>
          <a:prstGeom prst="rect">
            <a:avLst/>
          </a:prstGeom>
          <a:noFill/>
        </p:spPr>
        <p:txBody>
          <a:bodyPr wrap="square" rtlCol="0">
            <a:spAutoFit/>
          </a:bodyPr>
          <a:lstStyle/>
          <a:p>
            <a:r>
              <a:rPr lang="en-US" sz="1200" dirty="0">
                <a:solidFill>
                  <a:schemeClr val="bg1"/>
                </a:solidFill>
              </a:rPr>
              <a:t>Twitter</a:t>
            </a: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0164" y="5265205"/>
            <a:ext cx="1474493" cy="806197"/>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82290" y="5172818"/>
            <a:ext cx="1033017" cy="1033017"/>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4833" y="5172817"/>
            <a:ext cx="1033017" cy="1033017"/>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95432" y="5172819"/>
            <a:ext cx="1033017" cy="1033017"/>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02239" y="5168027"/>
            <a:ext cx="1033017" cy="1033017"/>
          </a:xfrm>
          <a:prstGeom prst="rect">
            <a:avLst/>
          </a:prstGeom>
        </p:spPr>
      </p:pic>
      <p:pic>
        <p:nvPicPr>
          <p:cNvPr id="20" name="Picture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15200" y="5168027"/>
            <a:ext cx="1033017" cy="1033017"/>
          </a:xfrm>
          <a:prstGeom prst="rect">
            <a:avLst/>
          </a:prstGeom>
        </p:spPr>
      </p:pic>
    </p:spTree>
    <p:extLst>
      <p:ext uri="{BB962C8B-B14F-4D97-AF65-F5344CB8AC3E}">
        <p14:creationId xmlns:p14="http://schemas.microsoft.com/office/powerpoint/2010/main" val="1627656644"/>
      </p:ext>
    </p:extLst>
  </p:cSld>
  <p:clrMapOvr>
    <a:masterClrMapping/>
  </p:clrMapOvr>
  <mc:AlternateContent xmlns:mc="http://schemas.openxmlformats.org/markup-compatibility/2006" xmlns:p14="http://schemas.microsoft.com/office/powerpoint/2010/main">
    <mc:Choice Requires="p14">
      <p:transition spd="slow">
        <p:cove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10C7-DF52-4F6A-AFF2-C85937227CCC}"/>
              </a:ext>
            </a:extLst>
          </p:cNvPr>
          <p:cNvSpPr>
            <a:spLocks noGrp="1"/>
          </p:cNvSpPr>
          <p:nvPr>
            <p:ph type="title"/>
          </p:nvPr>
        </p:nvSpPr>
        <p:spPr/>
        <p:txBody>
          <a:bodyPr/>
          <a:lstStyle/>
          <a:p>
            <a:r>
              <a:rPr lang="en-US" dirty="0"/>
              <a:t>Hybrid Connector scenarios</a:t>
            </a:r>
            <a:endParaRPr lang="de-DE" dirty="0"/>
          </a:p>
        </p:txBody>
      </p:sp>
      <p:pic>
        <p:nvPicPr>
          <p:cNvPr id="4" name="Picture 3" descr="A screenshot of a cell phone&#10;&#10;Description generated with high confidence">
            <a:extLst>
              <a:ext uri="{FF2B5EF4-FFF2-40B4-BE49-F238E27FC236}">
                <a16:creationId xmlns:a16="http://schemas.microsoft.com/office/drawing/2014/main" id="{53C6942B-FAD0-48CD-ABD2-BA2E55062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748" y="2296112"/>
            <a:ext cx="8138891" cy="4083011"/>
          </a:xfrm>
          <a:prstGeom prst="rect">
            <a:avLst/>
          </a:prstGeom>
        </p:spPr>
      </p:pic>
    </p:spTree>
    <p:extLst>
      <p:ext uri="{BB962C8B-B14F-4D97-AF65-F5344CB8AC3E}">
        <p14:creationId xmlns:p14="http://schemas.microsoft.com/office/powerpoint/2010/main" val="41110422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24000" y="856580"/>
          <a:ext cx="119094" cy="119094"/>
        </p:xfrm>
        <a:graphic>
          <a:graphicData uri="http://schemas.openxmlformats.org/presentationml/2006/ole">
            <mc:AlternateContent xmlns:mc="http://schemas.openxmlformats.org/markup-compatibility/2006">
              <mc:Choice xmlns:v="urn:schemas-microsoft-com:vml" Requires="v">
                <p:oleObj spid="_x0000_s4098" name="think-cell Slide" r:id="rId7" imgW="270" imgH="270" progId="TCLayout.ActiveDocument.1">
                  <p:embed/>
                </p:oleObj>
              </mc:Choice>
              <mc:Fallback>
                <p:oleObj name="think-cell Slide" r:id="rId7" imgW="270" imgH="270" progId="TCLayout.ActiveDocument.1">
                  <p:embed/>
                  <p:pic>
                    <p:nvPicPr>
                      <p:cNvPr id="4" name="Object 3" hidden="1"/>
                      <p:cNvPicPr/>
                      <p:nvPr/>
                    </p:nvPicPr>
                    <p:blipFill>
                      <a:blip r:embed="rId8"/>
                      <a:stretch>
                        <a:fillRect/>
                      </a:stretch>
                    </p:blipFill>
                    <p:spPr>
                      <a:xfrm>
                        <a:off x="1524000" y="856580"/>
                        <a:ext cx="119094" cy="119094"/>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1913436" y="643130"/>
            <a:ext cx="8363938" cy="747897"/>
          </a:xfrm>
        </p:spPr>
        <p:txBody>
          <a:bodyPr/>
          <a:lstStyle/>
          <a:p>
            <a:r>
              <a:rPr lang="en-US" dirty="0">
                <a:solidFill>
                  <a:srgbClr val="09009E"/>
                </a:solidFill>
              </a:rPr>
              <a:t>Relay Programming Model</a:t>
            </a:r>
          </a:p>
        </p:txBody>
      </p:sp>
      <p:sp>
        <p:nvSpPr>
          <p:cNvPr id="3" name="Content Placeholder 2"/>
          <p:cNvSpPr>
            <a:spLocks noGrp="1"/>
          </p:cNvSpPr>
          <p:nvPr>
            <p:ph type="body" sz="quarter" idx="10"/>
            <p:custDataLst>
              <p:tags r:id="rId4"/>
            </p:custDataLst>
          </p:nvPr>
        </p:nvSpPr>
        <p:spPr>
          <a:xfrm>
            <a:off x="594361" y="1942713"/>
            <a:ext cx="6771768" cy="3416055"/>
          </a:xfrm>
        </p:spPr>
        <p:txBody>
          <a:bodyPr>
            <a:normAutofit lnSpcReduction="10000"/>
          </a:bodyPr>
          <a:lstStyle/>
          <a:p>
            <a:r>
              <a:rPr lang="en-US" sz="2101" dirty="0">
                <a:solidFill>
                  <a:srgbClr val="09009E"/>
                </a:solidFill>
                <a:latin typeface="Segoe UI" panose="020B0502040204020203" pitchFamily="34" charset="0"/>
                <a:cs typeface="Segoe UI" panose="020B0502040204020203" pitchFamily="34" charset="0"/>
              </a:rPr>
              <a:t>Full WCF Programming Model</a:t>
            </a:r>
          </a:p>
          <a:p>
            <a:pPr lvl="1"/>
            <a:r>
              <a:rPr lang="en-US" dirty="0">
                <a:solidFill>
                  <a:srgbClr val="09009E"/>
                </a:solidFill>
                <a:latin typeface="Segoe UI" panose="020B0502040204020203" pitchFamily="34" charset="0"/>
                <a:cs typeface="Segoe UI" panose="020B0502040204020203" pitchFamily="34" charset="0"/>
              </a:rPr>
              <a:t>Bindings functionally symmetric with WCF</a:t>
            </a:r>
          </a:p>
          <a:p>
            <a:pPr marL="1191" lvl="2" indent="0">
              <a:buNone/>
            </a:pPr>
            <a:r>
              <a:rPr lang="en-US" sz="1200" dirty="0">
                <a:solidFill>
                  <a:srgbClr val="09009E"/>
                </a:solidFill>
                <a:latin typeface="Segoe UI" panose="020B0502040204020203" pitchFamily="34" charset="0"/>
                <a:cs typeface="Segoe UI" panose="020B0502040204020203" pitchFamily="34" charset="0"/>
              </a:rPr>
              <a:t>WebHttpRelayBinding (HTTP/REST)</a:t>
            </a:r>
          </a:p>
          <a:p>
            <a:pPr marL="1191" lvl="2" indent="0">
              <a:buNone/>
            </a:pPr>
            <a:r>
              <a:rPr lang="en-US" sz="1200" dirty="0">
                <a:solidFill>
                  <a:srgbClr val="09009E"/>
                </a:solidFill>
                <a:latin typeface="Segoe UI" panose="020B0502040204020203" pitchFamily="34" charset="0"/>
                <a:cs typeface="Segoe UI" panose="020B0502040204020203" pitchFamily="34" charset="0"/>
              </a:rPr>
              <a:t>BasicHttpRelayBinding (SOAP 1.1)</a:t>
            </a:r>
          </a:p>
          <a:p>
            <a:pPr marL="1191" lvl="2" indent="0">
              <a:buNone/>
            </a:pPr>
            <a:r>
              <a:rPr lang="en-US" sz="1200" dirty="0">
                <a:solidFill>
                  <a:srgbClr val="09009E"/>
                </a:solidFill>
                <a:latin typeface="Segoe UI" panose="020B0502040204020203" pitchFamily="34" charset="0"/>
                <a:cs typeface="Segoe UI" panose="020B0502040204020203" pitchFamily="34" charset="0"/>
              </a:rPr>
              <a:t>WS2007HttpRelayBinding (SOAP 1.2)</a:t>
            </a:r>
          </a:p>
          <a:p>
            <a:pPr marL="1191" lvl="2" indent="0">
              <a:spcAft>
                <a:spcPts val="450"/>
              </a:spcAft>
              <a:buNone/>
            </a:pPr>
            <a:r>
              <a:rPr lang="en-US" sz="1200" dirty="0">
                <a:solidFill>
                  <a:srgbClr val="09009E"/>
                </a:solidFill>
                <a:latin typeface="Segoe UI" panose="020B0502040204020203" pitchFamily="34" charset="0"/>
                <a:cs typeface="Segoe UI" panose="020B0502040204020203" pitchFamily="34" charset="0"/>
              </a:rPr>
              <a:t>NetTcpRelayBinding (Binary transport)</a:t>
            </a:r>
          </a:p>
          <a:p>
            <a:pPr lvl="1"/>
            <a:r>
              <a:rPr lang="en-US" dirty="0">
                <a:solidFill>
                  <a:srgbClr val="09009E"/>
                </a:solidFill>
                <a:latin typeface="Segoe UI" panose="020B0502040204020203" pitchFamily="34" charset="0"/>
                <a:cs typeface="Segoe UI" panose="020B0502040204020203" pitchFamily="34" charset="0"/>
              </a:rPr>
              <a:t>Special Service Bus Bindings</a:t>
            </a:r>
          </a:p>
          <a:p>
            <a:pPr marL="1191" lvl="2" indent="0">
              <a:buNone/>
            </a:pPr>
            <a:r>
              <a:rPr lang="en-US" sz="1200" dirty="0">
                <a:solidFill>
                  <a:srgbClr val="09009E"/>
                </a:solidFill>
                <a:latin typeface="Segoe UI" panose="020B0502040204020203" pitchFamily="34" charset="0"/>
                <a:cs typeface="Segoe UI" panose="020B0502040204020203" pitchFamily="34" charset="0"/>
              </a:rPr>
              <a:t>NetOnewayRelayBinding (Multicast one-way)</a:t>
            </a:r>
          </a:p>
          <a:p>
            <a:pPr marL="1191" lvl="2" indent="0">
              <a:spcAft>
                <a:spcPts val="450"/>
              </a:spcAft>
              <a:buNone/>
            </a:pPr>
            <a:r>
              <a:rPr lang="en-US" sz="1200" dirty="0">
                <a:solidFill>
                  <a:srgbClr val="09009E"/>
                </a:solidFill>
                <a:latin typeface="Segoe UI" panose="020B0502040204020203" pitchFamily="34" charset="0"/>
                <a:cs typeface="Segoe UI" panose="020B0502040204020203" pitchFamily="34" charset="0"/>
              </a:rPr>
              <a:t>NetEventRelayBinding (Multicast one-way)</a:t>
            </a:r>
          </a:p>
          <a:p>
            <a:pPr lvl="1"/>
            <a:r>
              <a:rPr lang="en-US" dirty="0">
                <a:solidFill>
                  <a:srgbClr val="09009E"/>
                </a:solidFill>
                <a:latin typeface="Segoe UI" panose="020B0502040204020203" pitchFamily="34" charset="0"/>
                <a:cs typeface="Segoe UI" panose="020B0502040204020203" pitchFamily="34" charset="0"/>
              </a:rPr>
              <a:t>Transport binding elements for custom binding stacks</a:t>
            </a:r>
          </a:p>
          <a:p>
            <a:pPr lvl="1"/>
            <a:endParaRPr lang="en-US" dirty="0">
              <a:solidFill>
                <a:srgbClr val="09009E"/>
              </a:solidFill>
              <a:latin typeface="Segoe UI" panose="020B0502040204020203" pitchFamily="34" charset="0"/>
              <a:cs typeface="Segoe UI" panose="020B0502040204020203" pitchFamily="34" charset="0"/>
            </a:endParaRPr>
          </a:p>
          <a:p>
            <a:r>
              <a:rPr lang="en-US" sz="2101" dirty="0">
                <a:solidFill>
                  <a:srgbClr val="09009E"/>
                </a:solidFill>
                <a:latin typeface="Segoe UI" panose="020B0502040204020203" pitchFamily="34" charset="0"/>
                <a:cs typeface="Segoe UI" panose="020B0502040204020203" pitchFamily="34" charset="0"/>
              </a:rPr>
              <a:t>WebHttpRelayBinding provides full interoperability with any HTTP/REST client, BasicHttpRelayBinding with any SOAP client</a:t>
            </a:r>
          </a:p>
        </p:txBody>
      </p:sp>
      <p:sp>
        <p:nvSpPr>
          <p:cNvPr id="7" name="Freeform 84"/>
          <p:cNvSpPr>
            <a:spLocks noEditPoints="1"/>
          </p:cNvSpPr>
          <p:nvPr/>
        </p:nvSpPr>
        <p:spPr bwMode="black">
          <a:xfrm>
            <a:off x="7539973" y="2721789"/>
            <a:ext cx="1680559" cy="2008968"/>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595959"/>
          </a:solidFill>
          <a:ln>
            <a:noFill/>
          </a:ln>
        </p:spPr>
        <p:txBody>
          <a:bodyPr vert="horz" wrap="square" lIns="61745" tIns="30873" rIns="61745" bIns="30873"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239857842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1" name="Object 130" hidden="1"/>
          <p:cNvGraphicFramePr>
            <a:graphicFrameLocks noChangeAspect="1"/>
          </p:cNvGraphicFramePr>
          <p:nvPr>
            <p:custDataLst>
              <p:tags r:id="rId2"/>
            </p:custDataLst>
          </p:nvPr>
        </p:nvGraphicFramePr>
        <p:xfrm>
          <a:off x="1524000" y="856580"/>
          <a:ext cx="119094" cy="119094"/>
        </p:xfrm>
        <a:graphic>
          <a:graphicData uri="http://schemas.openxmlformats.org/presentationml/2006/ole">
            <mc:AlternateContent xmlns:mc="http://schemas.openxmlformats.org/markup-compatibility/2006">
              <mc:Choice xmlns:v="urn:schemas-microsoft-com:vml" Requires="v">
                <p:oleObj spid="_x0000_s5122" name="think-cell Slide" r:id="rId54" imgW="270" imgH="270" progId="TCLayout.ActiveDocument.1">
                  <p:embed/>
                </p:oleObj>
              </mc:Choice>
              <mc:Fallback>
                <p:oleObj name="think-cell Slide" r:id="rId54" imgW="270" imgH="270" progId="TCLayout.ActiveDocument.1">
                  <p:embed/>
                  <p:pic>
                    <p:nvPicPr>
                      <p:cNvPr id="131" name="Object 130" hidden="1"/>
                      <p:cNvPicPr/>
                      <p:nvPr/>
                    </p:nvPicPr>
                    <p:blipFill>
                      <a:blip r:embed="rId55"/>
                      <a:stretch>
                        <a:fillRect/>
                      </a:stretch>
                    </p:blipFill>
                    <p:spPr>
                      <a:xfrm>
                        <a:off x="1524000" y="856580"/>
                        <a:ext cx="119094" cy="119094"/>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21132" y="1063196"/>
            <a:ext cx="8363938" cy="747897"/>
          </a:xfrm>
        </p:spPr>
        <p:txBody>
          <a:bodyPr/>
          <a:lstStyle/>
          <a:p>
            <a:r>
              <a:rPr lang="en-US" dirty="0">
                <a:solidFill>
                  <a:srgbClr val="09009E"/>
                </a:solidFill>
              </a:rPr>
              <a:t>Oneway</a:t>
            </a:r>
          </a:p>
        </p:txBody>
      </p:sp>
      <p:sp>
        <p:nvSpPr>
          <p:cNvPr id="4" name="Content Placeholder 3"/>
          <p:cNvSpPr>
            <a:spLocks noGrp="1"/>
          </p:cNvSpPr>
          <p:nvPr>
            <p:ph type="body" sz="quarter" idx="10"/>
          </p:nvPr>
        </p:nvSpPr>
        <p:spPr>
          <a:xfrm>
            <a:off x="521119" y="2325591"/>
            <a:ext cx="4205683" cy="2382811"/>
          </a:xfrm>
        </p:spPr>
        <p:txBody>
          <a:bodyPr>
            <a:normAutofit/>
          </a:bodyPr>
          <a:lstStyle/>
          <a:p>
            <a:r>
              <a:rPr lang="en-US" sz="2101" dirty="0"/>
              <a:t>NetOnewayRelayBinding</a:t>
            </a:r>
          </a:p>
          <a:p>
            <a:r>
              <a:rPr lang="en-US" sz="2101" dirty="0"/>
              <a:t>All TCP and HTTP listeners use one-way as internal control channel</a:t>
            </a:r>
          </a:p>
          <a:p>
            <a:r>
              <a:rPr lang="en-US" sz="2101" dirty="0"/>
              <a:t>60KB message-size limit</a:t>
            </a:r>
          </a:p>
          <a:p>
            <a:r>
              <a:rPr lang="en-US" sz="2101" dirty="0"/>
              <a:t>One-way only</a:t>
            </a:r>
          </a:p>
          <a:p>
            <a:r>
              <a:rPr lang="en-US" sz="2101" dirty="0"/>
              <a:t>No rendezvous overhead</a:t>
            </a:r>
          </a:p>
        </p:txBody>
      </p:sp>
      <p:sp>
        <p:nvSpPr>
          <p:cNvPr id="64" name="Rectangle 63"/>
          <p:cNvSpPr/>
          <p:nvPr>
            <p:custDataLst>
              <p:tags r:id="rId4"/>
            </p:custDataLst>
          </p:nvPr>
        </p:nvSpPr>
        <p:spPr bwMode="auto">
          <a:xfrm>
            <a:off x="4953895" y="1323329"/>
            <a:ext cx="5323479" cy="423506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1772" tIns="34299" rIns="68571" bIns="34286" numCol="1" spcCol="0" rtlCol="0" anchor="ctr" anchorCtr="0" compatLnSpc="1">
            <a:prstTxWarp prst="textNoShape">
              <a:avLst/>
            </a:prstTxWarp>
          </a:bodyPr>
          <a:lstStyle/>
          <a:p>
            <a:pPr defTabSz="685524" fontAlgn="base">
              <a:spcBef>
                <a:spcPts val="900"/>
              </a:spcBef>
              <a:spcAft>
                <a:spcPct val="0"/>
              </a:spcAft>
            </a:pPr>
            <a:endParaRPr lang="en-US" sz="2701" b="1" dirty="0">
              <a:ln>
                <a:solidFill>
                  <a:schemeClr val="bg1">
                    <a:alpha val="0"/>
                  </a:schemeClr>
                </a:solidFill>
              </a:ln>
              <a:solidFill>
                <a:schemeClr val="accent2"/>
              </a:solidFill>
            </a:endParaRPr>
          </a:p>
        </p:txBody>
      </p:sp>
      <p:sp>
        <p:nvSpPr>
          <p:cNvPr id="81" name="Rectangle 80"/>
          <p:cNvSpPr/>
          <p:nvPr>
            <p:custDataLst>
              <p:tags r:id="rId5"/>
            </p:custDataLst>
          </p:nvPr>
        </p:nvSpPr>
        <p:spPr>
          <a:xfrm>
            <a:off x="7312980" y="2723240"/>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111" name="Rectangle 110"/>
          <p:cNvSpPr/>
          <p:nvPr>
            <p:custDataLst>
              <p:tags r:id="rId6"/>
            </p:custDataLst>
          </p:nvPr>
        </p:nvSpPr>
        <p:spPr bwMode="auto">
          <a:xfrm>
            <a:off x="5100399" y="1531499"/>
            <a:ext cx="587044" cy="114164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r" defTabSz="685983">
              <a:defRPr/>
            </a:pPr>
            <a:r>
              <a:rPr lang="en-US" sz="900" kern="0" dirty="0">
                <a:ln>
                  <a:solidFill>
                    <a:schemeClr val="bg1">
                      <a:alpha val="0"/>
                    </a:schemeClr>
                  </a:solidFill>
                </a:ln>
                <a:solidFill>
                  <a:srgbClr val="595959"/>
                </a:solidFill>
              </a:rPr>
              <a:t>Backend</a:t>
            </a:r>
            <a:br>
              <a:rPr lang="en-US" sz="900" kern="0" dirty="0">
                <a:ln>
                  <a:solidFill>
                    <a:schemeClr val="bg1">
                      <a:alpha val="0"/>
                    </a:schemeClr>
                  </a:solidFill>
                </a:ln>
                <a:solidFill>
                  <a:srgbClr val="595959"/>
                </a:solidFill>
              </a:rPr>
            </a:br>
            <a:r>
              <a:rPr lang="en-US" sz="900" kern="0" dirty="0">
                <a:ln>
                  <a:solidFill>
                    <a:schemeClr val="bg1">
                      <a:alpha val="0"/>
                    </a:schemeClr>
                  </a:solidFill>
                </a:ln>
                <a:solidFill>
                  <a:srgbClr val="595959"/>
                </a:solidFill>
              </a:rPr>
              <a:t>Naming</a:t>
            </a:r>
          </a:p>
          <a:p>
            <a:pPr algn="r" defTabSz="685983">
              <a:defRPr/>
            </a:pPr>
            <a:r>
              <a:rPr lang="en-US" sz="900" kern="0" dirty="0">
                <a:ln>
                  <a:solidFill>
                    <a:schemeClr val="bg1">
                      <a:alpha val="0"/>
                    </a:schemeClr>
                  </a:solidFill>
                </a:ln>
                <a:solidFill>
                  <a:srgbClr val="595959"/>
                </a:solidFill>
              </a:rPr>
              <a:t>Routing</a:t>
            </a:r>
            <a:br>
              <a:rPr lang="en-US" sz="900" kern="0" dirty="0">
                <a:ln>
                  <a:solidFill>
                    <a:schemeClr val="bg1">
                      <a:alpha val="0"/>
                    </a:schemeClr>
                  </a:solidFill>
                </a:ln>
                <a:solidFill>
                  <a:srgbClr val="595959"/>
                </a:solidFill>
              </a:rPr>
            </a:br>
            <a:r>
              <a:rPr lang="en-US" sz="900" kern="0" dirty="0">
                <a:ln>
                  <a:solidFill>
                    <a:schemeClr val="bg1">
                      <a:alpha val="0"/>
                    </a:schemeClr>
                  </a:solidFill>
                </a:ln>
                <a:solidFill>
                  <a:srgbClr val="595959"/>
                </a:solidFill>
              </a:rPr>
              <a:t>Fabric</a:t>
            </a:r>
          </a:p>
        </p:txBody>
      </p:sp>
      <p:sp>
        <p:nvSpPr>
          <p:cNvPr id="112" name="Rectangle 111"/>
          <p:cNvSpPr/>
          <p:nvPr>
            <p:custDataLst>
              <p:tags r:id="rId7"/>
            </p:custDataLst>
          </p:nvPr>
        </p:nvSpPr>
        <p:spPr>
          <a:xfrm>
            <a:off x="5716329" y="1531499"/>
            <a:ext cx="4425009" cy="1141640"/>
          </a:xfrm>
          <a:prstGeom prst="rect">
            <a:avLst/>
          </a:prstGeom>
          <a:solidFill>
            <a:schemeClr val="accent2"/>
          </a:solidFill>
          <a:ln w="9525" cap="flat" cmpd="sng" algn="ctr">
            <a:noFill/>
            <a:prstDash val="solid"/>
          </a:ln>
          <a:effectLst/>
        </p:spPr>
        <p:txBody>
          <a:bodyPr rtlCol="0" anchor="t"/>
          <a:lstStyle/>
          <a:p>
            <a:pPr algn="ctr" defTabSz="685983">
              <a:defRPr/>
            </a:pPr>
            <a:r>
              <a:rPr lang="en-US" sz="1500" kern="0" dirty="0">
                <a:ln>
                  <a:solidFill>
                    <a:schemeClr val="bg1">
                      <a:alpha val="0"/>
                    </a:schemeClr>
                  </a:solidFill>
                </a:ln>
                <a:solidFill>
                  <a:schemeClr val="bg1"/>
                </a:solidFill>
              </a:rPr>
              <a:t>sb://</a:t>
            </a:r>
            <a:r>
              <a:rPr lang="en-US" sz="1500" i="1" kern="0" dirty="0">
                <a:ln>
                  <a:solidFill>
                    <a:schemeClr val="bg1">
                      <a:alpha val="0"/>
                    </a:schemeClr>
                  </a:solidFill>
                </a:ln>
                <a:solidFill>
                  <a:schemeClr val="accent5">
                    <a:lumMod val="75000"/>
                  </a:schemeClr>
                </a:solidFill>
              </a:rPr>
              <a:t>solution.</a:t>
            </a:r>
            <a:r>
              <a:rPr lang="en-US" sz="1500" kern="0" dirty="0">
                <a:ln>
                  <a:solidFill>
                    <a:schemeClr val="bg1">
                      <a:alpha val="0"/>
                    </a:schemeClr>
                  </a:solidFill>
                </a:ln>
                <a:solidFill>
                  <a:schemeClr val="bg1"/>
                </a:solidFill>
              </a:rPr>
              <a:t>servicebus.windows.net/</a:t>
            </a:r>
            <a:r>
              <a:rPr lang="en-US" sz="1500" kern="0" dirty="0">
                <a:ln>
                  <a:solidFill>
                    <a:schemeClr val="bg1">
                      <a:alpha val="0"/>
                    </a:schemeClr>
                  </a:solidFill>
                </a:ln>
                <a:solidFill>
                  <a:schemeClr val="accent4"/>
                </a:solidFill>
              </a:rPr>
              <a:t>a</a:t>
            </a:r>
            <a:r>
              <a:rPr lang="en-US" sz="1500" kern="0" dirty="0">
                <a:ln>
                  <a:solidFill>
                    <a:schemeClr val="bg1">
                      <a:alpha val="0"/>
                    </a:schemeClr>
                  </a:solidFill>
                </a:ln>
                <a:solidFill>
                  <a:schemeClr val="bg1"/>
                </a:solidFill>
              </a:rPr>
              <a:t>/</a:t>
            </a:r>
            <a:r>
              <a:rPr lang="en-US" sz="1500" kern="0" dirty="0">
                <a:ln>
                  <a:solidFill>
                    <a:schemeClr val="bg1">
                      <a:alpha val="0"/>
                    </a:schemeClr>
                  </a:solidFill>
                </a:ln>
                <a:solidFill>
                  <a:schemeClr val="accent3"/>
                </a:solidFill>
              </a:rPr>
              <a:t>b</a:t>
            </a:r>
            <a:r>
              <a:rPr lang="en-US" sz="1500" kern="0" dirty="0">
                <a:ln>
                  <a:solidFill>
                    <a:schemeClr val="bg1">
                      <a:alpha val="0"/>
                    </a:schemeClr>
                  </a:solidFill>
                </a:ln>
                <a:solidFill>
                  <a:schemeClr val="bg1"/>
                </a:solidFill>
              </a:rPr>
              <a:t>/</a:t>
            </a:r>
          </a:p>
        </p:txBody>
      </p:sp>
      <p:sp>
        <p:nvSpPr>
          <p:cNvPr id="113" name="Rectangle 112"/>
          <p:cNvSpPr/>
          <p:nvPr>
            <p:custDataLst>
              <p:tags r:id="rId8"/>
            </p:custDataLst>
          </p:nvPr>
        </p:nvSpPr>
        <p:spPr>
          <a:xfrm>
            <a:off x="5716328" y="2723240"/>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115" name="Rectangle 114"/>
          <p:cNvSpPr/>
          <p:nvPr>
            <p:custDataLst>
              <p:tags r:id="rId9"/>
            </p:custDataLst>
          </p:nvPr>
        </p:nvSpPr>
        <p:spPr>
          <a:xfrm>
            <a:off x="6035658" y="2723240"/>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116" name="Rectangle 115"/>
          <p:cNvSpPr/>
          <p:nvPr>
            <p:custDataLst>
              <p:tags r:id="rId10"/>
            </p:custDataLst>
          </p:nvPr>
        </p:nvSpPr>
        <p:spPr>
          <a:xfrm>
            <a:off x="6354988" y="2723240"/>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119" name="Rectangle 118"/>
          <p:cNvSpPr/>
          <p:nvPr>
            <p:custDataLst>
              <p:tags r:id="rId11"/>
            </p:custDataLst>
          </p:nvPr>
        </p:nvSpPr>
        <p:spPr>
          <a:xfrm>
            <a:off x="6674319" y="2723240"/>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121" name="Rectangle 120"/>
          <p:cNvSpPr/>
          <p:nvPr>
            <p:custDataLst>
              <p:tags r:id="rId12"/>
            </p:custDataLst>
          </p:nvPr>
        </p:nvSpPr>
        <p:spPr>
          <a:xfrm>
            <a:off x="6993649" y="2723240"/>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123" name="Rectangle 122"/>
          <p:cNvSpPr/>
          <p:nvPr>
            <p:custDataLst>
              <p:tags r:id="rId13"/>
            </p:custDataLst>
          </p:nvPr>
        </p:nvSpPr>
        <p:spPr>
          <a:xfrm>
            <a:off x="7632310" y="2723240"/>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126" name="Rectangle 125"/>
          <p:cNvSpPr/>
          <p:nvPr>
            <p:custDataLst>
              <p:tags r:id="rId14"/>
            </p:custDataLst>
          </p:nvPr>
        </p:nvSpPr>
        <p:spPr>
          <a:xfrm>
            <a:off x="7951640" y="2723240"/>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127" name="Rectangle 126"/>
          <p:cNvSpPr/>
          <p:nvPr>
            <p:custDataLst>
              <p:tags r:id="rId15"/>
            </p:custDataLst>
          </p:nvPr>
        </p:nvSpPr>
        <p:spPr>
          <a:xfrm>
            <a:off x="8270971" y="2723240"/>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132" name="Rectangle 131"/>
          <p:cNvSpPr/>
          <p:nvPr>
            <p:custDataLst>
              <p:tags r:id="rId16"/>
            </p:custDataLst>
          </p:nvPr>
        </p:nvSpPr>
        <p:spPr>
          <a:xfrm>
            <a:off x="8590301" y="2723240"/>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133" name="Rectangle 132"/>
          <p:cNvSpPr/>
          <p:nvPr>
            <p:custDataLst>
              <p:tags r:id="rId17"/>
            </p:custDataLst>
          </p:nvPr>
        </p:nvSpPr>
        <p:spPr>
          <a:xfrm>
            <a:off x="8909632" y="2723240"/>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134" name="Rectangle 133"/>
          <p:cNvSpPr/>
          <p:nvPr>
            <p:custDataLst>
              <p:tags r:id="rId18"/>
            </p:custDataLst>
          </p:nvPr>
        </p:nvSpPr>
        <p:spPr>
          <a:xfrm>
            <a:off x="9228962" y="2723240"/>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135" name="Rectangle 134"/>
          <p:cNvSpPr/>
          <p:nvPr>
            <p:custDataLst>
              <p:tags r:id="rId19"/>
            </p:custDataLst>
          </p:nvPr>
        </p:nvSpPr>
        <p:spPr>
          <a:xfrm>
            <a:off x="9548292" y="2723240"/>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136" name="Rectangle 135"/>
          <p:cNvSpPr/>
          <p:nvPr>
            <p:custDataLst>
              <p:tags r:id="rId20"/>
            </p:custDataLst>
          </p:nvPr>
        </p:nvSpPr>
        <p:spPr>
          <a:xfrm>
            <a:off x="9867625" y="2723240"/>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137" name="Oval 97"/>
          <p:cNvSpPr>
            <a:spLocks noChangeArrowheads="1"/>
          </p:cNvSpPr>
          <p:nvPr>
            <p:custDataLst>
              <p:tags r:id="rId21"/>
            </p:custDataLst>
          </p:nvPr>
        </p:nvSpPr>
        <p:spPr bwMode="auto">
          <a:xfrm>
            <a:off x="7609176" y="1769440"/>
            <a:ext cx="193520" cy="196431"/>
          </a:xfrm>
          <a:prstGeom prst="ellipse">
            <a:avLst/>
          </a:prstGeom>
          <a:solidFill>
            <a:schemeClr val="accent1"/>
          </a:solidFill>
          <a:ln w="12700" cap="flat" cmpd="sng" algn="ctr">
            <a:solidFill>
              <a:schemeClr val="bg1"/>
            </a:solidFill>
            <a:prstDash val="solid"/>
            <a:headEnd/>
            <a:tailEnd/>
          </a:ln>
          <a:effectLst/>
        </p:spPr>
        <p:txBody>
          <a:bodyPr vert="horz" wrap="square" lIns="0" tIns="0" rIns="0" bIns="0" numCol="1" anchor="t" anchorCtr="0" compatLnSpc="1">
            <a:prstTxWarp prst="textNoShape">
              <a:avLst/>
            </a:prstTxWarp>
          </a:bodyPr>
          <a:lstStyle/>
          <a:p>
            <a:pPr defTabSz="685983"/>
            <a:endParaRPr lang="en-US" sz="1050" kern="0" dirty="0">
              <a:ln>
                <a:solidFill>
                  <a:schemeClr val="bg1">
                    <a:alpha val="0"/>
                  </a:schemeClr>
                </a:solidFill>
              </a:ln>
              <a:solidFill>
                <a:srgbClr val="FFFFFF"/>
              </a:solidFill>
              <a:latin typeface="Segoe UI"/>
              <a:sym typeface="Segoe UI"/>
            </a:endParaRPr>
          </a:p>
        </p:txBody>
      </p:sp>
      <p:sp>
        <p:nvSpPr>
          <p:cNvPr id="138" name="Oval 96"/>
          <p:cNvSpPr>
            <a:spLocks noChangeArrowheads="1"/>
          </p:cNvSpPr>
          <p:nvPr>
            <p:custDataLst>
              <p:tags r:id="rId22"/>
            </p:custDataLst>
          </p:nvPr>
        </p:nvSpPr>
        <p:spPr bwMode="auto">
          <a:xfrm>
            <a:off x="7193387" y="2007593"/>
            <a:ext cx="193520" cy="196431"/>
          </a:xfrm>
          <a:prstGeom prst="ellipse">
            <a:avLst/>
          </a:prstGeom>
          <a:solidFill>
            <a:schemeClr val="accent4"/>
          </a:solidFill>
          <a:ln w="12700" cap="flat" cmpd="sng" algn="ctr">
            <a:solidFill>
              <a:schemeClr val="bg1"/>
            </a:solidFill>
            <a:prstDash val="solid"/>
            <a:headEnd/>
            <a:tailEnd/>
          </a:ln>
          <a:effectLst/>
        </p:spPr>
        <p:txBody>
          <a:bodyPr vert="horz" wrap="square" lIns="68598" tIns="34299" rIns="68598" bIns="34299" numCol="1" anchor="t" anchorCtr="0" compatLnSpc="1">
            <a:prstTxWarp prst="textNoShape">
              <a:avLst/>
            </a:prstTxWarp>
          </a:bodyPr>
          <a:lstStyle/>
          <a:p>
            <a:pPr defTabSz="685983"/>
            <a:endParaRPr lang="en-US" sz="1050" kern="0" dirty="0">
              <a:ln>
                <a:solidFill>
                  <a:schemeClr val="bg1">
                    <a:alpha val="0"/>
                  </a:schemeClr>
                </a:solidFill>
              </a:ln>
              <a:solidFill>
                <a:srgbClr val="FFFFFF"/>
              </a:solidFill>
              <a:latin typeface="Segoe UI"/>
              <a:sym typeface="Segoe UI"/>
            </a:endParaRPr>
          </a:p>
        </p:txBody>
      </p:sp>
      <p:sp>
        <p:nvSpPr>
          <p:cNvPr id="139" name="Oval 95"/>
          <p:cNvSpPr>
            <a:spLocks noChangeArrowheads="1"/>
          </p:cNvSpPr>
          <p:nvPr>
            <p:custDataLst>
              <p:tags r:id="rId23"/>
            </p:custDataLst>
          </p:nvPr>
        </p:nvSpPr>
        <p:spPr bwMode="auto">
          <a:xfrm>
            <a:off x="8024964" y="2007593"/>
            <a:ext cx="193520" cy="196431"/>
          </a:xfrm>
          <a:prstGeom prst="ellipse">
            <a:avLst/>
          </a:prstGeom>
          <a:solidFill>
            <a:srgbClr val="5BB5F3"/>
          </a:solidFill>
          <a:ln w="12700" cap="flat" cmpd="sng" algn="ctr">
            <a:solidFill>
              <a:schemeClr val="bg1"/>
            </a:solidFill>
            <a:prstDash val="solid"/>
            <a:headEnd/>
            <a:tailEnd/>
          </a:ln>
          <a:effectLst/>
        </p:spPr>
        <p:txBody>
          <a:bodyPr vert="horz" wrap="square" lIns="68598" tIns="34299" rIns="68598" bIns="34299" numCol="1" anchor="t" anchorCtr="0" compatLnSpc="1">
            <a:prstTxWarp prst="textNoShape">
              <a:avLst/>
            </a:prstTxWarp>
          </a:bodyPr>
          <a:lstStyle/>
          <a:p>
            <a:pPr defTabSz="685983">
              <a:defRPr/>
            </a:pPr>
            <a:endParaRPr lang="en-US" sz="1050" kern="0" dirty="0">
              <a:ln>
                <a:solidFill>
                  <a:schemeClr val="bg1">
                    <a:alpha val="0"/>
                  </a:schemeClr>
                </a:solidFill>
              </a:ln>
              <a:solidFill>
                <a:srgbClr val="FFFFFF"/>
              </a:solidFill>
              <a:latin typeface="Segoe UI"/>
              <a:sym typeface="Segoe UI"/>
            </a:endParaRPr>
          </a:p>
        </p:txBody>
      </p:sp>
      <p:sp>
        <p:nvSpPr>
          <p:cNvPr id="140" name="Oval 94"/>
          <p:cNvSpPr>
            <a:spLocks noChangeArrowheads="1"/>
          </p:cNvSpPr>
          <p:nvPr>
            <p:custDataLst>
              <p:tags r:id="rId24"/>
            </p:custDataLst>
          </p:nvPr>
        </p:nvSpPr>
        <p:spPr bwMode="auto">
          <a:xfrm>
            <a:off x="8248401" y="2276828"/>
            <a:ext cx="193520" cy="196431"/>
          </a:xfrm>
          <a:prstGeom prst="ellipse">
            <a:avLst/>
          </a:prstGeom>
          <a:solidFill>
            <a:schemeClr val="accent4"/>
          </a:solidFill>
          <a:ln w="12700" cap="flat" cmpd="sng" algn="ctr">
            <a:solidFill>
              <a:schemeClr val="bg1"/>
            </a:solidFill>
            <a:prstDash val="solid"/>
            <a:headEnd/>
            <a:tailEnd/>
          </a:ln>
          <a:effectLst/>
        </p:spPr>
        <p:txBody>
          <a:bodyPr vert="horz" wrap="square" lIns="68598" tIns="34299" rIns="68598" bIns="34299" numCol="1" anchor="t" anchorCtr="0" compatLnSpc="1">
            <a:prstTxWarp prst="textNoShape">
              <a:avLst/>
            </a:prstTxWarp>
          </a:bodyPr>
          <a:lstStyle/>
          <a:p>
            <a:pPr defTabSz="685983"/>
            <a:endParaRPr lang="en-US" sz="1050" kern="0" dirty="0">
              <a:ln>
                <a:solidFill>
                  <a:schemeClr val="bg1">
                    <a:alpha val="0"/>
                  </a:schemeClr>
                </a:solidFill>
              </a:ln>
              <a:solidFill>
                <a:srgbClr val="FFFFFF"/>
              </a:solidFill>
              <a:latin typeface="Segoe UI"/>
              <a:sym typeface="Segoe UI"/>
            </a:endParaRPr>
          </a:p>
        </p:txBody>
      </p:sp>
      <p:sp>
        <p:nvSpPr>
          <p:cNvPr id="141" name="Oval 92"/>
          <p:cNvSpPr>
            <a:spLocks noChangeArrowheads="1"/>
          </p:cNvSpPr>
          <p:nvPr>
            <p:custDataLst>
              <p:tags r:id="rId25"/>
            </p:custDataLst>
          </p:nvPr>
        </p:nvSpPr>
        <p:spPr bwMode="auto">
          <a:xfrm>
            <a:off x="7386907" y="2276828"/>
            <a:ext cx="193520" cy="196431"/>
          </a:xfrm>
          <a:prstGeom prst="ellipse">
            <a:avLst/>
          </a:prstGeom>
          <a:solidFill>
            <a:schemeClr val="accent4"/>
          </a:solidFill>
          <a:ln w="12700" cap="flat" cmpd="sng" algn="ctr">
            <a:solidFill>
              <a:schemeClr val="bg1"/>
            </a:solidFill>
            <a:prstDash val="solid"/>
            <a:headEnd/>
            <a:tailEnd/>
          </a:ln>
          <a:effectLst/>
        </p:spPr>
        <p:txBody>
          <a:bodyPr vert="horz" wrap="square" lIns="68598" tIns="34299" rIns="68598" bIns="34299" numCol="1" anchor="t" anchorCtr="0" compatLnSpc="1">
            <a:prstTxWarp prst="textNoShape">
              <a:avLst/>
            </a:prstTxWarp>
          </a:bodyPr>
          <a:lstStyle/>
          <a:p>
            <a:pPr defTabSz="685983"/>
            <a:endParaRPr lang="en-US" sz="1050" kern="0" dirty="0">
              <a:ln>
                <a:solidFill>
                  <a:schemeClr val="bg1">
                    <a:alpha val="0"/>
                  </a:schemeClr>
                </a:solidFill>
              </a:ln>
              <a:solidFill>
                <a:srgbClr val="FFFFFF"/>
              </a:solidFill>
              <a:latin typeface="Segoe UI"/>
              <a:sym typeface="Segoe UI"/>
            </a:endParaRPr>
          </a:p>
        </p:txBody>
      </p:sp>
      <p:sp>
        <p:nvSpPr>
          <p:cNvPr id="142" name="Oval 91"/>
          <p:cNvSpPr>
            <a:spLocks noChangeArrowheads="1"/>
          </p:cNvSpPr>
          <p:nvPr>
            <p:custDataLst>
              <p:tags r:id="rId26"/>
            </p:custDataLst>
          </p:nvPr>
        </p:nvSpPr>
        <p:spPr bwMode="auto">
          <a:xfrm>
            <a:off x="6956396" y="2276828"/>
            <a:ext cx="193520" cy="196431"/>
          </a:xfrm>
          <a:prstGeom prst="ellipse">
            <a:avLst/>
          </a:prstGeom>
          <a:solidFill>
            <a:schemeClr val="accent4"/>
          </a:solidFill>
          <a:ln w="12700" cap="flat" cmpd="sng" algn="ctr">
            <a:solidFill>
              <a:schemeClr val="bg1"/>
            </a:solidFill>
            <a:prstDash val="solid"/>
            <a:headEnd/>
            <a:tailEnd/>
          </a:ln>
          <a:effectLst/>
        </p:spPr>
        <p:txBody>
          <a:bodyPr vert="horz" wrap="square" lIns="68598" tIns="34299" rIns="68598" bIns="34299" numCol="1" anchor="t" anchorCtr="0" compatLnSpc="1">
            <a:prstTxWarp prst="textNoShape">
              <a:avLst/>
            </a:prstTxWarp>
          </a:bodyPr>
          <a:lstStyle/>
          <a:p>
            <a:pPr defTabSz="685983"/>
            <a:endParaRPr lang="en-US" sz="1050" kern="0" dirty="0">
              <a:ln>
                <a:solidFill>
                  <a:schemeClr val="bg1">
                    <a:alpha val="0"/>
                  </a:schemeClr>
                </a:solidFill>
              </a:ln>
              <a:solidFill>
                <a:srgbClr val="FFFFFF"/>
              </a:solidFill>
              <a:latin typeface="Segoe UI"/>
              <a:sym typeface="Segoe UI"/>
            </a:endParaRPr>
          </a:p>
        </p:txBody>
      </p:sp>
      <p:sp>
        <p:nvSpPr>
          <p:cNvPr id="143" name="AutoShape 90"/>
          <p:cNvSpPr>
            <a:spLocks noChangeShapeType="1"/>
          </p:cNvSpPr>
          <p:nvPr>
            <p:custDataLst>
              <p:tags r:id="rId27"/>
            </p:custDataLst>
          </p:nvPr>
        </p:nvSpPr>
        <p:spPr bwMode="auto">
          <a:xfrm flipH="1">
            <a:off x="7365698" y="1867653"/>
            <a:ext cx="243477" cy="170424"/>
          </a:xfrm>
          <a:prstGeom prst="straightConnector1">
            <a:avLst/>
          </a:prstGeom>
          <a:noFill/>
          <a:ln w="12700">
            <a:solidFill>
              <a:schemeClr val="bg1"/>
            </a:solidFill>
            <a:round/>
            <a:headEnd/>
            <a:tailEnd/>
          </a:ln>
        </p:spPr>
        <p:txBody>
          <a:bodyPr vert="horz" wrap="square" lIns="68598" tIns="34299" rIns="68598" bIns="34299" numCol="1" anchor="t" anchorCtr="0" compatLnSpc="1">
            <a:prstTxWarp prst="textNoShape">
              <a:avLst/>
            </a:prstTxWarp>
          </a:bodyPr>
          <a:lstStyle/>
          <a:p>
            <a:pPr defTabSz="685983">
              <a:defRPr/>
            </a:pPr>
            <a:endParaRPr lang="en-US" sz="1050" kern="0" dirty="0">
              <a:ln>
                <a:solidFill>
                  <a:schemeClr val="bg1">
                    <a:alpha val="0"/>
                  </a:schemeClr>
                </a:solidFill>
              </a:ln>
              <a:solidFill>
                <a:sysClr val="windowText" lastClr="000000"/>
              </a:solidFill>
            </a:endParaRPr>
          </a:p>
        </p:txBody>
      </p:sp>
      <p:sp>
        <p:nvSpPr>
          <p:cNvPr id="144" name="AutoShape 88"/>
          <p:cNvSpPr>
            <a:spLocks noChangeShapeType="1"/>
          </p:cNvSpPr>
          <p:nvPr>
            <p:custDataLst>
              <p:tags r:id="rId28"/>
            </p:custDataLst>
          </p:nvPr>
        </p:nvSpPr>
        <p:spPr bwMode="auto">
          <a:xfrm flipH="1">
            <a:off x="7982427" y="2169572"/>
            <a:ext cx="71051" cy="122140"/>
          </a:xfrm>
          <a:prstGeom prst="straightConnector1">
            <a:avLst/>
          </a:prstGeom>
          <a:noFill/>
          <a:ln w="12700">
            <a:solidFill>
              <a:schemeClr val="bg1"/>
            </a:solidFill>
            <a:round/>
            <a:headEnd/>
            <a:tailEnd/>
          </a:ln>
        </p:spPr>
        <p:txBody>
          <a:bodyPr vert="horz" wrap="square" lIns="68598" tIns="34299" rIns="68598" bIns="34299" numCol="1" anchor="t" anchorCtr="0" compatLnSpc="1">
            <a:prstTxWarp prst="textNoShape">
              <a:avLst/>
            </a:prstTxWarp>
          </a:bodyPr>
          <a:lstStyle/>
          <a:p>
            <a:pPr defTabSz="685983">
              <a:defRPr/>
            </a:pPr>
            <a:endParaRPr lang="en-US" sz="1050" kern="0" dirty="0">
              <a:ln>
                <a:solidFill>
                  <a:schemeClr val="bg1">
                    <a:alpha val="0"/>
                  </a:schemeClr>
                </a:solidFill>
              </a:ln>
              <a:solidFill>
                <a:sysClr val="windowText" lastClr="000000"/>
              </a:solidFill>
            </a:endParaRPr>
          </a:p>
        </p:txBody>
      </p:sp>
      <p:sp>
        <p:nvSpPr>
          <p:cNvPr id="145" name="AutoShape 87"/>
          <p:cNvSpPr>
            <a:spLocks noChangeShapeType="1"/>
          </p:cNvSpPr>
          <p:nvPr>
            <p:custDataLst>
              <p:tags r:id="rId29"/>
            </p:custDataLst>
          </p:nvPr>
        </p:nvSpPr>
        <p:spPr bwMode="auto">
          <a:xfrm>
            <a:off x="8189971" y="2169572"/>
            <a:ext cx="86944" cy="122140"/>
          </a:xfrm>
          <a:prstGeom prst="straightConnector1">
            <a:avLst/>
          </a:prstGeom>
          <a:noFill/>
          <a:ln w="12700">
            <a:solidFill>
              <a:schemeClr val="bg1"/>
            </a:solidFill>
            <a:round/>
            <a:headEnd/>
            <a:tailEnd/>
          </a:ln>
        </p:spPr>
        <p:txBody>
          <a:bodyPr vert="horz" wrap="square" lIns="68598" tIns="34299" rIns="68598" bIns="34299" numCol="1" anchor="t" anchorCtr="0" compatLnSpc="1">
            <a:prstTxWarp prst="textNoShape">
              <a:avLst/>
            </a:prstTxWarp>
          </a:bodyPr>
          <a:lstStyle/>
          <a:p>
            <a:pPr defTabSz="685983">
              <a:defRPr/>
            </a:pPr>
            <a:endParaRPr lang="en-US" sz="1050" kern="0" dirty="0">
              <a:ln>
                <a:solidFill>
                  <a:schemeClr val="bg1">
                    <a:alpha val="0"/>
                  </a:schemeClr>
                </a:solidFill>
              </a:ln>
              <a:solidFill>
                <a:sysClr val="windowText" lastClr="000000"/>
              </a:solidFill>
            </a:endParaRPr>
          </a:p>
        </p:txBody>
      </p:sp>
      <p:sp>
        <p:nvSpPr>
          <p:cNvPr id="146" name="AutoShape 86"/>
          <p:cNvSpPr>
            <a:spLocks noChangeShapeType="1"/>
          </p:cNvSpPr>
          <p:nvPr>
            <p:custDataLst>
              <p:tags r:id="rId30"/>
            </p:custDataLst>
          </p:nvPr>
        </p:nvSpPr>
        <p:spPr bwMode="auto">
          <a:xfrm>
            <a:off x="7358394" y="2169572"/>
            <a:ext cx="57028" cy="122140"/>
          </a:xfrm>
          <a:prstGeom prst="straightConnector1">
            <a:avLst/>
          </a:prstGeom>
          <a:noFill/>
          <a:ln w="12700">
            <a:solidFill>
              <a:schemeClr val="bg1"/>
            </a:solidFill>
            <a:round/>
            <a:headEnd/>
            <a:tailEnd/>
          </a:ln>
        </p:spPr>
        <p:txBody>
          <a:bodyPr vert="horz" wrap="square" lIns="68598" tIns="34299" rIns="68598" bIns="34299" numCol="1" anchor="t" anchorCtr="0" compatLnSpc="1">
            <a:prstTxWarp prst="textNoShape">
              <a:avLst/>
            </a:prstTxWarp>
          </a:bodyPr>
          <a:lstStyle/>
          <a:p>
            <a:pPr defTabSz="685983">
              <a:defRPr/>
            </a:pPr>
            <a:endParaRPr lang="en-US" sz="1050" kern="0" dirty="0">
              <a:ln>
                <a:solidFill>
                  <a:schemeClr val="bg1">
                    <a:alpha val="0"/>
                  </a:schemeClr>
                </a:solidFill>
              </a:ln>
              <a:solidFill>
                <a:sysClr val="windowText" lastClr="000000"/>
              </a:solidFill>
            </a:endParaRPr>
          </a:p>
        </p:txBody>
      </p:sp>
      <p:sp>
        <p:nvSpPr>
          <p:cNvPr id="147" name="AutoShape 85"/>
          <p:cNvSpPr>
            <a:spLocks noChangeShapeType="1"/>
          </p:cNvSpPr>
          <p:nvPr>
            <p:custDataLst>
              <p:tags r:id="rId31"/>
            </p:custDataLst>
          </p:nvPr>
        </p:nvSpPr>
        <p:spPr bwMode="auto">
          <a:xfrm flipH="1">
            <a:off x="7121402" y="2169572"/>
            <a:ext cx="100500" cy="122140"/>
          </a:xfrm>
          <a:prstGeom prst="straightConnector1">
            <a:avLst/>
          </a:prstGeom>
          <a:noFill/>
          <a:ln w="12700">
            <a:solidFill>
              <a:schemeClr val="bg1"/>
            </a:solidFill>
            <a:round/>
            <a:headEnd/>
            <a:tailEnd/>
          </a:ln>
        </p:spPr>
        <p:txBody>
          <a:bodyPr vert="horz" wrap="square" lIns="68598" tIns="34299" rIns="68598" bIns="34299" numCol="1" anchor="t" anchorCtr="0" compatLnSpc="1">
            <a:prstTxWarp prst="textNoShape">
              <a:avLst/>
            </a:prstTxWarp>
          </a:bodyPr>
          <a:lstStyle/>
          <a:p>
            <a:pPr defTabSz="685983">
              <a:defRPr/>
            </a:pPr>
            <a:endParaRPr lang="en-US" sz="1050" kern="0" dirty="0">
              <a:ln>
                <a:solidFill>
                  <a:schemeClr val="bg1">
                    <a:alpha val="0"/>
                  </a:schemeClr>
                </a:solidFill>
              </a:ln>
              <a:solidFill>
                <a:sysClr val="windowText" lastClr="000000"/>
              </a:solidFill>
            </a:endParaRPr>
          </a:p>
        </p:txBody>
      </p:sp>
      <p:sp>
        <p:nvSpPr>
          <p:cNvPr id="148" name="AutoShape 90"/>
          <p:cNvSpPr>
            <a:spLocks noChangeShapeType="1"/>
          </p:cNvSpPr>
          <p:nvPr>
            <p:custDataLst>
              <p:tags r:id="rId32"/>
            </p:custDataLst>
          </p:nvPr>
        </p:nvSpPr>
        <p:spPr bwMode="auto">
          <a:xfrm>
            <a:off x="7805130" y="1867653"/>
            <a:ext cx="243477" cy="170424"/>
          </a:xfrm>
          <a:prstGeom prst="straightConnector1">
            <a:avLst/>
          </a:prstGeom>
          <a:noFill/>
          <a:ln w="12700">
            <a:solidFill>
              <a:schemeClr val="bg1"/>
            </a:solidFill>
            <a:round/>
            <a:headEnd/>
            <a:tailEnd/>
          </a:ln>
        </p:spPr>
        <p:txBody>
          <a:bodyPr vert="horz" wrap="square" lIns="68598" tIns="34299" rIns="68598" bIns="34299" numCol="1" anchor="t" anchorCtr="0" compatLnSpc="1">
            <a:prstTxWarp prst="textNoShape">
              <a:avLst/>
            </a:prstTxWarp>
          </a:bodyPr>
          <a:lstStyle/>
          <a:p>
            <a:pPr defTabSz="685983">
              <a:defRPr/>
            </a:pPr>
            <a:endParaRPr lang="en-US" sz="1050" kern="0" dirty="0">
              <a:ln>
                <a:solidFill>
                  <a:schemeClr val="bg1">
                    <a:alpha val="0"/>
                  </a:schemeClr>
                </a:solidFill>
              </a:ln>
              <a:solidFill>
                <a:sysClr val="windowText" lastClr="000000"/>
              </a:solidFill>
            </a:endParaRPr>
          </a:p>
        </p:txBody>
      </p:sp>
      <p:sp>
        <p:nvSpPr>
          <p:cNvPr id="149" name="Oval 148"/>
          <p:cNvSpPr>
            <a:spLocks noChangeArrowheads="1"/>
          </p:cNvSpPr>
          <p:nvPr>
            <p:custDataLst>
              <p:tags r:id="rId33"/>
            </p:custDataLst>
          </p:nvPr>
        </p:nvSpPr>
        <p:spPr bwMode="auto">
          <a:xfrm>
            <a:off x="7817421" y="2276828"/>
            <a:ext cx="193520" cy="196431"/>
          </a:xfrm>
          <a:prstGeom prst="ellipse">
            <a:avLst/>
          </a:prstGeom>
          <a:solidFill>
            <a:schemeClr val="accent3"/>
          </a:solidFill>
          <a:ln w="12700" cap="flat" cmpd="sng" algn="ctr">
            <a:solidFill>
              <a:schemeClr val="bg1"/>
            </a:solidFill>
            <a:prstDash val="solid"/>
            <a:headEnd/>
            <a:tailEnd/>
          </a:ln>
          <a:effectLst/>
        </p:spPr>
        <p:txBody>
          <a:bodyPr vert="horz" wrap="square" lIns="0" tIns="0" rIns="0" bIns="0" numCol="1" anchor="t" anchorCtr="0" compatLnSpc="1">
            <a:prstTxWarp prst="textNoShape">
              <a:avLst/>
            </a:prstTxWarp>
          </a:bodyPr>
          <a:lstStyle/>
          <a:p>
            <a:pPr defTabSz="685983"/>
            <a:endParaRPr lang="en-US" sz="1050" kern="0" dirty="0">
              <a:ln>
                <a:solidFill>
                  <a:schemeClr val="bg1">
                    <a:alpha val="0"/>
                  </a:schemeClr>
                </a:solidFill>
              </a:ln>
              <a:solidFill>
                <a:srgbClr val="FFFFFF"/>
              </a:solidFill>
              <a:latin typeface="Segoe UI"/>
              <a:sym typeface="Segoe UI"/>
            </a:endParaRPr>
          </a:p>
        </p:txBody>
      </p:sp>
      <p:sp>
        <p:nvSpPr>
          <p:cNvPr id="150" name="Freeform 149"/>
          <p:cNvSpPr/>
          <p:nvPr>
            <p:custDataLst>
              <p:tags r:id="rId34"/>
            </p:custDataLst>
          </p:nvPr>
        </p:nvSpPr>
        <p:spPr>
          <a:xfrm rot="21235890">
            <a:off x="8025980" y="2353266"/>
            <a:ext cx="438816" cy="428756"/>
          </a:xfrm>
          <a:custGeom>
            <a:avLst/>
            <a:gdLst>
              <a:gd name="connsiteX0" fmla="*/ 0 w 664368"/>
              <a:gd name="connsiteY0" fmla="*/ 0 h 395287"/>
              <a:gd name="connsiteX1" fmla="*/ 664368 w 664368"/>
              <a:gd name="connsiteY1" fmla="*/ 395287 h 395287"/>
              <a:gd name="connsiteX0" fmla="*/ 0 w 664368"/>
              <a:gd name="connsiteY0" fmla="*/ 0 h 395287"/>
              <a:gd name="connsiteX1" fmla="*/ 664368 w 664368"/>
              <a:gd name="connsiteY1" fmla="*/ 395287 h 395287"/>
              <a:gd name="connsiteX0" fmla="*/ 0 w 664368"/>
              <a:gd name="connsiteY0" fmla="*/ 0 h 395287"/>
              <a:gd name="connsiteX1" fmla="*/ 664368 w 664368"/>
              <a:gd name="connsiteY1" fmla="*/ 395287 h 395287"/>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Lst>
            <a:ahLst/>
            <a:cxnLst>
              <a:cxn ang="0">
                <a:pos x="connsiteX0" y="connsiteY0"/>
              </a:cxn>
              <a:cxn ang="0">
                <a:pos x="connsiteX1" y="connsiteY1"/>
              </a:cxn>
            </a:cxnLst>
            <a:rect l="l" t="t" r="r" b="b"/>
            <a:pathLst>
              <a:path w="642937" h="407193">
                <a:moveTo>
                  <a:pt x="0" y="0"/>
                </a:moveTo>
                <a:cubicBezTo>
                  <a:pt x="214312" y="38893"/>
                  <a:pt x="490537" y="146844"/>
                  <a:pt x="642937" y="407193"/>
                </a:cubicBezTo>
              </a:path>
            </a:pathLst>
          </a:custGeom>
          <a:ln w="28575">
            <a:solidFill>
              <a:schemeClr val="accent3"/>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ln>
                <a:solidFill>
                  <a:schemeClr val="bg1">
                    <a:alpha val="0"/>
                  </a:schemeClr>
                </a:solidFill>
              </a:ln>
            </a:endParaRPr>
          </a:p>
        </p:txBody>
      </p:sp>
      <p:grpSp>
        <p:nvGrpSpPr>
          <p:cNvPr id="151" name="Group 150"/>
          <p:cNvGrpSpPr/>
          <p:nvPr/>
        </p:nvGrpSpPr>
        <p:grpSpPr>
          <a:xfrm>
            <a:off x="5100399" y="2723240"/>
            <a:ext cx="587044" cy="302909"/>
            <a:chOff x="2712110" y="2722147"/>
            <a:chExt cx="782521" cy="403773"/>
          </a:xfrm>
          <a:solidFill>
            <a:schemeClr val="bg1">
              <a:lumMod val="85000"/>
            </a:schemeClr>
          </a:solidFill>
        </p:grpSpPr>
        <p:sp>
          <p:nvSpPr>
            <p:cNvPr id="152" name="Rectangle 151"/>
            <p:cNvSpPr/>
            <p:nvPr>
              <p:custDataLst>
                <p:tags r:id="rId50"/>
              </p:custDataLst>
            </p:nvPr>
          </p:nvSpPr>
          <p:spPr bwMode="auto">
            <a:xfrm>
              <a:off x="2712110" y="2722147"/>
              <a:ext cx="782521" cy="40377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ln>
                  <a:solidFill>
                    <a:schemeClr val="bg1">
                      <a:alpha val="0"/>
                    </a:schemeClr>
                  </a:solidFill>
                </a:ln>
                <a:gradFill>
                  <a:gsLst>
                    <a:gs pos="0">
                      <a:srgbClr val="FFFFFF"/>
                    </a:gs>
                    <a:gs pos="100000">
                      <a:srgbClr val="FFFFFF"/>
                    </a:gs>
                  </a:gsLst>
                  <a:lin ang="5400000" scaled="0"/>
                </a:gradFill>
              </a:endParaRPr>
            </a:p>
          </p:txBody>
        </p:sp>
        <p:sp>
          <p:nvSpPr>
            <p:cNvPr id="153" name="TextBox 152"/>
            <p:cNvSpPr txBox="1"/>
            <p:nvPr>
              <p:custDataLst>
                <p:tags r:id="rId51"/>
              </p:custDataLst>
            </p:nvPr>
          </p:nvSpPr>
          <p:spPr>
            <a:xfrm>
              <a:off x="2847852" y="2739366"/>
              <a:ext cx="576931" cy="369235"/>
            </a:xfrm>
            <a:prstGeom prst="rect">
              <a:avLst/>
            </a:prstGeom>
            <a:grpFill/>
          </p:spPr>
          <p:txBody>
            <a:bodyPr wrap="none" lIns="0" tIns="0" rIns="0" bIns="0" rtlCol="0">
              <a:spAutoFit/>
            </a:bodyPr>
            <a:lstStyle/>
            <a:p>
              <a:pPr algn="r" defTabSz="685983">
                <a:defRPr/>
              </a:pPr>
              <a:r>
                <a:rPr lang="en-US" sz="900" kern="0" dirty="0">
                  <a:ln>
                    <a:solidFill>
                      <a:schemeClr val="bg1">
                        <a:alpha val="0"/>
                      </a:schemeClr>
                    </a:solidFill>
                  </a:ln>
                  <a:solidFill>
                    <a:srgbClr val="595959"/>
                  </a:solidFill>
                </a:rPr>
                <a:t>Frontend</a:t>
              </a:r>
              <a:br>
                <a:rPr lang="en-US" sz="900" kern="0" dirty="0">
                  <a:ln>
                    <a:solidFill>
                      <a:schemeClr val="bg1">
                        <a:alpha val="0"/>
                      </a:schemeClr>
                    </a:solidFill>
                  </a:ln>
                  <a:solidFill>
                    <a:srgbClr val="595959"/>
                  </a:solidFill>
                </a:rPr>
              </a:br>
              <a:r>
                <a:rPr lang="en-US" sz="900" kern="0" dirty="0">
                  <a:ln>
                    <a:solidFill>
                      <a:schemeClr val="bg1">
                        <a:alpha val="0"/>
                      </a:schemeClr>
                    </a:solidFill>
                  </a:ln>
                  <a:solidFill>
                    <a:srgbClr val="595959"/>
                  </a:solidFill>
                </a:rPr>
                <a:t>Nodes</a:t>
              </a:r>
            </a:p>
          </p:txBody>
        </p:sp>
      </p:grpSp>
      <p:sp>
        <p:nvSpPr>
          <p:cNvPr id="154" name="Freeform 153"/>
          <p:cNvSpPr/>
          <p:nvPr>
            <p:custDataLst>
              <p:tags r:id="rId35"/>
            </p:custDataLst>
          </p:nvPr>
        </p:nvSpPr>
        <p:spPr bwMode="auto">
          <a:xfrm>
            <a:off x="6813493" y="2352052"/>
            <a:ext cx="1002598" cy="419130"/>
          </a:xfrm>
          <a:custGeom>
            <a:avLst/>
            <a:gdLst>
              <a:gd name="connsiteX0" fmla="*/ 0 w 1407886"/>
              <a:gd name="connsiteY0" fmla="*/ 653142 h 653142"/>
              <a:gd name="connsiteX1" fmla="*/ 478972 w 1407886"/>
              <a:gd name="connsiteY1" fmla="*/ 116114 h 653142"/>
              <a:gd name="connsiteX2" fmla="*/ 1407886 w 1407886"/>
              <a:gd name="connsiteY2" fmla="*/ 0 h 653142"/>
              <a:gd name="connsiteX0" fmla="*/ 0 w 1407886"/>
              <a:gd name="connsiteY0" fmla="*/ 653142 h 653142"/>
              <a:gd name="connsiteX1" fmla="*/ 521834 w 1407886"/>
              <a:gd name="connsiteY1" fmla="*/ 150396 h 653142"/>
              <a:gd name="connsiteX2" fmla="*/ 1407886 w 1407886"/>
              <a:gd name="connsiteY2" fmla="*/ 0 h 653142"/>
              <a:gd name="connsiteX0" fmla="*/ 0 w 1336449"/>
              <a:gd name="connsiteY0" fmla="*/ 670284 h 670284"/>
              <a:gd name="connsiteX1" fmla="*/ 450397 w 1336449"/>
              <a:gd name="connsiteY1" fmla="*/ 150396 h 670284"/>
              <a:gd name="connsiteX2" fmla="*/ 1336449 w 1336449"/>
              <a:gd name="connsiteY2" fmla="*/ 0 h 670284"/>
              <a:gd name="connsiteX0" fmla="*/ 0 w 1336449"/>
              <a:gd name="connsiteY0" fmla="*/ 670284 h 670284"/>
              <a:gd name="connsiteX1" fmla="*/ 450397 w 1336449"/>
              <a:gd name="connsiteY1" fmla="*/ 150396 h 670284"/>
              <a:gd name="connsiteX2" fmla="*/ 1336449 w 1336449"/>
              <a:gd name="connsiteY2" fmla="*/ 0 h 670284"/>
            </a:gdLst>
            <a:ahLst/>
            <a:cxnLst>
              <a:cxn ang="0">
                <a:pos x="connsiteX0" y="connsiteY0"/>
              </a:cxn>
              <a:cxn ang="0">
                <a:pos x="connsiteX1" y="connsiteY1"/>
              </a:cxn>
              <a:cxn ang="0">
                <a:pos x="connsiteX2" y="connsiteY2"/>
              </a:cxn>
            </a:cxnLst>
            <a:rect l="l" t="t" r="r" b="b"/>
            <a:pathLst>
              <a:path w="1336449" h="670284">
                <a:moveTo>
                  <a:pt x="0" y="670284"/>
                </a:moveTo>
                <a:cubicBezTo>
                  <a:pt x="55487" y="456198"/>
                  <a:pt x="227656" y="262110"/>
                  <a:pt x="450397" y="150396"/>
                </a:cubicBezTo>
                <a:cubicBezTo>
                  <a:pt x="673138" y="38682"/>
                  <a:pt x="989316" y="3628"/>
                  <a:pt x="1336449" y="0"/>
                </a:cubicBezTo>
              </a:path>
            </a:pathLst>
          </a:custGeom>
          <a:ln w="28575">
            <a:solidFill>
              <a:schemeClr val="accent3"/>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ln>
                <a:solidFill>
                  <a:schemeClr val="bg1">
                    <a:alpha val="0"/>
                  </a:schemeClr>
                </a:solidFill>
              </a:ln>
            </a:endParaRPr>
          </a:p>
        </p:txBody>
      </p:sp>
      <p:grpSp>
        <p:nvGrpSpPr>
          <p:cNvPr id="155" name="Group 154"/>
          <p:cNvGrpSpPr/>
          <p:nvPr/>
        </p:nvGrpSpPr>
        <p:grpSpPr>
          <a:xfrm>
            <a:off x="5606117" y="3026149"/>
            <a:ext cx="1205058" cy="1881084"/>
            <a:chOff x="5632079" y="3133759"/>
            <a:chExt cx="1606326" cy="2507459"/>
          </a:xfrm>
        </p:grpSpPr>
        <p:cxnSp>
          <p:nvCxnSpPr>
            <p:cNvPr id="156" name="Elbow Connector 155"/>
            <p:cNvCxnSpPr>
              <a:stCxn id="193" idx="0"/>
              <a:endCxn id="119" idx="2"/>
            </p:cNvCxnSpPr>
            <p:nvPr>
              <p:custDataLst>
                <p:tags r:id="rId48"/>
              </p:custDataLst>
            </p:nvPr>
          </p:nvCxnSpPr>
          <p:spPr>
            <a:xfrm rot="5400000" flipH="1" flipV="1">
              <a:off x="5586214" y="3989028"/>
              <a:ext cx="2507459" cy="796922"/>
            </a:xfrm>
            <a:prstGeom prst="bentConnector3">
              <a:avLst/>
            </a:prstGeom>
            <a:ln w="28575">
              <a:solidFill>
                <a:schemeClr val="accent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57" name="TextBox 156"/>
            <p:cNvSpPr txBox="1"/>
            <p:nvPr>
              <p:custDataLst>
                <p:tags r:id="rId49"/>
              </p:custDataLst>
            </p:nvPr>
          </p:nvSpPr>
          <p:spPr>
            <a:xfrm flipH="1">
              <a:off x="5632079" y="4611025"/>
              <a:ext cx="716498" cy="738472"/>
            </a:xfrm>
            <a:prstGeom prst="rect">
              <a:avLst/>
            </a:prstGeom>
            <a:noFill/>
            <a:effectLst/>
          </p:spPr>
          <p:txBody>
            <a:bodyPr wrap="square" lIns="0" tIns="0" rIns="0" bIns="0" rtlCol="0">
              <a:spAutoFit/>
            </a:bodyPr>
            <a:lstStyle/>
            <a:p>
              <a:pPr algn="r" defTabSz="685757" fontAlgn="base">
                <a:spcBef>
                  <a:spcPct val="0"/>
                </a:spcBef>
                <a:spcAft>
                  <a:spcPct val="0"/>
                </a:spcAft>
                <a:defRPr/>
              </a:pPr>
              <a:r>
                <a:rPr lang="en-US" sz="900" dirty="0">
                  <a:ln>
                    <a:solidFill>
                      <a:schemeClr val="bg1">
                        <a:alpha val="0"/>
                      </a:schemeClr>
                    </a:solidFill>
                  </a:ln>
                  <a:solidFill>
                    <a:srgbClr val="595959">
                      <a:alpha val="99000"/>
                    </a:srgbClr>
                  </a:solidFill>
                </a:rPr>
                <a:t>outbound connect one-way </a:t>
              </a:r>
              <a:r>
                <a:rPr lang="en-US" sz="900" dirty="0" err="1">
                  <a:ln>
                    <a:solidFill>
                      <a:schemeClr val="bg1">
                        <a:alpha val="0"/>
                      </a:schemeClr>
                    </a:solidFill>
                  </a:ln>
                  <a:solidFill>
                    <a:srgbClr val="595959">
                      <a:alpha val="99000"/>
                    </a:srgbClr>
                  </a:solidFill>
                </a:rPr>
                <a:t>net.tcp</a:t>
              </a:r>
              <a:endParaRPr lang="en-US" sz="900" dirty="0">
                <a:ln>
                  <a:solidFill>
                    <a:schemeClr val="bg1">
                      <a:alpha val="0"/>
                    </a:schemeClr>
                  </a:solidFill>
                </a:ln>
                <a:solidFill>
                  <a:srgbClr val="595959">
                    <a:alpha val="99000"/>
                  </a:srgbClr>
                </a:solidFill>
              </a:endParaRPr>
            </a:p>
          </p:txBody>
        </p:sp>
      </p:grpSp>
      <p:grpSp>
        <p:nvGrpSpPr>
          <p:cNvPr id="158" name="Group 157"/>
          <p:cNvGrpSpPr/>
          <p:nvPr/>
        </p:nvGrpSpPr>
        <p:grpSpPr>
          <a:xfrm>
            <a:off x="8407827" y="3026149"/>
            <a:ext cx="1812606" cy="1881084"/>
            <a:chOff x="9366720" y="3133759"/>
            <a:chExt cx="2416178" cy="2507459"/>
          </a:xfrm>
        </p:grpSpPr>
        <p:cxnSp>
          <p:nvCxnSpPr>
            <p:cNvPr id="159" name="Elbow Connector 158"/>
            <p:cNvCxnSpPr>
              <a:stCxn id="195" idx="0"/>
              <a:endCxn id="127" idx="2"/>
            </p:cNvCxnSpPr>
            <p:nvPr>
              <p:custDataLst>
                <p:tags r:id="rId46"/>
              </p:custDataLst>
            </p:nvPr>
          </p:nvCxnSpPr>
          <p:spPr>
            <a:xfrm rot="16200000" flipV="1">
              <a:off x="8918281" y="3582198"/>
              <a:ext cx="2507459" cy="1610581"/>
            </a:xfrm>
            <a:prstGeom prst="bentConnector3">
              <a:avLst>
                <a:gd name="adj1" fmla="val 50000"/>
              </a:avLst>
            </a:pr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sp>
          <p:nvSpPr>
            <p:cNvPr id="160" name="TextBox 159"/>
            <p:cNvSpPr txBox="1"/>
            <p:nvPr>
              <p:custDataLst>
                <p:tags r:id="rId47"/>
              </p:custDataLst>
            </p:nvPr>
          </p:nvSpPr>
          <p:spPr>
            <a:xfrm flipH="1">
              <a:off x="11066399" y="4625861"/>
              <a:ext cx="716499" cy="553853"/>
            </a:xfrm>
            <a:prstGeom prst="rect">
              <a:avLst/>
            </a:prstGeom>
            <a:noFill/>
            <a:effectLst/>
          </p:spPr>
          <p:txBody>
            <a:bodyPr wrap="square" lIns="0" tIns="0" rIns="0" bIns="0" rtlCol="0">
              <a:spAutoFit/>
            </a:bodyPr>
            <a:lstStyle/>
            <a:p>
              <a:pPr defTabSz="685757" fontAlgn="base">
                <a:spcBef>
                  <a:spcPct val="0"/>
                </a:spcBef>
                <a:spcAft>
                  <a:spcPct val="0"/>
                </a:spcAft>
                <a:defRPr/>
              </a:pPr>
              <a:r>
                <a:rPr lang="en-US" sz="900" dirty="0">
                  <a:ln>
                    <a:solidFill>
                      <a:schemeClr val="bg1">
                        <a:alpha val="0"/>
                      </a:schemeClr>
                    </a:solidFill>
                  </a:ln>
                  <a:solidFill>
                    <a:srgbClr val="595959">
                      <a:alpha val="99000"/>
                    </a:srgbClr>
                  </a:solidFill>
                </a:rPr>
                <a:t>outbound connect bidi socket</a:t>
              </a:r>
            </a:p>
          </p:txBody>
        </p:sp>
      </p:grpSp>
      <p:grpSp>
        <p:nvGrpSpPr>
          <p:cNvPr id="161" name="Group 160"/>
          <p:cNvGrpSpPr/>
          <p:nvPr/>
        </p:nvGrpSpPr>
        <p:grpSpPr>
          <a:xfrm>
            <a:off x="8486233" y="3022756"/>
            <a:ext cx="1016443" cy="1894004"/>
            <a:chOff x="9471231" y="3116537"/>
            <a:chExt cx="1354905" cy="2524681"/>
          </a:xfrm>
        </p:grpSpPr>
        <p:cxnSp>
          <p:nvCxnSpPr>
            <p:cNvPr id="162" name="Elbow Connector 161"/>
            <p:cNvCxnSpPr/>
            <p:nvPr>
              <p:custDataLst>
                <p:tags r:id="rId44"/>
              </p:custDataLst>
            </p:nvPr>
          </p:nvCxnSpPr>
          <p:spPr>
            <a:xfrm rot="16200000" flipV="1">
              <a:off x="8886343" y="3701425"/>
              <a:ext cx="2524681" cy="1354905"/>
            </a:xfrm>
            <a:prstGeom prst="bentConnector3">
              <a:avLst>
                <a:gd name="adj1" fmla="val 55749"/>
              </a:avLst>
            </a:prstGeom>
            <a:ln w="28575">
              <a:solidFill>
                <a:schemeClr val="accent4">
                  <a:lumMod val="60000"/>
                  <a:lumOff val="40000"/>
                </a:schemeClr>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63" name="TextBox 162"/>
            <p:cNvSpPr txBox="1"/>
            <p:nvPr>
              <p:custDataLst>
                <p:tags r:id="rId45"/>
              </p:custDataLst>
            </p:nvPr>
          </p:nvSpPr>
          <p:spPr>
            <a:xfrm flipH="1">
              <a:off x="10244159" y="4838492"/>
              <a:ext cx="495982" cy="184617"/>
            </a:xfrm>
            <a:prstGeom prst="rect">
              <a:avLst/>
            </a:prstGeom>
            <a:noFill/>
            <a:effectLst/>
          </p:spPr>
          <p:txBody>
            <a:bodyPr wrap="square" lIns="0" tIns="0" rIns="0" bIns="0" rtlCol="0">
              <a:spAutoFit/>
            </a:bodyPr>
            <a:lstStyle/>
            <a:p>
              <a:pPr algn="r" defTabSz="685757" fontAlgn="base">
                <a:spcBef>
                  <a:spcPct val="0"/>
                </a:spcBef>
                <a:spcAft>
                  <a:spcPct val="0"/>
                </a:spcAft>
                <a:defRPr/>
              </a:pPr>
              <a:r>
                <a:rPr lang="en-US" sz="900" dirty="0">
                  <a:ln>
                    <a:solidFill>
                      <a:schemeClr val="bg1">
                        <a:alpha val="0"/>
                      </a:schemeClr>
                    </a:solidFill>
                  </a:ln>
                  <a:solidFill>
                    <a:srgbClr val="595959">
                      <a:alpha val="99000"/>
                    </a:srgbClr>
                  </a:solidFill>
                </a:rPr>
                <a:t>Msg</a:t>
              </a:r>
            </a:p>
          </p:txBody>
        </p:sp>
      </p:grpSp>
      <p:grpSp>
        <p:nvGrpSpPr>
          <p:cNvPr id="164" name="Group 163"/>
          <p:cNvGrpSpPr/>
          <p:nvPr/>
        </p:nvGrpSpPr>
        <p:grpSpPr>
          <a:xfrm>
            <a:off x="6309370" y="3026151"/>
            <a:ext cx="584218" cy="1881083"/>
            <a:chOff x="6569504" y="3133761"/>
            <a:chExt cx="778755" cy="2507458"/>
          </a:xfrm>
        </p:grpSpPr>
        <p:cxnSp>
          <p:nvCxnSpPr>
            <p:cNvPr id="165" name="Elbow Connector 164"/>
            <p:cNvCxnSpPr/>
            <p:nvPr>
              <p:custDataLst>
                <p:tags r:id="rId42"/>
              </p:custDataLst>
            </p:nvPr>
          </p:nvCxnSpPr>
          <p:spPr>
            <a:xfrm rot="5400000" flipH="1" flipV="1">
              <a:off x="5705153" y="3998112"/>
              <a:ext cx="2507458" cy="778755"/>
            </a:xfrm>
            <a:prstGeom prst="bentConnector3">
              <a:avLst>
                <a:gd name="adj1" fmla="val 56946"/>
              </a:avLst>
            </a:prstGeom>
            <a:ln w="28575">
              <a:solidFill>
                <a:schemeClr val="accent1">
                  <a:lumMod val="60000"/>
                  <a:lumOff val="4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66" name="TextBox 165"/>
            <p:cNvSpPr txBox="1"/>
            <p:nvPr>
              <p:custDataLst>
                <p:tags r:id="rId43"/>
              </p:custDataLst>
            </p:nvPr>
          </p:nvSpPr>
          <p:spPr>
            <a:xfrm flipH="1">
              <a:off x="6640078" y="4889091"/>
              <a:ext cx="495982" cy="184617"/>
            </a:xfrm>
            <a:prstGeom prst="rect">
              <a:avLst/>
            </a:prstGeom>
            <a:noFill/>
            <a:effectLst/>
          </p:spPr>
          <p:txBody>
            <a:bodyPr wrap="square" lIns="0" tIns="0" rIns="0" bIns="0" rtlCol="0">
              <a:spAutoFit/>
            </a:bodyPr>
            <a:lstStyle/>
            <a:p>
              <a:pPr defTabSz="685757" fontAlgn="base">
                <a:spcBef>
                  <a:spcPct val="0"/>
                </a:spcBef>
                <a:spcAft>
                  <a:spcPct val="0"/>
                </a:spcAft>
                <a:defRPr/>
              </a:pPr>
              <a:r>
                <a:rPr lang="en-US" sz="900" dirty="0">
                  <a:ln>
                    <a:solidFill>
                      <a:schemeClr val="bg1">
                        <a:alpha val="0"/>
                      </a:schemeClr>
                    </a:solidFill>
                  </a:ln>
                  <a:solidFill>
                    <a:srgbClr val="595959">
                      <a:alpha val="99000"/>
                    </a:srgbClr>
                  </a:solidFill>
                </a:rPr>
                <a:t>Msg</a:t>
              </a:r>
            </a:p>
          </p:txBody>
        </p:sp>
      </p:grpSp>
      <p:cxnSp>
        <p:nvCxnSpPr>
          <p:cNvPr id="167" name="Curved Connector 166"/>
          <p:cNvCxnSpPr>
            <a:stCxn id="149" idx="4"/>
            <a:endCxn id="127" idx="0"/>
          </p:cNvCxnSpPr>
          <p:nvPr>
            <p:custDataLst>
              <p:tags r:id="rId36"/>
            </p:custDataLst>
          </p:nvPr>
        </p:nvCxnSpPr>
        <p:spPr>
          <a:xfrm rot="16200000" flipH="1">
            <a:off x="8036015" y="2351425"/>
            <a:ext cx="249981" cy="493646"/>
          </a:xfrm>
          <a:prstGeom prst="curvedConnector3">
            <a:avLst/>
          </a:prstGeom>
          <a:ln w="28575">
            <a:solidFill>
              <a:schemeClr val="accent3"/>
            </a:solidFill>
            <a:prstDash val="sysDash"/>
            <a:headEnd type="triangle"/>
            <a:tailEnd type="none" w="lg" len="lg"/>
          </a:ln>
        </p:spPr>
        <p:style>
          <a:lnRef idx="1">
            <a:schemeClr val="accent1"/>
          </a:lnRef>
          <a:fillRef idx="0">
            <a:schemeClr val="accent1"/>
          </a:fillRef>
          <a:effectRef idx="0">
            <a:schemeClr val="accent1"/>
          </a:effectRef>
          <a:fontRef idx="minor">
            <a:schemeClr val="tx1"/>
          </a:fontRef>
        </p:style>
      </p:cxnSp>
      <p:sp>
        <p:nvSpPr>
          <p:cNvPr id="168" name="TextBox 167"/>
          <p:cNvSpPr txBox="1"/>
          <p:nvPr>
            <p:custDataLst>
              <p:tags r:id="rId37"/>
            </p:custDataLst>
          </p:nvPr>
        </p:nvSpPr>
        <p:spPr>
          <a:xfrm flipH="1">
            <a:off x="8142030" y="4893050"/>
            <a:ext cx="865698" cy="415498"/>
          </a:xfrm>
          <a:prstGeom prst="rect">
            <a:avLst/>
          </a:prstGeom>
          <a:noFill/>
          <a:effectLst/>
        </p:spPr>
        <p:txBody>
          <a:bodyPr wrap="square" lIns="0" tIns="0" rIns="0" bIns="0" rtlCol="0">
            <a:spAutoFit/>
          </a:bodyPr>
          <a:lstStyle/>
          <a:p>
            <a:pPr algn="r" defTabSz="685757" fontAlgn="base">
              <a:spcBef>
                <a:spcPct val="0"/>
              </a:spcBef>
              <a:spcAft>
                <a:spcPct val="0"/>
              </a:spcAft>
              <a:defRPr/>
            </a:pPr>
            <a:r>
              <a:rPr lang="en-US" sz="900" dirty="0">
                <a:ln>
                  <a:solidFill>
                    <a:schemeClr val="bg1">
                      <a:alpha val="0"/>
                    </a:schemeClr>
                  </a:solidFill>
                </a:ln>
                <a:solidFill>
                  <a:srgbClr val="595959">
                    <a:alpha val="99000"/>
                  </a:srgbClr>
                </a:solidFill>
              </a:rPr>
              <a:t>NAT</a:t>
            </a:r>
            <a:br>
              <a:rPr lang="en-US" sz="900" dirty="0">
                <a:ln>
                  <a:solidFill>
                    <a:schemeClr val="bg1">
                      <a:alpha val="0"/>
                    </a:schemeClr>
                  </a:solidFill>
                </a:ln>
                <a:solidFill>
                  <a:srgbClr val="595959">
                    <a:alpha val="99000"/>
                  </a:srgbClr>
                </a:solidFill>
              </a:rPr>
            </a:br>
            <a:r>
              <a:rPr lang="en-US" sz="900" dirty="0">
                <a:ln>
                  <a:solidFill>
                    <a:schemeClr val="bg1">
                      <a:alpha val="0"/>
                    </a:schemeClr>
                  </a:solidFill>
                </a:ln>
                <a:solidFill>
                  <a:srgbClr val="595959">
                    <a:alpha val="99000"/>
                  </a:srgbClr>
                </a:solidFill>
              </a:rPr>
              <a:t>Firewall</a:t>
            </a:r>
            <a:br>
              <a:rPr lang="en-US" sz="900" dirty="0">
                <a:ln>
                  <a:solidFill>
                    <a:schemeClr val="bg1">
                      <a:alpha val="0"/>
                    </a:schemeClr>
                  </a:solidFill>
                </a:ln>
                <a:solidFill>
                  <a:srgbClr val="595959">
                    <a:alpha val="99000"/>
                  </a:srgbClr>
                </a:solidFill>
              </a:rPr>
            </a:br>
            <a:r>
              <a:rPr lang="en-US" sz="900" dirty="0">
                <a:ln>
                  <a:solidFill>
                    <a:schemeClr val="bg1">
                      <a:alpha val="0"/>
                    </a:schemeClr>
                  </a:solidFill>
                </a:ln>
                <a:solidFill>
                  <a:srgbClr val="595959">
                    <a:alpha val="99000"/>
                  </a:srgbClr>
                </a:solidFill>
              </a:rPr>
              <a:t>Dynamic IP</a:t>
            </a:r>
          </a:p>
        </p:txBody>
      </p:sp>
      <p:sp>
        <p:nvSpPr>
          <p:cNvPr id="169" name="Left-Right Arrow 168"/>
          <p:cNvSpPr/>
          <p:nvPr>
            <p:custDataLst>
              <p:tags r:id="rId38"/>
            </p:custDataLst>
          </p:nvPr>
        </p:nvSpPr>
        <p:spPr bwMode="auto">
          <a:xfrm>
            <a:off x="7364555" y="3064878"/>
            <a:ext cx="609991" cy="316518"/>
          </a:xfrm>
          <a:prstGeom prst="leftRightArrow">
            <a:avLst>
              <a:gd name="adj1" fmla="val 61421"/>
              <a:gd name="adj2" fmla="val 30607"/>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defRPr/>
            </a:pPr>
            <a:r>
              <a:rPr lang="en-US" sz="1050" dirty="0">
                <a:ln>
                  <a:solidFill>
                    <a:schemeClr val="bg1">
                      <a:alpha val="0"/>
                    </a:schemeClr>
                  </a:solidFill>
                </a:ln>
                <a:solidFill>
                  <a:srgbClr val="595959"/>
                </a:solidFill>
              </a:rPr>
              <a:t>NLB</a:t>
            </a:r>
          </a:p>
        </p:txBody>
      </p:sp>
      <p:grpSp>
        <p:nvGrpSpPr>
          <p:cNvPr id="170" name="Group 169"/>
          <p:cNvGrpSpPr/>
          <p:nvPr/>
        </p:nvGrpSpPr>
        <p:grpSpPr>
          <a:xfrm>
            <a:off x="8521735" y="3103345"/>
            <a:ext cx="1503973" cy="266496"/>
            <a:chOff x="8381323" y="3152204"/>
            <a:chExt cx="3099557" cy="549224"/>
          </a:xfrm>
          <a:effectLst>
            <a:outerShdw blurRad="76200" dist="127000" dir="6060000" sy="23000" kx="-1200000" algn="bl" rotWithShape="0">
              <a:prstClr val="black">
                <a:alpha val="20000"/>
              </a:prstClr>
            </a:outerShdw>
          </a:effectLst>
        </p:grpSpPr>
        <p:grpSp>
          <p:nvGrpSpPr>
            <p:cNvPr id="171" name="Group 170"/>
            <p:cNvGrpSpPr/>
            <p:nvPr/>
          </p:nvGrpSpPr>
          <p:grpSpPr>
            <a:xfrm>
              <a:off x="8381323" y="3152204"/>
              <a:ext cx="3099557" cy="549224"/>
              <a:chOff x="7732995" y="-247775"/>
              <a:chExt cx="3099557" cy="549224"/>
            </a:xfrm>
          </p:grpSpPr>
          <p:sp>
            <p:nvSpPr>
              <p:cNvPr id="173" name="Rectangle 172"/>
              <p:cNvSpPr/>
              <p:nvPr/>
            </p:nvSpPr>
            <p:spPr bwMode="auto">
              <a:xfrm>
                <a:off x="8072519" y="-247775"/>
                <a:ext cx="2760033" cy="54922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174" name="Isosceles Triangle 173"/>
              <p:cNvSpPr/>
              <p:nvPr/>
            </p:nvSpPr>
            <p:spPr bwMode="auto">
              <a:xfrm rot="10800000">
                <a:off x="7732995" y="-247775"/>
                <a:ext cx="722677" cy="311498"/>
              </a:xfrm>
              <a:prstGeom prst="triangl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500" dirty="0">
                  <a:gradFill>
                    <a:gsLst>
                      <a:gs pos="0">
                        <a:srgbClr val="FFFFFF"/>
                      </a:gs>
                      <a:gs pos="100000">
                        <a:srgbClr val="FFFFFF"/>
                      </a:gs>
                    </a:gsLst>
                    <a:lin ang="5400000" scaled="0"/>
                  </a:gradFill>
                </a:endParaRPr>
              </a:p>
            </p:txBody>
          </p:sp>
        </p:grpSp>
        <p:sp>
          <p:nvSpPr>
            <p:cNvPr id="172" name="TextBox 171"/>
            <p:cNvSpPr txBox="1"/>
            <p:nvPr/>
          </p:nvSpPr>
          <p:spPr>
            <a:xfrm>
              <a:off x="8874017" y="3266409"/>
              <a:ext cx="1846741" cy="299706"/>
            </a:xfrm>
            <a:prstGeom prst="rect">
              <a:avLst/>
            </a:prstGeom>
            <a:noFill/>
          </p:spPr>
          <p:txBody>
            <a:bodyPr wrap="none" lIns="0" tIns="0" rIns="0" bIns="0" rtlCol="0">
              <a:spAutoFit/>
            </a:bodyPr>
            <a:lstStyle/>
            <a:p>
              <a:pPr>
                <a:lnSpc>
                  <a:spcPct val="90000"/>
                </a:lnSpc>
                <a:spcBef>
                  <a:spcPct val="20000"/>
                </a:spcBef>
                <a:buSzPct val="80000"/>
              </a:pPr>
              <a:r>
                <a:rPr lang="en-US" sz="1050" dirty="0">
                  <a:solidFill>
                    <a:schemeClr val="bg1">
                      <a:alpha val="99000"/>
                    </a:schemeClr>
                  </a:solidFill>
                </a:rPr>
                <a:t>TCP/SSL HTTP(S)</a:t>
              </a:r>
            </a:p>
          </p:txBody>
        </p:sp>
      </p:grpSp>
      <p:grpSp>
        <p:nvGrpSpPr>
          <p:cNvPr id="175" name="Group 174"/>
          <p:cNvGrpSpPr/>
          <p:nvPr/>
        </p:nvGrpSpPr>
        <p:grpSpPr>
          <a:xfrm>
            <a:off x="5248791" y="3103345"/>
            <a:ext cx="1511101" cy="266496"/>
            <a:chOff x="8720847" y="3152204"/>
            <a:chExt cx="3114246" cy="549224"/>
          </a:xfrm>
          <a:effectLst>
            <a:outerShdw blurRad="76200" dist="127000" dir="6180000" sy="23000" kx="-1200000" algn="bl" rotWithShape="0">
              <a:prstClr val="black">
                <a:alpha val="20000"/>
              </a:prstClr>
            </a:outerShdw>
          </a:effectLst>
        </p:grpSpPr>
        <p:grpSp>
          <p:nvGrpSpPr>
            <p:cNvPr id="176" name="Group 175"/>
            <p:cNvGrpSpPr/>
            <p:nvPr/>
          </p:nvGrpSpPr>
          <p:grpSpPr>
            <a:xfrm>
              <a:off x="8720847" y="3152204"/>
              <a:ext cx="3114246" cy="549224"/>
              <a:chOff x="8072519" y="-247775"/>
              <a:chExt cx="3114246" cy="549224"/>
            </a:xfrm>
          </p:grpSpPr>
          <p:sp>
            <p:nvSpPr>
              <p:cNvPr id="178" name="Rectangle 177"/>
              <p:cNvSpPr/>
              <p:nvPr/>
            </p:nvSpPr>
            <p:spPr bwMode="auto">
              <a:xfrm>
                <a:off x="8072519" y="-247775"/>
                <a:ext cx="2760033" cy="5492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179" name="Isosceles Triangle 178"/>
              <p:cNvSpPr/>
              <p:nvPr/>
            </p:nvSpPr>
            <p:spPr bwMode="auto">
              <a:xfrm rot="10800000">
                <a:off x="10464088" y="-247775"/>
                <a:ext cx="722677" cy="311498"/>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500" dirty="0">
                  <a:gradFill>
                    <a:gsLst>
                      <a:gs pos="0">
                        <a:srgbClr val="FFFFFF"/>
                      </a:gs>
                      <a:gs pos="100000">
                        <a:srgbClr val="FFFFFF"/>
                      </a:gs>
                    </a:gsLst>
                    <a:lin ang="5400000" scaled="0"/>
                  </a:gradFill>
                </a:endParaRPr>
              </a:p>
            </p:txBody>
          </p:sp>
        </p:grpSp>
        <p:sp>
          <p:nvSpPr>
            <p:cNvPr id="177" name="TextBox 176"/>
            <p:cNvSpPr txBox="1"/>
            <p:nvPr/>
          </p:nvSpPr>
          <p:spPr>
            <a:xfrm>
              <a:off x="8874018" y="3266409"/>
              <a:ext cx="1846740" cy="299706"/>
            </a:xfrm>
            <a:prstGeom prst="rect">
              <a:avLst/>
            </a:prstGeom>
            <a:noFill/>
          </p:spPr>
          <p:txBody>
            <a:bodyPr wrap="none" lIns="0" tIns="0" rIns="0" bIns="0" rtlCol="0">
              <a:spAutoFit/>
            </a:bodyPr>
            <a:lstStyle/>
            <a:p>
              <a:pPr>
                <a:lnSpc>
                  <a:spcPct val="90000"/>
                </a:lnSpc>
                <a:spcBef>
                  <a:spcPct val="20000"/>
                </a:spcBef>
                <a:buSzPct val="80000"/>
              </a:pPr>
              <a:r>
                <a:rPr lang="en-US" sz="1050" dirty="0">
                  <a:solidFill>
                    <a:schemeClr val="bg1">
                      <a:alpha val="99000"/>
                    </a:schemeClr>
                  </a:solidFill>
                </a:rPr>
                <a:t>TCP/SSL HTTP(S)</a:t>
              </a:r>
            </a:p>
          </p:txBody>
        </p:sp>
      </p:grpSp>
      <p:grpSp>
        <p:nvGrpSpPr>
          <p:cNvPr id="180" name="Group 179"/>
          <p:cNvGrpSpPr/>
          <p:nvPr/>
        </p:nvGrpSpPr>
        <p:grpSpPr>
          <a:xfrm>
            <a:off x="6150463" y="2258368"/>
            <a:ext cx="705940" cy="266496"/>
            <a:chOff x="10363773" y="3152204"/>
            <a:chExt cx="1454881" cy="549224"/>
          </a:xfrm>
          <a:solidFill>
            <a:schemeClr val="accent3"/>
          </a:solidFill>
          <a:effectLst>
            <a:outerShdw blurRad="76200" dist="127000" dir="6180000" sy="23000" kx="-1200000" algn="bl" rotWithShape="0">
              <a:prstClr val="black">
                <a:alpha val="20000"/>
              </a:prstClr>
            </a:outerShdw>
          </a:effectLst>
        </p:grpSpPr>
        <p:grpSp>
          <p:nvGrpSpPr>
            <p:cNvPr id="181" name="Group 180"/>
            <p:cNvGrpSpPr/>
            <p:nvPr/>
          </p:nvGrpSpPr>
          <p:grpSpPr>
            <a:xfrm>
              <a:off x="10363773" y="3152204"/>
              <a:ext cx="1454881" cy="549224"/>
              <a:chOff x="9715445" y="-247775"/>
              <a:chExt cx="1454881" cy="549224"/>
            </a:xfrm>
            <a:grpFill/>
          </p:grpSpPr>
          <p:sp>
            <p:nvSpPr>
              <p:cNvPr id="183" name="Rectangle 182"/>
              <p:cNvSpPr/>
              <p:nvPr/>
            </p:nvSpPr>
            <p:spPr bwMode="auto">
              <a:xfrm>
                <a:off x="9715445" y="-247775"/>
                <a:ext cx="1117107" cy="5492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184" name="Isosceles Triangle 183"/>
              <p:cNvSpPr/>
              <p:nvPr/>
            </p:nvSpPr>
            <p:spPr bwMode="auto">
              <a:xfrm>
                <a:off x="10447649" y="-10049"/>
                <a:ext cx="722677" cy="311498"/>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500" dirty="0">
                  <a:gradFill>
                    <a:gsLst>
                      <a:gs pos="0">
                        <a:srgbClr val="FFFFFF"/>
                      </a:gs>
                      <a:gs pos="100000">
                        <a:srgbClr val="FFFFFF"/>
                      </a:gs>
                    </a:gsLst>
                    <a:lin ang="5400000" scaled="0"/>
                  </a:gradFill>
                </a:endParaRPr>
              </a:p>
            </p:txBody>
          </p:sp>
        </p:grpSp>
        <p:sp>
          <p:nvSpPr>
            <p:cNvPr id="182" name="TextBox 181"/>
            <p:cNvSpPr txBox="1"/>
            <p:nvPr/>
          </p:nvSpPr>
          <p:spPr>
            <a:xfrm>
              <a:off x="10485025" y="3266409"/>
              <a:ext cx="673945" cy="299706"/>
            </a:xfrm>
            <a:prstGeom prst="rect">
              <a:avLst/>
            </a:prstGeom>
            <a:noFill/>
          </p:spPr>
          <p:txBody>
            <a:bodyPr wrap="none" lIns="0" tIns="0" rIns="0" bIns="0" rtlCol="0">
              <a:spAutoFit/>
            </a:bodyPr>
            <a:lstStyle/>
            <a:p>
              <a:pPr>
                <a:lnSpc>
                  <a:spcPct val="90000"/>
                </a:lnSpc>
                <a:spcBef>
                  <a:spcPct val="20000"/>
                </a:spcBef>
                <a:buSzPct val="80000"/>
              </a:pPr>
              <a:r>
                <a:rPr lang="en-US" sz="1050" dirty="0">
                  <a:solidFill>
                    <a:schemeClr val="bg1">
                      <a:alpha val="99000"/>
                    </a:schemeClr>
                  </a:solidFill>
                </a:rPr>
                <a:t>Route</a:t>
              </a:r>
            </a:p>
          </p:txBody>
        </p:sp>
      </p:grpSp>
      <p:grpSp>
        <p:nvGrpSpPr>
          <p:cNvPr id="185" name="Group 184"/>
          <p:cNvGrpSpPr/>
          <p:nvPr/>
        </p:nvGrpSpPr>
        <p:grpSpPr>
          <a:xfrm>
            <a:off x="8313111" y="2104789"/>
            <a:ext cx="743147" cy="475789"/>
            <a:chOff x="10074449" y="2926459"/>
            <a:chExt cx="1531560" cy="980559"/>
          </a:xfrm>
          <a:solidFill>
            <a:schemeClr val="accent3"/>
          </a:solidFill>
          <a:effectLst>
            <a:outerShdw blurRad="76200" dist="127000" dir="6180000" sy="23000" kx="-1200000" algn="bl" rotWithShape="0">
              <a:prstClr val="black">
                <a:alpha val="20000"/>
              </a:prstClr>
            </a:outerShdw>
          </a:effectLst>
        </p:grpSpPr>
        <p:grpSp>
          <p:nvGrpSpPr>
            <p:cNvPr id="186" name="Group 185"/>
            <p:cNvGrpSpPr/>
            <p:nvPr/>
          </p:nvGrpSpPr>
          <p:grpSpPr>
            <a:xfrm>
              <a:off x="10074449" y="2926459"/>
              <a:ext cx="1531560" cy="980559"/>
              <a:chOff x="9426121" y="-473520"/>
              <a:chExt cx="1531560" cy="980559"/>
            </a:xfrm>
            <a:grpFill/>
          </p:grpSpPr>
          <p:sp>
            <p:nvSpPr>
              <p:cNvPr id="188" name="Rectangle 187"/>
              <p:cNvSpPr/>
              <p:nvPr/>
            </p:nvSpPr>
            <p:spPr bwMode="auto">
              <a:xfrm>
                <a:off x="9426123" y="-473520"/>
                <a:ext cx="1531558" cy="5492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189" name="Isosceles Triangle 188"/>
              <p:cNvSpPr/>
              <p:nvPr/>
            </p:nvSpPr>
            <p:spPr bwMode="auto">
              <a:xfrm rot="5400000">
                <a:off x="9147168" y="-194567"/>
                <a:ext cx="980559" cy="422654"/>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500" dirty="0">
                  <a:gradFill>
                    <a:gsLst>
                      <a:gs pos="0">
                        <a:srgbClr val="FFFFFF"/>
                      </a:gs>
                      <a:gs pos="100000">
                        <a:srgbClr val="FFFFFF"/>
                      </a:gs>
                    </a:gsLst>
                    <a:lin ang="5400000" scaled="0"/>
                  </a:gradFill>
                </a:endParaRPr>
              </a:p>
            </p:txBody>
          </p:sp>
        </p:grpSp>
        <p:sp>
          <p:nvSpPr>
            <p:cNvPr id="187" name="TextBox 186"/>
            <p:cNvSpPr txBox="1"/>
            <p:nvPr/>
          </p:nvSpPr>
          <p:spPr>
            <a:xfrm>
              <a:off x="10202277" y="3060239"/>
              <a:ext cx="1090203" cy="299706"/>
            </a:xfrm>
            <a:prstGeom prst="rect">
              <a:avLst/>
            </a:prstGeom>
            <a:noFill/>
          </p:spPr>
          <p:txBody>
            <a:bodyPr wrap="none" lIns="0" tIns="0" rIns="0" bIns="0" rtlCol="0">
              <a:spAutoFit/>
            </a:bodyPr>
            <a:lstStyle/>
            <a:p>
              <a:pPr>
                <a:lnSpc>
                  <a:spcPct val="90000"/>
                </a:lnSpc>
                <a:spcBef>
                  <a:spcPct val="20000"/>
                </a:spcBef>
                <a:buSzPct val="80000"/>
              </a:pPr>
              <a:r>
                <a:rPr lang="en-US" sz="1050" dirty="0">
                  <a:solidFill>
                    <a:schemeClr val="bg1">
                      <a:alpha val="99000"/>
                    </a:schemeClr>
                  </a:solidFill>
                </a:rPr>
                <a:t>Subscribe</a:t>
              </a:r>
            </a:p>
          </p:txBody>
        </p:sp>
      </p:grpSp>
      <p:sp>
        <p:nvSpPr>
          <p:cNvPr id="190" name="Rectangle 189"/>
          <p:cNvSpPr/>
          <p:nvPr>
            <p:custDataLst>
              <p:tags r:id="rId39"/>
            </p:custDataLst>
          </p:nvPr>
        </p:nvSpPr>
        <p:spPr>
          <a:xfrm>
            <a:off x="8843679" y="2338901"/>
            <a:ext cx="1266693" cy="369332"/>
          </a:xfrm>
          <a:prstGeom prst="rect">
            <a:avLst/>
          </a:prstGeom>
        </p:spPr>
        <p:txBody>
          <a:bodyPr wrap="none">
            <a:spAutoFit/>
          </a:bodyPr>
          <a:lstStyle/>
          <a:p>
            <a:pPr algn="r" defTabSz="685983">
              <a:defRPr/>
            </a:pPr>
            <a:r>
              <a:rPr lang="en-US" kern="0" dirty="0">
                <a:ln>
                  <a:solidFill>
                    <a:schemeClr val="bg1">
                      <a:alpha val="0"/>
                    </a:schemeClr>
                  </a:solidFill>
                </a:ln>
                <a:solidFill>
                  <a:srgbClr val="FFFFFF"/>
                </a:solidFill>
                <a:latin typeface="Segoe UI Light" pitchFamily="34" charset="0"/>
              </a:rPr>
              <a:t>Service Bus</a:t>
            </a:r>
          </a:p>
        </p:txBody>
      </p:sp>
      <p:grpSp>
        <p:nvGrpSpPr>
          <p:cNvPr id="191" name="Group 190"/>
          <p:cNvGrpSpPr/>
          <p:nvPr>
            <p:custDataLst>
              <p:tags r:id="rId40"/>
            </p:custDataLst>
          </p:nvPr>
        </p:nvGrpSpPr>
        <p:grpSpPr>
          <a:xfrm>
            <a:off x="5720799" y="4822556"/>
            <a:ext cx="985058" cy="545208"/>
            <a:chOff x="3947925" y="5276851"/>
            <a:chExt cx="1313068" cy="800941"/>
          </a:xfrm>
        </p:grpSpPr>
        <p:sp>
          <p:nvSpPr>
            <p:cNvPr id="192" name="Round Same Side Corner Rectangle 102"/>
            <p:cNvSpPr/>
            <p:nvPr/>
          </p:nvSpPr>
          <p:spPr bwMode="auto">
            <a:xfrm>
              <a:off x="3947925" y="5276851"/>
              <a:ext cx="1313068" cy="500637"/>
            </a:xfrm>
            <a:custGeom>
              <a:avLst/>
              <a:gdLst>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0 w 1313068"/>
                <a:gd name="connsiteY5" fmla="*/ 400049 h 400049"/>
                <a:gd name="connsiteX6" fmla="*/ 0 w 1313068"/>
                <a:gd name="connsiteY6" fmla="*/ 400049 h 400049"/>
                <a:gd name="connsiteX7" fmla="*/ 0 w 1313068"/>
                <a:gd name="connsiteY7" fmla="*/ 0 h 400049"/>
                <a:gd name="connsiteX8" fmla="*/ 0 w 1313068"/>
                <a:gd name="connsiteY8" fmla="*/ 0 h 400049"/>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693925 w 1313068"/>
                <a:gd name="connsiteY5" fmla="*/ 333374 h 400049"/>
                <a:gd name="connsiteX6" fmla="*/ 0 w 1313068"/>
                <a:gd name="connsiteY6" fmla="*/ 400049 h 400049"/>
                <a:gd name="connsiteX7" fmla="*/ 0 w 1313068"/>
                <a:gd name="connsiteY7" fmla="*/ 400049 h 400049"/>
                <a:gd name="connsiteX8" fmla="*/ 0 w 1313068"/>
                <a:gd name="connsiteY8" fmla="*/ 0 h 400049"/>
                <a:gd name="connsiteX9" fmla="*/ 0 w 1313068"/>
                <a:gd name="connsiteY9" fmla="*/ 0 h 400049"/>
                <a:gd name="connsiteX0" fmla="*/ 693925 w 1313068"/>
                <a:gd name="connsiteY0" fmla="*/ 333374 h 424814"/>
                <a:gd name="connsiteX1" fmla="*/ 0 w 1313068"/>
                <a:gd name="connsiteY1" fmla="*/ 400049 h 424814"/>
                <a:gd name="connsiteX2" fmla="*/ 0 w 1313068"/>
                <a:gd name="connsiteY2" fmla="*/ 400049 h 424814"/>
                <a:gd name="connsiteX3" fmla="*/ 0 w 1313068"/>
                <a:gd name="connsiteY3" fmla="*/ 0 h 424814"/>
                <a:gd name="connsiteX4" fmla="*/ 0 w 1313068"/>
                <a:gd name="connsiteY4" fmla="*/ 0 h 424814"/>
                <a:gd name="connsiteX5" fmla="*/ 1313068 w 1313068"/>
                <a:gd name="connsiteY5" fmla="*/ 0 h 424814"/>
                <a:gd name="connsiteX6" fmla="*/ 1313068 w 1313068"/>
                <a:gd name="connsiteY6" fmla="*/ 0 h 424814"/>
                <a:gd name="connsiteX7" fmla="*/ 1313068 w 1313068"/>
                <a:gd name="connsiteY7" fmla="*/ 400049 h 424814"/>
                <a:gd name="connsiteX8" fmla="*/ 1313068 w 1313068"/>
                <a:gd name="connsiteY8" fmla="*/ 400049 h 424814"/>
                <a:gd name="connsiteX9" fmla="*/ 785365 w 1313068"/>
                <a:gd name="connsiteY9" fmla="*/ 424814 h 424814"/>
                <a:gd name="connsiteX0" fmla="*/ 0 w 1313068"/>
                <a:gd name="connsiteY0" fmla="*/ 400049 h 424814"/>
                <a:gd name="connsiteX1" fmla="*/ 0 w 1313068"/>
                <a:gd name="connsiteY1" fmla="*/ 400049 h 424814"/>
                <a:gd name="connsiteX2" fmla="*/ 0 w 1313068"/>
                <a:gd name="connsiteY2" fmla="*/ 0 h 424814"/>
                <a:gd name="connsiteX3" fmla="*/ 0 w 1313068"/>
                <a:gd name="connsiteY3" fmla="*/ 0 h 424814"/>
                <a:gd name="connsiteX4" fmla="*/ 1313068 w 1313068"/>
                <a:gd name="connsiteY4" fmla="*/ 0 h 424814"/>
                <a:gd name="connsiteX5" fmla="*/ 1313068 w 1313068"/>
                <a:gd name="connsiteY5" fmla="*/ 0 h 424814"/>
                <a:gd name="connsiteX6" fmla="*/ 1313068 w 1313068"/>
                <a:gd name="connsiteY6" fmla="*/ 400049 h 424814"/>
                <a:gd name="connsiteX7" fmla="*/ 1313068 w 1313068"/>
                <a:gd name="connsiteY7" fmla="*/ 400049 h 424814"/>
                <a:gd name="connsiteX8" fmla="*/ 785365 w 1313068"/>
                <a:gd name="connsiteY8" fmla="*/ 424814 h 424814"/>
                <a:gd name="connsiteX0" fmla="*/ 0 w 1313068"/>
                <a:gd name="connsiteY0" fmla="*/ 400049 h 400049"/>
                <a:gd name="connsiteX1" fmla="*/ 0 w 1313068"/>
                <a:gd name="connsiteY1" fmla="*/ 400049 h 400049"/>
                <a:gd name="connsiteX2" fmla="*/ 0 w 1313068"/>
                <a:gd name="connsiteY2" fmla="*/ 0 h 400049"/>
                <a:gd name="connsiteX3" fmla="*/ 0 w 1313068"/>
                <a:gd name="connsiteY3" fmla="*/ 0 h 400049"/>
                <a:gd name="connsiteX4" fmla="*/ 1313068 w 1313068"/>
                <a:gd name="connsiteY4" fmla="*/ 0 h 400049"/>
                <a:gd name="connsiteX5" fmla="*/ 1313068 w 1313068"/>
                <a:gd name="connsiteY5" fmla="*/ 0 h 400049"/>
                <a:gd name="connsiteX6" fmla="*/ 1313068 w 1313068"/>
                <a:gd name="connsiteY6" fmla="*/ 400049 h 400049"/>
                <a:gd name="connsiteX7" fmla="*/ 1313068 w 1313068"/>
                <a:gd name="connsiteY7" fmla="*/ 400049 h 40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068" h="400049">
                  <a:moveTo>
                    <a:pt x="0" y="400049"/>
                  </a:moveTo>
                  <a:lnTo>
                    <a:pt x="0" y="400049"/>
                  </a:lnTo>
                  <a:lnTo>
                    <a:pt x="0" y="0"/>
                  </a:lnTo>
                  <a:lnTo>
                    <a:pt x="0" y="0"/>
                  </a:lnTo>
                  <a:lnTo>
                    <a:pt x="1313068" y="0"/>
                  </a:lnTo>
                  <a:lnTo>
                    <a:pt x="1313068" y="0"/>
                  </a:lnTo>
                  <a:lnTo>
                    <a:pt x="1313068" y="400049"/>
                  </a:lnTo>
                  <a:lnTo>
                    <a:pt x="1313068" y="400049"/>
                  </a:lnTo>
                </a:path>
              </a:pathLst>
            </a:custGeom>
            <a:noFill/>
            <a:ln w="55000" cap="rnd" cmpd="sng" algn="ctr">
              <a:solidFill>
                <a:schemeClr val="accent1"/>
              </a:solidFill>
              <a:prstDash val="sysDot"/>
            </a:ln>
            <a:effectLst/>
          </p:spPr>
          <p:txBody>
            <a:bodyPr rtlCol="0" anchor="ctr"/>
            <a:lstStyle/>
            <a:p>
              <a:pPr algn="ctr" defTabSz="685983"/>
              <a:endParaRPr lang="en-US" sz="1050" kern="0" dirty="0">
                <a:ln>
                  <a:solidFill>
                    <a:schemeClr val="bg1">
                      <a:alpha val="0"/>
                    </a:schemeClr>
                  </a:solidFill>
                </a:ln>
                <a:solidFill>
                  <a:srgbClr val="FFFFFF"/>
                </a:solidFill>
                <a:latin typeface="Segoe UI"/>
                <a:sym typeface="Segoe UI"/>
              </a:endParaRPr>
            </a:p>
          </p:txBody>
        </p:sp>
        <p:sp>
          <p:nvSpPr>
            <p:cNvPr id="193" name="AutoShape 77"/>
            <p:cNvSpPr>
              <a:spLocks noChangeArrowheads="1"/>
            </p:cNvSpPr>
            <p:nvPr/>
          </p:nvSpPr>
          <p:spPr bwMode="auto">
            <a:xfrm>
              <a:off x="4059817" y="5401246"/>
              <a:ext cx="1089284" cy="676546"/>
            </a:xfrm>
            <a:prstGeom prst="rect">
              <a:avLst/>
            </a:prstGeom>
            <a:solidFill>
              <a:schemeClr val="accent1"/>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68595" tIns="34297" rIns="68595" bIns="34297" numCol="1" rtlCol="0" anchor="ctr" anchorCtr="0" compatLnSpc="1">
              <a:prstTxWarp prst="textNoShape">
                <a:avLst/>
              </a:prstTxWarp>
            </a:bodyPr>
            <a:lstStyle/>
            <a:p>
              <a:pPr defTabSz="685757" fontAlgn="base">
                <a:spcBef>
                  <a:spcPct val="0"/>
                </a:spcBef>
                <a:spcAft>
                  <a:spcPct val="0"/>
                </a:spcAft>
              </a:pPr>
              <a:r>
                <a:rPr lang="en-US" sz="1350" dirty="0">
                  <a:ln>
                    <a:solidFill>
                      <a:schemeClr val="bg1">
                        <a:alpha val="0"/>
                      </a:schemeClr>
                    </a:solidFill>
                  </a:ln>
                  <a:gradFill>
                    <a:gsLst>
                      <a:gs pos="0">
                        <a:srgbClr val="FFFFFF"/>
                      </a:gs>
                      <a:gs pos="100000">
                        <a:srgbClr val="FFFFFF"/>
                      </a:gs>
                    </a:gsLst>
                    <a:lin ang="5400000" scaled="0"/>
                  </a:gradFill>
                </a:rPr>
                <a:t>Sender</a:t>
              </a:r>
              <a:endParaRPr lang="en-US" sz="1500" dirty="0">
                <a:ln>
                  <a:solidFill>
                    <a:schemeClr val="bg1">
                      <a:alpha val="0"/>
                    </a:schemeClr>
                  </a:solidFill>
                </a:ln>
                <a:gradFill>
                  <a:gsLst>
                    <a:gs pos="0">
                      <a:srgbClr val="FFFFFF"/>
                    </a:gs>
                    <a:gs pos="100000">
                      <a:srgbClr val="FFFFFF"/>
                    </a:gs>
                  </a:gsLst>
                  <a:lin ang="5400000" scaled="0"/>
                </a:gradFill>
              </a:endParaRPr>
            </a:p>
          </p:txBody>
        </p:sp>
      </p:grpSp>
      <p:grpSp>
        <p:nvGrpSpPr>
          <p:cNvPr id="194" name="Group 193"/>
          <p:cNvGrpSpPr/>
          <p:nvPr>
            <p:custDataLst>
              <p:tags r:id="rId41"/>
            </p:custDataLst>
          </p:nvPr>
        </p:nvGrpSpPr>
        <p:grpSpPr>
          <a:xfrm>
            <a:off x="9123548" y="4822556"/>
            <a:ext cx="985058" cy="545208"/>
            <a:chOff x="6076372" y="5276851"/>
            <a:chExt cx="1313068" cy="800941"/>
          </a:xfrm>
        </p:grpSpPr>
        <p:sp>
          <p:nvSpPr>
            <p:cNvPr id="195" name="AutoShape 77"/>
            <p:cNvSpPr>
              <a:spLocks noChangeArrowheads="1"/>
            </p:cNvSpPr>
            <p:nvPr/>
          </p:nvSpPr>
          <p:spPr bwMode="auto">
            <a:xfrm>
              <a:off x="6188264" y="5401246"/>
              <a:ext cx="1089284" cy="676546"/>
            </a:xfrm>
            <a:prstGeom prst="rect">
              <a:avLst/>
            </a:prstGeom>
            <a:solidFill>
              <a:schemeClr val="accent4"/>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68595" tIns="34297" rIns="68595" bIns="34297" numCol="1" rtlCol="0" anchor="ctr" anchorCtr="0" compatLnSpc="1">
              <a:prstTxWarp prst="textNoShape">
                <a:avLst/>
              </a:prstTxWarp>
            </a:bodyPr>
            <a:lstStyle/>
            <a:p>
              <a:pPr defTabSz="685757" fontAlgn="base">
                <a:spcBef>
                  <a:spcPct val="0"/>
                </a:spcBef>
                <a:spcAft>
                  <a:spcPct val="0"/>
                </a:spcAft>
              </a:pPr>
              <a:r>
                <a:rPr lang="en-US" sz="1350" dirty="0">
                  <a:ln>
                    <a:solidFill>
                      <a:schemeClr val="bg1">
                        <a:alpha val="0"/>
                      </a:schemeClr>
                    </a:solidFill>
                  </a:ln>
                  <a:gradFill>
                    <a:gsLst>
                      <a:gs pos="0">
                        <a:srgbClr val="FFFFFF"/>
                      </a:gs>
                      <a:gs pos="100000">
                        <a:srgbClr val="FFFFFF"/>
                      </a:gs>
                    </a:gsLst>
                    <a:lin ang="5400000" scaled="0"/>
                  </a:gradFill>
                </a:rPr>
                <a:t>Receiver</a:t>
              </a:r>
            </a:p>
          </p:txBody>
        </p:sp>
        <p:sp>
          <p:nvSpPr>
            <p:cNvPr id="196" name="Round Same Side Corner Rectangle 102"/>
            <p:cNvSpPr/>
            <p:nvPr/>
          </p:nvSpPr>
          <p:spPr bwMode="auto">
            <a:xfrm flipH="1">
              <a:off x="6076372" y="5276851"/>
              <a:ext cx="1313068" cy="400049"/>
            </a:xfrm>
            <a:custGeom>
              <a:avLst/>
              <a:gdLst>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0 w 1313068"/>
                <a:gd name="connsiteY5" fmla="*/ 400049 h 400049"/>
                <a:gd name="connsiteX6" fmla="*/ 0 w 1313068"/>
                <a:gd name="connsiteY6" fmla="*/ 400049 h 400049"/>
                <a:gd name="connsiteX7" fmla="*/ 0 w 1313068"/>
                <a:gd name="connsiteY7" fmla="*/ 0 h 400049"/>
                <a:gd name="connsiteX8" fmla="*/ 0 w 1313068"/>
                <a:gd name="connsiteY8" fmla="*/ 0 h 400049"/>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693925 w 1313068"/>
                <a:gd name="connsiteY5" fmla="*/ 333374 h 400049"/>
                <a:gd name="connsiteX6" fmla="*/ 0 w 1313068"/>
                <a:gd name="connsiteY6" fmla="*/ 400049 h 400049"/>
                <a:gd name="connsiteX7" fmla="*/ 0 w 1313068"/>
                <a:gd name="connsiteY7" fmla="*/ 400049 h 400049"/>
                <a:gd name="connsiteX8" fmla="*/ 0 w 1313068"/>
                <a:gd name="connsiteY8" fmla="*/ 0 h 400049"/>
                <a:gd name="connsiteX9" fmla="*/ 0 w 1313068"/>
                <a:gd name="connsiteY9" fmla="*/ 0 h 400049"/>
                <a:gd name="connsiteX0" fmla="*/ 693925 w 1313068"/>
                <a:gd name="connsiteY0" fmla="*/ 333374 h 424814"/>
                <a:gd name="connsiteX1" fmla="*/ 0 w 1313068"/>
                <a:gd name="connsiteY1" fmla="*/ 400049 h 424814"/>
                <a:gd name="connsiteX2" fmla="*/ 0 w 1313068"/>
                <a:gd name="connsiteY2" fmla="*/ 400049 h 424814"/>
                <a:gd name="connsiteX3" fmla="*/ 0 w 1313068"/>
                <a:gd name="connsiteY3" fmla="*/ 0 h 424814"/>
                <a:gd name="connsiteX4" fmla="*/ 0 w 1313068"/>
                <a:gd name="connsiteY4" fmla="*/ 0 h 424814"/>
                <a:gd name="connsiteX5" fmla="*/ 1313068 w 1313068"/>
                <a:gd name="connsiteY5" fmla="*/ 0 h 424814"/>
                <a:gd name="connsiteX6" fmla="*/ 1313068 w 1313068"/>
                <a:gd name="connsiteY6" fmla="*/ 0 h 424814"/>
                <a:gd name="connsiteX7" fmla="*/ 1313068 w 1313068"/>
                <a:gd name="connsiteY7" fmla="*/ 400049 h 424814"/>
                <a:gd name="connsiteX8" fmla="*/ 1313068 w 1313068"/>
                <a:gd name="connsiteY8" fmla="*/ 400049 h 424814"/>
                <a:gd name="connsiteX9" fmla="*/ 785365 w 1313068"/>
                <a:gd name="connsiteY9" fmla="*/ 424814 h 424814"/>
                <a:gd name="connsiteX0" fmla="*/ 0 w 1313068"/>
                <a:gd name="connsiteY0" fmla="*/ 400049 h 424814"/>
                <a:gd name="connsiteX1" fmla="*/ 0 w 1313068"/>
                <a:gd name="connsiteY1" fmla="*/ 400049 h 424814"/>
                <a:gd name="connsiteX2" fmla="*/ 0 w 1313068"/>
                <a:gd name="connsiteY2" fmla="*/ 0 h 424814"/>
                <a:gd name="connsiteX3" fmla="*/ 0 w 1313068"/>
                <a:gd name="connsiteY3" fmla="*/ 0 h 424814"/>
                <a:gd name="connsiteX4" fmla="*/ 1313068 w 1313068"/>
                <a:gd name="connsiteY4" fmla="*/ 0 h 424814"/>
                <a:gd name="connsiteX5" fmla="*/ 1313068 w 1313068"/>
                <a:gd name="connsiteY5" fmla="*/ 0 h 424814"/>
                <a:gd name="connsiteX6" fmla="*/ 1313068 w 1313068"/>
                <a:gd name="connsiteY6" fmla="*/ 400049 h 424814"/>
                <a:gd name="connsiteX7" fmla="*/ 1313068 w 1313068"/>
                <a:gd name="connsiteY7" fmla="*/ 400049 h 424814"/>
                <a:gd name="connsiteX8" fmla="*/ 785365 w 1313068"/>
                <a:gd name="connsiteY8" fmla="*/ 424814 h 424814"/>
                <a:gd name="connsiteX0" fmla="*/ 0 w 1313068"/>
                <a:gd name="connsiteY0" fmla="*/ 400049 h 400049"/>
                <a:gd name="connsiteX1" fmla="*/ 0 w 1313068"/>
                <a:gd name="connsiteY1" fmla="*/ 400049 h 400049"/>
                <a:gd name="connsiteX2" fmla="*/ 0 w 1313068"/>
                <a:gd name="connsiteY2" fmla="*/ 0 h 400049"/>
                <a:gd name="connsiteX3" fmla="*/ 0 w 1313068"/>
                <a:gd name="connsiteY3" fmla="*/ 0 h 400049"/>
                <a:gd name="connsiteX4" fmla="*/ 1313068 w 1313068"/>
                <a:gd name="connsiteY4" fmla="*/ 0 h 400049"/>
                <a:gd name="connsiteX5" fmla="*/ 1313068 w 1313068"/>
                <a:gd name="connsiteY5" fmla="*/ 0 h 400049"/>
                <a:gd name="connsiteX6" fmla="*/ 1313068 w 1313068"/>
                <a:gd name="connsiteY6" fmla="*/ 400049 h 400049"/>
                <a:gd name="connsiteX7" fmla="*/ 1313068 w 1313068"/>
                <a:gd name="connsiteY7" fmla="*/ 400049 h 40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068" h="400049">
                  <a:moveTo>
                    <a:pt x="0" y="400049"/>
                  </a:moveTo>
                  <a:lnTo>
                    <a:pt x="0" y="400049"/>
                  </a:lnTo>
                  <a:lnTo>
                    <a:pt x="0" y="0"/>
                  </a:lnTo>
                  <a:lnTo>
                    <a:pt x="0" y="0"/>
                  </a:lnTo>
                  <a:lnTo>
                    <a:pt x="1313068" y="0"/>
                  </a:lnTo>
                  <a:lnTo>
                    <a:pt x="1313068" y="0"/>
                  </a:lnTo>
                  <a:lnTo>
                    <a:pt x="1313068" y="400049"/>
                  </a:lnTo>
                  <a:lnTo>
                    <a:pt x="1313068" y="400049"/>
                  </a:lnTo>
                </a:path>
              </a:pathLst>
            </a:custGeom>
            <a:noFill/>
            <a:ln w="55000" cap="rnd" cmpd="sng" algn="ctr">
              <a:solidFill>
                <a:schemeClr val="accent4"/>
              </a:solidFill>
              <a:prstDash val="sysDot"/>
            </a:ln>
            <a:effectLst/>
          </p:spPr>
          <p:txBody>
            <a:bodyPr rtlCol="0" anchor="ctr"/>
            <a:lstStyle/>
            <a:p>
              <a:pPr algn="ctr" defTabSz="685983"/>
              <a:endParaRPr lang="en-US" sz="1050" kern="0" dirty="0">
                <a:ln>
                  <a:solidFill>
                    <a:schemeClr val="bg1">
                      <a:alpha val="0"/>
                    </a:schemeClr>
                  </a:solidFill>
                </a:ln>
                <a:solidFill>
                  <a:srgbClr val="FFFFFF"/>
                </a:solidFill>
                <a:latin typeface="Segoe UI"/>
                <a:sym typeface="Segoe UI"/>
              </a:endParaRPr>
            </a:p>
          </p:txBody>
        </p:sp>
      </p:grpSp>
    </p:spTree>
    <p:extLst>
      <p:ext uri="{BB962C8B-B14F-4D97-AF65-F5344CB8AC3E}">
        <p14:creationId xmlns:p14="http://schemas.microsoft.com/office/powerpoint/2010/main" val="30830857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fade">
                                      <p:cBhvr>
                                        <p:cTn id="7" dur="500"/>
                                        <p:tgtEl>
                                          <p:spTgt spid="1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8"/>
                                        </p:tgtEl>
                                        <p:attrNameLst>
                                          <p:attrName>style.visibility</p:attrName>
                                        </p:attrNameLst>
                                      </p:cBhvr>
                                      <p:to>
                                        <p:strVal val="visible"/>
                                      </p:to>
                                    </p:set>
                                    <p:animEffect transition="in" filter="wipe(down)">
                                      <p:cBhvr>
                                        <p:cTn id="12" dur="2000"/>
                                        <p:tgtEl>
                                          <p:spTgt spid="158"/>
                                        </p:tgtEl>
                                      </p:cBhvr>
                                    </p:animEffect>
                                  </p:childTnLst>
                                </p:cTn>
                              </p:par>
                              <p:par>
                                <p:cTn id="13" presetID="10" presetClass="exit" presetSubtype="0" fill="hold" grpId="1" nodeType="withEffect">
                                  <p:stCondLst>
                                    <p:cond delay="0"/>
                                  </p:stCondLst>
                                  <p:childTnLst>
                                    <p:animEffect transition="out" filter="fade">
                                      <p:cBhvr>
                                        <p:cTn id="14" dur="500"/>
                                        <p:tgtEl>
                                          <p:spTgt spid="169"/>
                                        </p:tgtEl>
                                      </p:cBhvr>
                                    </p:animEffect>
                                    <p:set>
                                      <p:cBhvr>
                                        <p:cTn id="15" dur="1" fill="hold">
                                          <p:stCondLst>
                                            <p:cond delay="499"/>
                                          </p:stCondLst>
                                        </p:cTn>
                                        <p:tgtEl>
                                          <p:spTgt spid="169"/>
                                        </p:tgtEl>
                                        <p:attrNameLst>
                                          <p:attrName>style.visibility</p:attrName>
                                        </p:attrNameLst>
                                      </p:cBhvr>
                                      <p:to>
                                        <p:strVal val="hidden"/>
                                      </p:to>
                                    </p:se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170"/>
                                        </p:tgtEl>
                                        <p:attrNameLst>
                                          <p:attrName>style.visibility</p:attrName>
                                        </p:attrNameLst>
                                      </p:cBhvr>
                                      <p:to>
                                        <p:strVal val="visible"/>
                                      </p:to>
                                    </p:set>
                                    <p:animEffect transition="in" filter="wipe(left)">
                                      <p:cBhvr>
                                        <p:cTn id="19" dur="500"/>
                                        <p:tgtEl>
                                          <p:spTgt spid="170"/>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185"/>
                                        </p:tgtEl>
                                        <p:attrNameLst>
                                          <p:attrName>style.visibility</p:attrName>
                                        </p:attrNameLst>
                                      </p:cBhvr>
                                      <p:to>
                                        <p:strVal val="visible"/>
                                      </p:to>
                                    </p:set>
                                    <p:animEffect transition="in" filter="wipe(left)">
                                      <p:cBhvr>
                                        <p:cTn id="23" dur="500"/>
                                        <p:tgtEl>
                                          <p:spTgt spid="185"/>
                                        </p:tgtEl>
                                      </p:cBhvr>
                                    </p:animEffect>
                                  </p:childTnLst>
                                </p:cTn>
                              </p:par>
                            </p:childTnLst>
                          </p:cTn>
                        </p:par>
                        <p:par>
                          <p:cTn id="24" fill="hold">
                            <p:stCondLst>
                              <p:cond delay="3000"/>
                            </p:stCondLst>
                            <p:childTnLst>
                              <p:par>
                                <p:cTn id="25" presetID="22" presetClass="entr" presetSubtype="4" fill="hold" nodeType="afterEffect">
                                  <p:stCondLst>
                                    <p:cond delay="0"/>
                                  </p:stCondLst>
                                  <p:childTnLst>
                                    <p:set>
                                      <p:cBhvr>
                                        <p:cTn id="26" dur="1" fill="hold">
                                          <p:stCondLst>
                                            <p:cond delay="0"/>
                                          </p:stCondLst>
                                        </p:cTn>
                                        <p:tgtEl>
                                          <p:spTgt spid="167"/>
                                        </p:tgtEl>
                                        <p:attrNameLst>
                                          <p:attrName>style.visibility</p:attrName>
                                        </p:attrNameLst>
                                      </p:cBhvr>
                                      <p:to>
                                        <p:strVal val="visible"/>
                                      </p:to>
                                    </p:set>
                                    <p:animEffect transition="in" filter="wipe(down)">
                                      <p:cBhvr>
                                        <p:cTn id="27" dur="2000"/>
                                        <p:tgtEl>
                                          <p:spTgt spid="167"/>
                                        </p:tgtEl>
                                      </p:cBhvr>
                                    </p:animEffect>
                                  </p:childTnLst>
                                </p:cTn>
                              </p:par>
                            </p:childTnLst>
                          </p:cTn>
                        </p:par>
                        <p:par>
                          <p:cTn id="28" fill="hold">
                            <p:stCondLst>
                              <p:cond delay="5000"/>
                            </p:stCondLst>
                            <p:childTnLst>
                              <p:par>
                                <p:cTn id="29" presetID="27" presetClass="emph" presetSubtype="0" repeatCount="indefinite" fill="hold" grpId="0" nodeType="afterEffect">
                                  <p:stCondLst>
                                    <p:cond delay="0"/>
                                  </p:stCondLst>
                                  <p:endCondLst>
                                    <p:cond evt="onNext" delay="0">
                                      <p:tgtEl>
                                        <p:sldTgt/>
                                      </p:tgtEl>
                                    </p:cond>
                                  </p:endCondLst>
                                  <p:childTnLst>
                                    <p:animClr clrSpc="rgb" dir="cw">
                                      <p:cBhvr override="childStyle">
                                        <p:cTn id="30" dur="1000" autoRev="1" fill="hold"/>
                                        <p:tgtEl>
                                          <p:spTgt spid="149"/>
                                        </p:tgtEl>
                                        <p:attrNameLst>
                                          <p:attrName>style.color</p:attrName>
                                        </p:attrNameLst>
                                      </p:cBhvr>
                                      <p:to>
                                        <a:schemeClr val="bg1"/>
                                      </p:to>
                                    </p:animClr>
                                    <p:animClr clrSpc="rgb" dir="cw">
                                      <p:cBhvr>
                                        <p:cTn id="31" dur="1000" autoRev="1" fill="hold"/>
                                        <p:tgtEl>
                                          <p:spTgt spid="149"/>
                                        </p:tgtEl>
                                        <p:attrNameLst>
                                          <p:attrName>fillcolor</p:attrName>
                                        </p:attrNameLst>
                                      </p:cBhvr>
                                      <p:to>
                                        <a:schemeClr val="bg1"/>
                                      </p:to>
                                    </p:animClr>
                                    <p:set>
                                      <p:cBhvr>
                                        <p:cTn id="32" dur="1000" autoRev="1" fill="hold"/>
                                        <p:tgtEl>
                                          <p:spTgt spid="149"/>
                                        </p:tgtEl>
                                        <p:attrNameLst>
                                          <p:attrName>fill.type</p:attrName>
                                        </p:attrNameLst>
                                      </p:cBhvr>
                                      <p:to>
                                        <p:strVal val="solid"/>
                                      </p:to>
                                    </p:set>
                                    <p:set>
                                      <p:cBhvr>
                                        <p:cTn id="33" dur="1000" autoRev="1" fill="hold"/>
                                        <p:tgtEl>
                                          <p:spTgt spid="14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55"/>
                                        </p:tgtEl>
                                        <p:attrNameLst>
                                          <p:attrName>style.visibility</p:attrName>
                                        </p:attrNameLst>
                                      </p:cBhvr>
                                      <p:to>
                                        <p:strVal val="visible"/>
                                      </p:to>
                                    </p:set>
                                    <p:animEffect transition="in" filter="wipe(down)">
                                      <p:cBhvr>
                                        <p:cTn id="38" dur="2000"/>
                                        <p:tgtEl>
                                          <p:spTgt spid="155"/>
                                        </p:tgtEl>
                                      </p:cBhvr>
                                    </p:animEffect>
                                  </p:childTnLst>
                                </p:cTn>
                              </p:par>
                            </p:childTnLst>
                          </p:cTn>
                        </p:par>
                        <p:par>
                          <p:cTn id="39" fill="hold">
                            <p:stCondLst>
                              <p:cond delay="2000"/>
                            </p:stCondLst>
                            <p:childTnLst>
                              <p:par>
                                <p:cTn id="40" presetID="22" presetClass="entr" presetSubtype="2" fill="hold" nodeType="afterEffect">
                                  <p:stCondLst>
                                    <p:cond delay="0"/>
                                  </p:stCondLst>
                                  <p:childTnLst>
                                    <p:set>
                                      <p:cBhvr>
                                        <p:cTn id="41" dur="1" fill="hold">
                                          <p:stCondLst>
                                            <p:cond delay="0"/>
                                          </p:stCondLst>
                                        </p:cTn>
                                        <p:tgtEl>
                                          <p:spTgt spid="175"/>
                                        </p:tgtEl>
                                        <p:attrNameLst>
                                          <p:attrName>style.visibility</p:attrName>
                                        </p:attrNameLst>
                                      </p:cBhvr>
                                      <p:to>
                                        <p:strVal val="visible"/>
                                      </p:to>
                                    </p:set>
                                    <p:animEffect transition="in" filter="wipe(right)">
                                      <p:cBhvr>
                                        <p:cTn id="42" dur="500"/>
                                        <p:tgtEl>
                                          <p:spTgt spid="17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64"/>
                                        </p:tgtEl>
                                        <p:attrNameLst>
                                          <p:attrName>style.visibility</p:attrName>
                                        </p:attrNameLst>
                                      </p:cBhvr>
                                      <p:to>
                                        <p:strVal val="visible"/>
                                      </p:to>
                                    </p:set>
                                    <p:animEffect transition="in" filter="wipe(down)">
                                      <p:cBhvr>
                                        <p:cTn id="47" dur="1000"/>
                                        <p:tgtEl>
                                          <p:spTgt spid="164"/>
                                        </p:tgtEl>
                                      </p:cBhvr>
                                    </p:animEffect>
                                  </p:childTnLst>
                                </p:cTn>
                              </p:par>
                            </p:childTnLst>
                          </p:cTn>
                        </p:par>
                        <p:par>
                          <p:cTn id="48" fill="hold">
                            <p:stCondLst>
                              <p:cond delay="1000"/>
                            </p:stCondLst>
                            <p:childTnLst>
                              <p:par>
                                <p:cTn id="49" presetID="22" presetClass="entr" presetSubtype="8" fill="hold" grpId="0" nodeType="afterEffect">
                                  <p:stCondLst>
                                    <p:cond delay="0"/>
                                  </p:stCondLst>
                                  <p:childTnLst>
                                    <p:set>
                                      <p:cBhvr>
                                        <p:cTn id="50" dur="1" fill="hold">
                                          <p:stCondLst>
                                            <p:cond delay="0"/>
                                          </p:stCondLst>
                                        </p:cTn>
                                        <p:tgtEl>
                                          <p:spTgt spid="154"/>
                                        </p:tgtEl>
                                        <p:attrNameLst>
                                          <p:attrName>style.visibility</p:attrName>
                                        </p:attrNameLst>
                                      </p:cBhvr>
                                      <p:to>
                                        <p:strVal val="visible"/>
                                      </p:to>
                                    </p:set>
                                    <p:animEffect transition="in" filter="wipe(left)">
                                      <p:cBhvr>
                                        <p:cTn id="51" dur="2000"/>
                                        <p:tgtEl>
                                          <p:spTgt spid="154"/>
                                        </p:tgtEl>
                                      </p:cBhvr>
                                    </p:animEffect>
                                  </p:childTnLst>
                                </p:cTn>
                              </p:par>
                              <p:par>
                                <p:cTn id="52" presetID="22" presetClass="entr" presetSubtype="2" fill="hold" nodeType="withEffect">
                                  <p:stCondLst>
                                    <p:cond delay="0"/>
                                  </p:stCondLst>
                                  <p:childTnLst>
                                    <p:set>
                                      <p:cBhvr>
                                        <p:cTn id="53" dur="1" fill="hold">
                                          <p:stCondLst>
                                            <p:cond delay="0"/>
                                          </p:stCondLst>
                                        </p:cTn>
                                        <p:tgtEl>
                                          <p:spTgt spid="180"/>
                                        </p:tgtEl>
                                        <p:attrNameLst>
                                          <p:attrName>style.visibility</p:attrName>
                                        </p:attrNameLst>
                                      </p:cBhvr>
                                      <p:to>
                                        <p:strVal val="visible"/>
                                      </p:to>
                                    </p:set>
                                    <p:animEffect transition="in" filter="wipe(right)">
                                      <p:cBhvr>
                                        <p:cTn id="54" dur="500"/>
                                        <p:tgtEl>
                                          <p:spTgt spid="180"/>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150"/>
                                        </p:tgtEl>
                                        <p:attrNameLst>
                                          <p:attrName>style.visibility</p:attrName>
                                        </p:attrNameLst>
                                      </p:cBhvr>
                                      <p:to>
                                        <p:strVal val="visible"/>
                                      </p:to>
                                    </p:set>
                                    <p:animEffect transition="in" filter="wipe(left)">
                                      <p:cBhvr>
                                        <p:cTn id="58" dur="2000"/>
                                        <p:tgtEl>
                                          <p:spTgt spid="150"/>
                                        </p:tgtEl>
                                      </p:cBhvr>
                                    </p:animEffect>
                                  </p:childTnLst>
                                </p:cTn>
                              </p:par>
                            </p:childTnLst>
                          </p:cTn>
                        </p:par>
                        <p:par>
                          <p:cTn id="59" fill="hold">
                            <p:stCondLst>
                              <p:cond delay="5000"/>
                            </p:stCondLst>
                            <p:childTnLst>
                              <p:par>
                                <p:cTn id="60" presetID="22" presetClass="entr" presetSubtype="1" fill="hold" nodeType="afterEffect">
                                  <p:stCondLst>
                                    <p:cond delay="0"/>
                                  </p:stCondLst>
                                  <p:childTnLst>
                                    <p:set>
                                      <p:cBhvr>
                                        <p:cTn id="61" dur="1" fill="hold">
                                          <p:stCondLst>
                                            <p:cond delay="0"/>
                                          </p:stCondLst>
                                        </p:cTn>
                                        <p:tgtEl>
                                          <p:spTgt spid="161"/>
                                        </p:tgtEl>
                                        <p:attrNameLst>
                                          <p:attrName>style.visibility</p:attrName>
                                        </p:attrNameLst>
                                      </p:cBhvr>
                                      <p:to>
                                        <p:strVal val="visible"/>
                                      </p:to>
                                    </p:set>
                                    <p:animEffect transition="in" filter="wipe(up)">
                                      <p:cBhvr>
                                        <p:cTn id="62" dur="20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150" grpId="0" animBg="1"/>
      <p:bldP spid="154" grpId="0" animBg="1"/>
      <p:bldP spid="169" grpId="0" animBg="1"/>
      <p:bldP spid="169" grpId="1"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7" name="Object 106" hidden="1"/>
          <p:cNvGraphicFramePr>
            <a:graphicFrameLocks noChangeAspect="1"/>
          </p:cNvGraphicFramePr>
          <p:nvPr>
            <p:custDataLst>
              <p:tags r:id="rId2"/>
            </p:custDataLst>
          </p:nvPr>
        </p:nvGraphicFramePr>
        <p:xfrm>
          <a:off x="1524000" y="856580"/>
          <a:ext cx="119094" cy="119094"/>
        </p:xfrm>
        <a:graphic>
          <a:graphicData uri="http://schemas.openxmlformats.org/presentationml/2006/ole">
            <mc:AlternateContent xmlns:mc="http://schemas.openxmlformats.org/markup-compatibility/2006">
              <mc:Choice xmlns:v="urn:schemas-microsoft-com:vml" Requires="v">
                <p:oleObj spid="_x0000_s6146" name="think-cell Slide" r:id="rId57" imgW="270" imgH="270" progId="TCLayout.ActiveDocument.1">
                  <p:embed/>
                </p:oleObj>
              </mc:Choice>
              <mc:Fallback>
                <p:oleObj name="think-cell Slide" r:id="rId57" imgW="270" imgH="270" progId="TCLayout.ActiveDocument.1">
                  <p:embed/>
                  <p:pic>
                    <p:nvPicPr>
                      <p:cNvPr id="107" name="Object 106" hidden="1"/>
                      <p:cNvPicPr/>
                      <p:nvPr/>
                    </p:nvPicPr>
                    <p:blipFill>
                      <a:blip r:embed="rId58"/>
                      <a:stretch>
                        <a:fillRect/>
                      </a:stretch>
                    </p:blipFill>
                    <p:spPr>
                      <a:xfrm>
                        <a:off x="1524000" y="856580"/>
                        <a:ext cx="119094" cy="119094"/>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60981" y="655035"/>
            <a:ext cx="8363938" cy="747897"/>
          </a:xfrm>
        </p:spPr>
        <p:txBody>
          <a:bodyPr/>
          <a:lstStyle/>
          <a:p>
            <a:r>
              <a:rPr lang="en-US" dirty="0">
                <a:solidFill>
                  <a:srgbClr val="09009E"/>
                </a:solidFill>
                <a:cs typeface="Segoe UI"/>
              </a:rPr>
              <a:t>Event</a:t>
            </a:r>
          </a:p>
        </p:txBody>
      </p:sp>
      <p:sp>
        <p:nvSpPr>
          <p:cNvPr id="3" name="Content Placeholder 2"/>
          <p:cNvSpPr>
            <a:spLocks noGrp="1"/>
          </p:cNvSpPr>
          <p:nvPr>
            <p:ph type="body" sz="quarter" idx="10"/>
          </p:nvPr>
        </p:nvSpPr>
        <p:spPr>
          <a:xfrm>
            <a:off x="522276" y="2291921"/>
            <a:ext cx="4220674" cy="2091887"/>
          </a:xfrm>
        </p:spPr>
        <p:txBody>
          <a:bodyPr>
            <a:normAutofit/>
          </a:bodyPr>
          <a:lstStyle/>
          <a:p>
            <a:pPr marL="2382">
              <a:spcAft>
                <a:spcPts val="675"/>
              </a:spcAft>
            </a:pPr>
            <a:r>
              <a:rPr lang="en-US" sz="2101" spc="-75" dirty="0">
                <a:latin typeface="Segoe UI Light" pitchFamily="34" charset="0"/>
              </a:rPr>
              <a:t>NetEventRelayBinding</a:t>
            </a:r>
          </a:p>
          <a:p>
            <a:pPr marL="2382">
              <a:spcAft>
                <a:spcPts val="675"/>
              </a:spcAft>
            </a:pPr>
            <a:r>
              <a:rPr lang="en-US" sz="2101" spc="-75" dirty="0">
                <a:latin typeface="Segoe UI Light" pitchFamily="34" charset="0"/>
              </a:rPr>
              <a:t>Small-Scale Synchronous Multicast </a:t>
            </a:r>
          </a:p>
          <a:p>
            <a:pPr marL="2382">
              <a:spcAft>
                <a:spcPts val="675"/>
              </a:spcAft>
            </a:pPr>
            <a:r>
              <a:rPr lang="en-US" sz="2101" spc="-75" dirty="0">
                <a:latin typeface="Segoe UI Light" pitchFamily="34" charset="0"/>
              </a:rPr>
              <a:t>60KB message-size limit</a:t>
            </a:r>
          </a:p>
          <a:p>
            <a:pPr marL="2382">
              <a:spcAft>
                <a:spcPts val="675"/>
              </a:spcAft>
            </a:pPr>
            <a:r>
              <a:rPr lang="en-US" sz="2101" spc="-75" dirty="0">
                <a:latin typeface="Segoe UI Light" pitchFamily="34" charset="0"/>
              </a:rPr>
              <a:t>One-way only</a:t>
            </a:r>
          </a:p>
          <a:p>
            <a:pPr marL="2382">
              <a:spcAft>
                <a:spcPts val="675"/>
              </a:spcAft>
            </a:pPr>
            <a:r>
              <a:rPr lang="en-US" sz="2101" spc="-75" dirty="0">
                <a:latin typeface="Segoe UI Light" pitchFamily="34" charset="0"/>
              </a:rPr>
              <a:t>No rendezvous overhead</a:t>
            </a:r>
          </a:p>
        </p:txBody>
      </p:sp>
      <p:sp>
        <p:nvSpPr>
          <p:cNvPr id="73" name="Rectangle 72"/>
          <p:cNvSpPr/>
          <p:nvPr>
            <p:custDataLst>
              <p:tags r:id="rId4"/>
            </p:custDataLst>
          </p:nvPr>
        </p:nvSpPr>
        <p:spPr bwMode="auto">
          <a:xfrm>
            <a:off x="4953895" y="1323329"/>
            <a:ext cx="5323479" cy="423506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1772" tIns="34299" rIns="68571" bIns="34286" numCol="1" spcCol="0" rtlCol="0" anchor="ctr" anchorCtr="0" compatLnSpc="1">
            <a:prstTxWarp prst="textNoShape">
              <a:avLst/>
            </a:prstTxWarp>
          </a:bodyPr>
          <a:lstStyle/>
          <a:p>
            <a:pPr defTabSz="685524" fontAlgn="base">
              <a:spcBef>
                <a:spcPts val="900"/>
              </a:spcBef>
              <a:spcAft>
                <a:spcPct val="0"/>
              </a:spcAft>
            </a:pPr>
            <a:endParaRPr lang="en-US" sz="2701" b="1" dirty="0">
              <a:ln>
                <a:solidFill>
                  <a:schemeClr val="bg1">
                    <a:alpha val="0"/>
                  </a:schemeClr>
                </a:solidFill>
              </a:ln>
              <a:solidFill>
                <a:schemeClr val="accent2"/>
              </a:solidFill>
            </a:endParaRPr>
          </a:p>
        </p:txBody>
      </p:sp>
      <p:sp>
        <p:nvSpPr>
          <p:cNvPr id="74" name="Rectangle 73"/>
          <p:cNvSpPr/>
          <p:nvPr>
            <p:custDataLst>
              <p:tags r:id="rId5"/>
            </p:custDataLst>
          </p:nvPr>
        </p:nvSpPr>
        <p:spPr>
          <a:xfrm>
            <a:off x="7312980" y="2723240"/>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76" name="Rectangle 75"/>
          <p:cNvSpPr/>
          <p:nvPr>
            <p:custDataLst>
              <p:tags r:id="rId6"/>
            </p:custDataLst>
          </p:nvPr>
        </p:nvSpPr>
        <p:spPr bwMode="auto">
          <a:xfrm>
            <a:off x="5100399" y="1531499"/>
            <a:ext cx="587044" cy="114164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r" defTabSz="685983">
              <a:defRPr/>
            </a:pPr>
            <a:r>
              <a:rPr lang="en-US" sz="900" kern="0" dirty="0">
                <a:ln>
                  <a:solidFill>
                    <a:schemeClr val="bg1">
                      <a:alpha val="0"/>
                    </a:schemeClr>
                  </a:solidFill>
                </a:ln>
                <a:solidFill>
                  <a:srgbClr val="595959"/>
                </a:solidFill>
              </a:rPr>
              <a:t>Backend</a:t>
            </a:r>
            <a:br>
              <a:rPr lang="en-US" sz="900" kern="0" dirty="0">
                <a:ln>
                  <a:solidFill>
                    <a:schemeClr val="bg1">
                      <a:alpha val="0"/>
                    </a:schemeClr>
                  </a:solidFill>
                </a:ln>
                <a:solidFill>
                  <a:srgbClr val="595959"/>
                </a:solidFill>
              </a:rPr>
            </a:br>
            <a:r>
              <a:rPr lang="en-US" sz="900" kern="0" dirty="0">
                <a:ln>
                  <a:solidFill>
                    <a:schemeClr val="bg1">
                      <a:alpha val="0"/>
                    </a:schemeClr>
                  </a:solidFill>
                </a:ln>
                <a:solidFill>
                  <a:srgbClr val="595959"/>
                </a:solidFill>
              </a:rPr>
              <a:t>Naming</a:t>
            </a:r>
          </a:p>
          <a:p>
            <a:pPr algn="r" defTabSz="685983">
              <a:defRPr/>
            </a:pPr>
            <a:r>
              <a:rPr lang="en-US" sz="900" kern="0" dirty="0">
                <a:ln>
                  <a:solidFill>
                    <a:schemeClr val="bg1">
                      <a:alpha val="0"/>
                    </a:schemeClr>
                  </a:solidFill>
                </a:ln>
                <a:solidFill>
                  <a:srgbClr val="595959"/>
                </a:solidFill>
              </a:rPr>
              <a:t>Routing</a:t>
            </a:r>
            <a:br>
              <a:rPr lang="en-US" sz="900" kern="0" dirty="0">
                <a:ln>
                  <a:solidFill>
                    <a:schemeClr val="bg1">
                      <a:alpha val="0"/>
                    </a:schemeClr>
                  </a:solidFill>
                </a:ln>
                <a:solidFill>
                  <a:srgbClr val="595959"/>
                </a:solidFill>
              </a:rPr>
            </a:br>
            <a:r>
              <a:rPr lang="en-US" sz="900" kern="0" dirty="0">
                <a:ln>
                  <a:solidFill>
                    <a:schemeClr val="bg1">
                      <a:alpha val="0"/>
                    </a:schemeClr>
                  </a:solidFill>
                </a:ln>
                <a:solidFill>
                  <a:srgbClr val="595959"/>
                </a:solidFill>
              </a:rPr>
              <a:t>Fabric</a:t>
            </a:r>
          </a:p>
        </p:txBody>
      </p:sp>
      <p:sp>
        <p:nvSpPr>
          <p:cNvPr id="77" name="Rectangle 76"/>
          <p:cNvSpPr/>
          <p:nvPr>
            <p:custDataLst>
              <p:tags r:id="rId7"/>
            </p:custDataLst>
          </p:nvPr>
        </p:nvSpPr>
        <p:spPr>
          <a:xfrm>
            <a:off x="5716329" y="1531499"/>
            <a:ext cx="4425009" cy="1141640"/>
          </a:xfrm>
          <a:prstGeom prst="rect">
            <a:avLst/>
          </a:prstGeom>
          <a:solidFill>
            <a:schemeClr val="accent2"/>
          </a:solidFill>
          <a:ln w="9525" cap="flat" cmpd="sng" algn="ctr">
            <a:noFill/>
            <a:prstDash val="solid"/>
          </a:ln>
          <a:effectLst/>
        </p:spPr>
        <p:txBody>
          <a:bodyPr rtlCol="0" anchor="t"/>
          <a:lstStyle/>
          <a:p>
            <a:pPr algn="ctr" defTabSz="685983">
              <a:defRPr/>
            </a:pPr>
            <a:r>
              <a:rPr lang="en-US" sz="1500" kern="0" dirty="0">
                <a:ln>
                  <a:solidFill>
                    <a:schemeClr val="bg1">
                      <a:alpha val="0"/>
                    </a:schemeClr>
                  </a:solidFill>
                </a:ln>
                <a:solidFill>
                  <a:schemeClr val="bg1"/>
                </a:solidFill>
              </a:rPr>
              <a:t>sb://</a:t>
            </a:r>
            <a:r>
              <a:rPr lang="en-US" sz="1500" i="1" kern="0" dirty="0">
                <a:ln>
                  <a:solidFill>
                    <a:schemeClr val="bg1">
                      <a:alpha val="0"/>
                    </a:schemeClr>
                  </a:solidFill>
                </a:ln>
                <a:solidFill>
                  <a:schemeClr val="accent5">
                    <a:lumMod val="75000"/>
                  </a:schemeClr>
                </a:solidFill>
              </a:rPr>
              <a:t>solution.</a:t>
            </a:r>
            <a:r>
              <a:rPr lang="en-US" sz="1500" kern="0" dirty="0">
                <a:ln>
                  <a:solidFill>
                    <a:schemeClr val="bg1">
                      <a:alpha val="0"/>
                    </a:schemeClr>
                  </a:solidFill>
                </a:ln>
                <a:solidFill>
                  <a:schemeClr val="bg1"/>
                </a:solidFill>
              </a:rPr>
              <a:t>servicebus.windows.net/</a:t>
            </a:r>
            <a:r>
              <a:rPr lang="en-US" sz="1500" kern="0" dirty="0">
                <a:ln>
                  <a:solidFill>
                    <a:schemeClr val="bg1">
                      <a:alpha val="0"/>
                    </a:schemeClr>
                  </a:solidFill>
                </a:ln>
                <a:solidFill>
                  <a:schemeClr val="accent4"/>
                </a:solidFill>
              </a:rPr>
              <a:t>a</a:t>
            </a:r>
            <a:r>
              <a:rPr lang="en-US" sz="1500" kern="0" dirty="0">
                <a:ln>
                  <a:solidFill>
                    <a:schemeClr val="bg1">
                      <a:alpha val="0"/>
                    </a:schemeClr>
                  </a:solidFill>
                </a:ln>
                <a:solidFill>
                  <a:schemeClr val="bg1"/>
                </a:solidFill>
              </a:rPr>
              <a:t>/</a:t>
            </a:r>
            <a:r>
              <a:rPr lang="en-US" sz="1500" kern="0" dirty="0">
                <a:ln>
                  <a:solidFill>
                    <a:schemeClr val="bg1">
                      <a:alpha val="0"/>
                    </a:schemeClr>
                  </a:solidFill>
                </a:ln>
                <a:solidFill>
                  <a:schemeClr val="accent3"/>
                </a:solidFill>
              </a:rPr>
              <a:t>b</a:t>
            </a:r>
            <a:r>
              <a:rPr lang="en-US" sz="1500" kern="0" dirty="0">
                <a:ln>
                  <a:solidFill>
                    <a:schemeClr val="bg1">
                      <a:alpha val="0"/>
                    </a:schemeClr>
                  </a:solidFill>
                </a:ln>
                <a:solidFill>
                  <a:schemeClr val="bg1"/>
                </a:solidFill>
              </a:rPr>
              <a:t>/</a:t>
            </a:r>
          </a:p>
        </p:txBody>
      </p:sp>
      <p:sp>
        <p:nvSpPr>
          <p:cNvPr id="78" name="Rectangle 77"/>
          <p:cNvSpPr/>
          <p:nvPr>
            <p:custDataLst>
              <p:tags r:id="rId8"/>
            </p:custDataLst>
          </p:nvPr>
        </p:nvSpPr>
        <p:spPr>
          <a:xfrm>
            <a:off x="5716328" y="2723240"/>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79" name="Rectangle 78"/>
          <p:cNvSpPr/>
          <p:nvPr>
            <p:custDataLst>
              <p:tags r:id="rId9"/>
            </p:custDataLst>
          </p:nvPr>
        </p:nvSpPr>
        <p:spPr>
          <a:xfrm>
            <a:off x="6035658" y="2723240"/>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81" name="Rectangle 80"/>
          <p:cNvSpPr/>
          <p:nvPr>
            <p:custDataLst>
              <p:tags r:id="rId10"/>
            </p:custDataLst>
          </p:nvPr>
        </p:nvSpPr>
        <p:spPr>
          <a:xfrm>
            <a:off x="6354988" y="2723240"/>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83" name="Rectangle 82"/>
          <p:cNvSpPr/>
          <p:nvPr>
            <p:custDataLst>
              <p:tags r:id="rId11"/>
            </p:custDataLst>
          </p:nvPr>
        </p:nvSpPr>
        <p:spPr>
          <a:xfrm>
            <a:off x="6674319" y="2723240"/>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84" name="Rectangle 83"/>
          <p:cNvSpPr/>
          <p:nvPr>
            <p:custDataLst>
              <p:tags r:id="rId12"/>
            </p:custDataLst>
          </p:nvPr>
        </p:nvSpPr>
        <p:spPr>
          <a:xfrm>
            <a:off x="6993649" y="2723240"/>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86" name="Rectangle 85"/>
          <p:cNvSpPr/>
          <p:nvPr>
            <p:custDataLst>
              <p:tags r:id="rId13"/>
            </p:custDataLst>
          </p:nvPr>
        </p:nvSpPr>
        <p:spPr>
          <a:xfrm>
            <a:off x="7632310" y="2723240"/>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87" name="Rectangle 86"/>
          <p:cNvSpPr/>
          <p:nvPr>
            <p:custDataLst>
              <p:tags r:id="rId14"/>
            </p:custDataLst>
          </p:nvPr>
        </p:nvSpPr>
        <p:spPr>
          <a:xfrm>
            <a:off x="7951640" y="2723240"/>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89" name="Rectangle 88"/>
          <p:cNvSpPr/>
          <p:nvPr>
            <p:custDataLst>
              <p:tags r:id="rId15"/>
            </p:custDataLst>
          </p:nvPr>
        </p:nvSpPr>
        <p:spPr>
          <a:xfrm>
            <a:off x="8270971" y="2723240"/>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90" name="Rectangle 89"/>
          <p:cNvSpPr/>
          <p:nvPr>
            <p:custDataLst>
              <p:tags r:id="rId16"/>
            </p:custDataLst>
          </p:nvPr>
        </p:nvSpPr>
        <p:spPr>
          <a:xfrm>
            <a:off x="8590301" y="2723240"/>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98" name="Rectangle 97"/>
          <p:cNvSpPr/>
          <p:nvPr>
            <p:custDataLst>
              <p:tags r:id="rId17"/>
            </p:custDataLst>
          </p:nvPr>
        </p:nvSpPr>
        <p:spPr>
          <a:xfrm>
            <a:off x="8909632" y="2723240"/>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100" name="Rectangle 99"/>
          <p:cNvSpPr/>
          <p:nvPr>
            <p:custDataLst>
              <p:tags r:id="rId18"/>
            </p:custDataLst>
          </p:nvPr>
        </p:nvSpPr>
        <p:spPr>
          <a:xfrm>
            <a:off x="9228962" y="2723240"/>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101" name="Rectangle 100"/>
          <p:cNvSpPr/>
          <p:nvPr>
            <p:custDataLst>
              <p:tags r:id="rId19"/>
            </p:custDataLst>
          </p:nvPr>
        </p:nvSpPr>
        <p:spPr>
          <a:xfrm>
            <a:off x="9548292" y="2723240"/>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103" name="Rectangle 102"/>
          <p:cNvSpPr/>
          <p:nvPr>
            <p:custDataLst>
              <p:tags r:id="rId20"/>
            </p:custDataLst>
          </p:nvPr>
        </p:nvSpPr>
        <p:spPr>
          <a:xfrm>
            <a:off x="9867625" y="2723240"/>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104" name="Oval 97"/>
          <p:cNvSpPr>
            <a:spLocks noChangeArrowheads="1"/>
          </p:cNvSpPr>
          <p:nvPr>
            <p:custDataLst>
              <p:tags r:id="rId21"/>
            </p:custDataLst>
          </p:nvPr>
        </p:nvSpPr>
        <p:spPr bwMode="auto">
          <a:xfrm>
            <a:off x="7609176" y="1769440"/>
            <a:ext cx="193520" cy="196431"/>
          </a:xfrm>
          <a:prstGeom prst="ellipse">
            <a:avLst/>
          </a:prstGeom>
          <a:solidFill>
            <a:schemeClr val="accent1"/>
          </a:solidFill>
          <a:ln w="12700" cap="flat" cmpd="sng" algn="ctr">
            <a:solidFill>
              <a:schemeClr val="bg1"/>
            </a:solidFill>
            <a:prstDash val="solid"/>
            <a:headEnd/>
            <a:tailEnd/>
          </a:ln>
          <a:effectLst/>
        </p:spPr>
        <p:txBody>
          <a:bodyPr vert="horz" wrap="square" lIns="0" tIns="0" rIns="0" bIns="0" numCol="1" anchor="t" anchorCtr="0" compatLnSpc="1">
            <a:prstTxWarp prst="textNoShape">
              <a:avLst/>
            </a:prstTxWarp>
          </a:bodyPr>
          <a:lstStyle/>
          <a:p>
            <a:pPr defTabSz="685983"/>
            <a:endParaRPr lang="en-US" sz="1050" kern="0" dirty="0">
              <a:ln>
                <a:solidFill>
                  <a:schemeClr val="bg1">
                    <a:alpha val="0"/>
                  </a:schemeClr>
                </a:solidFill>
              </a:ln>
              <a:solidFill>
                <a:srgbClr val="FFFFFF"/>
              </a:solidFill>
              <a:latin typeface="Segoe UI"/>
              <a:sym typeface="Segoe UI"/>
            </a:endParaRPr>
          </a:p>
        </p:txBody>
      </p:sp>
      <p:sp>
        <p:nvSpPr>
          <p:cNvPr id="105" name="Oval 96"/>
          <p:cNvSpPr>
            <a:spLocks noChangeArrowheads="1"/>
          </p:cNvSpPr>
          <p:nvPr>
            <p:custDataLst>
              <p:tags r:id="rId22"/>
            </p:custDataLst>
          </p:nvPr>
        </p:nvSpPr>
        <p:spPr bwMode="auto">
          <a:xfrm>
            <a:off x="7193387" y="2007593"/>
            <a:ext cx="193520" cy="196431"/>
          </a:xfrm>
          <a:prstGeom prst="ellipse">
            <a:avLst/>
          </a:prstGeom>
          <a:solidFill>
            <a:schemeClr val="accent4"/>
          </a:solidFill>
          <a:ln w="12700" cap="flat" cmpd="sng" algn="ctr">
            <a:solidFill>
              <a:schemeClr val="bg1"/>
            </a:solidFill>
            <a:prstDash val="solid"/>
            <a:headEnd/>
            <a:tailEnd/>
          </a:ln>
          <a:effectLst/>
        </p:spPr>
        <p:txBody>
          <a:bodyPr vert="horz" wrap="square" lIns="68598" tIns="34299" rIns="68598" bIns="34299" numCol="1" anchor="t" anchorCtr="0" compatLnSpc="1">
            <a:prstTxWarp prst="textNoShape">
              <a:avLst/>
            </a:prstTxWarp>
          </a:bodyPr>
          <a:lstStyle/>
          <a:p>
            <a:pPr defTabSz="685983"/>
            <a:endParaRPr lang="en-US" sz="1050" kern="0" dirty="0">
              <a:ln>
                <a:solidFill>
                  <a:schemeClr val="bg1">
                    <a:alpha val="0"/>
                  </a:schemeClr>
                </a:solidFill>
              </a:ln>
              <a:solidFill>
                <a:srgbClr val="FFFFFF"/>
              </a:solidFill>
              <a:latin typeface="Segoe UI"/>
              <a:sym typeface="Segoe UI"/>
            </a:endParaRPr>
          </a:p>
        </p:txBody>
      </p:sp>
      <p:sp>
        <p:nvSpPr>
          <p:cNvPr id="108" name="Oval 95"/>
          <p:cNvSpPr>
            <a:spLocks noChangeArrowheads="1"/>
          </p:cNvSpPr>
          <p:nvPr>
            <p:custDataLst>
              <p:tags r:id="rId23"/>
            </p:custDataLst>
          </p:nvPr>
        </p:nvSpPr>
        <p:spPr bwMode="auto">
          <a:xfrm>
            <a:off x="8024964" y="2007593"/>
            <a:ext cx="193520" cy="196431"/>
          </a:xfrm>
          <a:prstGeom prst="ellipse">
            <a:avLst/>
          </a:prstGeom>
          <a:solidFill>
            <a:srgbClr val="5BB5F3"/>
          </a:solidFill>
          <a:ln w="12700" cap="flat" cmpd="sng" algn="ctr">
            <a:solidFill>
              <a:schemeClr val="bg1"/>
            </a:solidFill>
            <a:prstDash val="solid"/>
            <a:headEnd/>
            <a:tailEnd/>
          </a:ln>
          <a:effectLst/>
        </p:spPr>
        <p:txBody>
          <a:bodyPr vert="horz" wrap="square" lIns="68598" tIns="34299" rIns="68598" bIns="34299" numCol="1" anchor="t" anchorCtr="0" compatLnSpc="1">
            <a:prstTxWarp prst="textNoShape">
              <a:avLst/>
            </a:prstTxWarp>
          </a:bodyPr>
          <a:lstStyle/>
          <a:p>
            <a:pPr defTabSz="685983">
              <a:defRPr/>
            </a:pPr>
            <a:endParaRPr lang="en-US" sz="1050" kern="0" dirty="0">
              <a:ln>
                <a:solidFill>
                  <a:schemeClr val="bg1">
                    <a:alpha val="0"/>
                  </a:schemeClr>
                </a:solidFill>
              </a:ln>
              <a:solidFill>
                <a:srgbClr val="FFFFFF"/>
              </a:solidFill>
              <a:latin typeface="Segoe UI"/>
              <a:sym typeface="Segoe UI"/>
            </a:endParaRPr>
          </a:p>
        </p:txBody>
      </p:sp>
      <p:sp>
        <p:nvSpPr>
          <p:cNvPr id="109" name="Oval 94"/>
          <p:cNvSpPr>
            <a:spLocks noChangeArrowheads="1"/>
          </p:cNvSpPr>
          <p:nvPr>
            <p:custDataLst>
              <p:tags r:id="rId24"/>
            </p:custDataLst>
          </p:nvPr>
        </p:nvSpPr>
        <p:spPr bwMode="auto">
          <a:xfrm>
            <a:off x="8248401" y="2276828"/>
            <a:ext cx="193520" cy="196431"/>
          </a:xfrm>
          <a:prstGeom prst="ellipse">
            <a:avLst/>
          </a:prstGeom>
          <a:solidFill>
            <a:schemeClr val="accent4"/>
          </a:solidFill>
          <a:ln w="12700" cap="flat" cmpd="sng" algn="ctr">
            <a:solidFill>
              <a:schemeClr val="bg1"/>
            </a:solidFill>
            <a:prstDash val="solid"/>
            <a:headEnd/>
            <a:tailEnd/>
          </a:ln>
          <a:effectLst/>
        </p:spPr>
        <p:txBody>
          <a:bodyPr vert="horz" wrap="square" lIns="68598" tIns="34299" rIns="68598" bIns="34299" numCol="1" anchor="t" anchorCtr="0" compatLnSpc="1">
            <a:prstTxWarp prst="textNoShape">
              <a:avLst/>
            </a:prstTxWarp>
          </a:bodyPr>
          <a:lstStyle/>
          <a:p>
            <a:pPr defTabSz="685983"/>
            <a:endParaRPr lang="en-US" sz="1050" kern="0" dirty="0">
              <a:ln>
                <a:solidFill>
                  <a:schemeClr val="bg1">
                    <a:alpha val="0"/>
                  </a:schemeClr>
                </a:solidFill>
              </a:ln>
              <a:solidFill>
                <a:srgbClr val="FFFFFF"/>
              </a:solidFill>
              <a:latin typeface="Segoe UI"/>
              <a:sym typeface="Segoe UI"/>
            </a:endParaRPr>
          </a:p>
        </p:txBody>
      </p:sp>
      <p:sp>
        <p:nvSpPr>
          <p:cNvPr id="110" name="Oval 92"/>
          <p:cNvSpPr>
            <a:spLocks noChangeArrowheads="1"/>
          </p:cNvSpPr>
          <p:nvPr>
            <p:custDataLst>
              <p:tags r:id="rId25"/>
            </p:custDataLst>
          </p:nvPr>
        </p:nvSpPr>
        <p:spPr bwMode="auto">
          <a:xfrm>
            <a:off x="7386907" y="2276828"/>
            <a:ext cx="193520" cy="196431"/>
          </a:xfrm>
          <a:prstGeom prst="ellipse">
            <a:avLst/>
          </a:prstGeom>
          <a:solidFill>
            <a:schemeClr val="accent4"/>
          </a:solidFill>
          <a:ln w="12700" cap="flat" cmpd="sng" algn="ctr">
            <a:solidFill>
              <a:schemeClr val="bg1"/>
            </a:solidFill>
            <a:prstDash val="solid"/>
            <a:headEnd/>
            <a:tailEnd/>
          </a:ln>
          <a:effectLst/>
        </p:spPr>
        <p:txBody>
          <a:bodyPr vert="horz" wrap="square" lIns="68598" tIns="34299" rIns="68598" bIns="34299" numCol="1" anchor="t" anchorCtr="0" compatLnSpc="1">
            <a:prstTxWarp prst="textNoShape">
              <a:avLst/>
            </a:prstTxWarp>
          </a:bodyPr>
          <a:lstStyle/>
          <a:p>
            <a:pPr defTabSz="685983"/>
            <a:endParaRPr lang="en-US" sz="1050" kern="0" dirty="0">
              <a:ln>
                <a:solidFill>
                  <a:schemeClr val="bg1">
                    <a:alpha val="0"/>
                  </a:schemeClr>
                </a:solidFill>
              </a:ln>
              <a:solidFill>
                <a:srgbClr val="FFFFFF"/>
              </a:solidFill>
              <a:latin typeface="Segoe UI"/>
              <a:sym typeface="Segoe UI"/>
            </a:endParaRPr>
          </a:p>
        </p:txBody>
      </p:sp>
      <p:sp>
        <p:nvSpPr>
          <p:cNvPr id="111" name="Oval 91"/>
          <p:cNvSpPr>
            <a:spLocks noChangeArrowheads="1"/>
          </p:cNvSpPr>
          <p:nvPr>
            <p:custDataLst>
              <p:tags r:id="rId26"/>
            </p:custDataLst>
          </p:nvPr>
        </p:nvSpPr>
        <p:spPr bwMode="auto">
          <a:xfrm>
            <a:off x="6956396" y="2276828"/>
            <a:ext cx="193520" cy="196431"/>
          </a:xfrm>
          <a:prstGeom prst="ellipse">
            <a:avLst/>
          </a:prstGeom>
          <a:solidFill>
            <a:schemeClr val="accent4"/>
          </a:solidFill>
          <a:ln w="12700" cap="flat" cmpd="sng" algn="ctr">
            <a:solidFill>
              <a:schemeClr val="bg1"/>
            </a:solidFill>
            <a:prstDash val="solid"/>
            <a:headEnd/>
            <a:tailEnd/>
          </a:ln>
          <a:effectLst/>
        </p:spPr>
        <p:txBody>
          <a:bodyPr vert="horz" wrap="square" lIns="68598" tIns="34299" rIns="68598" bIns="34299" numCol="1" anchor="t" anchorCtr="0" compatLnSpc="1">
            <a:prstTxWarp prst="textNoShape">
              <a:avLst/>
            </a:prstTxWarp>
          </a:bodyPr>
          <a:lstStyle/>
          <a:p>
            <a:pPr defTabSz="685983"/>
            <a:endParaRPr lang="en-US" sz="1050" kern="0" dirty="0">
              <a:ln>
                <a:solidFill>
                  <a:schemeClr val="bg1">
                    <a:alpha val="0"/>
                  </a:schemeClr>
                </a:solidFill>
              </a:ln>
              <a:solidFill>
                <a:srgbClr val="FFFFFF"/>
              </a:solidFill>
              <a:latin typeface="Segoe UI"/>
              <a:sym typeface="Segoe UI"/>
            </a:endParaRPr>
          </a:p>
        </p:txBody>
      </p:sp>
      <p:sp>
        <p:nvSpPr>
          <p:cNvPr id="112" name="AutoShape 90"/>
          <p:cNvSpPr>
            <a:spLocks noChangeShapeType="1"/>
          </p:cNvSpPr>
          <p:nvPr>
            <p:custDataLst>
              <p:tags r:id="rId27"/>
            </p:custDataLst>
          </p:nvPr>
        </p:nvSpPr>
        <p:spPr bwMode="auto">
          <a:xfrm flipH="1">
            <a:off x="7365698" y="1867653"/>
            <a:ext cx="243477" cy="170424"/>
          </a:xfrm>
          <a:prstGeom prst="straightConnector1">
            <a:avLst/>
          </a:prstGeom>
          <a:noFill/>
          <a:ln w="12700">
            <a:solidFill>
              <a:schemeClr val="bg1"/>
            </a:solidFill>
            <a:round/>
            <a:headEnd/>
            <a:tailEnd/>
          </a:ln>
        </p:spPr>
        <p:txBody>
          <a:bodyPr vert="horz" wrap="square" lIns="68598" tIns="34299" rIns="68598" bIns="34299" numCol="1" anchor="t" anchorCtr="0" compatLnSpc="1">
            <a:prstTxWarp prst="textNoShape">
              <a:avLst/>
            </a:prstTxWarp>
          </a:bodyPr>
          <a:lstStyle/>
          <a:p>
            <a:pPr defTabSz="685983">
              <a:defRPr/>
            </a:pPr>
            <a:endParaRPr lang="en-US" sz="1050" kern="0" dirty="0">
              <a:ln>
                <a:solidFill>
                  <a:schemeClr val="bg1">
                    <a:alpha val="0"/>
                  </a:schemeClr>
                </a:solidFill>
              </a:ln>
              <a:solidFill>
                <a:sysClr val="windowText" lastClr="000000"/>
              </a:solidFill>
            </a:endParaRPr>
          </a:p>
        </p:txBody>
      </p:sp>
      <p:sp>
        <p:nvSpPr>
          <p:cNvPr id="113" name="AutoShape 88"/>
          <p:cNvSpPr>
            <a:spLocks noChangeShapeType="1"/>
          </p:cNvSpPr>
          <p:nvPr>
            <p:custDataLst>
              <p:tags r:id="rId28"/>
            </p:custDataLst>
          </p:nvPr>
        </p:nvSpPr>
        <p:spPr bwMode="auto">
          <a:xfrm flipH="1">
            <a:off x="7982427" y="2169572"/>
            <a:ext cx="71051" cy="122140"/>
          </a:xfrm>
          <a:prstGeom prst="straightConnector1">
            <a:avLst/>
          </a:prstGeom>
          <a:noFill/>
          <a:ln w="12700">
            <a:solidFill>
              <a:schemeClr val="bg1"/>
            </a:solidFill>
            <a:round/>
            <a:headEnd/>
            <a:tailEnd/>
          </a:ln>
        </p:spPr>
        <p:txBody>
          <a:bodyPr vert="horz" wrap="square" lIns="68598" tIns="34299" rIns="68598" bIns="34299" numCol="1" anchor="t" anchorCtr="0" compatLnSpc="1">
            <a:prstTxWarp prst="textNoShape">
              <a:avLst/>
            </a:prstTxWarp>
          </a:bodyPr>
          <a:lstStyle/>
          <a:p>
            <a:pPr defTabSz="685983">
              <a:defRPr/>
            </a:pPr>
            <a:endParaRPr lang="en-US" sz="1050" kern="0" dirty="0">
              <a:ln>
                <a:solidFill>
                  <a:schemeClr val="bg1">
                    <a:alpha val="0"/>
                  </a:schemeClr>
                </a:solidFill>
              </a:ln>
              <a:solidFill>
                <a:sysClr val="windowText" lastClr="000000"/>
              </a:solidFill>
            </a:endParaRPr>
          </a:p>
        </p:txBody>
      </p:sp>
      <p:sp>
        <p:nvSpPr>
          <p:cNvPr id="114" name="AutoShape 87"/>
          <p:cNvSpPr>
            <a:spLocks noChangeShapeType="1"/>
          </p:cNvSpPr>
          <p:nvPr>
            <p:custDataLst>
              <p:tags r:id="rId29"/>
            </p:custDataLst>
          </p:nvPr>
        </p:nvSpPr>
        <p:spPr bwMode="auto">
          <a:xfrm>
            <a:off x="8189971" y="2169572"/>
            <a:ext cx="86944" cy="122140"/>
          </a:xfrm>
          <a:prstGeom prst="straightConnector1">
            <a:avLst/>
          </a:prstGeom>
          <a:noFill/>
          <a:ln w="12700">
            <a:solidFill>
              <a:schemeClr val="bg1"/>
            </a:solidFill>
            <a:round/>
            <a:headEnd/>
            <a:tailEnd/>
          </a:ln>
        </p:spPr>
        <p:txBody>
          <a:bodyPr vert="horz" wrap="square" lIns="68598" tIns="34299" rIns="68598" bIns="34299" numCol="1" anchor="t" anchorCtr="0" compatLnSpc="1">
            <a:prstTxWarp prst="textNoShape">
              <a:avLst/>
            </a:prstTxWarp>
          </a:bodyPr>
          <a:lstStyle/>
          <a:p>
            <a:pPr defTabSz="685983">
              <a:defRPr/>
            </a:pPr>
            <a:endParaRPr lang="en-US" sz="1050" kern="0" dirty="0">
              <a:ln>
                <a:solidFill>
                  <a:schemeClr val="bg1">
                    <a:alpha val="0"/>
                  </a:schemeClr>
                </a:solidFill>
              </a:ln>
              <a:solidFill>
                <a:sysClr val="windowText" lastClr="000000"/>
              </a:solidFill>
            </a:endParaRPr>
          </a:p>
        </p:txBody>
      </p:sp>
      <p:sp>
        <p:nvSpPr>
          <p:cNvPr id="115" name="AutoShape 86"/>
          <p:cNvSpPr>
            <a:spLocks noChangeShapeType="1"/>
          </p:cNvSpPr>
          <p:nvPr>
            <p:custDataLst>
              <p:tags r:id="rId30"/>
            </p:custDataLst>
          </p:nvPr>
        </p:nvSpPr>
        <p:spPr bwMode="auto">
          <a:xfrm>
            <a:off x="7358394" y="2169572"/>
            <a:ext cx="57028" cy="122140"/>
          </a:xfrm>
          <a:prstGeom prst="straightConnector1">
            <a:avLst/>
          </a:prstGeom>
          <a:noFill/>
          <a:ln w="12700">
            <a:solidFill>
              <a:schemeClr val="bg1"/>
            </a:solidFill>
            <a:round/>
            <a:headEnd/>
            <a:tailEnd/>
          </a:ln>
        </p:spPr>
        <p:txBody>
          <a:bodyPr vert="horz" wrap="square" lIns="68598" tIns="34299" rIns="68598" bIns="34299" numCol="1" anchor="t" anchorCtr="0" compatLnSpc="1">
            <a:prstTxWarp prst="textNoShape">
              <a:avLst/>
            </a:prstTxWarp>
          </a:bodyPr>
          <a:lstStyle/>
          <a:p>
            <a:pPr defTabSz="685983">
              <a:defRPr/>
            </a:pPr>
            <a:endParaRPr lang="en-US" sz="1050" kern="0" dirty="0">
              <a:ln>
                <a:solidFill>
                  <a:schemeClr val="bg1">
                    <a:alpha val="0"/>
                  </a:schemeClr>
                </a:solidFill>
              </a:ln>
              <a:solidFill>
                <a:sysClr val="windowText" lastClr="000000"/>
              </a:solidFill>
            </a:endParaRPr>
          </a:p>
        </p:txBody>
      </p:sp>
      <p:sp>
        <p:nvSpPr>
          <p:cNvPr id="116" name="AutoShape 85"/>
          <p:cNvSpPr>
            <a:spLocks noChangeShapeType="1"/>
          </p:cNvSpPr>
          <p:nvPr>
            <p:custDataLst>
              <p:tags r:id="rId31"/>
            </p:custDataLst>
          </p:nvPr>
        </p:nvSpPr>
        <p:spPr bwMode="auto">
          <a:xfrm flipH="1">
            <a:off x="7121402" y="2169572"/>
            <a:ext cx="100500" cy="122140"/>
          </a:xfrm>
          <a:prstGeom prst="straightConnector1">
            <a:avLst/>
          </a:prstGeom>
          <a:noFill/>
          <a:ln w="12700">
            <a:solidFill>
              <a:schemeClr val="bg1"/>
            </a:solidFill>
            <a:round/>
            <a:headEnd/>
            <a:tailEnd/>
          </a:ln>
        </p:spPr>
        <p:txBody>
          <a:bodyPr vert="horz" wrap="square" lIns="68598" tIns="34299" rIns="68598" bIns="34299" numCol="1" anchor="t" anchorCtr="0" compatLnSpc="1">
            <a:prstTxWarp prst="textNoShape">
              <a:avLst/>
            </a:prstTxWarp>
          </a:bodyPr>
          <a:lstStyle/>
          <a:p>
            <a:pPr defTabSz="685983">
              <a:defRPr/>
            </a:pPr>
            <a:endParaRPr lang="en-US" sz="1050" kern="0" dirty="0">
              <a:ln>
                <a:solidFill>
                  <a:schemeClr val="bg1">
                    <a:alpha val="0"/>
                  </a:schemeClr>
                </a:solidFill>
              </a:ln>
              <a:solidFill>
                <a:sysClr val="windowText" lastClr="000000"/>
              </a:solidFill>
            </a:endParaRPr>
          </a:p>
        </p:txBody>
      </p:sp>
      <p:sp>
        <p:nvSpPr>
          <p:cNvPr id="117" name="AutoShape 90"/>
          <p:cNvSpPr>
            <a:spLocks noChangeShapeType="1"/>
          </p:cNvSpPr>
          <p:nvPr>
            <p:custDataLst>
              <p:tags r:id="rId32"/>
            </p:custDataLst>
          </p:nvPr>
        </p:nvSpPr>
        <p:spPr bwMode="auto">
          <a:xfrm>
            <a:off x="7805130" y="1867653"/>
            <a:ext cx="243477" cy="170424"/>
          </a:xfrm>
          <a:prstGeom prst="straightConnector1">
            <a:avLst/>
          </a:prstGeom>
          <a:noFill/>
          <a:ln w="12700">
            <a:solidFill>
              <a:schemeClr val="bg1"/>
            </a:solidFill>
            <a:round/>
            <a:headEnd/>
            <a:tailEnd/>
          </a:ln>
        </p:spPr>
        <p:txBody>
          <a:bodyPr vert="horz" wrap="square" lIns="68598" tIns="34299" rIns="68598" bIns="34299" numCol="1" anchor="t" anchorCtr="0" compatLnSpc="1">
            <a:prstTxWarp prst="textNoShape">
              <a:avLst/>
            </a:prstTxWarp>
          </a:bodyPr>
          <a:lstStyle/>
          <a:p>
            <a:pPr defTabSz="685983">
              <a:defRPr/>
            </a:pPr>
            <a:endParaRPr lang="en-US" sz="1050" kern="0" dirty="0">
              <a:ln>
                <a:solidFill>
                  <a:schemeClr val="bg1">
                    <a:alpha val="0"/>
                  </a:schemeClr>
                </a:solidFill>
              </a:ln>
              <a:solidFill>
                <a:sysClr val="windowText" lastClr="000000"/>
              </a:solidFill>
            </a:endParaRPr>
          </a:p>
        </p:txBody>
      </p:sp>
      <p:sp>
        <p:nvSpPr>
          <p:cNvPr id="118" name="Oval 117"/>
          <p:cNvSpPr>
            <a:spLocks noChangeArrowheads="1"/>
          </p:cNvSpPr>
          <p:nvPr>
            <p:custDataLst>
              <p:tags r:id="rId33"/>
            </p:custDataLst>
          </p:nvPr>
        </p:nvSpPr>
        <p:spPr bwMode="auto">
          <a:xfrm>
            <a:off x="7817421" y="2276828"/>
            <a:ext cx="193520" cy="196431"/>
          </a:xfrm>
          <a:prstGeom prst="ellipse">
            <a:avLst/>
          </a:prstGeom>
          <a:solidFill>
            <a:schemeClr val="accent3"/>
          </a:solidFill>
          <a:ln w="12700" cap="flat" cmpd="sng" algn="ctr">
            <a:solidFill>
              <a:schemeClr val="bg1"/>
            </a:solidFill>
            <a:prstDash val="solid"/>
            <a:headEnd/>
            <a:tailEnd/>
          </a:ln>
          <a:effectLst/>
        </p:spPr>
        <p:txBody>
          <a:bodyPr vert="horz" wrap="square" lIns="0" tIns="0" rIns="0" bIns="0" numCol="1" anchor="t" anchorCtr="0" compatLnSpc="1">
            <a:prstTxWarp prst="textNoShape">
              <a:avLst/>
            </a:prstTxWarp>
          </a:bodyPr>
          <a:lstStyle/>
          <a:p>
            <a:pPr defTabSz="685983"/>
            <a:endParaRPr lang="en-US" sz="1050" kern="0" dirty="0">
              <a:ln>
                <a:solidFill>
                  <a:schemeClr val="bg1">
                    <a:alpha val="0"/>
                  </a:schemeClr>
                </a:solidFill>
              </a:ln>
              <a:solidFill>
                <a:srgbClr val="FFFFFF"/>
              </a:solidFill>
              <a:latin typeface="Segoe UI"/>
              <a:sym typeface="Segoe UI"/>
            </a:endParaRPr>
          </a:p>
        </p:txBody>
      </p:sp>
      <p:sp>
        <p:nvSpPr>
          <p:cNvPr id="119" name="Freeform 118"/>
          <p:cNvSpPr/>
          <p:nvPr>
            <p:custDataLst>
              <p:tags r:id="rId34"/>
            </p:custDataLst>
          </p:nvPr>
        </p:nvSpPr>
        <p:spPr>
          <a:xfrm rot="21235890">
            <a:off x="8025980" y="2353266"/>
            <a:ext cx="438816" cy="428756"/>
          </a:xfrm>
          <a:custGeom>
            <a:avLst/>
            <a:gdLst>
              <a:gd name="connsiteX0" fmla="*/ 0 w 664368"/>
              <a:gd name="connsiteY0" fmla="*/ 0 h 395287"/>
              <a:gd name="connsiteX1" fmla="*/ 664368 w 664368"/>
              <a:gd name="connsiteY1" fmla="*/ 395287 h 395287"/>
              <a:gd name="connsiteX0" fmla="*/ 0 w 664368"/>
              <a:gd name="connsiteY0" fmla="*/ 0 h 395287"/>
              <a:gd name="connsiteX1" fmla="*/ 664368 w 664368"/>
              <a:gd name="connsiteY1" fmla="*/ 395287 h 395287"/>
              <a:gd name="connsiteX0" fmla="*/ 0 w 664368"/>
              <a:gd name="connsiteY0" fmla="*/ 0 h 395287"/>
              <a:gd name="connsiteX1" fmla="*/ 664368 w 664368"/>
              <a:gd name="connsiteY1" fmla="*/ 395287 h 395287"/>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Lst>
            <a:ahLst/>
            <a:cxnLst>
              <a:cxn ang="0">
                <a:pos x="connsiteX0" y="connsiteY0"/>
              </a:cxn>
              <a:cxn ang="0">
                <a:pos x="connsiteX1" y="connsiteY1"/>
              </a:cxn>
            </a:cxnLst>
            <a:rect l="l" t="t" r="r" b="b"/>
            <a:pathLst>
              <a:path w="642937" h="407193">
                <a:moveTo>
                  <a:pt x="0" y="0"/>
                </a:moveTo>
                <a:cubicBezTo>
                  <a:pt x="214312" y="38893"/>
                  <a:pt x="490537" y="146844"/>
                  <a:pt x="642937" y="407193"/>
                </a:cubicBezTo>
              </a:path>
            </a:pathLst>
          </a:custGeom>
          <a:ln w="28575">
            <a:solidFill>
              <a:schemeClr val="accent3"/>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ln>
                <a:solidFill>
                  <a:schemeClr val="bg1">
                    <a:alpha val="0"/>
                  </a:schemeClr>
                </a:solidFill>
              </a:ln>
            </a:endParaRPr>
          </a:p>
        </p:txBody>
      </p:sp>
      <p:grpSp>
        <p:nvGrpSpPr>
          <p:cNvPr id="120" name="Group 119"/>
          <p:cNvGrpSpPr/>
          <p:nvPr/>
        </p:nvGrpSpPr>
        <p:grpSpPr>
          <a:xfrm>
            <a:off x="5100399" y="2723240"/>
            <a:ext cx="587044" cy="302909"/>
            <a:chOff x="2712110" y="2722147"/>
            <a:chExt cx="782521" cy="403773"/>
          </a:xfrm>
          <a:solidFill>
            <a:schemeClr val="bg1">
              <a:lumMod val="85000"/>
            </a:schemeClr>
          </a:solidFill>
        </p:grpSpPr>
        <p:sp>
          <p:nvSpPr>
            <p:cNvPr id="121" name="Rectangle 120"/>
            <p:cNvSpPr/>
            <p:nvPr>
              <p:custDataLst>
                <p:tags r:id="rId53"/>
              </p:custDataLst>
            </p:nvPr>
          </p:nvSpPr>
          <p:spPr bwMode="auto">
            <a:xfrm>
              <a:off x="2712110" y="2722147"/>
              <a:ext cx="782521" cy="40377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ln>
                  <a:solidFill>
                    <a:schemeClr val="bg1">
                      <a:alpha val="0"/>
                    </a:schemeClr>
                  </a:solidFill>
                </a:ln>
                <a:gradFill>
                  <a:gsLst>
                    <a:gs pos="0">
                      <a:srgbClr val="FFFFFF"/>
                    </a:gs>
                    <a:gs pos="100000">
                      <a:srgbClr val="FFFFFF"/>
                    </a:gs>
                  </a:gsLst>
                  <a:lin ang="5400000" scaled="0"/>
                </a:gradFill>
              </a:endParaRPr>
            </a:p>
          </p:txBody>
        </p:sp>
        <p:sp>
          <p:nvSpPr>
            <p:cNvPr id="122" name="TextBox 121"/>
            <p:cNvSpPr txBox="1"/>
            <p:nvPr>
              <p:custDataLst>
                <p:tags r:id="rId54"/>
              </p:custDataLst>
            </p:nvPr>
          </p:nvSpPr>
          <p:spPr>
            <a:xfrm>
              <a:off x="2847852" y="2739366"/>
              <a:ext cx="576931" cy="369235"/>
            </a:xfrm>
            <a:prstGeom prst="rect">
              <a:avLst/>
            </a:prstGeom>
            <a:grpFill/>
          </p:spPr>
          <p:txBody>
            <a:bodyPr wrap="none" lIns="0" tIns="0" rIns="0" bIns="0" rtlCol="0">
              <a:spAutoFit/>
            </a:bodyPr>
            <a:lstStyle/>
            <a:p>
              <a:pPr algn="r" defTabSz="685983">
                <a:defRPr/>
              </a:pPr>
              <a:r>
                <a:rPr lang="en-US" sz="900" kern="0" dirty="0">
                  <a:ln>
                    <a:solidFill>
                      <a:schemeClr val="bg1">
                        <a:alpha val="0"/>
                      </a:schemeClr>
                    </a:solidFill>
                  </a:ln>
                  <a:solidFill>
                    <a:srgbClr val="595959"/>
                  </a:solidFill>
                </a:rPr>
                <a:t>Frontend</a:t>
              </a:r>
              <a:br>
                <a:rPr lang="en-US" sz="900" kern="0" dirty="0">
                  <a:ln>
                    <a:solidFill>
                      <a:schemeClr val="bg1">
                        <a:alpha val="0"/>
                      </a:schemeClr>
                    </a:solidFill>
                  </a:ln>
                  <a:solidFill>
                    <a:srgbClr val="595959"/>
                  </a:solidFill>
                </a:rPr>
              </a:br>
              <a:r>
                <a:rPr lang="en-US" sz="900" kern="0" dirty="0">
                  <a:ln>
                    <a:solidFill>
                      <a:schemeClr val="bg1">
                        <a:alpha val="0"/>
                      </a:schemeClr>
                    </a:solidFill>
                  </a:ln>
                  <a:solidFill>
                    <a:srgbClr val="595959"/>
                  </a:solidFill>
                </a:rPr>
                <a:t>Nodes</a:t>
              </a:r>
            </a:p>
          </p:txBody>
        </p:sp>
      </p:grpSp>
      <p:sp>
        <p:nvSpPr>
          <p:cNvPr id="123" name="Freeform 122"/>
          <p:cNvSpPr/>
          <p:nvPr>
            <p:custDataLst>
              <p:tags r:id="rId35"/>
            </p:custDataLst>
          </p:nvPr>
        </p:nvSpPr>
        <p:spPr bwMode="auto">
          <a:xfrm>
            <a:off x="6813493" y="2352052"/>
            <a:ext cx="1002598" cy="419130"/>
          </a:xfrm>
          <a:custGeom>
            <a:avLst/>
            <a:gdLst>
              <a:gd name="connsiteX0" fmla="*/ 0 w 1407886"/>
              <a:gd name="connsiteY0" fmla="*/ 653142 h 653142"/>
              <a:gd name="connsiteX1" fmla="*/ 478972 w 1407886"/>
              <a:gd name="connsiteY1" fmla="*/ 116114 h 653142"/>
              <a:gd name="connsiteX2" fmla="*/ 1407886 w 1407886"/>
              <a:gd name="connsiteY2" fmla="*/ 0 h 653142"/>
              <a:gd name="connsiteX0" fmla="*/ 0 w 1407886"/>
              <a:gd name="connsiteY0" fmla="*/ 653142 h 653142"/>
              <a:gd name="connsiteX1" fmla="*/ 521834 w 1407886"/>
              <a:gd name="connsiteY1" fmla="*/ 150396 h 653142"/>
              <a:gd name="connsiteX2" fmla="*/ 1407886 w 1407886"/>
              <a:gd name="connsiteY2" fmla="*/ 0 h 653142"/>
              <a:gd name="connsiteX0" fmla="*/ 0 w 1336449"/>
              <a:gd name="connsiteY0" fmla="*/ 670284 h 670284"/>
              <a:gd name="connsiteX1" fmla="*/ 450397 w 1336449"/>
              <a:gd name="connsiteY1" fmla="*/ 150396 h 670284"/>
              <a:gd name="connsiteX2" fmla="*/ 1336449 w 1336449"/>
              <a:gd name="connsiteY2" fmla="*/ 0 h 670284"/>
              <a:gd name="connsiteX0" fmla="*/ 0 w 1336449"/>
              <a:gd name="connsiteY0" fmla="*/ 670284 h 670284"/>
              <a:gd name="connsiteX1" fmla="*/ 450397 w 1336449"/>
              <a:gd name="connsiteY1" fmla="*/ 150396 h 670284"/>
              <a:gd name="connsiteX2" fmla="*/ 1336449 w 1336449"/>
              <a:gd name="connsiteY2" fmla="*/ 0 h 670284"/>
            </a:gdLst>
            <a:ahLst/>
            <a:cxnLst>
              <a:cxn ang="0">
                <a:pos x="connsiteX0" y="connsiteY0"/>
              </a:cxn>
              <a:cxn ang="0">
                <a:pos x="connsiteX1" y="connsiteY1"/>
              </a:cxn>
              <a:cxn ang="0">
                <a:pos x="connsiteX2" y="connsiteY2"/>
              </a:cxn>
            </a:cxnLst>
            <a:rect l="l" t="t" r="r" b="b"/>
            <a:pathLst>
              <a:path w="1336449" h="670284">
                <a:moveTo>
                  <a:pt x="0" y="670284"/>
                </a:moveTo>
                <a:cubicBezTo>
                  <a:pt x="55487" y="456198"/>
                  <a:pt x="227656" y="262110"/>
                  <a:pt x="450397" y="150396"/>
                </a:cubicBezTo>
                <a:cubicBezTo>
                  <a:pt x="673138" y="38682"/>
                  <a:pt x="989316" y="3628"/>
                  <a:pt x="1336449" y="0"/>
                </a:cubicBezTo>
              </a:path>
            </a:pathLst>
          </a:custGeom>
          <a:ln w="28575">
            <a:solidFill>
              <a:schemeClr val="accent3"/>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ln>
                <a:solidFill>
                  <a:schemeClr val="bg1">
                    <a:alpha val="0"/>
                  </a:schemeClr>
                </a:solidFill>
              </a:ln>
            </a:endParaRPr>
          </a:p>
        </p:txBody>
      </p:sp>
      <p:grpSp>
        <p:nvGrpSpPr>
          <p:cNvPr id="124" name="Group 123"/>
          <p:cNvGrpSpPr/>
          <p:nvPr/>
        </p:nvGrpSpPr>
        <p:grpSpPr>
          <a:xfrm>
            <a:off x="5606117" y="3026149"/>
            <a:ext cx="1205058" cy="1881084"/>
            <a:chOff x="5632079" y="3133759"/>
            <a:chExt cx="1606326" cy="2507459"/>
          </a:xfrm>
        </p:grpSpPr>
        <p:cxnSp>
          <p:nvCxnSpPr>
            <p:cNvPr id="125" name="Elbow Connector 124"/>
            <p:cNvCxnSpPr>
              <a:stCxn id="162" idx="0"/>
              <a:endCxn id="83" idx="2"/>
            </p:cNvCxnSpPr>
            <p:nvPr>
              <p:custDataLst>
                <p:tags r:id="rId51"/>
              </p:custDataLst>
            </p:nvPr>
          </p:nvCxnSpPr>
          <p:spPr>
            <a:xfrm rot="5400000" flipH="1" flipV="1">
              <a:off x="5586214" y="3989028"/>
              <a:ext cx="2507459" cy="796922"/>
            </a:xfrm>
            <a:prstGeom prst="bentConnector3">
              <a:avLst/>
            </a:prstGeom>
            <a:ln w="28575">
              <a:solidFill>
                <a:schemeClr val="accent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26" name="TextBox 125"/>
            <p:cNvSpPr txBox="1"/>
            <p:nvPr>
              <p:custDataLst>
                <p:tags r:id="rId52"/>
              </p:custDataLst>
            </p:nvPr>
          </p:nvSpPr>
          <p:spPr>
            <a:xfrm flipH="1">
              <a:off x="5632079" y="4611025"/>
              <a:ext cx="716498" cy="738472"/>
            </a:xfrm>
            <a:prstGeom prst="rect">
              <a:avLst/>
            </a:prstGeom>
            <a:noFill/>
            <a:effectLst/>
          </p:spPr>
          <p:txBody>
            <a:bodyPr wrap="square" lIns="0" tIns="0" rIns="0" bIns="0" rtlCol="0">
              <a:spAutoFit/>
            </a:bodyPr>
            <a:lstStyle/>
            <a:p>
              <a:pPr algn="r" defTabSz="685757" fontAlgn="base">
                <a:spcBef>
                  <a:spcPct val="0"/>
                </a:spcBef>
                <a:spcAft>
                  <a:spcPct val="0"/>
                </a:spcAft>
                <a:defRPr/>
              </a:pPr>
              <a:r>
                <a:rPr lang="en-US" sz="900" dirty="0">
                  <a:ln>
                    <a:solidFill>
                      <a:schemeClr val="bg1">
                        <a:alpha val="0"/>
                      </a:schemeClr>
                    </a:solidFill>
                  </a:ln>
                  <a:solidFill>
                    <a:srgbClr val="595959">
                      <a:alpha val="99000"/>
                    </a:srgbClr>
                  </a:solidFill>
                </a:rPr>
                <a:t>outbound connect one-way </a:t>
              </a:r>
              <a:r>
                <a:rPr lang="en-US" sz="900" dirty="0" err="1">
                  <a:ln>
                    <a:solidFill>
                      <a:schemeClr val="bg1">
                        <a:alpha val="0"/>
                      </a:schemeClr>
                    </a:solidFill>
                  </a:ln>
                  <a:solidFill>
                    <a:srgbClr val="595959">
                      <a:alpha val="99000"/>
                    </a:srgbClr>
                  </a:solidFill>
                </a:rPr>
                <a:t>net.tcp</a:t>
              </a:r>
              <a:endParaRPr lang="en-US" sz="900" dirty="0">
                <a:ln>
                  <a:solidFill>
                    <a:schemeClr val="bg1">
                      <a:alpha val="0"/>
                    </a:schemeClr>
                  </a:solidFill>
                </a:ln>
                <a:solidFill>
                  <a:srgbClr val="595959">
                    <a:alpha val="99000"/>
                  </a:srgbClr>
                </a:solidFill>
              </a:endParaRPr>
            </a:p>
          </p:txBody>
        </p:sp>
      </p:grpSp>
      <p:grpSp>
        <p:nvGrpSpPr>
          <p:cNvPr id="127" name="Group 126"/>
          <p:cNvGrpSpPr/>
          <p:nvPr/>
        </p:nvGrpSpPr>
        <p:grpSpPr>
          <a:xfrm>
            <a:off x="8407827" y="3026149"/>
            <a:ext cx="1812606" cy="1881084"/>
            <a:chOff x="9366720" y="3133759"/>
            <a:chExt cx="2416178" cy="2507459"/>
          </a:xfrm>
        </p:grpSpPr>
        <p:cxnSp>
          <p:nvCxnSpPr>
            <p:cNvPr id="128" name="Elbow Connector 127"/>
            <p:cNvCxnSpPr>
              <a:stCxn id="164" idx="0"/>
              <a:endCxn id="89" idx="2"/>
            </p:cNvCxnSpPr>
            <p:nvPr>
              <p:custDataLst>
                <p:tags r:id="rId49"/>
              </p:custDataLst>
            </p:nvPr>
          </p:nvCxnSpPr>
          <p:spPr>
            <a:xfrm rot="16200000" flipV="1">
              <a:off x="8918281" y="3582198"/>
              <a:ext cx="2507459" cy="1610581"/>
            </a:xfrm>
            <a:prstGeom prst="bentConnector3">
              <a:avLst>
                <a:gd name="adj1" fmla="val 50000"/>
              </a:avLst>
            </a:pr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sp>
          <p:nvSpPr>
            <p:cNvPr id="129" name="TextBox 128"/>
            <p:cNvSpPr txBox="1"/>
            <p:nvPr>
              <p:custDataLst>
                <p:tags r:id="rId50"/>
              </p:custDataLst>
            </p:nvPr>
          </p:nvSpPr>
          <p:spPr>
            <a:xfrm flipH="1">
              <a:off x="11066399" y="4625861"/>
              <a:ext cx="716499" cy="553853"/>
            </a:xfrm>
            <a:prstGeom prst="rect">
              <a:avLst/>
            </a:prstGeom>
            <a:noFill/>
            <a:effectLst/>
          </p:spPr>
          <p:txBody>
            <a:bodyPr wrap="square" lIns="0" tIns="0" rIns="0" bIns="0" rtlCol="0">
              <a:spAutoFit/>
            </a:bodyPr>
            <a:lstStyle/>
            <a:p>
              <a:pPr defTabSz="685757" fontAlgn="base">
                <a:spcBef>
                  <a:spcPct val="0"/>
                </a:spcBef>
                <a:spcAft>
                  <a:spcPct val="0"/>
                </a:spcAft>
                <a:defRPr/>
              </a:pPr>
              <a:r>
                <a:rPr lang="en-US" sz="900" dirty="0">
                  <a:ln>
                    <a:solidFill>
                      <a:schemeClr val="bg1">
                        <a:alpha val="0"/>
                      </a:schemeClr>
                    </a:solidFill>
                  </a:ln>
                  <a:solidFill>
                    <a:srgbClr val="595959">
                      <a:alpha val="99000"/>
                    </a:srgbClr>
                  </a:solidFill>
                </a:rPr>
                <a:t>outbound connect bidi socket</a:t>
              </a:r>
            </a:p>
          </p:txBody>
        </p:sp>
      </p:grpSp>
      <p:grpSp>
        <p:nvGrpSpPr>
          <p:cNvPr id="130" name="Group 129"/>
          <p:cNvGrpSpPr/>
          <p:nvPr/>
        </p:nvGrpSpPr>
        <p:grpSpPr>
          <a:xfrm>
            <a:off x="8486233" y="3022756"/>
            <a:ext cx="1016443" cy="1894004"/>
            <a:chOff x="9471231" y="3116537"/>
            <a:chExt cx="1354905" cy="2524681"/>
          </a:xfrm>
        </p:grpSpPr>
        <p:cxnSp>
          <p:nvCxnSpPr>
            <p:cNvPr id="131" name="Elbow Connector 130"/>
            <p:cNvCxnSpPr/>
            <p:nvPr>
              <p:custDataLst>
                <p:tags r:id="rId47"/>
              </p:custDataLst>
            </p:nvPr>
          </p:nvCxnSpPr>
          <p:spPr>
            <a:xfrm rot="16200000" flipV="1">
              <a:off x="8886343" y="3701425"/>
              <a:ext cx="2524681" cy="1354905"/>
            </a:xfrm>
            <a:prstGeom prst="bentConnector3">
              <a:avLst>
                <a:gd name="adj1" fmla="val 55749"/>
              </a:avLst>
            </a:prstGeom>
            <a:ln w="28575">
              <a:solidFill>
                <a:schemeClr val="accent4">
                  <a:lumMod val="60000"/>
                  <a:lumOff val="40000"/>
                </a:schemeClr>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32" name="TextBox 131"/>
            <p:cNvSpPr txBox="1"/>
            <p:nvPr>
              <p:custDataLst>
                <p:tags r:id="rId48"/>
              </p:custDataLst>
            </p:nvPr>
          </p:nvSpPr>
          <p:spPr>
            <a:xfrm flipH="1">
              <a:off x="10244159" y="4838492"/>
              <a:ext cx="495982" cy="184617"/>
            </a:xfrm>
            <a:prstGeom prst="rect">
              <a:avLst/>
            </a:prstGeom>
            <a:ln w="28575">
              <a:noFill/>
              <a:headEnd type="none"/>
              <a:tailEnd type="triangle" w="med" len="med"/>
            </a:ln>
          </p:spPr>
          <p:style>
            <a:lnRef idx="1">
              <a:schemeClr val="accent1"/>
            </a:lnRef>
            <a:fillRef idx="0">
              <a:schemeClr val="accent1"/>
            </a:fillRef>
            <a:effectRef idx="0">
              <a:schemeClr val="accent1"/>
            </a:effectRef>
            <a:fontRef idx="minor">
              <a:schemeClr val="tx1"/>
            </a:fontRef>
          </p:style>
          <p:txBody>
            <a:bodyPr wrap="square" lIns="0" tIns="0" rIns="0" bIns="0" rtlCol="0">
              <a:spAutoFit/>
            </a:bodyPr>
            <a:lstStyle/>
            <a:p>
              <a:pPr algn="r" defTabSz="685757" fontAlgn="base">
                <a:spcBef>
                  <a:spcPct val="0"/>
                </a:spcBef>
                <a:spcAft>
                  <a:spcPct val="0"/>
                </a:spcAft>
                <a:defRPr/>
              </a:pPr>
              <a:r>
                <a:rPr lang="en-US" sz="900" dirty="0">
                  <a:ln>
                    <a:solidFill>
                      <a:schemeClr val="bg1">
                        <a:alpha val="0"/>
                      </a:schemeClr>
                    </a:solidFill>
                  </a:ln>
                  <a:solidFill>
                    <a:srgbClr val="595959">
                      <a:alpha val="99000"/>
                    </a:srgbClr>
                  </a:solidFill>
                </a:rPr>
                <a:t>Msg</a:t>
              </a:r>
            </a:p>
          </p:txBody>
        </p:sp>
      </p:grpSp>
      <p:grpSp>
        <p:nvGrpSpPr>
          <p:cNvPr id="133" name="Group 132"/>
          <p:cNvGrpSpPr/>
          <p:nvPr/>
        </p:nvGrpSpPr>
        <p:grpSpPr>
          <a:xfrm>
            <a:off x="6309370" y="3026151"/>
            <a:ext cx="584218" cy="1881083"/>
            <a:chOff x="6569504" y="3133761"/>
            <a:chExt cx="778755" cy="2507458"/>
          </a:xfrm>
        </p:grpSpPr>
        <p:cxnSp>
          <p:nvCxnSpPr>
            <p:cNvPr id="134" name="Elbow Connector 133"/>
            <p:cNvCxnSpPr/>
            <p:nvPr>
              <p:custDataLst>
                <p:tags r:id="rId45"/>
              </p:custDataLst>
            </p:nvPr>
          </p:nvCxnSpPr>
          <p:spPr>
            <a:xfrm rot="5400000" flipH="1" flipV="1">
              <a:off x="5705153" y="3998112"/>
              <a:ext cx="2507458" cy="778755"/>
            </a:xfrm>
            <a:prstGeom prst="bentConnector3">
              <a:avLst>
                <a:gd name="adj1" fmla="val 56946"/>
              </a:avLst>
            </a:prstGeom>
            <a:ln w="28575">
              <a:solidFill>
                <a:schemeClr val="accent1">
                  <a:lumMod val="60000"/>
                  <a:lumOff val="4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35" name="TextBox 134"/>
            <p:cNvSpPr txBox="1"/>
            <p:nvPr>
              <p:custDataLst>
                <p:tags r:id="rId46"/>
              </p:custDataLst>
            </p:nvPr>
          </p:nvSpPr>
          <p:spPr>
            <a:xfrm flipH="1">
              <a:off x="6640078" y="4889091"/>
              <a:ext cx="495982" cy="184617"/>
            </a:xfrm>
            <a:prstGeom prst="rect">
              <a:avLst/>
            </a:prstGeom>
            <a:noFill/>
            <a:effectLst/>
          </p:spPr>
          <p:txBody>
            <a:bodyPr wrap="square" lIns="0" tIns="0" rIns="0" bIns="0" rtlCol="0">
              <a:spAutoFit/>
            </a:bodyPr>
            <a:lstStyle/>
            <a:p>
              <a:pPr defTabSz="685757" fontAlgn="base">
                <a:spcBef>
                  <a:spcPct val="0"/>
                </a:spcBef>
                <a:spcAft>
                  <a:spcPct val="0"/>
                </a:spcAft>
                <a:defRPr/>
              </a:pPr>
              <a:r>
                <a:rPr lang="en-US" sz="900" dirty="0">
                  <a:ln>
                    <a:solidFill>
                      <a:schemeClr val="bg1">
                        <a:alpha val="0"/>
                      </a:schemeClr>
                    </a:solidFill>
                  </a:ln>
                  <a:solidFill>
                    <a:srgbClr val="595959">
                      <a:alpha val="99000"/>
                    </a:srgbClr>
                  </a:solidFill>
                </a:rPr>
                <a:t>Msg</a:t>
              </a:r>
            </a:p>
          </p:txBody>
        </p:sp>
      </p:grpSp>
      <p:cxnSp>
        <p:nvCxnSpPr>
          <p:cNvPr id="136" name="Curved Connector 135"/>
          <p:cNvCxnSpPr>
            <a:stCxn id="118" idx="4"/>
            <a:endCxn id="89" idx="0"/>
          </p:cNvCxnSpPr>
          <p:nvPr>
            <p:custDataLst>
              <p:tags r:id="rId36"/>
            </p:custDataLst>
          </p:nvPr>
        </p:nvCxnSpPr>
        <p:spPr>
          <a:xfrm rot="16200000" flipH="1">
            <a:off x="8036015" y="2351425"/>
            <a:ext cx="249981" cy="493646"/>
          </a:xfrm>
          <a:prstGeom prst="curvedConnector3">
            <a:avLst/>
          </a:prstGeom>
          <a:ln w="28575">
            <a:solidFill>
              <a:schemeClr val="accent3"/>
            </a:solidFill>
            <a:prstDash val="sysDash"/>
            <a:headEnd type="triangle"/>
            <a:tailEnd type="none" w="lg" len="lg"/>
          </a:ln>
        </p:spPr>
        <p:style>
          <a:lnRef idx="1">
            <a:schemeClr val="accent1"/>
          </a:lnRef>
          <a:fillRef idx="0">
            <a:schemeClr val="accent1"/>
          </a:fillRef>
          <a:effectRef idx="0">
            <a:schemeClr val="accent1"/>
          </a:effectRef>
          <a:fontRef idx="minor">
            <a:schemeClr val="tx1"/>
          </a:fontRef>
        </p:style>
      </p:cxnSp>
      <p:grpSp>
        <p:nvGrpSpPr>
          <p:cNvPr id="139" name="Group 138"/>
          <p:cNvGrpSpPr/>
          <p:nvPr/>
        </p:nvGrpSpPr>
        <p:grpSpPr>
          <a:xfrm>
            <a:off x="8521735" y="3103345"/>
            <a:ext cx="1503973" cy="266496"/>
            <a:chOff x="8381323" y="3152204"/>
            <a:chExt cx="3099557" cy="549224"/>
          </a:xfrm>
          <a:effectLst>
            <a:outerShdw blurRad="76200" dist="127000" dir="6060000" sy="23000" kx="-1200000" algn="bl" rotWithShape="0">
              <a:prstClr val="black">
                <a:alpha val="20000"/>
              </a:prstClr>
            </a:outerShdw>
          </a:effectLst>
        </p:grpSpPr>
        <p:grpSp>
          <p:nvGrpSpPr>
            <p:cNvPr id="140" name="Group 139"/>
            <p:cNvGrpSpPr/>
            <p:nvPr/>
          </p:nvGrpSpPr>
          <p:grpSpPr>
            <a:xfrm>
              <a:off x="8381323" y="3152204"/>
              <a:ext cx="3099557" cy="549224"/>
              <a:chOff x="7732995" y="-247775"/>
              <a:chExt cx="3099557" cy="549224"/>
            </a:xfrm>
          </p:grpSpPr>
          <p:sp>
            <p:nvSpPr>
              <p:cNvPr id="142" name="Rectangle 141"/>
              <p:cNvSpPr/>
              <p:nvPr/>
            </p:nvSpPr>
            <p:spPr bwMode="auto">
              <a:xfrm>
                <a:off x="8072519" y="-247775"/>
                <a:ext cx="2760033" cy="54922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143" name="Isosceles Triangle 142"/>
              <p:cNvSpPr/>
              <p:nvPr/>
            </p:nvSpPr>
            <p:spPr bwMode="auto">
              <a:xfrm rot="10800000">
                <a:off x="7732995" y="-247775"/>
                <a:ext cx="722677" cy="311498"/>
              </a:xfrm>
              <a:prstGeom prst="triangl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500" dirty="0">
                  <a:gradFill>
                    <a:gsLst>
                      <a:gs pos="0">
                        <a:srgbClr val="FFFFFF"/>
                      </a:gs>
                      <a:gs pos="100000">
                        <a:srgbClr val="FFFFFF"/>
                      </a:gs>
                    </a:gsLst>
                    <a:lin ang="5400000" scaled="0"/>
                  </a:gradFill>
                </a:endParaRPr>
              </a:p>
            </p:txBody>
          </p:sp>
        </p:grpSp>
        <p:sp>
          <p:nvSpPr>
            <p:cNvPr id="141" name="TextBox 140"/>
            <p:cNvSpPr txBox="1"/>
            <p:nvPr/>
          </p:nvSpPr>
          <p:spPr>
            <a:xfrm>
              <a:off x="8874017" y="3266409"/>
              <a:ext cx="1846741" cy="299706"/>
            </a:xfrm>
            <a:prstGeom prst="rect">
              <a:avLst/>
            </a:prstGeom>
            <a:noFill/>
          </p:spPr>
          <p:txBody>
            <a:bodyPr wrap="none" lIns="0" tIns="0" rIns="0" bIns="0" rtlCol="0">
              <a:spAutoFit/>
            </a:bodyPr>
            <a:lstStyle/>
            <a:p>
              <a:pPr>
                <a:lnSpc>
                  <a:spcPct val="90000"/>
                </a:lnSpc>
                <a:spcBef>
                  <a:spcPct val="20000"/>
                </a:spcBef>
                <a:buSzPct val="80000"/>
              </a:pPr>
              <a:r>
                <a:rPr lang="en-US" sz="1050" dirty="0">
                  <a:solidFill>
                    <a:schemeClr val="bg1">
                      <a:alpha val="99000"/>
                    </a:schemeClr>
                  </a:solidFill>
                </a:rPr>
                <a:t>TCP/SSL HTTP(S)</a:t>
              </a:r>
            </a:p>
          </p:txBody>
        </p:sp>
      </p:grpSp>
      <p:grpSp>
        <p:nvGrpSpPr>
          <p:cNvPr id="144" name="Group 143"/>
          <p:cNvGrpSpPr/>
          <p:nvPr/>
        </p:nvGrpSpPr>
        <p:grpSpPr>
          <a:xfrm>
            <a:off x="5248791" y="3103345"/>
            <a:ext cx="1511101" cy="266496"/>
            <a:chOff x="8720847" y="3152204"/>
            <a:chExt cx="3114246" cy="549224"/>
          </a:xfrm>
          <a:effectLst>
            <a:outerShdw blurRad="76200" dist="127000" dir="6180000" sy="23000" kx="-1200000" algn="bl" rotWithShape="0">
              <a:prstClr val="black">
                <a:alpha val="20000"/>
              </a:prstClr>
            </a:outerShdw>
          </a:effectLst>
        </p:grpSpPr>
        <p:grpSp>
          <p:nvGrpSpPr>
            <p:cNvPr id="145" name="Group 144"/>
            <p:cNvGrpSpPr/>
            <p:nvPr/>
          </p:nvGrpSpPr>
          <p:grpSpPr>
            <a:xfrm>
              <a:off x="8720847" y="3152204"/>
              <a:ext cx="3114246" cy="549224"/>
              <a:chOff x="8072519" y="-247775"/>
              <a:chExt cx="3114246" cy="549224"/>
            </a:xfrm>
          </p:grpSpPr>
          <p:sp>
            <p:nvSpPr>
              <p:cNvPr id="147" name="Rectangle 146"/>
              <p:cNvSpPr/>
              <p:nvPr/>
            </p:nvSpPr>
            <p:spPr bwMode="auto">
              <a:xfrm>
                <a:off x="8072519" y="-247775"/>
                <a:ext cx="2760033" cy="5492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148" name="Isosceles Triangle 147"/>
              <p:cNvSpPr/>
              <p:nvPr/>
            </p:nvSpPr>
            <p:spPr bwMode="auto">
              <a:xfrm rot="10800000">
                <a:off x="10464088" y="-247775"/>
                <a:ext cx="722677" cy="311498"/>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500" dirty="0">
                  <a:gradFill>
                    <a:gsLst>
                      <a:gs pos="0">
                        <a:srgbClr val="FFFFFF"/>
                      </a:gs>
                      <a:gs pos="100000">
                        <a:srgbClr val="FFFFFF"/>
                      </a:gs>
                    </a:gsLst>
                    <a:lin ang="5400000" scaled="0"/>
                  </a:gradFill>
                </a:endParaRPr>
              </a:p>
            </p:txBody>
          </p:sp>
        </p:grpSp>
        <p:sp>
          <p:nvSpPr>
            <p:cNvPr id="146" name="TextBox 145"/>
            <p:cNvSpPr txBox="1"/>
            <p:nvPr/>
          </p:nvSpPr>
          <p:spPr>
            <a:xfrm>
              <a:off x="8874018" y="3266409"/>
              <a:ext cx="1846740" cy="299706"/>
            </a:xfrm>
            <a:prstGeom prst="rect">
              <a:avLst/>
            </a:prstGeom>
            <a:noFill/>
          </p:spPr>
          <p:txBody>
            <a:bodyPr wrap="none" lIns="0" tIns="0" rIns="0" bIns="0" rtlCol="0">
              <a:spAutoFit/>
            </a:bodyPr>
            <a:lstStyle/>
            <a:p>
              <a:pPr>
                <a:lnSpc>
                  <a:spcPct val="90000"/>
                </a:lnSpc>
                <a:spcBef>
                  <a:spcPct val="20000"/>
                </a:spcBef>
                <a:buSzPct val="80000"/>
              </a:pPr>
              <a:r>
                <a:rPr lang="en-US" sz="1050" dirty="0">
                  <a:solidFill>
                    <a:schemeClr val="bg1">
                      <a:alpha val="99000"/>
                    </a:schemeClr>
                  </a:solidFill>
                </a:rPr>
                <a:t>TCP/SSL HTTP(S)</a:t>
              </a:r>
            </a:p>
          </p:txBody>
        </p:sp>
      </p:grpSp>
      <p:grpSp>
        <p:nvGrpSpPr>
          <p:cNvPr id="149" name="Group 148"/>
          <p:cNvGrpSpPr/>
          <p:nvPr/>
        </p:nvGrpSpPr>
        <p:grpSpPr>
          <a:xfrm>
            <a:off x="6150463" y="2258368"/>
            <a:ext cx="705940" cy="266496"/>
            <a:chOff x="10363773" y="3152204"/>
            <a:chExt cx="1454881" cy="549224"/>
          </a:xfrm>
          <a:solidFill>
            <a:schemeClr val="accent3"/>
          </a:solidFill>
          <a:effectLst>
            <a:outerShdw blurRad="76200" dist="127000" dir="6180000" sy="23000" kx="-1200000" algn="bl" rotWithShape="0">
              <a:prstClr val="black">
                <a:alpha val="20000"/>
              </a:prstClr>
            </a:outerShdw>
          </a:effectLst>
        </p:grpSpPr>
        <p:grpSp>
          <p:nvGrpSpPr>
            <p:cNvPr id="150" name="Group 149"/>
            <p:cNvGrpSpPr/>
            <p:nvPr/>
          </p:nvGrpSpPr>
          <p:grpSpPr>
            <a:xfrm>
              <a:off x="10363773" y="3152204"/>
              <a:ext cx="1454881" cy="549224"/>
              <a:chOff x="9715445" y="-247775"/>
              <a:chExt cx="1454881" cy="549224"/>
            </a:xfrm>
            <a:grpFill/>
          </p:grpSpPr>
          <p:sp>
            <p:nvSpPr>
              <p:cNvPr id="152" name="Rectangle 151"/>
              <p:cNvSpPr/>
              <p:nvPr/>
            </p:nvSpPr>
            <p:spPr bwMode="auto">
              <a:xfrm>
                <a:off x="9715445" y="-247775"/>
                <a:ext cx="1117107" cy="5492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153" name="Isosceles Triangle 152"/>
              <p:cNvSpPr/>
              <p:nvPr/>
            </p:nvSpPr>
            <p:spPr bwMode="auto">
              <a:xfrm>
                <a:off x="10447649" y="-10049"/>
                <a:ext cx="722677" cy="311498"/>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500" dirty="0">
                  <a:gradFill>
                    <a:gsLst>
                      <a:gs pos="0">
                        <a:srgbClr val="FFFFFF"/>
                      </a:gs>
                      <a:gs pos="100000">
                        <a:srgbClr val="FFFFFF"/>
                      </a:gs>
                    </a:gsLst>
                    <a:lin ang="5400000" scaled="0"/>
                  </a:gradFill>
                </a:endParaRPr>
              </a:p>
            </p:txBody>
          </p:sp>
        </p:grpSp>
        <p:sp>
          <p:nvSpPr>
            <p:cNvPr id="151" name="TextBox 150"/>
            <p:cNvSpPr txBox="1"/>
            <p:nvPr/>
          </p:nvSpPr>
          <p:spPr>
            <a:xfrm>
              <a:off x="10485025" y="3266409"/>
              <a:ext cx="673945" cy="299706"/>
            </a:xfrm>
            <a:prstGeom prst="rect">
              <a:avLst/>
            </a:prstGeom>
            <a:noFill/>
          </p:spPr>
          <p:txBody>
            <a:bodyPr wrap="none" lIns="0" tIns="0" rIns="0" bIns="0" rtlCol="0">
              <a:spAutoFit/>
            </a:bodyPr>
            <a:lstStyle/>
            <a:p>
              <a:pPr>
                <a:lnSpc>
                  <a:spcPct val="90000"/>
                </a:lnSpc>
                <a:spcBef>
                  <a:spcPct val="20000"/>
                </a:spcBef>
                <a:buSzPct val="80000"/>
              </a:pPr>
              <a:r>
                <a:rPr lang="en-US" sz="1050" dirty="0">
                  <a:solidFill>
                    <a:schemeClr val="bg1">
                      <a:alpha val="99000"/>
                    </a:schemeClr>
                  </a:solidFill>
                </a:rPr>
                <a:t>Route</a:t>
              </a:r>
            </a:p>
          </p:txBody>
        </p:sp>
      </p:grpSp>
      <p:grpSp>
        <p:nvGrpSpPr>
          <p:cNvPr id="154" name="Group 153"/>
          <p:cNvGrpSpPr/>
          <p:nvPr/>
        </p:nvGrpSpPr>
        <p:grpSpPr>
          <a:xfrm>
            <a:off x="8313111" y="2104789"/>
            <a:ext cx="743147" cy="475789"/>
            <a:chOff x="10074449" y="2926459"/>
            <a:chExt cx="1531560" cy="980559"/>
          </a:xfrm>
          <a:solidFill>
            <a:schemeClr val="accent3"/>
          </a:solidFill>
          <a:effectLst>
            <a:outerShdw blurRad="76200" dist="127000" dir="6180000" sy="23000" kx="-1200000" algn="bl" rotWithShape="0">
              <a:prstClr val="black">
                <a:alpha val="20000"/>
              </a:prstClr>
            </a:outerShdw>
          </a:effectLst>
        </p:grpSpPr>
        <p:grpSp>
          <p:nvGrpSpPr>
            <p:cNvPr id="155" name="Group 154"/>
            <p:cNvGrpSpPr/>
            <p:nvPr/>
          </p:nvGrpSpPr>
          <p:grpSpPr>
            <a:xfrm>
              <a:off x="10074449" y="2926459"/>
              <a:ext cx="1531560" cy="980559"/>
              <a:chOff x="9426121" y="-473520"/>
              <a:chExt cx="1531560" cy="980559"/>
            </a:xfrm>
            <a:grpFill/>
          </p:grpSpPr>
          <p:sp>
            <p:nvSpPr>
              <p:cNvPr id="157" name="Rectangle 156"/>
              <p:cNvSpPr/>
              <p:nvPr/>
            </p:nvSpPr>
            <p:spPr bwMode="auto">
              <a:xfrm>
                <a:off x="9426123" y="-473520"/>
                <a:ext cx="1531558" cy="5492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158" name="Isosceles Triangle 157"/>
              <p:cNvSpPr/>
              <p:nvPr/>
            </p:nvSpPr>
            <p:spPr bwMode="auto">
              <a:xfrm rot="5400000">
                <a:off x="9147168" y="-194567"/>
                <a:ext cx="980559" cy="422654"/>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500" dirty="0">
                  <a:gradFill>
                    <a:gsLst>
                      <a:gs pos="0">
                        <a:srgbClr val="FFFFFF"/>
                      </a:gs>
                      <a:gs pos="100000">
                        <a:srgbClr val="FFFFFF"/>
                      </a:gs>
                    </a:gsLst>
                    <a:lin ang="5400000" scaled="0"/>
                  </a:gradFill>
                </a:endParaRPr>
              </a:p>
            </p:txBody>
          </p:sp>
        </p:grpSp>
        <p:sp>
          <p:nvSpPr>
            <p:cNvPr id="156" name="TextBox 155"/>
            <p:cNvSpPr txBox="1"/>
            <p:nvPr/>
          </p:nvSpPr>
          <p:spPr>
            <a:xfrm>
              <a:off x="10202277" y="3060239"/>
              <a:ext cx="1090203" cy="299706"/>
            </a:xfrm>
            <a:prstGeom prst="rect">
              <a:avLst/>
            </a:prstGeom>
            <a:noFill/>
          </p:spPr>
          <p:txBody>
            <a:bodyPr wrap="none" lIns="0" tIns="0" rIns="0" bIns="0" rtlCol="0">
              <a:spAutoFit/>
            </a:bodyPr>
            <a:lstStyle/>
            <a:p>
              <a:pPr>
                <a:lnSpc>
                  <a:spcPct val="90000"/>
                </a:lnSpc>
                <a:spcBef>
                  <a:spcPct val="20000"/>
                </a:spcBef>
                <a:buSzPct val="80000"/>
              </a:pPr>
              <a:r>
                <a:rPr lang="en-US" sz="1050" dirty="0">
                  <a:solidFill>
                    <a:schemeClr val="bg1">
                      <a:alpha val="99000"/>
                    </a:schemeClr>
                  </a:solidFill>
                </a:rPr>
                <a:t>Subscribe</a:t>
              </a:r>
            </a:p>
          </p:txBody>
        </p:sp>
      </p:grpSp>
      <p:sp>
        <p:nvSpPr>
          <p:cNvPr id="159" name="Rectangle 158"/>
          <p:cNvSpPr/>
          <p:nvPr>
            <p:custDataLst>
              <p:tags r:id="rId37"/>
            </p:custDataLst>
          </p:nvPr>
        </p:nvSpPr>
        <p:spPr>
          <a:xfrm>
            <a:off x="8843679" y="2338901"/>
            <a:ext cx="1266693" cy="369332"/>
          </a:xfrm>
          <a:prstGeom prst="rect">
            <a:avLst/>
          </a:prstGeom>
        </p:spPr>
        <p:txBody>
          <a:bodyPr wrap="none">
            <a:spAutoFit/>
          </a:bodyPr>
          <a:lstStyle/>
          <a:p>
            <a:pPr algn="r" defTabSz="685983">
              <a:defRPr/>
            </a:pPr>
            <a:r>
              <a:rPr lang="en-US" kern="0" dirty="0">
                <a:ln>
                  <a:solidFill>
                    <a:schemeClr val="bg1">
                      <a:alpha val="0"/>
                    </a:schemeClr>
                  </a:solidFill>
                </a:ln>
                <a:solidFill>
                  <a:srgbClr val="FFFFFF"/>
                </a:solidFill>
                <a:latin typeface="Segoe UI Light" pitchFamily="34" charset="0"/>
              </a:rPr>
              <a:t>Service Bus</a:t>
            </a:r>
          </a:p>
        </p:txBody>
      </p:sp>
      <p:grpSp>
        <p:nvGrpSpPr>
          <p:cNvPr id="160" name="Group 159"/>
          <p:cNvGrpSpPr/>
          <p:nvPr>
            <p:custDataLst>
              <p:tags r:id="rId38"/>
            </p:custDataLst>
          </p:nvPr>
        </p:nvGrpSpPr>
        <p:grpSpPr>
          <a:xfrm>
            <a:off x="5720799" y="4822556"/>
            <a:ext cx="985058" cy="545208"/>
            <a:chOff x="3947925" y="5276851"/>
            <a:chExt cx="1313068" cy="800941"/>
          </a:xfrm>
        </p:grpSpPr>
        <p:sp>
          <p:nvSpPr>
            <p:cNvPr id="161" name="Round Same Side Corner Rectangle 102"/>
            <p:cNvSpPr/>
            <p:nvPr/>
          </p:nvSpPr>
          <p:spPr bwMode="auto">
            <a:xfrm>
              <a:off x="3947925" y="5276851"/>
              <a:ext cx="1313068" cy="500637"/>
            </a:xfrm>
            <a:custGeom>
              <a:avLst/>
              <a:gdLst>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0 w 1313068"/>
                <a:gd name="connsiteY5" fmla="*/ 400049 h 400049"/>
                <a:gd name="connsiteX6" fmla="*/ 0 w 1313068"/>
                <a:gd name="connsiteY6" fmla="*/ 400049 h 400049"/>
                <a:gd name="connsiteX7" fmla="*/ 0 w 1313068"/>
                <a:gd name="connsiteY7" fmla="*/ 0 h 400049"/>
                <a:gd name="connsiteX8" fmla="*/ 0 w 1313068"/>
                <a:gd name="connsiteY8" fmla="*/ 0 h 400049"/>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693925 w 1313068"/>
                <a:gd name="connsiteY5" fmla="*/ 333374 h 400049"/>
                <a:gd name="connsiteX6" fmla="*/ 0 w 1313068"/>
                <a:gd name="connsiteY6" fmla="*/ 400049 h 400049"/>
                <a:gd name="connsiteX7" fmla="*/ 0 w 1313068"/>
                <a:gd name="connsiteY7" fmla="*/ 400049 h 400049"/>
                <a:gd name="connsiteX8" fmla="*/ 0 w 1313068"/>
                <a:gd name="connsiteY8" fmla="*/ 0 h 400049"/>
                <a:gd name="connsiteX9" fmla="*/ 0 w 1313068"/>
                <a:gd name="connsiteY9" fmla="*/ 0 h 400049"/>
                <a:gd name="connsiteX0" fmla="*/ 693925 w 1313068"/>
                <a:gd name="connsiteY0" fmla="*/ 333374 h 424814"/>
                <a:gd name="connsiteX1" fmla="*/ 0 w 1313068"/>
                <a:gd name="connsiteY1" fmla="*/ 400049 h 424814"/>
                <a:gd name="connsiteX2" fmla="*/ 0 w 1313068"/>
                <a:gd name="connsiteY2" fmla="*/ 400049 h 424814"/>
                <a:gd name="connsiteX3" fmla="*/ 0 w 1313068"/>
                <a:gd name="connsiteY3" fmla="*/ 0 h 424814"/>
                <a:gd name="connsiteX4" fmla="*/ 0 w 1313068"/>
                <a:gd name="connsiteY4" fmla="*/ 0 h 424814"/>
                <a:gd name="connsiteX5" fmla="*/ 1313068 w 1313068"/>
                <a:gd name="connsiteY5" fmla="*/ 0 h 424814"/>
                <a:gd name="connsiteX6" fmla="*/ 1313068 w 1313068"/>
                <a:gd name="connsiteY6" fmla="*/ 0 h 424814"/>
                <a:gd name="connsiteX7" fmla="*/ 1313068 w 1313068"/>
                <a:gd name="connsiteY7" fmla="*/ 400049 h 424814"/>
                <a:gd name="connsiteX8" fmla="*/ 1313068 w 1313068"/>
                <a:gd name="connsiteY8" fmla="*/ 400049 h 424814"/>
                <a:gd name="connsiteX9" fmla="*/ 785365 w 1313068"/>
                <a:gd name="connsiteY9" fmla="*/ 424814 h 424814"/>
                <a:gd name="connsiteX0" fmla="*/ 0 w 1313068"/>
                <a:gd name="connsiteY0" fmla="*/ 400049 h 424814"/>
                <a:gd name="connsiteX1" fmla="*/ 0 w 1313068"/>
                <a:gd name="connsiteY1" fmla="*/ 400049 h 424814"/>
                <a:gd name="connsiteX2" fmla="*/ 0 w 1313068"/>
                <a:gd name="connsiteY2" fmla="*/ 0 h 424814"/>
                <a:gd name="connsiteX3" fmla="*/ 0 w 1313068"/>
                <a:gd name="connsiteY3" fmla="*/ 0 h 424814"/>
                <a:gd name="connsiteX4" fmla="*/ 1313068 w 1313068"/>
                <a:gd name="connsiteY4" fmla="*/ 0 h 424814"/>
                <a:gd name="connsiteX5" fmla="*/ 1313068 w 1313068"/>
                <a:gd name="connsiteY5" fmla="*/ 0 h 424814"/>
                <a:gd name="connsiteX6" fmla="*/ 1313068 w 1313068"/>
                <a:gd name="connsiteY6" fmla="*/ 400049 h 424814"/>
                <a:gd name="connsiteX7" fmla="*/ 1313068 w 1313068"/>
                <a:gd name="connsiteY7" fmla="*/ 400049 h 424814"/>
                <a:gd name="connsiteX8" fmla="*/ 785365 w 1313068"/>
                <a:gd name="connsiteY8" fmla="*/ 424814 h 424814"/>
                <a:gd name="connsiteX0" fmla="*/ 0 w 1313068"/>
                <a:gd name="connsiteY0" fmla="*/ 400049 h 400049"/>
                <a:gd name="connsiteX1" fmla="*/ 0 w 1313068"/>
                <a:gd name="connsiteY1" fmla="*/ 400049 h 400049"/>
                <a:gd name="connsiteX2" fmla="*/ 0 w 1313068"/>
                <a:gd name="connsiteY2" fmla="*/ 0 h 400049"/>
                <a:gd name="connsiteX3" fmla="*/ 0 w 1313068"/>
                <a:gd name="connsiteY3" fmla="*/ 0 h 400049"/>
                <a:gd name="connsiteX4" fmla="*/ 1313068 w 1313068"/>
                <a:gd name="connsiteY4" fmla="*/ 0 h 400049"/>
                <a:gd name="connsiteX5" fmla="*/ 1313068 w 1313068"/>
                <a:gd name="connsiteY5" fmla="*/ 0 h 400049"/>
                <a:gd name="connsiteX6" fmla="*/ 1313068 w 1313068"/>
                <a:gd name="connsiteY6" fmla="*/ 400049 h 400049"/>
                <a:gd name="connsiteX7" fmla="*/ 1313068 w 1313068"/>
                <a:gd name="connsiteY7" fmla="*/ 400049 h 40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068" h="400049">
                  <a:moveTo>
                    <a:pt x="0" y="400049"/>
                  </a:moveTo>
                  <a:lnTo>
                    <a:pt x="0" y="400049"/>
                  </a:lnTo>
                  <a:lnTo>
                    <a:pt x="0" y="0"/>
                  </a:lnTo>
                  <a:lnTo>
                    <a:pt x="0" y="0"/>
                  </a:lnTo>
                  <a:lnTo>
                    <a:pt x="1313068" y="0"/>
                  </a:lnTo>
                  <a:lnTo>
                    <a:pt x="1313068" y="0"/>
                  </a:lnTo>
                  <a:lnTo>
                    <a:pt x="1313068" y="400049"/>
                  </a:lnTo>
                  <a:lnTo>
                    <a:pt x="1313068" y="400049"/>
                  </a:lnTo>
                </a:path>
              </a:pathLst>
            </a:custGeom>
            <a:noFill/>
            <a:ln w="55000" cap="rnd" cmpd="sng" algn="ctr">
              <a:solidFill>
                <a:schemeClr val="accent1"/>
              </a:solidFill>
              <a:prstDash val="sysDot"/>
            </a:ln>
            <a:effectLst/>
          </p:spPr>
          <p:txBody>
            <a:bodyPr rtlCol="0" anchor="ctr"/>
            <a:lstStyle/>
            <a:p>
              <a:pPr algn="ctr" defTabSz="685983"/>
              <a:endParaRPr lang="en-US" sz="1050" kern="0" dirty="0">
                <a:ln>
                  <a:solidFill>
                    <a:schemeClr val="bg1">
                      <a:alpha val="0"/>
                    </a:schemeClr>
                  </a:solidFill>
                </a:ln>
                <a:solidFill>
                  <a:srgbClr val="FFFFFF"/>
                </a:solidFill>
                <a:latin typeface="Segoe UI"/>
                <a:sym typeface="Segoe UI"/>
              </a:endParaRPr>
            </a:p>
          </p:txBody>
        </p:sp>
        <p:sp>
          <p:nvSpPr>
            <p:cNvPr id="162" name="AutoShape 77"/>
            <p:cNvSpPr>
              <a:spLocks noChangeArrowheads="1"/>
            </p:cNvSpPr>
            <p:nvPr/>
          </p:nvSpPr>
          <p:spPr bwMode="auto">
            <a:xfrm>
              <a:off x="4059817" y="5401246"/>
              <a:ext cx="1089284" cy="676546"/>
            </a:xfrm>
            <a:prstGeom prst="rect">
              <a:avLst/>
            </a:prstGeom>
            <a:solidFill>
              <a:schemeClr val="accent1"/>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68595" tIns="34297" rIns="68595" bIns="34297" numCol="1" rtlCol="0" anchor="ctr" anchorCtr="0" compatLnSpc="1">
              <a:prstTxWarp prst="textNoShape">
                <a:avLst/>
              </a:prstTxWarp>
            </a:bodyPr>
            <a:lstStyle/>
            <a:p>
              <a:pPr defTabSz="685757" fontAlgn="base">
                <a:spcBef>
                  <a:spcPct val="0"/>
                </a:spcBef>
                <a:spcAft>
                  <a:spcPct val="0"/>
                </a:spcAft>
              </a:pPr>
              <a:r>
                <a:rPr lang="en-US" sz="1350" dirty="0">
                  <a:ln>
                    <a:solidFill>
                      <a:schemeClr val="bg1">
                        <a:alpha val="0"/>
                      </a:schemeClr>
                    </a:solidFill>
                  </a:ln>
                  <a:gradFill>
                    <a:gsLst>
                      <a:gs pos="0">
                        <a:srgbClr val="FFFFFF"/>
                      </a:gs>
                      <a:gs pos="100000">
                        <a:srgbClr val="FFFFFF"/>
                      </a:gs>
                    </a:gsLst>
                    <a:lin ang="5400000" scaled="0"/>
                  </a:gradFill>
                </a:rPr>
                <a:t>Sender</a:t>
              </a:r>
              <a:endParaRPr lang="en-US" sz="1500" dirty="0">
                <a:ln>
                  <a:solidFill>
                    <a:schemeClr val="bg1">
                      <a:alpha val="0"/>
                    </a:schemeClr>
                  </a:solidFill>
                </a:ln>
                <a:gradFill>
                  <a:gsLst>
                    <a:gs pos="0">
                      <a:srgbClr val="FFFFFF"/>
                    </a:gs>
                    <a:gs pos="100000">
                      <a:srgbClr val="FFFFFF"/>
                    </a:gs>
                  </a:gsLst>
                  <a:lin ang="5400000" scaled="0"/>
                </a:gradFill>
              </a:endParaRPr>
            </a:p>
          </p:txBody>
        </p:sp>
      </p:grpSp>
      <p:grpSp>
        <p:nvGrpSpPr>
          <p:cNvPr id="163" name="Group 162"/>
          <p:cNvGrpSpPr/>
          <p:nvPr>
            <p:custDataLst>
              <p:tags r:id="rId39"/>
            </p:custDataLst>
          </p:nvPr>
        </p:nvGrpSpPr>
        <p:grpSpPr>
          <a:xfrm>
            <a:off x="9123548" y="4822556"/>
            <a:ext cx="985058" cy="545208"/>
            <a:chOff x="6076372" y="5276851"/>
            <a:chExt cx="1313068" cy="800941"/>
          </a:xfrm>
        </p:grpSpPr>
        <p:sp>
          <p:nvSpPr>
            <p:cNvPr id="164" name="AutoShape 77"/>
            <p:cNvSpPr>
              <a:spLocks noChangeArrowheads="1"/>
            </p:cNvSpPr>
            <p:nvPr/>
          </p:nvSpPr>
          <p:spPr bwMode="auto">
            <a:xfrm>
              <a:off x="6188264" y="5401246"/>
              <a:ext cx="1089284" cy="676546"/>
            </a:xfrm>
            <a:prstGeom prst="rect">
              <a:avLst/>
            </a:prstGeom>
            <a:solidFill>
              <a:schemeClr val="accent4"/>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68595" tIns="34297" rIns="68595" bIns="34297" numCol="1" rtlCol="0" anchor="ctr" anchorCtr="0" compatLnSpc="1">
              <a:prstTxWarp prst="textNoShape">
                <a:avLst/>
              </a:prstTxWarp>
            </a:bodyPr>
            <a:lstStyle/>
            <a:p>
              <a:pPr defTabSz="685757" fontAlgn="base">
                <a:spcBef>
                  <a:spcPct val="0"/>
                </a:spcBef>
                <a:spcAft>
                  <a:spcPct val="0"/>
                </a:spcAft>
              </a:pPr>
              <a:r>
                <a:rPr lang="en-US" sz="1350" dirty="0">
                  <a:ln>
                    <a:solidFill>
                      <a:schemeClr val="bg1">
                        <a:alpha val="0"/>
                      </a:schemeClr>
                    </a:solidFill>
                  </a:ln>
                  <a:gradFill>
                    <a:gsLst>
                      <a:gs pos="0">
                        <a:srgbClr val="FFFFFF"/>
                      </a:gs>
                      <a:gs pos="100000">
                        <a:srgbClr val="FFFFFF"/>
                      </a:gs>
                    </a:gsLst>
                    <a:lin ang="5400000" scaled="0"/>
                  </a:gradFill>
                </a:rPr>
                <a:t>Receiver</a:t>
              </a:r>
            </a:p>
          </p:txBody>
        </p:sp>
        <p:sp>
          <p:nvSpPr>
            <p:cNvPr id="165" name="Round Same Side Corner Rectangle 102"/>
            <p:cNvSpPr/>
            <p:nvPr/>
          </p:nvSpPr>
          <p:spPr bwMode="auto">
            <a:xfrm flipH="1">
              <a:off x="6076372" y="5276851"/>
              <a:ext cx="1313068" cy="400049"/>
            </a:xfrm>
            <a:custGeom>
              <a:avLst/>
              <a:gdLst>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0 w 1313068"/>
                <a:gd name="connsiteY5" fmla="*/ 400049 h 400049"/>
                <a:gd name="connsiteX6" fmla="*/ 0 w 1313068"/>
                <a:gd name="connsiteY6" fmla="*/ 400049 h 400049"/>
                <a:gd name="connsiteX7" fmla="*/ 0 w 1313068"/>
                <a:gd name="connsiteY7" fmla="*/ 0 h 400049"/>
                <a:gd name="connsiteX8" fmla="*/ 0 w 1313068"/>
                <a:gd name="connsiteY8" fmla="*/ 0 h 400049"/>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693925 w 1313068"/>
                <a:gd name="connsiteY5" fmla="*/ 333374 h 400049"/>
                <a:gd name="connsiteX6" fmla="*/ 0 w 1313068"/>
                <a:gd name="connsiteY6" fmla="*/ 400049 h 400049"/>
                <a:gd name="connsiteX7" fmla="*/ 0 w 1313068"/>
                <a:gd name="connsiteY7" fmla="*/ 400049 h 400049"/>
                <a:gd name="connsiteX8" fmla="*/ 0 w 1313068"/>
                <a:gd name="connsiteY8" fmla="*/ 0 h 400049"/>
                <a:gd name="connsiteX9" fmla="*/ 0 w 1313068"/>
                <a:gd name="connsiteY9" fmla="*/ 0 h 400049"/>
                <a:gd name="connsiteX0" fmla="*/ 693925 w 1313068"/>
                <a:gd name="connsiteY0" fmla="*/ 333374 h 424814"/>
                <a:gd name="connsiteX1" fmla="*/ 0 w 1313068"/>
                <a:gd name="connsiteY1" fmla="*/ 400049 h 424814"/>
                <a:gd name="connsiteX2" fmla="*/ 0 w 1313068"/>
                <a:gd name="connsiteY2" fmla="*/ 400049 h 424814"/>
                <a:gd name="connsiteX3" fmla="*/ 0 w 1313068"/>
                <a:gd name="connsiteY3" fmla="*/ 0 h 424814"/>
                <a:gd name="connsiteX4" fmla="*/ 0 w 1313068"/>
                <a:gd name="connsiteY4" fmla="*/ 0 h 424814"/>
                <a:gd name="connsiteX5" fmla="*/ 1313068 w 1313068"/>
                <a:gd name="connsiteY5" fmla="*/ 0 h 424814"/>
                <a:gd name="connsiteX6" fmla="*/ 1313068 w 1313068"/>
                <a:gd name="connsiteY6" fmla="*/ 0 h 424814"/>
                <a:gd name="connsiteX7" fmla="*/ 1313068 w 1313068"/>
                <a:gd name="connsiteY7" fmla="*/ 400049 h 424814"/>
                <a:gd name="connsiteX8" fmla="*/ 1313068 w 1313068"/>
                <a:gd name="connsiteY8" fmla="*/ 400049 h 424814"/>
                <a:gd name="connsiteX9" fmla="*/ 785365 w 1313068"/>
                <a:gd name="connsiteY9" fmla="*/ 424814 h 424814"/>
                <a:gd name="connsiteX0" fmla="*/ 0 w 1313068"/>
                <a:gd name="connsiteY0" fmla="*/ 400049 h 424814"/>
                <a:gd name="connsiteX1" fmla="*/ 0 w 1313068"/>
                <a:gd name="connsiteY1" fmla="*/ 400049 h 424814"/>
                <a:gd name="connsiteX2" fmla="*/ 0 w 1313068"/>
                <a:gd name="connsiteY2" fmla="*/ 0 h 424814"/>
                <a:gd name="connsiteX3" fmla="*/ 0 w 1313068"/>
                <a:gd name="connsiteY3" fmla="*/ 0 h 424814"/>
                <a:gd name="connsiteX4" fmla="*/ 1313068 w 1313068"/>
                <a:gd name="connsiteY4" fmla="*/ 0 h 424814"/>
                <a:gd name="connsiteX5" fmla="*/ 1313068 w 1313068"/>
                <a:gd name="connsiteY5" fmla="*/ 0 h 424814"/>
                <a:gd name="connsiteX6" fmla="*/ 1313068 w 1313068"/>
                <a:gd name="connsiteY6" fmla="*/ 400049 h 424814"/>
                <a:gd name="connsiteX7" fmla="*/ 1313068 w 1313068"/>
                <a:gd name="connsiteY7" fmla="*/ 400049 h 424814"/>
                <a:gd name="connsiteX8" fmla="*/ 785365 w 1313068"/>
                <a:gd name="connsiteY8" fmla="*/ 424814 h 424814"/>
                <a:gd name="connsiteX0" fmla="*/ 0 w 1313068"/>
                <a:gd name="connsiteY0" fmla="*/ 400049 h 400049"/>
                <a:gd name="connsiteX1" fmla="*/ 0 w 1313068"/>
                <a:gd name="connsiteY1" fmla="*/ 400049 h 400049"/>
                <a:gd name="connsiteX2" fmla="*/ 0 w 1313068"/>
                <a:gd name="connsiteY2" fmla="*/ 0 h 400049"/>
                <a:gd name="connsiteX3" fmla="*/ 0 w 1313068"/>
                <a:gd name="connsiteY3" fmla="*/ 0 h 400049"/>
                <a:gd name="connsiteX4" fmla="*/ 1313068 w 1313068"/>
                <a:gd name="connsiteY4" fmla="*/ 0 h 400049"/>
                <a:gd name="connsiteX5" fmla="*/ 1313068 w 1313068"/>
                <a:gd name="connsiteY5" fmla="*/ 0 h 400049"/>
                <a:gd name="connsiteX6" fmla="*/ 1313068 w 1313068"/>
                <a:gd name="connsiteY6" fmla="*/ 400049 h 400049"/>
                <a:gd name="connsiteX7" fmla="*/ 1313068 w 1313068"/>
                <a:gd name="connsiteY7" fmla="*/ 400049 h 40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068" h="400049">
                  <a:moveTo>
                    <a:pt x="0" y="400049"/>
                  </a:moveTo>
                  <a:lnTo>
                    <a:pt x="0" y="400049"/>
                  </a:lnTo>
                  <a:lnTo>
                    <a:pt x="0" y="0"/>
                  </a:lnTo>
                  <a:lnTo>
                    <a:pt x="0" y="0"/>
                  </a:lnTo>
                  <a:lnTo>
                    <a:pt x="1313068" y="0"/>
                  </a:lnTo>
                  <a:lnTo>
                    <a:pt x="1313068" y="0"/>
                  </a:lnTo>
                  <a:lnTo>
                    <a:pt x="1313068" y="400049"/>
                  </a:lnTo>
                  <a:lnTo>
                    <a:pt x="1313068" y="400049"/>
                  </a:lnTo>
                </a:path>
              </a:pathLst>
            </a:custGeom>
            <a:noFill/>
            <a:ln w="55000" cap="rnd" cmpd="sng" algn="ctr">
              <a:solidFill>
                <a:schemeClr val="accent4"/>
              </a:solidFill>
              <a:prstDash val="sysDot"/>
            </a:ln>
            <a:effectLst/>
          </p:spPr>
          <p:txBody>
            <a:bodyPr rtlCol="0" anchor="ctr"/>
            <a:lstStyle/>
            <a:p>
              <a:pPr algn="ctr" defTabSz="685983"/>
              <a:endParaRPr lang="en-US" sz="1050" kern="0" dirty="0">
                <a:ln>
                  <a:solidFill>
                    <a:schemeClr val="bg1">
                      <a:alpha val="0"/>
                    </a:schemeClr>
                  </a:solidFill>
                </a:ln>
                <a:solidFill>
                  <a:srgbClr val="FFFFFF"/>
                </a:solidFill>
                <a:latin typeface="Segoe UI"/>
                <a:sym typeface="Segoe UI"/>
              </a:endParaRPr>
            </a:p>
          </p:txBody>
        </p:sp>
      </p:grpSp>
      <p:grpSp>
        <p:nvGrpSpPr>
          <p:cNvPr id="166" name="Group 165"/>
          <p:cNvGrpSpPr/>
          <p:nvPr>
            <p:custDataLst>
              <p:tags r:id="rId40"/>
            </p:custDataLst>
          </p:nvPr>
        </p:nvGrpSpPr>
        <p:grpSpPr>
          <a:xfrm>
            <a:off x="7829833" y="4815464"/>
            <a:ext cx="985058" cy="545208"/>
            <a:chOff x="6076372" y="5276851"/>
            <a:chExt cx="1313068" cy="800941"/>
          </a:xfrm>
        </p:grpSpPr>
        <p:sp>
          <p:nvSpPr>
            <p:cNvPr id="167" name="AutoShape 77"/>
            <p:cNvSpPr>
              <a:spLocks noChangeArrowheads="1"/>
            </p:cNvSpPr>
            <p:nvPr/>
          </p:nvSpPr>
          <p:spPr bwMode="auto">
            <a:xfrm>
              <a:off x="6188264" y="5401246"/>
              <a:ext cx="1089284" cy="676546"/>
            </a:xfrm>
            <a:prstGeom prst="rect">
              <a:avLst/>
            </a:prstGeom>
            <a:solidFill>
              <a:schemeClr val="accent4"/>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dirty="0">
                  <a:ln>
                    <a:solidFill>
                      <a:schemeClr val="bg1">
                        <a:alpha val="0"/>
                      </a:schemeClr>
                    </a:solidFill>
                  </a:ln>
                  <a:gradFill>
                    <a:gsLst>
                      <a:gs pos="0">
                        <a:srgbClr val="FFFFFF"/>
                      </a:gs>
                      <a:gs pos="100000">
                        <a:srgbClr val="FFFFFF"/>
                      </a:gs>
                    </a:gsLst>
                    <a:lin ang="5400000" scaled="0"/>
                  </a:gradFill>
                </a:rPr>
                <a:t>Receiver</a:t>
              </a:r>
            </a:p>
          </p:txBody>
        </p:sp>
        <p:sp>
          <p:nvSpPr>
            <p:cNvPr id="168" name="Round Same Side Corner Rectangle 102"/>
            <p:cNvSpPr/>
            <p:nvPr/>
          </p:nvSpPr>
          <p:spPr bwMode="auto">
            <a:xfrm flipH="1">
              <a:off x="6076372" y="5276851"/>
              <a:ext cx="1313068" cy="400049"/>
            </a:xfrm>
            <a:custGeom>
              <a:avLst/>
              <a:gdLst>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0 w 1313068"/>
                <a:gd name="connsiteY5" fmla="*/ 400049 h 400049"/>
                <a:gd name="connsiteX6" fmla="*/ 0 w 1313068"/>
                <a:gd name="connsiteY6" fmla="*/ 400049 h 400049"/>
                <a:gd name="connsiteX7" fmla="*/ 0 w 1313068"/>
                <a:gd name="connsiteY7" fmla="*/ 0 h 400049"/>
                <a:gd name="connsiteX8" fmla="*/ 0 w 1313068"/>
                <a:gd name="connsiteY8" fmla="*/ 0 h 400049"/>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693925 w 1313068"/>
                <a:gd name="connsiteY5" fmla="*/ 333374 h 400049"/>
                <a:gd name="connsiteX6" fmla="*/ 0 w 1313068"/>
                <a:gd name="connsiteY6" fmla="*/ 400049 h 400049"/>
                <a:gd name="connsiteX7" fmla="*/ 0 w 1313068"/>
                <a:gd name="connsiteY7" fmla="*/ 400049 h 400049"/>
                <a:gd name="connsiteX8" fmla="*/ 0 w 1313068"/>
                <a:gd name="connsiteY8" fmla="*/ 0 h 400049"/>
                <a:gd name="connsiteX9" fmla="*/ 0 w 1313068"/>
                <a:gd name="connsiteY9" fmla="*/ 0 h 400049"/>
                <a:gd name="connsiteX0" fmla="*/ 693925 w 1313068"/>
                <a:gd name="connsiteY0" fmla="*/ 333374 h 424814"/>
                <a:gd name="connsiteX1" fmla="*/ 0 w 1313068"/>
                <a:gd name="connsiteY1" fmla="*/ 400049 h 424814"/>
                <a:gd name="connsiteX2" fmla="*/ 0 w 1313068"/>
                <a:gd name="connsiteY2" fmla="*/ 400049 h 424814"/>
                <a:gd name="connsiteX3" fmla="*/ 0 w 1313068"/>
                <a:gd name="connsiteY3" fmla="*/ 0 h 424814"/>
                <a:gd name="connsiteX4" fmla="*/ 0 w 1313068"/>
                <a:gd name="connsiteY4" fmla="*/ 0 h 424814"/>
                <a:gd name="connsiteX5" fmla="*/ 1313068 w 1313068"/>
                <a:gd name="connsiteY5" fmla="*/ 0 h 424814"/>
                <a:gd name="connsiteX6" fmla="*/ 1313068 w 1313068"/>
                <a:gd name="connsiteY6" fmla="*/ 0 h 424814"/>
                <a:gd name="connsiteX7" fmla="*/ 1313068 w 1313068"/>
                <a:gd name="connsiteY7" fmla="*/ 400049 h 424814"/>
                <a:gd name="connsiteX8" fmla="*/ 1313068 w 1313068"/>
                <a:gd name="connsiteY8" fmla="*/ 400049 h 424814"/>
                <a:gd name="connsiteX9" fmla="*/ 785365 w 1313068"/>
                <a:gd name="connsiteY9" fmla="*/ 424814 h 424814"/>
                <a:gd name="connsiteX0" fmla="*/ 0 w 1313068"/>
                <a:gd name="connsiteY0" fmla="*/ 400049 h 424814"/>
                <a:gd name="connsiteX1" fmla="*/ 0 w 1313068"/>
                <a:gd name="connsiteY1" fmla="*/ 400049 h 424814"/>
                <a:gd name="connsiteX2" fmla="*/ 0 w 1313068"/>
                <a:gd name="connsiteY2" fmla="*/ 0 h 424814"/>
                <a:gd name="connsiteX3" fmla="*/ 0 w 1313068"/>
                <a:gd name="connsiteY3" fmla="*/ 0 h 424814"/>
                <a:gd name="connsiteX4" fmla="*/ 1313068 w 1313068"/>
                <a:gd name="connsiteY4" fmla="*/ 0 h 424814"/>
                <a:gd name="connsiteX5" fmla="*/ 1313068 w 1313068"/>
                <a:gd name="connsiteY5" fmla="*/ 0 h 424814"/>
                <a:gd name="connsiteX6" fmla="*/ 1313068 w 1313068"/>
                <a:gd name="connsiteY6" fmla="*/ 400049 h 424814"/>
                <a:gd name="connsiteX7" fmla="*/ 1313068 w 1313068"/>
                <a:gd name="connsiteY7" fmla="*/ 400049 h 424814"/>
                <a:gd name="connsiteX8" fmla="*/ 785365 w 1313068"/>
                <a:gd name="connsiteY8" fmla="*/ 424814 h 424814"/>
                <a:gd name="connsiteX0" fmla="*/ 0 w 1313068"/>
                <a:gd name="connsiteY0" fmla="*/ 400049 h 400049"/>
                <a:gd name="connsiteX1" fmla="*/ 0 w 1313068"/>
                <a:gd name="connsiteY1" fmla="*/ 400049 h 400049"/>
                <a:gd name="connsiteX2" fmla="*/ 0 w 1313068"/>
                <a:gd name="connsiteY2" fmla="*/ 0 h 400049"/>
                <a:gd name="connsiteX3" fmla="*/ 0 w 1313068"/>
                <a:gd name="connsiteY3" fmla="*/ 0 h 400049"/>
                <a:gd name="connsiteX4" fmla="*/ 1313068 w 1313068"/>
                <a:gd name="connsiteY4" fmla="*/ 0 h 400049"/>
                <a:gd name="connsiteX5" fmla="*/ 1313068 w 1313068"/>
                <a:gd name="connsiteY5" fmla="*/ 0 h 400049"/>
                <a:gd name="connsiteX6" fmla="*/ 1313068 w 1313068"/>
                <a:gd name="connsiteY6" fmla="*/ 400049 h 400049"/>
                <a:gd name="connsiteX7" fmla="*/ 1313068 w 1313068"/>
                <a:gd name="connsiteY7" fmla="*/ 400049 h 40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068" h="400049">
                  <a:moveTo>
                    <a:pt x="0" y="400049"/>
                  </a:moveTo>
                  <a:lnTo>
                    <a:pt x="0" y="400049"/>
                  </a:lnTo>
                  <a:lnTo>
                    <a:pt x="0" y="0"/>
                  </a:lnTo>
                  <a:lnTo>
                    <a:pt x="0" y="0"/>
                  </a:lnTo>
                  <a:lnTo>
                    <a:pt x="1313068" y="0"/>
                  </a:lnTo>
                  <a:lnTo>
                    <a:pt x="1313068" y="0"/>
                  </a:lnTo>
                  <a:lnTo>
                    <a:pt x="1313068" y="400049"/>
                  </a:lnTo>
                  <a:lnTo>
                    <a:pt x="1313068" y="400049"/>
                  </a:lnTo>
                </a:path>
              </a:pathLst>
            </a:custGeom>
            <a:noFill/>
            <a:ln w="55000" cap="rnd" cmpd="sng" algn="ctr">
              <a:solidFill>
                <a:schemeClr val="accent4"/>
              </a:solidFill>
              <a:prstDash val="sysDot"/>
            </a:ln>
            <a:effectLst/>
          </p:spPr>
          <p:txBody>
            <a:bodyPr rtlCol="0" anchor="ctr"/>
            <a:lstStyle/>
            <a:p>
              <a:pPr algn="ctr" defTabSz="685983"/>
              <a:endParaRPr lang="en-US" sz="1050" kern="0" dirty="0">
                <a:ln>
                  <a:solidFill>
                    <a:schemeClr val="bg1">
                      <a:alpha val="0"/>
                    </a:schemeClr>
                  </a:solidFill>
                </a:ln>
                <a:solidFill>
                  <a:srgbClr val="FFFFFF"/>
                </a:solidFill>
                <a:latin typeface="Segoe UI"/>
                <a:sym typeface="Segoe UI"/>
              </a:endParaRPr>
            </a:p>
          </p:txBody>
        </p:sp>
      </p:grpSp>
      <p:cxnSp>
        <p:nvCxnSpPr>
          <p:cNvPr id="169" name="Elbow Connector 168"/>
          <p:cNvCxnSpPr/>
          <p:nvPr>
            <p:custDataLst>
              <p:tags r:id="rId41"/>
            </p:custDataLst>
          </p:nvPr>
        </p:nvCxnSpPr>
        <p:spPr>
          <a:xfrm rot="16200000" flipV="1">
            <a:off x="6752716" y="3352272"/>
            <a:ext cx="1881084" cy="1214655"/>
          </a:xfrm>
          <a:prstGeom prst="bentConnector3">
            <a:avLst/>
          </a:pr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70" name="Elbow Connector 169"/>
          <p:cNvCxnSpPr/>
          <p:nvPr>
            <p:custDataLst>
              <p:tags r:id="rId42"/>
            </p:custDataLst>
          </p:nvPr>
        </p:nvCxnSpPr>
        <p:spPr>
          <a:xfrm rot="16200000" flipV="1">
            <a:off x="6728340" y="3461307"/>
            <a:ext cx="1881083" cy="996584"/>
          </a:xfrm>
          <a:prstGeom prst="bentConnector3">
            <a:avLst>
              <a:gd name="adj1" fmla="val 56367"/>
            </a:avLst>
          </a:prstGeom>
          <a:ln w="28575">
            <a:solidFill>
              <a:schemeClr val="accent4">
                <a:lumMod val="60000"/>
                <a:lumOff val="40000"/>
              </a:schemeClr>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71" name="TextBox 170"/>
          <p:cNvSpPr txBox="1"/>
          <p:nvPr>
            <p:custDataLst>
              <p:tags r:id="rId43"/>
            </p:custDataLst>
          </p:nvPr>
        </p:nvSpPr>
        <p:spPr>
          <a:xfrm flipH="1">
            <a:off x="8375129" y="4162678"/>
            <a:ext cx="537513" cy="415498"/>
          </a:xfrm>
          <a:prstGeom prst="rect">
            <a:avLst/>
          </a:prstGeom>
          <a:noFill/>
          <a:effectLst/>
        </p:spPr>
        <p:txBody>
          <a:bodyPr wrap="square" lIns="0" tIns="0" rIns="0" bIns="0" rtlCol="0">
            <a:spAutoFit/>
          </a:bodyPr>
          <a:lstStyle>
            <a:defPPr>
              <a:defRPr lang="en-US"/>
            </a:defPPr>
            <a:lvl1pPr marR="0" lvl="0" indent="0" defTabSz="914099" fontAlgn="base">
              <a:lnSpc>
                <a:spcPct val="100000"/>
              </a:lnSpc>
              <a:spcBef>
                <a:spcPct val="0"/>
              </a:spcBef>
              <a:spcAft>
                <a:spcPct val="0"/>
              </a:spcAft>
              <a:buClrTx/>
              <a:buSzTx/>
              <a:buFontTx/>
              <a:buNone/>
              <a:tabLst/>
              <a:defRPr sz="1200">
                <a:ln>
                  <a:solidFill>
                    <a:schemeClr val="bg1">
                      <a:alpha val="0"/>
                    </a:schemeClr>
                  </a:solidFill>
                </a:ln>
                <a:solidFill>
                  <a:srgbClr val="595959">
                    <a:alpha val="99000"/>
                  </a:srgbClr>
                </a:solidFill>
              </a:defRPr>
            </a:lvl1pPr>
          </a:lstStyle>
          <a:p>
            <a:r>
              <a:rPr lang="en-US" sz="900" dirty="0"/>
              <a:t>outbound connect bidi socket</a:t>
            </a:r>
          </a:p>
        </p:txBody>
      </p:sp>
      <p:sp>
        <p:nvSpPr>
          <p:cNvPr id="172" name="TextBox 171"/>
          <p:cNvSpPr txBox="1"/>
          <p:nvPr>
            <p:custDataLst>
              <p:tags r:id="rId44"/>
            </p:custDataLst>
          </p:nvPr>
        </p:nvSpPr>
        <p:spPr>
          <a:xfrm flipH="1">
            <a:off x="7727132" y="4347991"/>
            <a:ext cx="372083" cy="138499"/>
          </a:xfrm>
          <a:prstGeom prst="rect">
            <a:avLst/>
          </a:prstGeom>
          <a:noFill/>
          <a:effectLst/>
        </p:spPr>
        <p:txBody>
          <a:bodyPr wrap="square" lIns="0" tIns="0" rIns="0" bIns="0" rtlCol="0">
            <a:spAutoFit/>
          </a:bodyPr>
          <a:lstStyle>
            <a:defPPr>
              <a:defRPr lang="en-US"/>
            </a:defPPr>
            <a:lvl1pPr marR="0" lvl="0" indent="0" algn="r" defTabSz="914099" fontAlgn="base">
              <a:lnSpc>
                <a:spcPct val="100000"/>
              </a:lnSpc>
              <a:spcBef>
                <a:spcPct val="0"/>
              </a:spcBef>
              <a:spcAft>
                <a:spcPct val="0"/>
              </a:spcAft>
              <a:buClrTx/>
              <a:buSzTx/>
              <a:buFontTx/>
              <a:buNone/>
              <a:tabLst/>
              <a:defRPr sz="1200">
                <a:ln>
                  <a:solidFill>
                    <a:schemeClr val="bg1">
                      <a:alpha val="0"/>
                    </a:schemeClr>
                  </a:solidFill>
                </a:ln>
                <a:solidFill>
                  <a:srgbClr val="595959">
                    <a:alpha val="99000"/>
                  </a:srgbClr>
                </a:solidFill>
              </a:defRPr>
            </a:lvl1pPr>
          </a:lstStyle>
          <a:p>
            <a:r>
              <a:rPr lang="en-US" sz="900" dirty="0"/>
              <a:t>Msg</a:t>
            </a:r>
          </a:p>
        </p:txBody>
      </p:sp>
    </p:spTree>
    <p:extLst>
      <p:ext uri="{BB962C8B-B14F-4D97-AF65-F5344CB8AC3E}">
        <p14:creationId xmlns:p14="http://schemas.microsoft.com/office/powerpoint/2010/main" val="271299445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 name="Rectangle 85"/>
          <p:cNvSpPr/>
          <p:nvPr>
            <p:custDataLst>
              <p:tags r:id="rId1"/>
            </p:custDataLst>
          </p:nvPr>
        </p:nvSpPr>
        <p:spPr bwMode="auto">
          <a:xfrm>
            <a:off x="4953895" y="1323329"/>
            <a:ext cx="5323479" cy="423506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1772" tIns="34299" rIns="68571" bIns="34286" numCol="1" spcCol="0" rtlCol="0" anchor="ctr" anchorCtr="0" compatLnSpc="1">
            <a:prstTxWarp prst="textNoShape">
              <a:avLst/>
            </a:prstTxWarp>
          </a:bodyPr>
          <a:lstStyle/>
          <a:p>
            <a:pPr defTabSz="685524" fontAlgn="base">
              <a:spcBef>
                <a:spcPts val="900"/>
              </a:spcBef>
              <a:spcAft>
                <a:spcPct val="0"/>
              </a:spcAft>
            </a:pPr>
            <a:endParaRPr lang="en-US" sz="2701" b="1" dirty="0">
              <a:ln>
                <a:solidFill>
                  <a:schemeClr val="bg1">
                    <a:alpha val="0"/>
                  </a:schemeClr>
                </a:solidFill>
              </a:ln>
              <a:solidFill>
                <a:schemeClr val="accent2"/>
              </a:solidFill>
            </a:endParaRPr>
          </a:p>
        </p:txBody>
      </p:sp>
      <p:grpSp>
        <p:nvGrpSpPr>
          <p:cNvPr id="173" name="Group 172"/>
          <p:cNvGrpSpPr/>
          <p:nvPr>
            <p:custDataLst>
              <p:tags r:id="rId2"/>
            </p:custDataLst>
          </p:nvPr>
        </p:nvGrpSpPr>
        <p:grpSpPr>
          <a:xfrm>
            <a:off x="5720799" y="4822556"/>
            <a:ext cx="985058" cy="545208"/>
            <a:chOff x="3947925" y="5276851"/>
            <a:chExt cx="1313068" cy="800941"/>
          </a:xfrm>
        </p:grpSpPr>
        <p:sp>
          <p:nvSpPr>
            <p:cNvPr id="174" name="Round Same Side Corner Rectangle 102"/>
            <p:cNvSpPr/>
            <p:nvPr/>
          </p:nvSpPr>
          <p:spPr bwMode="auto">
            <a:xfrm>
              <a:off x="3947925" y="5276851"/>
              <a:ext cx="1313068" cy="500637"/>
            </a:xfrm>
            <a:custGeom>
              <a:avLst/>
              <a:gdLst>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0 w 1313068"/>
                <a:gd name="connsiteY5" fmla="*/ 400049 h 400049"/>
                <a:gd name="connsiteX6" fmla="*/ 0 w 1313068"/>
                <a:gd name="connsiteY6" fmla="*/ 400049 h 400049"/>
                <a:gd name="connsiteX7" fmla="*/ 0 w 1313068"/>
                <a:gd name="connsiteY7" fmla="*/ 0 h 400049"/>
                <a:gd name="connsiteX8" fmla="*/ 0 w 1313068"/>
                <a:gd name="connsiteY8" fmla="*/ 0 h 400049"/>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693925 w 1313068"/>
                <a:gd name="connsiteY5" fmla="*/ 333374 h 400049"/>
                <a:gd name="connsiteX6" fmla="*/ 0 w 1313068"/>
                <a:gd name="connsiteY6" fmla="*/ 400049 h 400049"/>
                <a:gd name="connsiteX7" fmla="*/ 0 w 1313068"/>
                <a:gd name="connsiteY7" fmla="*/ 400049 h 400049"/>
                <a:gd name="connsiteX8" fmla="*/ 0 w 1313068"/>
                <a:gd name="connsiteY8" fmla="*/ 0 h 400049"/>
                <a:gd name="connsiteX9" fmla="*/ 0 w 1313068"/>
                <a:gd name="connsiteY9" fmla="*/ 0 h 400049"/>
                <a:gd name="connsiteX0" fmla="*/ 693925 w 1313068"/>
                <a:gd name="connsiteY0" fmla="*/ 333374 h 424814"/>
                <a:gd name="connsiteX1" fmla="*/ 0 w 1313068"/>
                <a:gd name="connsiteY1" fmla="*/ 400049 h 424814"/>
                <a:gd name="connsiteX2" fmla="*/ 0 w 1313068"/>
                <a:gd name="connsiteY2" fmla="*/ 400049 h 424814"/>
                <a:gd name="connsiteX3" fmla="*/ 0 w 1313068"/>
                <a:gd name="connsiteY3" fmla="*/ 0 h 424814"/>
                <a:gd name="connsiteX4" fmla="*/ 0 w 1313068"/>
                <a:gd name="connsiteY4" fmla="*/ 0 h 424814"/>
                <a:gd name="connsiteX5" fmla="*/ 1313068 w 1313068"/>
                <a:gd name="connsiteY5" fmla="*/ 0 h 424814"/>
                <a:gd name="connsiteX6" fmla="*/ 1313068 w 1313068"/>
                <a:gd name="connsiteY6" fmla="*/ 0 h 424814"/>
                <a:gd name="connsiteX7" fmla="*/ 1313068 w 1313068"/>
                <a:gd name="connsiteY7" fmla="*/ 400049 h 424814"/>
                <a:gd name="connsiteX8" fmla="*/ 1313068 w 1313068"/>
                <a:gd name="connsiteY8" fmla="*/ 400049 h 424814"/>
                <a:gd name="connsiteX9" fmla="*/ 785365 w 1313068"/>
                <a:gd name="connsiteY9" fmla="*/ 424814 h 424814"/>
                <a:gd name="connsiteX0" fmla="*/ 0 w 1313068"/>
                <a:gd name="connsiteY0" fmla="*/ 400049 h 424814"/>
                <a:gd name="connsiteX1" fmla="*/ 0 w 1313068"/>
                <a:gd name="connsiteY1" fmla="*/ 400049 h 424814"/>
                <a:gd name="connsiteX2" fmla="*/ 0 w 1313068"/>
                <a:gd name="connsiteY2" fmla="*/ 0 h 424814"/>
                <a:gd name="connsiteX3" fmla="*/ 0 w 1313068"/>
                <a:gd name="connsiteY3" fmla="*/ 0 h 424814"/>
                <a:gd name="connsiteX4" fmla="*/ 1313068 w 1313068"/>
                <a:gd name="connsiteY4" fmla="*/ 0 h 424814"/>
                <a:gd name="connsiteX5" fmla="*/ 1313068 w 1313068"/>
                <a:gd name="connsiteY5" fmla="*/ 0 h 424814"/>
                <a:gd name="connsiteX6" fmla="*/ 1313068 w 1313068"/>
                <a:gd name="connsiteY6" fmla="*/ 400049 h 424814"/>
                <a:gd name="connsiteX7" fmla="*/ 1313068 w 1313068"/>
                <a:gd name="connsiteY7" fmla="*/ 400049 h 424814"/>
                <a:gd name="connsiteX8" fmla="*/ 785365 w 1313068"/>
                <a:gd name="connsiteY8" fmla="*/ 424814 h 424814"/>
                <a:gd name="connsiteX0" fmla="*/ 0 w 1313068"/>
                <a:gd name="connsiteY0" fmla="*/ 400049 h 400049"/>
                <a:gd name="connsiteX1" fmla="*/ 0 w 1313068"/>
                <a:gd name="connsiteY1" fmla="*/ 400049 h 400049"/>
                <a:gd name="connsiteX2" fmla="*/ 0 w 1313068"/>
                <a:gd name="connsiteY2" fmla="*/ 0 h 400049"/>
                <a:gd name="connsiteX3" fmla="*/ 0 w 1313068"/>
                <a:gd name="connsiteY3" fmla="*/ 0 h 400049"/>
                <a:gd name="connsiteX4" fmla="*/ 1313068 w 1313068"/>
                <a:gd name="connsiteY4" fmla="*/ 0 h 400049"/>
                <a:gd name="connsiteX5" fmla="*/ 1313068 w 1313068"/>
                <a:gd name="connsiteY5" fmla="*/ 0 h 400049"/>
                <a:gd name="connsiteX6" fmla="*/ 1313068 w 1313068"/>
                <a:gd name="connsiteY6" fmla="*/ 400049 h 400049"/>
                <a:gd name="connsiteX7" fmla="*/ 1313068 w 1313068"/>
                <a:gd name="connsiteY7" fmla="*/ 400049 h 40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068" h="400049">
                  <a:moveTo>
                    <a:pt x="0" y="400049"/>
                  </a:moveTo>
                  <a:lnTo>
                    <a:pt x="0" y="400049"/>
                  </a:lnTo>
                  <a:lnTo>
                    <a:pt x="0" y="0"/>
                  </a:lnTo>
                  <a:lnTo>
                    <a:pt x="0" y="0"/>
                  </a:lnTo>
                  <a:lnTo>
                    <a:pt x="1313068" y="0"/>
                  </a:lnTo>
                  <a:lnTo>
                    <a:pt x="1313068" y="0"/>
                  </a:lnTo>
                  <a:lnTo>
                    <a:pt x="1313068" y="400049"/>
                  </a:lnTo>
                  <a:lnTo>
                    <a:pt x="1313068" y="400049"/>
                  </a:lnTo>
                </a:path>
              </a:pathLst>
            </a:custGeom>
            <a:noFill/>
            <a:ln w="55000" cap="rnd" cmpd="sng" algn="ctr">
              <a:solidFill>
                <a:schemeClr val="accent1"/>
              </a:solidFill>
              <a:prstDash val="sysDot"/>
            </a:ln>
            <a:effectLst/>
          </p:spPr>
          <p:txBody>
            <a:bodyPr rtlCol="0" anchor="ctr"/>
            <a:lstStyle/>
            <a:p>
              <a:pPr algn="ctr" defTabSz="685983"/>
              <a:endParaRPr lang="en-US" sz="1050" kern="0" dirty="0">
                <a:ln>
                  <a:solidFill>
                    <a:schemeClr val="bg1">
                      <a:alpha val="0"/>
                    </a:schemeClr>
                  </a:solidFill>
                </a:ln>
                <a:solidFill>
                  <a:srgbClr val="FFFFFF"/>
                </a:solidFill>
                <a:latin typeface="Segoe UI"/>
                <a:sym typeface="Segoe UI"/>
              </a:endParaRPr>
            </a:p>
          </p:txBody>
        </p:sp>
        <p:sp>
          <p:nvSpPr>
            <p:cNvPr id="175" name="AutoShape 77"/>
            <p:cNvSpPr>
              <a:spLocks noChangeArrowheads="1"/>
            </p:cNvSpPr>
            <p:nvPr/>
          </p:nvSpPr>
          <p:spPr bwMode="auto">
            <a:xfrm>
              <a:off x="4059817" y="5401246"/>
              <a:ext cx="1089284" cy="676546"/>
            </a:xfrm>
            <a:prstGeom prst="rect">
              <a:avLst/>
            </a:prstGeom>
            <a:solidFill>
              <a:schemeClr val="accent1"/>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68595" tIns="34297" rIns="68595" bIns="34297" numCol="1" rtlCol="0" anchor="ctr" anchorCtr="0" compatLnSpc="1">
              <a:prstTxWarp prst="textNoShape">
                <a:avLst/>
              </a:prstTxWarp>
            </a:bodyPr>
            <a:lstStyle/>
            <a:p>
              <a:pPr defTabSz="685757" fontAlgn="base">
                <a:spcBef>
                  <a:spcPct val="0"/>
                </a:spcBef>
                <a:spcAft>
                  <a:spcPct val="0"/>
                </a:spcAft>
              </a:pPr>
              <a:r>
                <a:rPr lang="en-US" sz="1350" dirty="0">
                  <a:ln>
                    <a:solidFill>
                      <a:schemeClr val="bg1">
                        <a:alpha val="0"/>
                      </a:schemeClr>
                    </a:solidFill>
                  </a:ln>
                  <a:gradFill>
                    <a:gsLst>
                      <a:gs pos="0">
                        <a:srgbClr val="FFFFFF"/>
                      </a:gs>
                      <a:gs pos="100000">
                        <a:srgbClr val="FFFFFF"/>
                      </a:gs>
                    </a:gsLst>
                    <a:lin ang="5400000" scaled="0"/>
                  </a:gradFill>
                </a:rPr>
                <a:t>Sender</a:t>
              </a:r>
              <a:endParaRPr lang="en-US" sz="1500" dirty="0">
                <a:ln>
                  <a:solidFill>
                    <a:schemeClr val="bg1">
                      <a:alpha val="0"/>
                    </a:schemeClr>
                  </a:solidFill>
                </a:ln>
                <a:gradFill>
                  <a:gsLst>
                    <a:gs pos="0">
                      <a:srgbClr val="FFFFFF"/>
                    </a:gs>
                    <a:gs pos="100000">
                      <a:srgbClr val="FFFFFF"/>
                    </a:gs>
                  </a:gsLst>
                  <a:lin ang="5400000" scaled="0"/>
                </a:gradFill>
              </a:endParaRPr>
            </a:p>
          </p:txBody>
        </p:sp>
      </p:grpSp>
      <p:grpSp>
        <p:nvGrpSpPr>
          <p:cNvPr id="176" name="Group 175"/>
          <p:cNvGrpSpPr/>
          <p:nvPr>
            <p:custDataLst>
              <p:tags r:id="rId3"/>
            </p:custDataLst>
          </p:nvPr>
        </p:nvGrpSpPr>
        <p:grpSpPr>
          <a:xfrm>
            <a:off x="9123548" y="4822556"/>
            <a:ext cx="985058" cy="545208"/>
            <a:chOff x="6076372" y="5276851"/>
            <a:chExt cx="1313068" cy="800941"/>
          </a:xfrm>
        </p:grpSpPr>
        <p:sp>
          <p:nvSpPr>
            <p:cNvPr id="177" name="AutoShape 77"/>
            <p:cNvSpPr>
              <a:spLocks noChangeArrowheads="1"/>
            </p:cNvSpPr>
            <p:nvPr/>
          </p:nvSpPr>
          <p:spPr bwMode="auto">
            <a:xfrm>
              <a:off x="6188264" y="5401246"/>
              <a:ext cx="1089284" cy="676546"/>
            </a:xfrm>
            <a:prstGeom prst="rect">
              <a:avLst/>
            </a:prstGeom>
            <a:solidFill>
              <a:schemeClr val="accent4"/>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68595" tIns="34297" rIns="68595" bIns="34297" numCol="1" rtlCol="0" anchor="ctr" anchorCtr="0" compatLnSpc="1">
              <a:prstTxWarp prst="textNoShape">
                <a:avLst/>
              </a:prstTxWarp>
            </a:bodyPr>
            <a:lstStyle/>
            <a:p>
              <a:pPr defTabSz="685757" fontAlgn="base">
                <a:spcBef>
                  <a:spcPct val="0"/>
                </a:spcBef>
                <a:spcAft>
                  <a:spcPct val="0"/>
                </a:spcAft>
              </a:pPr>
              <a:r>
                <a:rPr lang="en-US" sz="1350" dirty="0">
                  <a:ln>
                    <a:solidFill>
                      <a:schemeClr val="bg1">
                        <a:alpha val="0"/>
                      </a:schemeClr>
                    </a:solidFill>
                  </a:ln>
                  <a:gradFill>
                    <a:gsLst>
                      <a:gs pos="0">
                        <a:srgbClr val="FFFFFF"/>
                      </a:gs>
                      <a:gs pos="100000">
                        <a:srgbClr val="FFFFFF"/>
                      </a:gs>
                    </a:gsLst>
                    <a:lin ang="5400000" scaled="0"/>
                  </a:gradFill>
                </a:rPr>
                <a:t>Receiver</a:t>
              </a:r>
            </a:p>
          </p:txBody>
        </p:sp>
        <p:sp>
          <p:nvSpPr>
            <p:cNvPr id="178" name="Round Same Side Corner Rectangle 102"/>
            <p:cNvSpPr/>
            <p:nvPr/>
          </p:nvSpPr>
          <p:spPr bwMode="auto">
            <a:xfrm flipH="1">
              <a:off x="6076372" y="5276851"/>
              <a:ext cx="1313068" cy="400049"/>
            </a:xfrm>
            <a:custGeom>
              <a:avLst/>
              <a:gdLst>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0 w 1313068"/>
                <a:gd name="connsiteY5" fmla="*/ 400049 h 400049"/>
                <a:gd name="connsiteX6" fmla="*/ 0 w 1313068"/>
                <a:gd name="connsiteY6" fmla="*/ 400049 h 400049"/>
                <a:gd name="connsiteX7" fmla="*/ 0 w 1313068"/>
                <a:gd name="connsiteY7" fmla="*/ 0 h 400049"/>
                <a:gd name="connsiteX8" fmla="*/ 0 w 1313068"/>
                <a:gd name="connsiteY8" fmla="*/ 0 h 400049"/>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693925 w 1313068"/>
                <a:gd name="connsiteY5" fmla="*/ 333374 h 400049"/>
                <a:gd name="connsiteX6" fmla="*/ 0 w 1313068"/>
                <a:gd name="connsiteY6" fmla="*/ 400049 h 400049"/>
                <a:gd name="connsiteX7" fmla="*/ 0 w 1313068"/>
                <a:gd name="connsiteY7" fmla="*/ 400049 h 400049"/>
                <a:gd name="connsiteX8" fmla="*/ 0 w 1313068"/>
                <a:gd name="connsiteY8" fmla="*/ 0 h 400049"/>
                <a:gd name="connsiteX9" fmla="*/ 0 w 1313068"/>
                <a:gd name="connsiteY9" fmla="*/ 0 h 400049"/>
                <a:gd name="connsiteX0" fmla="*/ 693925 w 1313068"/>
                <a:gd name="connsiteY0" fmla="*/ 333374 h 424814"/>
                <a:gd name="connsiteX1" fmla="*/ 0 w 1313068"/>
                <a:gd name="connsiteY1" fmla="*/ 400049 h 424814"/>
                <a:gd name="connsiteX2" fmla="*/ 0 w 1313068"/>
                <a:gd name="connsiteY2" fmla="*/ 400049 h 424814"/>
                <a:gd name="connsiteX3" fmla="*/ 0 w 1313068"/>
                <a:gd name="connsiteY3" fmla="*/ 0 h 424814"/>
                <a:gd name="connsiteX4" fmla="*/ 0 w 1313068"/>
                <a:gd name="connsiteY4" fmla="*/ 0 h 424814"/>
                <a:gd name="connsiteX5" fmla="*/ 1313068 w 1313068"/>
                <a:gd name="connsiteY5" fmla="*/ 0 h 424814"/>
                <a:gd name="connsiteX6" fmla="*/ 1313068 w 1313068"/>
                <a:gd name="connsiteY6" fmla="*/ 0 h 424814"/>
                <a:gd name="connsiteX7" fmla="*/ 1313068 w 1313068"/>
                <a:gd name="connsiteY7" fmla="*/ 400049 h 424814"/>
                <a:gd name="connsiteX8" fmla="*/ 1313068 w 1313068"/>
                <a:gd name="connsiteY8" fmla="*/ 400049 h 424814"/>
                <a:gd name="connsiteX9" fmla="*/ 785365 w 1313068"/>
                <a:gd name="connsiteY9" fmla="*/ 424814 h 424814"/>
                <a:gd name="connsiteX0" fmla="*/ 0 w 1313068"/>
                <a:gd name="connsiteY0" fmla="*/ 400049 h 424814"/>
                <a:gd name="connsiteX1" fmla="*/ 0 w 1313068"/>
                <a:gd name="connsiteY1" fmla="*/ 400049 h 424814"/>
                <a:gd name="connsiteX2" fmla="*/ 0 w 1313068"/>
                <a:gd name="connsiteY2" fmla="*/ 0 h 424814"/>
                <a:gd name="connsiteX3" fmla="*/ 0 w 1313068"/>
                <a:gd name="connsiteY3" fmla="*/ 0 h 424814"/>
                <a:gd name="connsiteX4" fmla="*/ 1313068 w 1313068"/>
                <a:gd name="connsiteY4" fmla="*/ 0 h 424814"/>
                <a:gd name="connsiteX5" fmla="*/ 1313068 w 1313068"/>
                <a:gd name="connsiteY5" fmla="*/ 0 h 424814"/>
                <a:gd name="connsiteX6" fmla="*/ 1313068 w 1313068"/>
                <a:gd name="connsiteY6" fmla="*/ 400049 h 424814"/>
                <a:gd name="connsiteX7" fmla="*/ 1313068 w 1313068"/>
                <a:gd name="connsiteY7" fmla="*/ 400049 h 424814"/>
                <a:gd name="connsiteX8" fmla="*/ 785365 w 1313068"/>
                <a:gd name="connsiteY8" fmla="*/ 424814 h 424814"/>
                <a:gd name="connsiteX0" fmla="*/ 0 w 1313068"/>
                <a:gd name="connsiteY0" fmla="*/ 400049 h 400049"/>
                <a:gd name="connsiteX1" fmla="*/ 0 w 1313068"/>
                <a:gd name="connsiteY1" fmla="*/ 400049 h 400049"/>
                <a:gd name="connsiteX2" fmla="*/ 0 w 1313068"/>
                <a:gd name="connsiteY2" fmla="*/ 0 h 400049"/>
                <a:gd name="connsiteX3" fmla="*/ 0 w 1313068"/>
                <a:gd name="connsiteY3" fmla="*/ 0 h 400049"/>
                <a:gd name="connsiteX4" fmla="*/ 1313068 w 1313068"/>
                <a:gd name="connsiteY4" fmla="*/ 0 h 400049"/>
                <a:gd name="connsiteX5" fmla="*/ 1313068 w 1313068"/>
                <a:gd name="connsiteY5" fmla="*/ 0 h 400049"/>
                <a:gd name="connsiteX6" fmla="*/ 1313068 w 1313068"/>
                <a:gd name="connsiteY6" fmla="*/ 400049 h 400049"/>
                <a:gd name="connsiteX7" fmla="*/ 1313068 w 1313068"/>
                <a:gd name="connsiteY7" fmla="*/ 400049 h 40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068" h="400049">
                  <a:moveTo>
                    <a:pt x="0" y="400049"/>
                  </a:moveTo>
                  <a:lnTo>
                    <a:pt x="0" y="400049"/>
                  </a:lnTo>
                  <a:lnTo>
                    <a:pt x="0" y="0"/>
                  </a:lnTo>
                  <a:lnTo>
                    <a:pt x="0" y="0"/>
                  </a:lnTo>
                  <a:lnTo>
                    <a:pt x="1313068" y="0"/>
                  </a:lnTo>
                  <a:lnTo>
                    <a:pt x="1313068" y="0"/>
                  </a:lnTo>
                  <a:lnTo>
                    <a:pt x="1313068" y="400049"/>
                  </a:lnTo>
                  <a:lnTo>
                    <a:pt x="1313068" y="400049"/>
                  </a:lnTo>
                </a:path>
              </a:pathLst>
            </a:custGeom>
            <a:noFill/>
            <a:ln w="55000" cap="rnd" cmpd="sng" algn="ctr">
              <a:solidFill>
                <a:schemeClr val="accent4"/>
              </a:solidFill>
              <a:prstDash val="sysDot"/>
            </a:ln>
            <a:effectLst/>
          </p:spPr>
          <p:txBody>
            <a:bodyPr rtlCol="0" anchor="ctr"/>
            <a:lstStyle/>
            <a:p>
              <a:pPr algn="ctr" defTabSz="685983"/>
              <a:endParaRPr lang="en-US" sz="1050" kern="0" dirty="0">
                <a:ln>
                  <a:solidFill>
                    <a:schemeClr val="bg1">
                      <a:alpha val="0"/>
                    </a:schemeClr>
                  </a:solidFill>
                </a:ln>
                <a:solidFill>
                  <a:srgbClr val="FFFFFF"/>
                </a:solidFill>
                <a:latin typeface="Segoe UI"/>
                <a:sym typeface="Segoe UI"/>
              </a:endParaRPr>
            </a:p>
          </p:txBody>
        </p:sp>
      </p:grpSp>
      <p:sp>
        <p:nvSpPr>
          <p:cNvPr id="73" name="Isosceles Triangle 72"/>
          <p:cNvSpPr/>
          <p:nvPr>
            <p:custDataLst>
              <p:tags r:id="rId4"/>
            </p:custDataLst>
          </p:nvPr>
        </p:nvSpPr>
        <p:spPr bwMode="auto">
          <a:xfrm rot="19679248">
            <a:off x="6976248" y="2426275"/>
            <a:ext cx="1392016" cy="1488355"/>
          </a:xfrm>
          <a:custGeom>
            <a:avLst/>
            <a:gdLst>
              <a:gd name="connsiteX0" fmla="*/ 0 w 1301769"/>
              <a:gd name="connsiteY0" fmla="*/ 1030953 h 1030953"/>
              <a:gd name="connsiteX1" fmla="*/ 650885 w 1301769"/>
              <a:gd name="connsiteY1" fmla="*/ 0 h 1030953"/>
              <a:gd name="connsiteX2" fmla="*/ 1301769 w 1301769"/>
              <a:gd name="connsiteY2" fmla="*/ 1030953 h 1030953"/>
              <a:gd name="connsiteX3" fmla="*/ 0 w 1301769"/>
              <a:gd name="connsiteY3" fmla="*/ 1030953 h 1030953"/>
              <a:gd name="connsiteX0" fmla="*/ 0 w 1941688"/>
              <a:gd name="connsiteY0" fmla="*/ 1030953 h 1841829"/>
              <a:gd name="connsiteX1" fmla="*/ 650885 w 1941688"/>
              <a:gd name="connsiteY1" fmla="*/ 0 h 1841829"/>
              <a:gd name="connsiteX2" fmla="*/ 1941688 w 1941688"/>
              <a:gd name="connsiteY2" fmla="*/ 1841829 h 1841829"/>
              <a:gd name="connsiteX3" fmla="*/ 0 w 1941688"/>
              <a:gd name="connsiteY3" fmla="*/ 1030953 h 1841829"/>
              <a:gd name="connsiteX0" fmla="*/ 0 w 1855538"/>
              <a:gd name="connsiteY0" fmla="*/ 1084812 h 1841829"/>
              <a:gd name="connsiteX1" fmla="*/ 564735 w 1855538"/>
              <a:gd name="connsiteY1" fmla="*/ 0 h 1841829"/>
              <a:gd name="connsiteX2" fmla="*/ 1855538 w 1855538"/>
              <a:gd name="connsiteY2" fmla="*/ 1841829 h 1841829"/>
              <a:gd name="connsiteX3" fmla="*/ 0 w 1855538"/>
              <a:gd name="connsiteY3" fmla="*/ 1084812 h 1841829"/>
              <a:gd name="connsiteX0" fmla="*/ 0 w 1855538"/>
              <a:gd name="connsiteY0" fmla="*/ 1034069 h 1791086"/>
              <a:gd name="connsiteX1" fmla="*/ 344722 w 1855538"/>
              <a:gd name="connsiteY1" fmla="*/ 0 h 1791086"/>
              <a:gd name="connsiteX2" fmla="*/ 1855538 w 1855538"/>
              <a:gd name="connsiteY2" fmla="*/ 1791086 h 1791086"/>
              <a:gd name="connsiteX3" fmla="*/ 0 w 1855538"/>
              <a:gd name="connsiteY3" fmla="*/ 1034069 h 1791086"/>
              <a:gd name="connsiteX0" fmla="*/ 0 w 1855538"/>
              <a:gd name="connsiteY0" fmla="*/ 1064845 h 1821862"/>
              <a:gd name="connsiteX1" fmla="*/ 295495 w 1855538"/>
              <a:gd name="connsiteY1" fmla="*/ 0 h 1821862"/>
              <a:gd name="connsiteX2" fmla="*/ 1855538 w 1855538"/>
              <a:gd name="connsiteY2" fmla="*/ 1821862 h 1821862"/>
              <a:gd name="connsiteX3" fmla="*/ 0 w 1855538"/>
              <a:gd name="connsiteY3" fmla="*/ 1064845 h 1821862"/>
              <a:gd name="connsiteX0" fmla="*/ 0 w 1855538"/>
              <a:gd name="connsiteY0" fmla="*/ 1041763 h 1798780"/>
              <a:gd name="connsiteX1" fmla="*/ 332417 w 1855538"/>
              <a:gd name="connsiteY1" fmla="*/ 0 h 1798780"/>
              <a:gd name="connsiteX2" fmla="*/ 1855538 w 1855538"/>
              <a:gd name="connsiteY2" fmla="*/ 1798780 h 1798780"/>
              <a:gd name="connsiteX3" fmla="*/ 0 w 1855538"/>
              <a:gd name="connsiteY3" fmla="*/ 1041763 h 1798780"/>
              <a:gd name="connsiteX0" fmla="*/ 0 w 1855538"/>
              <a:gd name="connsiteY0" fmla="*/ 1163284 h 1920301"/>
              <a:gd name="connsiteX1" fmla="*/ 493976 w 1855538"/>
              <a:gd name="connsiteY1" fmla="*/ 0 h 1920301"/>
              <a:gd name="connsiteX2" fmla="*/ 1855538 w 1855538"/>
              <a:gd name="connsiteY2" fmla="*/ 1920301 h 1920301"/>
              <a:gd name="connsiteX3" fmla="*/ 0 w 1855538"/>
              <a:gd name="connsiteY3" fmla="*/ 1163284 h 1920301"/>
              <a:gd name="connsiteX0" fmla="*/ 0 w 1855538"/>
              <a:gd name="connsiteY0" fmla="*/ 1163284 h 1920301"/>
              <a:gd name="connsiteX1" fmla="*/ 493976 w 1855538"/>
              <a:gd name="connsiteY1" fmla="*/ 0 h 1920301"/>
              <a:gd name="connsiteX2" fmla="*/ 508410 w 1855538"/>
              <a:gd name="connsiteY2" fmla="*/ 16350 h 1920301"/>
              <a:gd name="connsiteX3" fmla="*/ 1855538 w 1855538"/>
              <a:gd name="connsiteY3" fmla="*/ 1920301 h 1920301"/>
              <a:gd name="connsiteX4" fmla="*/ 0 w 1855538"/>
              <a:gd name="connsiteY4" fmla="*/ 1163284 h 1920301"/>
              <a:gd name="connsiteX0" fmla="*/ 0 w 1855538"/>
              <a:gd name="connsiteY0" fmla="*/ 1163284 h 1920301"/>
              <a:gd name="connsiteX1" fmla="*/ 493976 w 1855538"/>
              <a:gd name="connsiteY1" fmla="*/ 0 h 1920301"/>
              <a:gd name="connsiteX2" fmla="*/ 679178 w 1855538"/>
              <a:gd name="connsiteY2" fmla="*/ 71758 h 1920301"/>
              <a:gd name="connsiteX3" fmla="*/ 1855538 w 1855538"/>
              <a:gd name="connsiteY3" fmla="*/ 1920301 h 1920301"/>
              <a:gd name="connsiteX4" fmla="*/ 0 w 1855538"/>
              <a:gd name="connsiteY4" fmla="*/ 1163284 h 1920301"/>
              <a:gd name="connsiteX0" fmla="*/ 0 w 1855538"/>
              <a:gd name="connsiteY0" fmla="*/ 1091526 h 1848543"/>
              <a:gd name="connsiteX1" fmla="*/ 232394 w 1855538"/>
              <a:gd name="connsiteY1" fmla="*/ 209757 h 1848543"/>
              <a:gd name="connsiteX2" fmla="*/ 679178 w 1855538"/>
              <a:gd name="connsiteY2" fmla="*/ 0 h 1848543"/>
              <a:gd name="connsiteX3" fmla="*/ 1855538 w 1855538"/>
              <a:gd name="connsiteY3" fmla="*/ 1848543 h 1848543"/>
              <a:gd name="connsiteX4" fmla="*/ 0 w 1855538"/>
              <a:gd name="connsiteY4" fmla="*/ 1091526 h 1848543"/>
              <a:gd name="connsiteX0" fmla="*/ 0 w 1855538"/>
              <a:gd name="connsiteY0" fmla="*/ 1226940 h 1983957"/>
              <a:gd name="connsiteX1" fmla="*/ 232394 w 1855538"/>
              <a:gd name="connsiteY1" fmla="*/ 345171 h 1983957"/>
              <a:gd name="connsiteX2" fmla="*/ 489958 w 1855538"/>
              <a:gd name="connsiteY2" fmla="*/ 0 h 1983957"/>
              <a:gd name="connsiteX3" fmla="*/ 1855538 w 1855538"/>
              <a:gd name="connsiteY3" fmla="*/ 1983957 h 1983957"/>
              <a:gd name="connsiteX4" fmla="*/ 0 w 1855538"/>
              <a:gd name="connsiteY4" fmla="*/ 1226940 h 1983957"/>
              <a:gd name="connsiteX0" fmla="*/ 0 w 1855538"/>
              <a:gd name="connsiteY0" fmla="*/ 1226940 h 1983957"/>
              <a:gd name="connsiteX1" fmla="*/ 252395 w 1855538"/>
              <a:gd name="connsiteY1" fmla="*/ 340558 h 1983957"/>
              <a:gd name="connsiteX2" fmla="*/ 489958 w 1855538"/>
              <a:gd name="connsiteY2" fmla="*/ 0 h 1983957"/>
              <a:gd name="connsiteX3" fmla="*/ 1855538 w 1855538"/>
              <a:gd name="connsiteY3" fmla="*/ 1983957 h 1983957"/>
              <a:gd name="connsiteX4" fmla="*/ 0 w 1855538"/>
              <a:gd name="connsiteY4" fmla="*/ 1226940 h 1983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5538" h="1983957">
                <a:moveTo>
                  <a:pt x="0" y="1226940"/>
                </a:moveTo>
                <a:lnTo>
                  <a:pt x="252395" y="340558"/>
                </a:lnTo>
                <a:lnTo>
                  <a:pt x="489958" y="0"/>
                </a:lnTo>
                <a:lnTo>
                  <a:pt x="1855538" y="1983957"/>
                </a:lnTo>
                <a:lnTo>
                  <a:pt x="0" y="1226940"/>
                </a:lnTo>
                <a:close/>
              </a:path>
            </a:pathLst>
          </a:cu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ln>
                <a:solidFill>
                  <a:schemeClr val="bg1">
                    <a:alpha val="0"/>
                  </a:schemeClr>
                </a:solidFill>
              </a:ln>
              <a:gradFill>
                <a:gsLst>
                  <a:gs pos="0">
                    <a:srgbClr val="FFFFFF"/>
                  </a:gs>
                  <a:gs pos="100000">
                    <a:srgbClr val="FFFFFF"/>
                  </a:gs>
                </a:gsLst>
                <a:lin ang="5400000" scaled="0"/>
              </a:gradFill>
            </a:endParaRPr>
          </a:p>
        </p:txBody>
      </p:sp>
      <p:sp>
        <p:nvSpPr>
          <p:cNvPr id="11" name="Rectangle 10"/>
          <p:cNvSpPr/>
          <p:nvPr>
            <p:custDataLst>
              <p:tags r:id="rId5"/>
            </p:custDataLst>
          </p:nvPr>
        </p:nvSpPr>
        <p:spPr>
          <a:xfrm>
            <a:off x="6993465" y="2725413"/>
            <a:ext cx="273712" cy="302909"/>
          </a:xfrm>
          <a:prstGeom prst="rect">
            <a:avLst/>
          </a:prstGeom>
          <a:solidFill>
            <a:schemeClr val="tx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70" name="Rectangle 69"/>
          <p:cNvSpPr/>
          <p:nvPr>
            <p:custDataLst>
              <p:tags r:id="rId6"/>
            </p:custDataLst>
          </p:nvPr>
        </p:nvSpPr>
        <p:spPr>
          <a:xfrm>
            <a:off x="6986744" y="2722021"/>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12" name="Rectangle 11"/>
          <p:cNvSpPr/>
          <p:nvPr>
            <p:custDataLst>
              <p:tags r:id="rId7"/>
            </p:custDataLst>
          </p:nvPr>
        </p:nvSpPr>
        <p:spPr>
          <a:xfrm>
            <a:off x="7312796" y="2725413"/>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2" name="Title 1"/>
          <p:cNvSpPr>
            <a:spLocks noGrp="1"/>
          </p:cNvSpPr>
          <p:nvPr>
            <p:ph type="title"/>
            <p:custDataLst>
              <p:tags r:id="rId8"/>
            </p:custDataLst>
          </p:nvPr>
        </p:nvSpPr>
        <p:spPr>
          <a:xfrm>
            <a:off x="356854" y="465002"/>
            <a:ext cx="8363938" cy="748092"/>
          </a:xfrm>
        </p:spPr>
        <p:txBody>
          <a:bodyPr>
            <a:normAutofit fontScale="90000"/>
          </a:bodyPr>
          <a:lstStyle/>
          <a:p>
            <a:r>
              <a:rPr lang="en-US" sz="3301" dirty="0">
                <a:solidFill>
                  <a:srgbClr val="09009E"/>
                </a:solidFill>
                <a:cs typeface="Segoe UI"/>
              </a:rPr>
              <a:t>Request/Reply</a:t>
            </a:r>
            <a:br>
              <a:rPr lang="en-US" sz="3301" dirty="0">
                <a:cs typeface="Segoe UI"/>
              </a:rPr>
            </a:br>
            <a:r>
              <a:rPr lang="en-US" sz="2101" dirty="0">
                <a:cs typeface="Segoe UI"/>
              </a:rPr>
              <a:t>(TCP &amp; HTTP)</a:t>
            </a:r>
            <a:endParaRPr lang="en-US" sz="3301" dirty="0">
              <a:cs typeface="Segoe UI"/>
            </a:endParaRPr>
          </a:p>
        </p:txBody>
      </p:sp>
      <p:sp>
        <p:nvSpPr>
          <p:cNvPr id="6" name="Content Placeholder 5"/>
          <p:cNvSpPr>
            <a:spLocks noGrp="1"/>
          </p:cNvSpPr>
          <p:nvPr>
            <p:ph type="body" sz="quarter" idx="10"/>
          </p:nvPr>
        </p:nvSpPr>
        <p:spPr>
          <a:xfrm>
            <a:off x="323463" y="2367887"/>
            <a:ext cx="5264701" cy="2933490"/>
          </a:xfrm>
        </p:spPr>
        <p:txBody>
          <a:bodyPr>
            <a:normAutofit lnSpcReduction="10000"/>
          </a:bodyPr>
          <a:lstStyle/>
          <a:p>
            <a:pPr marL="2382">
              <a:spcAft>
                <a:spcPts val="675"/>
              </a:spcAft>
            </a:pPr>
            <a:r>
              <a:rPr lang="en-US" sz="2101" spc="-75" dirty="0">
                <a:latin typeface="Segoe UI Light" pitchFamily="34" charset="0"/>
              </a:rPr>
              <a:t>NetTcpRelayBinding</a:t>
            </a:r>
          </a:p>
          <a:p>
            <a:pPr marL="2382">
              <a:spcAft>
                <a:spcPts val="675"/>
              </a:spcAft>
            </a:pPr>
            <a:r>
              <a:rPr lang="en-US" sz="2101" spc="-75" dirty="0">
                <a:latin typeface="Segoe UI Light" pitchFamily="34" charset="0"/>
              </a:rPr>
              <a:t>WebHttpRelayBinding</a:t>
            </a:r>
          </a:p>
          <a:p>
            <a:pPr marL="2382">
              <a:spcAft>
                <a:spcPts val="675"/>
              </a:spcAft>
            </a:pPr>
            <a:r>
              <a:rPr lang="en-US" sz="2101" spc="-75" dirty="0">
                <a:latin typeface="Segoe UI Light" pitchFamily="34" charset="0"/>
              </a:rPr>
              <a:t>BasicHttpRelayBinding</a:t>
            </a:r>
          </a:p>
          <a:p>
            <a:pPr marL="2382">
              <a:spcAft>
                <a:spcPts val="675"/>
              </a:spcAft>
            </a:pPr>
            <a:r>
              <a:rPr lang="en-US" sz="2101" spc="-75" dirty="0">
                <a:latin typeface="Segoe UI Light" pitchFamily="34" charset="0"/>
              </a:rPr>
              <a:t>WS2007RelayBinding</a:t>
            </a:r>
          </a:p>
          <a:p>
            <a:pPr marL="2382">
              <a:spcAft>
                <a:spcPts val="675"/>
              </a:spcAft>
            </a:pPr>
            <a:r>
              <a:rPr lang="en-US" sz="2101" spc="-75" dirty="0">
                <a:latin typeface="Segoe UI Light" pitchFamily="34" charset="0"/>
              </a:rPr>
              <a:t>Rendezvous Handshake</a:t>
            </a:r>
          </a:p>
          <a:p>
            <a:pPr marL="2382">
              <a:spcAft>
                <a:spcPts val="675"/>
              </a:spcAft>
            </a:pPr>
            <a:r>
              <a:rPr lang="en-US" sz="2101" spc="-75" dirty="0">
                <a:latin typeface="Segoe UI Light" pitchFamily="34" charset="0"/>
              </a:rPr>
              <a:t>Bi-Directional </a:t>
            </a:r>
          </a:p>
          <a:p>
            <a:pPr marL="2382">
              <a:spcAft>
                <a:spcPts val="675"/>
              </a:spcAft>
            </a:pPr>
            <a:r>
              <a:rPr lang="en-US" sz="2101" spc="-75" dirty="0">
                <a:latin typeface="Segoe UI Light" pitchFamily="34" charset="0"/>
              </a:rPr>
              <a:t>Net.Tcp Full Duplex</a:t>
            </a:r>
          </a:p>
          <a:p>
            <a:pPr marL="2382">
              <a:spcAft>
                <a:spcPts val="675"/>
              </a:spcAft>
            </a:pPr>
            <a:r>
              <a:rPr lang="en-US" sz="2101" spc="-75" dirty="0">
                <a:latin typeface="Segoe UI Light" pitchFamily="34" charset="0"/>
              </a:rPr>
              <a:t>No message size limit </a:t>
            </a:r>
          </a:p>
        </p:txBody>
      </p:sp>
      <p:sp>
        <p:nvSpPr>
          <p:cNvPr id="5" name="Rectangle 4"/>
          <p:cNvSpPr/>
          <p:nvPr>
            <p:custDataLst>
              <p:tags r:id="rId9"/>
            </p:custDataLst>
          </p:nvPr>
        </p:nvSpPr>
        <p:spPr>
          <a:xfrm>
            <a:off x="5716145" y="1533673"/>
            <a:ext cx="4425009" cy="1141640"/>
          </a:xfrm>
          <a:prstGeom prst="rect">
            <a:avLst/>
          </a:prstGeom>
          <a:solidFill>
            <a:schemeClr val="accent2"/>
          </a:solidFill>
          <a:ln w="9525" cap="flat" cmpd="sng" algn="ctr">
            <a:noFill/>
            <a:prstDash val="solid"/>
          </a:ln>
          <a:effectLst/>
        </p:spPr>
        <p:txBody>
          <a:bodyPr rtlCol="0" anchor="t"/>
          <a:lstStyle/>
          <a:p>
            <a:pPr algn="ctr" defTabSz="685983">
              <a:defRPr/>
            </a:pPr>
            <a:r>
              <a:rPr lang="en-US" sz="1500" kern="0" dirty="0">
                <a:ln>
                  <a:solidFill>
                    <a:schemeClr val="bg1">
                      <a:alpha val="0"/>
                    </a:schemeClr>
                  </a:solidFill>
                </a:ln>
                <a:solidFill>
                  <a:schemeClr val="bg1"/>
                </a:solidFill>
              </a:rPr>
              <a:t>sb://</a:t>
            </a:r>
            <a:r>
              <a:rPr lang="en-US" sz="1500" i="1" kern="0" dirty="0">
                <a:ln>
                  <a:solidFill>
                    <a:schemeClr val="bg1">
                      <a:alpha val="0"/>
                    </a:schemeClr>
                  </a:solidFill>
                </a:ln>
                <a:solidFill>
                  <a:schemeClr val="accent5">
                    <a:lumMod val="75000"/>
                  </a:schemeClr>
                </a:solidFill>
              </a:rPr>
              <a:t>solution.</a:t>
            </a:r>
            <a:r>
              <a:rPr lang="en-US" sz="1500" kern="0" dirty="0">
                <a:ln>
                  <a:solidFill>
                    <a:schemeClr val="bg1">
                      <a:alpha val="0"/>
                    </a:schemeClr>
                  </a:solidFill>
                </a:ln>
                <a:solidFill>
                  <a:schemeClr val="bg1"/>
                </a:solidFill>
              </a:rPr>
              <a:t>servicebus.windows.net/</a:t>
            </a:r>
            <a:r>
              <a:rPr lang="en-US" sz="1500" kern="0" dirty="0">
                <a:ln>
                  <a:solidFill>
                    <a:schemeClr val="bg1">
                      <a:alpha val="0"/>
                    </a:schemeClr>
                  </a:solidFill>
                </a:ln>
                <a:solidFill>
                  <a:schemeClr val="accent4"/>
                </a:solidFill>
              </a:rPr>
              <a:t>a</a:t>
            </a:r>
            <a:r>
              <a:rPr lang="en-US" sz="1500" kern="0" dirty="0">
                <a:ln>
                  <a:solidFill>
                    <a:schemeClr val="bg1">
                      <a:alpha val="0"/>
                    </a:schemeClr>
                  </a:solidFill>
                </a:ln>
                <a:solidFill>
                  <a:schemeClr val="bg1"/>
                </a:solidFill>
              </a:rPr>
              <a:t>/</a:t>
            </a:r>
            <a:r>
              <a:rPr lang="en-US" sz="1500" kern="0" dirty="0">
                <a:ln>
                  <a:solidFill>
                    <a:schemeClr val="bg1">
                      <a:alpha val="0"/>
                    </a:schemeClr>
                  </a:solidFill>
                </a:ln>
                <a:solidFill>
                  <a:schemeClr val="accent3"/>
                </a:solidFill>
              </a:rPr>
              <a:t>b</a:t>
            </a:r>
            <a:r>
              <a:rPr lang="en-US" sz="1500" kern="0" dirty="0">
                <a:ln>
                  <a:solidFill>
                    <a:schemeClr val="bg1">
                      <a:alpha val="0"/>
                    </a:schemeClr>
                  </a:solidFill>
                </a:ln>
                <a:solidFill>
                  <a:schemeClr val="bg1"/>
                </a:solidFill>
              </a:rPr>
              <a:t>/</a:t>
            </a:r>
          </a:p>
        </p:txBody>
      </p:sp>
      <p:sp>
        <p:nvSpPr>
          <p:cNvPr id="7" name="Rectangle 6"/>
          <p:cNvSpPr/>
          <p:nvPr>
            <p:custDataLst>
              <p:tags r:id="rId10"/>
            </p:custDataLst>
          </p:nvPr>
        </p:nvSpPr>
        <p:spPr>
          <a:xfrm>
            <a:off x="5716144" y="2725413"/>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8" name="Rectangle 7"/>
          <p:cNvSpPr/>
          <p:nvPr>
            <p:custDataLst>
              <p:tags r:id="rId11"/>
            </p:custDataLst>
          </p:nvPr>
        </p:nvSpPr>
        <p:spPr>
          <a:xfrm>
            <a:off x="6035474" y="2725413"/>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9" name="Rectangle 8"/>
          <p:cNvSpPr/>
          <p:nvPr>
            <p:custDataLst>
              <p:tags r:id="rId12"/>
            </p:custDataLst>
          </p:nvPr>
        </p:nvSpPr>
        <p:spPr>
          <a:xfrm>
            <a:off x="6354805" y="2725413"/>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10" name="Rectangle 9"/>
          <p:cNvSpPr/>
          <p:nvPr>
            <p:custDataLst>
              <p:tags r:id="rId13"/>
            </p:custDataLst>
          </p:nvPr>
        </p:nvSpPr>
        <p:spPr>
          <a:xfrm>
            <a:off x="6674135" y="2725413"/>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13" name="Rectangle 12"/>
          <p:cNvSpPr/>
          <p:nvPr>
            <p:custDataLst>
              <p:tags r:id="rId14"/>
            </p:custDataLst>
          </p:nvPr>
        </p:nvSpPr>
        <p:spPr>
          <a:xfrm>
            <a:off x="7632126" y="2725413"/>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14" name="Rectangle 13"/>
          <p:cNvSpPr/>
          <p:nvPr>
            <p:custDataLst>
              <p:tags r:id="rId15"/>
            </p:custDataLst>
          </p:nvPr>
        </p:nvSpPr>
        <p:spPr>
          <a:xfrm>
            <a:off x="7951457" y="2725413"/>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15" name="Rectangle 14"/>
          <p:cNvSpPr/>
          <p:nvPr>
            <p:custDataLst>
              <p:tags r:id="rId16"/>
            </p:custDataLst>
          </p:nvPr>
        </p:nvSpPr>
        <p:spPr>
          <a:xfrm>
            <a:off x="8270787" y="2725413"/>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16" name="Rectangle 15"/>
          <p:cNvSpPr/>
          <p:nvPr>
            <p:custDataLst>
              <p:tags r:id="rId17"/>
            </p:custDataLst>
          </p:nvPr>
        </p:nvSpPr>
        <p:spPr>
          <a:xfrm>
            <a:off x="8590117" y="2725413"/>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17" name="Rectangle 16"/>
          <p:cNvSpPr/>
          <p:nvPr>
            <p:custDataLst>
              <p:tags r:id="rId18"/>
            </p:custDataLst>
          </p:nvPr>
        </p:nvSpPr>
        <p:spPr>
          <a:xfrm>
            <a:off x="8909448" y="2725413"/>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18" name="Rectangle 17"/>
          <p:cNvSpPr/>
          <p:nvPr>
            <p:custDataLst>
              <p:tags r:id="rId19"/>
            </p:custDataLst>
          </p:nvPr>
        </p:nvSpPr>
        <p:spPr>
          <a:xfrm>
            <a:off x="9228778" y="2725413"/>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19" name="Rectangle 18"/>
          <p:cNvSpPr/>
          <p:nvPr>
            <p:custDataLst>
              <p:tags r:id="rId20"/>
            </p:custDataLst>
          </p:nvPr>
        </p:nvSpPr>
        <p:spPr>
          <a:xfrm>
            <a:off x="9548109" y="2725413"/>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20" name="Rectangle 19"/>
          <p:cNvSpPr/>
          <p:nvPr>
            <p:custDataLst>
              <p:tags r:id="rId21"/>
            </p:custDataLst>
          </p:nvPr>
        </p:nvSpPr>
        <p:spPr>
          <a:xfrm>
            <a:off x="9867441" y="2725413"/>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22" name="Oval 97"/>
          <p:cNvSpPr>
            <a:spLocks noChangeArrowheads="1"/>
          </p:cNvSpPr>
          <p:nvPr>
            <p:custDataLst>
              <p:tags r:id="rId22"/>
            </p:custDataLst>
          </p:nvPr>
        </p:nvSpPr>
        <p:spPr bwMode="auto">
          <a:xfrm>
            <a:off x="7608992" y="1771613"/>
            <a:ext cx="193520" cy="196431"/>
          </a:xfrm>
          <a:prstGeom prst="ellipse">
            <a:avLst/>
          </a:prstGeom>
          <a:solidFill>
            <a:schemeClr val="accent1"/>
          </a:solidFill>
          <a:ln w="12700" cap="flat" cmpd="sng" algn="ctr">
            <a:solidFill>
              <a:schemeClr val="bg1"/>
            </a:solidFill>
            <a:prstDash val="solid"/>
            <a:headEnd/>
            <a:tailEnd/>
          </a:ln>
          <a:effectLst/>
        </p:spPr>
        <p:txBody>
          <a:bodyPr vert="horz" wrap="square" lIns="0" tIns="0" rIns="0" bIns="0" numCol="1" anchor="t" anchorCtr="0" compatLnSpc="1">
            <a:prstTxWarp prst="textNoShape">
              <a:avLst/>
            </a:prstTxWarp>
          </a:bodyPr>
          <a:lstStyle/>
          <a:p>
            <a:pPr defTabSz="685983"/>
            <a:endParaRPr lang="en-US" sz="1050" kern="0" dirty="0">
              <a:ln>
                <a:solidFill>
                  <a:schemeClr val="bg1">
                    <a:alpha val="0"/>
                  </a:schemeClr>
                </a:solidFill>
              </a:ln>
              <a:solidFill>
                <a:srgbClr val="FFFFFF"/>
              </a:solidFill>
              <a:latin typeface="Segoe UI"/>
              <a:sym typeface="Segoe UI"/>
            </a:endParaRPr>
          </a:p>
        </p:txBody>
      </p:sp>
      <p:sp>
        <p:nvSpPr>
          <p:cNvPr id="23" name="Oval 96"/>
          <p:cNvSpPr>
            <a:spLocks noChangeArrowheads="1"/>
          </p:cNvSpPr>
          <p:nvPr>
            <p:custDataLst>
              <p:tags r:id="rId23"/>
            </p:custDataLst>
          </p:nvPr>
        </p:nvSpPr>
        <p:spPr bwMode="auto">
          <a:xfrm>
            <a:off x="7193204" y="2009766"/>
            <a:ext cx="193520" cy="196431"/>
          </a:xfrm>
          <a:prstGeom prst="ellipse">
            <a:avLst/>
          </a:prstGeom>
          <a:solidFill>
            <a:schemeClr val="accent4"/>
          </a:solidFill>
          <a:ln w="12700" cap="flat" cmpd="sng" algn="ctr">
            <a:solidFill>
              <a:schemeClr val="bg1"/>
            </a:solidFill>
            <a:prstDash val="solid"/>
            <a:headEnd/>
            <a:tailEnd/>
          </a:ln>
          <a:effectLst/>
        </p:spPr>
        <p:txBody>
          <a:bodyPr vert="horz" wrap="square" lIns="68598" tIns="34299" rIns="68598" bIns="34299" numCol="1" anchor="t" anchorCtr="0" compatLnSpc="1">
            <a:prstTxWarp prst="textNoShape">
              <a:avLst/>
            </a:prstTxWarp>
          </a:bodyPr>
          <a:lstStyle/>
          <a:p>
            <a:pPr defTabSz="685983"/>
            <a:endParaRPr lang="en-US" sz="1050" kern="0" dirty="0">
              <a:ln>
                <a:solidFill>
                  <a:schemeClr val="bg1">
                    <a:alpha val="0"/>
                  </a:schemeClr>
                </a:solidFill>
              </a:ln>
              <a:solidFill>
                <a:srgbClr val="FFFFFF"/>
              </a:solidFill>
              <a:latin typeface="Segoe UI"/>
              <a:sym typeface="Segoe UI"/>
            </a:endParaRPr>
          </a:p>
        </p:txBody>
      </p:sp>
      <p:sp>
        <p:nvSpPr>
          <p:cNvPr id="24" name="Oval 95"/>
          <p:cNvSpPr>
            <a:spLocks noChangeArrowheads="1"/>
          </p:cNvSpPr>
          <p:nvPr>
            <p:custDataLst>
              <p:tags r:id="rId24"/>
            </p:custDataLst>
          </p:nvPr>
        </p:nvSpPr>
        <p:spPr bwMode="auto">
          <a:xfrm>
            <a:off x="8024780" y="2009766"/>
            <a:ext cx="193520" cy="196431"/>
          </a:xfrm>
          <a:prstGeom prst="ellipse">
            <a:avLst/>
          </a:prstGeom>
          <a:solidFill>
            <a:srgbClr val="5BB5F3"/>
          </a:solidFill>
          <a:ln w="12700" cap="flat" cmpd="sng" algn="ctr">
            <a:solidFill>
              <a:schemeClr val="bg1"/>
            </a:solidFill>
            <a:prstDash val="solid"/>
            <a:headEnd/>
            <a:tailEnd/>
          </a:ln>
          <a:effectLst/>
        </p:spPr>
        <p:txBody>
          <a:bodyPr vert="horz" wrap="square" lIns="68598" tIns="34299" rIns="68598" bIns="34299" numCol="1" anchor="t" anchorCtr="0" compatLnSpc="1">
            <a:prstTxWarp prst="textNoShape">
              <a:avLst/>
            </a:prstTxWarp>
          </a:bodyPr>
          <a:lstStyle/>
          <a:p>
            <a:pPr defTabSz="685983">
              <a:defRPr/>
            </a:pPr>
            <a:endParaRPr lang="en-US" sz="1050" kern="0" dirty="0">
              <a:ln>
                <a:solidFill>
                  <a:schemeClr val="bg1">
                    <a:alpha val="0"/>
                  </a:schemeClr>
                </a:solidFill>
              </a:ln>
              <a:solidFill>
                <a:srgbClr val="FFFFFF"/>
              </a:solidFill>
              <a:latin typeface="Segoe UI"/>
              <a:sym typeface="Segoe UI"/>
            </a:endParaRPr>
          </a:p>
        </p:txBody>
      </p:sp>
      <p:sp>
        <p:nvSpPr>
          <p:cNvPr id="25" name="Oval 94"/>
          <p:cNvSpPr>
            <a:spLocks noChangeArrowheads="1"/>
          </p:cNvSpPr>
          <p:nvPr>
            <p:custDataLst>
              <p:tags r:id="rId25"/>
            </p:custDataLst>
          </p:nvPr>
        </p:nvSpPr>
        <p:spPr bwMode="auto">
          <a:xfrm>
            <a:off x="8248217" y="2279001"/>
            <a:ext cx="193520" cy="196431"/>
          </a:xfrm>
          <a:prstGeom prst="ellipse">
            <a:avLst/>
          </a:prstGeom>
          <a:solidFill>
            <a:schemeClr val="accent4"/>
          </a:solidFill>
          <a:ln w="12700" cap="flat" cmpd="sng" algn="ctr">
            <a:solidFill>
              <a:schemeClr val="bg1"/>
            </a:solidFill>
            <a:prstDash val="solid"/>
            <a:headEnd/>
            <a:tailEnd/>
          </a:ln>
          <a:effectLst/>
        </p:spPr>
        <p:txBody>
          <a:bodyPr vert="horz" wrap="square" lIns="68598" tIns="34299" rIns="68598" bIns="34299" numCol="1" anchor="t" anchorCtr="0" compatLnSpc="1">
            <a:prstTxWarp prst="textNoShape">
              <a:avLst/>
            </a:prstTxWarp>
          </a:bodyPr>
          <a:lstStyle/>
          <a:p>
            <a:pPr defTabSz="685983"/>
            <a:endParaRPr lang="en-US" sz="1050" kern="0" dirty="0">
              <a:ln>
                <a:solidFill>
                  <a:schemeClr val="bg1">
                    <a:alpha val="0"/>
                  </a:schemeClr>
                </a:solidFill>
              </a:ln>
              <a:solidFill>
                <a:srgbClr val="FFFFFF"/>
              </a:solidFill>
              <a:latin typeface="Segoe UI"/>
              <a:sym typeface="Segoe UI"/>
            </a:endParaRPr>
          </a:p>
        </p:txBody>
      </p:sp>
      <p:sp>
        <p:nvSpPr>
          <p:cNvPr id="26" name="Oval 92"/>
          <p:cNvSpPr>
            <a:spLocks noChangeArrowheads="1"/>
          </p:cNvSpPr>
          <p:nvPr>
            <p:custDataLst>
              <p:tags r:id="rId26"/>
            </p:custDataLst>
          </p:nvPr>
        </p:nvSpPr>
        <p:spPr bwMode="auto">
          <a:xfrm>
            <a:off x="7386723" y="2279001"/>
            <a:ext cx="193520" cy="196431"/>
          </a:xfrm>
          <a:prstGeom prst="ellipse">
            <a:avLst/>
          </a:prstGeom>
          <a:solidFill>
            <a:schemeClr val="accent4"/>
          </a:solidFill>
          <a:ln w="12700" cap="flat" cmpd="sng" algn="ctr">
            <a:solidFill>
              <a:schemeClr val="bg1"/>
            </a:solidFill>
            <a:prstDash val="solid"/>
            <a:headEnd/>
            <a:tailEnd/>
          </a:ln>
          <a:effectLst/>
        </p:spPr>
        <p:txBody>
          <a:bodyPr vert="horz" wrap="square" lIns="68598" tIns="34299" rIns="68598" bIns="34299" numCol="1" anchor="t" anchorCtr="0" compatLnSpc="1">
            <a:prstTxWarp prst="textNoShape">
              <a:avLst/>
            </a:prstTxWarp>
          </a:bodyPr>
          <a:lstStyle/>
          <a:p>
            <a:pPr defTabSz="685983"/>
            <a:endParaRPr lang="en-US" sz="1050" kern="0" dirty="0">
              <a:ln>
                <a:solidFill>
                  <a:schemeClr val="bg1">
                    <a:alpha val="0"/>
                  </a:schemeClr>
                </a:solidFill>
              </a:ln>
              <a:solidFill>
                <a:srgbClr val="FFFFFF"/>
              </a:solidFill>
              <a:latin typeface="Segoe UI"/>
              <a:sym typeface="Segoe UI"/>
            </a:endParaRPr>
          </a:p>
        </p:txBody>
      </p:sp>
      <p:sp>
        <p:nvSpPr>
          <p:cNvPr id="27" name="Oval 91"/>
          <p:cNvSpPr>
            <a:spLocks noChangeArrowheads="1"/>
          </p:cNvSpPr>
          <p:nvPr>
            <p:custDataLst>
              <p:tags r:id="rId27"/>
            </p:custDataLst>
          </p:nvPr>
        </p:nvSpPr>
        <p:spPr bwMode="auto">
          <a:xfrm>
            <a:off x="6956212" y="2279001"/>
            <a:ext cx="193520" cy="196431"/>
          </a:xfrm>
          <a:prstGeom prst="ellipse">
            <a:avLst/>
          </a:prstGeom>
          <a:solidFill>
            <a:schemeClr val="accent4"/>
          </a:solidFill>
          <a:ln w="12700" cap="flat" cmpd="sng" algn="ctr">
            <a:solidFill>
              <a:schemeClr val="bg1"/>
            </a:solidFill>
            <a:prstDash val="solid"/>
            <a:headEnd/>
            <a:tailEnd/>
          </a:ln>
          <a:effectLst/>
        </p:spPr>
        <p:txBody>
          <a:bodyPr vert="horz" wrap="square" lIns="68598" tIns="34299" rIns="68598" bIns="34299" numCol="1" anchor="t" anchorCtr="0" compatLnSpc="1">
            <a:prstTxWarp prst="textNoShape">
              <a:avLst/>
            </a:prstTxWarp>
          </a:bodyPr>
          <a:lstStyle/>
          <a:p>
            <a:pPr defTabSz="685983"/>
            <a:endParaRPr lang="en-US" sz="1050" kern="0" dirty="0">
              <a:ln>
                <a:solidFill>
                  <a:schemeClr val="bg1">
                    <a:alpha val="0"/>
                  </a:schemeClr>
                </a:solidFill>
              </a:ln>
              <a:solidFill>
                <a:srgbClr val="FFFFFF"/>
              </a:solidFill>
              <a:latin typeface="Segoe UI"/>
              <a:sym typeface="Segoe UI"/>
            </a:endParaRPr>
          </a:p>
        </p:txBody>
      </p:sp>
      <p:sp>
        <p:nvSpPr>
          <p:cNvPr id="28" name="AutoShape 90"/>
          <p:cNvSpPr>
            <a:spLocks noChangeShapeType="1"/>
          </p:cNvSpPr>
          <p:nvPr>
            <p:custDataLst>
              <p:tags r:id="rId28"/>
            </p:custDataLst>
          </p:nvPr>
        </p:nvSpPr>
        <p:spPr bwMode="auto">
          <a:xfrm flipH="1">
            <a:off x="7365514" y="1869827"/>
            <a:ext cx="243477" cy="170424"/>
          </a:xfrm>
          <a:prstGeom prst="straightConnector1">
            <a:avLst/>
          </a:prstGeom>
          <a:noFill/>
          <a:ln w="12700">
            <a:solidFill>
              <a:schemeClr val="bg1"/>
            </a:solidFill>
            <a:round/>
            <a:headEnd/>
            <a:tailEnd/>
          </a:ln>
        </p:spPr>
        <p:txBody>
          <a:bodyPr vert="horz" wrap="square" lIns="68598" tIns="34299" rIns="68598" bIns="34299" numCol="1" anchor="t" anchorCtr="0" compatLnSpc="1">
            <a:prstTxWarp prst="textNoShape">
              <a:avLst/>
            </a:prstTxWarp>
          </a:bodyPr>
          <a:lstStyle/>
          <a:p>
            <a:pPr defTabSz="685983">
              <a:defRPr/>
            </a:pPr>
            <a:endParaRPr lang="en-US" sz="1050" kern="0" dirty="0">
              <a:ln>
                <a:solidFill>
                  <a:schemeClr val="bg1">
                    <a:alpha val="0"/>
                  </a:schemeClr>
                </a:solidFill>
              </a:ln>
              <a:solidFill>
                <a:sysClr val="windowText" lastClr="000000"/>
              </a:solidFill>
            </a:endParaRPr>
          </a:p>
        </p:txBody>
      </p:sp>
      <p:sp>
        <p:nvSpPr>
          <p:cNvPr id="29" name="AutoShape 88"/>
          <p:cNvSpPr>
            <a:spLocks noChangeShapeType="1"/>
          </p:cNvSpPr>
          <p:nvPr>
            <p:custDataLst>
              <p:tags r:id="rId29"/>
            </p:custDataLst>
          </p:nvPr>
        </p:nvSpPr>
        <p:spPr bwMode="auto">
          <a:xfrm flipH="1">
            <a:off x="7982243" y="2171746"/>
            <a:ext cx="71051" cy="122140"/>
          </a:xfrm>
          <a:prstGeom prst="straightConnector1">
            <a:avLst/>
          </a:prstGeom>
          <a:noFill/>
          <a:ln w="12700">
            <a:solidFill>
              <a:schemeClr val="bg1"/>
            </a:solidFill>
            <a:round/>
            <a:headEnd/>
            <a:tailEnd/>
          </a:ln>
        </p:spPr>
        <p:txBody>
          <a:bodyPr vert="horz" wrap="square" lIns="68598" tIns="34299" rIns="68598" bIns="34299" numCol="1" anchor="t" anchorCtr="0" compatLnSpc="1">
            <a:prstTxWarp prst="textNoShape">
              <a:avLst/>
            </a:prstTxWarp>
          </a:bodyPr>
          <a:lstStyle/>
          <a:p>
            <a:pPr defTabSz="685983">
              <a:defRPr/>
            </a:pPr>
            <a:endParaRPr lang="en-US" sz="1050" kern="0" dirty="0">
              <a:ln>
                <a:solidFill>
                  <a:schemeClr val="bg1">
                    <a:alpha val="0"/>
                  </a:schemeClr>
                </a:solidFill>
              </a:ln>
              <a:solidFill>
                <a:sysClr val="windowText" lastClr="000000"/>
              </a:solidFill>
            </a:endParaRPr>
          </a:p>
        </p:txBody>
      </p:sp>
      <p:sp>
        <p:nvSpPr>
          <p:cNvPr id="30" name="AutoShape 87"/>
          <p:cNvSpPr>
            <a:spLocks noChangeShapeType="1"/>
          </p:cNvSpPr>
          <p:nvPr>
            <p:custDataLst>
              <p:tags r:id="rId30"/>
            </p:custDataLst>
          </p:nvPr>
        </p:nvSpPr>
        <p:spPr bwMode="auto">
          <a:xfrm>
            <a:off x="8189787" y="2171746"/>
            <a:ext cx="86944" cy="122140"/>
          </a:xfrm>
          <a:prstGeom prst="straightConnector1">
            <a:avLst/>
          </a:prstGeom>
          <a:noFill/>
          <a:ln w="12700">
            <a:solidFill>
              <a:schemeClr val="bg1"/>
            </a:solidFill>
            <a:round/>
            <a:headEnd/>
            <a:tailEnd/>
          </a:ln>
        </p:spPr>
        <p:txBody>
          <a:bodyPr vert="horz" wrap="square" lIns="68598" tIns="34299" rIns="68598" bIns="34299" numCol="1" anchor="t" anchorCtr="0" compatLnSpc="1">
            <a:prstTxWarp prst="textNoShape">
              <a:avLst/>
            </a:prstTxWarp>
          </a:bodyPr>
          <a:lstStyle/>
          <a:p>
            <a:pPr defTabSz="685983">
              <a:defRPr/>
            </a:pPr>
            <a:endParaRPr lang="en-US" sz="1050" kern="0" dirty="0">
              <a:ln>
                <a:solidFill>
                  <a:schemeClr val="bg1">
                    <a:alpha val="0"/>
                  </a:schemeClr>
                </a:solidFill>
              </a:ln>
              <a:solidFill>
                <a:sysClr val="windowText" lastClr="000000"/>
              </a:solidFill>
            </a:endParaRPr>
          </a:p>
        </p:txBody>
      </p:sp>
      <p:sp>
        <p:nvSpPr>
          <p:cNvPr id="31" name="AutoShape 86"/>
          <p:cNvSpPr>
            <a:spLocks noChangeShapeType="1"/>
          </p:cNvSpPr>
          <p:nvPr>
            <p:custDataLst>
              <p:tags r:id="rId31"/>
            </p:custDataLst>
          </p:nvPr>
        </p:nvSpPr>
        <p:spPr bwMode="auto">
          <a:xfrm>
            <a:off x="7358210" y="2171746"/>
            <a:ext cx="57028" cy="122140"/>
          </a:xfrm>
          <a:prstGeom prst="straightConnector1">
            <a:avLst/>
          </a:prstGeom>
          <a:noFill/>
          <a:ln w="12700">
            <a:solidFill>
              <a:schemeClr val="bg1"/>
            </a:solidFill>
            <a:round/>
            <a:headEnd/>
            <a:tailEnd/>
          </a:ln>
        </p:spPr>
        <p:txBody>
          <a:bodyPr vert="horz" wrap="square" lIns="68598" tIns="34299" rIns="68598" bIns="34299" numCol="1" anchor="t" anchorCtr="0" compatLnSpc="1">
            <a:prstTxWarp prst="textNoShape">
              <a:avLst/>
            </a:prstTxWarp>
          </a:bodyPr>
          <a:lstStyle/>
          <a:p>
            <a:pPr defTabSz="685983">
              <a:defRPr/>
            </a:pPr>
            <a:endParaRPr lang="en-US" sz="1050" kern="0" dirty="0">
              <a:ln>
                <a:solidFill>
                  <a:schemeClr val="bg1">
                    <a:alpha val="0"/>
                  </a:schemeClr>
                </a:solidFill>
              </a:ln>
              <a:solidFill>
                <a:sysClr val="windowText" lastClr="000000"/>
              </a:solidFill>
            </a:endParaRPr>
          </a:p>
        </p:txBody>
      </p:sp>
      <p:sp>
        <p:nvSpPr>
          <p:cNvPr id="32" name="AutoShape 85"/>
          <p:cNvSpPr>
            <a:spLocks noChangeShapeType="1"/>
          </p:cNvSpPr>
          <p:nvPr>
            <p:custDataLst>
              <p:tags r:id="rId32"/>
            </p:custDataLst>
          </p:nvPr>
        </p:nvSpPr>
        <p:spPr bwMode="auto">
          <a:xfrm flipH="1">
            <a:off x="7121218" y="2171746"/>
            <a:ext cx="100500" cy="122140"/>
          </a:xfrm>
          <a:prstGeom prst="straightConnector1">
            <a:avLst/>
          </a:prstGeom>
          <a:noFill/>
          <a:ln w="12700">
            <a:solidFill>
              <a:schemeClr val="bg1"/>
            </a:solidFill>
            <a:round/>
            <a:headEnd/>
            <a:tailEnd/>
          </a:ln>
        </p:spPr>
        <p:txBody>
          <a:bodyPr vert="horz" wrap="square" lIns="68598" tIns="34299" rIns="68598" bIns="34299" numCol="1" anchor="t" anchorCtr="0" compatLnSpc="1">
            <a:prstTxWarp prst="textNoShape">
              <a:avLst/>
            </a:prstTxWarp>
          </a:bodyPr>
          <a:lstStyle/>
          <a:p>
            <a:pPr defTabSz="685983">
              <a:defRPr/>
            </a:pPr>
            <a:endParaRPr lang="en-US" sz="1050" kern="0" dirty="0">
              <a:ln>
                <a:solidFill>
                  <a:schemeClr val="bg1">
                    <a:alpha val="0"/>
                  </a:schemeClr>
                </a:solidFill>
              </a:ln>
              <a:solidFill>
                <a:sysClr val="windowText" lastClr="000000"/>
              </a:solidFill>
            </a:endParaRPr>
          </a:p>
        </p:txBody>
      </p:sp>
      <p:sp>
        <p:nvSpPr>
          <p:cNvPr id="33" name="AutoShape 90"/>
          <p:cNvSpPr>
            <a:spLocks noChangeShapeType="1"/>
          </p:cNvSpPr>
          <p:nvPr>
            <p:custDataLst>
              <p:tags r:id="rId33"/>
            </p:custDataLst>
          </p:nvPr>
        </p:nvSpPr>
        <p:spPr bwMode="auto">
          <a:xfrm>
            <a:off x="7804946" y="1869827"/>
            <a:ext cx="243477" cy="170424"/>
          </a:xfrm>
          <a:prstGeom prst="straightConnector1">
            <a:avLst/>
          </a:prstGeom>
          <a:noFill/>
          <a:ln w="12700">
            <a:solidFill>
              <a:schemeClr val="bg1"/>
            </a:solidFill>
            <a:round/>
            <a:headEnd/>
            <a:tailEnd/>
          </a:ln>
        </p:spPr>
        <p:txBody>
          <a:bodyPr vert="horz" wrap="square" lIns="68598" tIns="34299" rIns="68598" bIns="34299" numCol="1" anchor="t" anchorCtr="0" compatLnSpc="1">
            <a:prstTxWarp prst="textNoShape">
              <a:avLst/>
            </a:prstTxWarp>
          </a:bodyPr>
          <a:lstStyle/>
          <a:p>
            <a:pPr defTabSz="685983">
              <a:defRPr/>
            </a:pPr>
            <a:endParaRPr lang="en-US" sz="1050" kern="0" dirty="0">
              <a:ln>
                <a:solidFill>
                  <a:schemeClr val="bg1">
                    <a:alpha val="0"/>
                  </a:schemeClr>
                </a:solidFill>
              </a:ln>
              <a:solidFill>
                <a:sysClr val="windowText" lastClr="000000"/>
              </a:solidFill>
            </a:endParaRPr>
          </a:p>
        </p:txBody>
      </p:sp>
      <p:sp>
        <p:nvSpPr>
          <p:cNvPr id="34" name="Oval 93"/>
          <p:cNvSpPr>
            <a:spLocks noChangeArrowheads="1"/>
          </p:cNvSpPr>
          <p:nvPr>
            <p:custDataLst>
              <p:tags r:id="rId34"/>
            </p:custDataLst>
          </p:nvPr>
        </p:nvSpPr>
        <p:spPr bwMode="auto">
          <a:xfrm>
            <a:off x="7817237" y="2279001"/>
            <a:ext cx="193520" cy="196431"/>
          </a:xfrm>
          <a:prstGeom prst="ellipse">
            <a:avLst/>
          </a:prstGeom>
          <a:solidFill>
            <a:schemeClr val="accent3"/>
          </a:solidFill>
          <a:ln w="12700" cap="flat" cmpd="sng" algn="ctr">
            <a:solidFill>
              <a:schemeClr val="bg1"/>
            </a:solidFill>
            <a:prstDash val="solid"/>
            <a:headEnd/>
            <a:tailEnd/>
          </a:ln>
          <a:effectLst/>
        </p:spPr>
        <p:txBody>
          <a:bodyPr vert="horz" wrap="square" lIns="0" tIns="0" rIns="0" bIns="0" numCol="1" anchor="t" anchorCtr="0" compatLnSpc="1">
            <a:prstTxWarp prst="textNoShape">
              <a:avLst/>
            </a:prstTxWarp>
          </a:bodyPr>
          <a:lstStyle/>
          <a:p>
            <a:pPr defTabSz="685983"/>
            <a:endParaRPr lang="en-US" sz="1050" kern="0" dirty="0">
              <a:ln>
                <a:solidFill>
                  <a:schemeClr val="bg1">
                    <a:alpha val="0"/>
                  </a:schemeClr>
                </a:solidFill>
              </a:ln>
              <a:solidFill>
                <a:srgbClr val="FFFFFF"/>
              </a:solidFill>
              <a:latin typeface="Segoe UI"/>
              <a:sym typeface="Segoe UI"/>
            </a:endParaRPr>
          </a:p>
        </p:txBody>
      </p:sp>
      <p:sp>
        <p:nvSpPr>
          <p:cNvPr id="35" name="Freeform 34"/>
          <p:cNvSpPr/>
          <p:nvPr>
            <p:custDataLst>
              <p:tags r:id="rId35"/>
            </p:custDataLst>
          </p:nvPr>
        </p:nvSpPr>
        <p:spPr>
          <a:xfrm rot="21235890">
            <a:off x="8025796" y="2311886"/>
            <a:ext cx="438816" cy="428756"/>
          </a:xfrm>
          <a:custGeom>
            <a:avLst/>
            <a:gdLst>
              <a:gd name="connsiteX0" fmla="*/ 0 w 664368"/>
              <a:gd name="connsiteY0" fmla="*/ 0 h 395287"/>
              <a:gd name="connsiteX1" fmla="*/ 664368 w 664368"/>
              <a:gd name="connsiteY1" fmla="*/ 395287 h 395287"/>
              <a:gd name="connsiteX0" fmla="*/ 0 w 664368"/>
              <a:gd name="connsiteY0" fmla="*/ 0 h 395287"/>
              <a:gd name="connsiteX1" fmla="*/ 664368 w 664368"/>
              <a:gd name="connsiteY1" fmla="*/ 395287 h 395287"/>
              <a:gd name="connsiteX0" fmla="*/ 0 w 664368"/>
              <a:gd name="connsiteY0" fmla="*/ 0 h 395287"/>
              <a:gd name="connsiteX1" fmla="*/ 664368 w 664368"/>
              <a:gd name="connsiteY1" fmla="*/ 395287 h 395287"/>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Lst>
            <a:ahLst/>
            <a:cxnLst>
              <a:cxn ang="0">
                <a:pos x="connsiteX0" y="connsiteY0"/>
              </a:cxn>
              <a:cxn ang="0">
                <a:pos x="connsiteX1" y="connsiteY1"/>
              </a:cxn>
            </a:cxnLst>
            <a:rect l="l" t="t" r="r" b="b"/>
            <a:pathLst>
              <a:path w="642937" h="407193">
                <a:moveTo>
                  <a:pt x="0" y="0"/>
                </a:moveTo>
                <a:cubicBezTo>
                  <a:pt x="214312" y="38893"/>
                  <a:pt x="490537" y="146844"/>
                  <a:pt x="642937" y="407193"/>
                </a:cubicBezTo>
              </a:path>
            </a:pathLst>
          </a:custGeom>
          <a:ln w="28575">
            <a:solidFill>
              <a:schemeClr val="accent3"/>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p>
        </p:txBody>
      </p:sp>
      <p:sp>
        <p:nvSpPr>
          <p:cNvPr id="38" name="Left-Right Arrow 37"/>
          <p:cNvSpPr/>
          <p:nvPr>
            <p:custDataLst>
              <p:tags r:id="rId36"/>
            </p:custDataLst>
          </p:nvPr>
        </p:nvSpPr>
        <p:spPr bwMode="auto">
          <a:xfrm>
            <a:off x="5906635" y="3112340"/>
            <a:ext cx="609991" cy="316518"/>
          </a:xfrm>
          <a:prstGeom prst="leftRightArrow">
            <a:avLst>
              <a:gd name="adj1" fmla="val 61421"/>
              <a:gd name="adj2" fmla="val 30607"/>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defRPr/>
            </a:pPr>
            <a:r>
              <a:rPr lang="en-US" sz="1050" dirty="0">
                <a:ln>
                  <a:solidFill>
                    <a:schemeClr val="bg1">
                      <a:alpha val="0"/>
                    </a:schemeClr>
                  </a:solidFill>
                </a:ln>
                <a:solidFill>
                  <a:srgbClr val="595959"/>
                </a:solidFill>
              </a:rPr>
              <a:t>NLB</a:t>
            </a:r>
          </a:p>
        </p:txBody>
      </p:sp>
      <p:sp>
        <p:nvSpPr>
          <p:cNvPr id="39" name="Freeform 38"/>
          <p:cNvSpPr/>
          <p:nvPr>
            <p:custDataLst>
              <p:tags r:id="rId37"/>
            </p:custDataLst>
          </p:nvPr>
        </p:nvSpPr>
        <p:spPr>
          <a:xfrm rot="15391403">
            <a:off x="7140503" y="2696903"/>
            <a:ext cx="1036559" cy="510740"/>
          </a:xfrm>
          <a:custGeom>
            <a:avLst/>
            <a:gdLst>
              <a:gd name="connsiteX0" fmla="*/ 0 w 664368"/>
              <a:gd name="connsiteY0" fmla="*/ 0 h 395287"/>
              <a:gd name="connsiteX1" fmla="*/ 664368 w 664368"/>
              <a:gd name="connsiteY1" fmla="*/ 395287 h 395287"/>
              <a:gd name="connsiteX0" fmla="*/ 0 w 664368"/>
              <a:gd name="connsiteY0" fmla="*/ 0 h 395287"/>
              <a:gd name="connsiteX1" fmla="*/ 664368 w 664368"/>
              <a:gd name="connsiteY1" fmla="*/ 395287 h 395287"/>
              <a:gd name="connsiteX0" fmla="*/ 0 w 664368"/>
              <a:gd name="connsiteY0" fmla="*/ 0 h 395287"/>
              <a:gd name="connsiteX1" fmla="*/ 664368 w 664368"/>
              <a:gd name="connsiteY1" fmla="*/ 395287 h 395287"/>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 name="connsiteX0" fmla="*/ 0 w 695884"/>
              <a:gd name="connsiteY0" fmla="*/ 0 h 203101"/>
              <a:gd name="connsiteX1" fmla="*/ 695884 w 695884"/>
              <a:gd name="connsiteY1" fmla="*/ 203101 h 203101"/>
              <a:gd name="connsiteX0" fmla="*/ 0 w 695884"/>
              <a:gd name="connsiteY0" fmla="*/ 78976 h 282077"/>
              <a:gd name="connsiteX1" fmla="*/ 695884 w 695884"/>
              <a:gd name="connsiteY1" fmla="*/ 282077 h 282077"/>
              <a:gd name="connsiteX0" fmla="*/ 0 w 695884"/>
              <a:gd name="connsiteY0" fmla="*/ 57168 h 260269"/>
              <a:gd name="connsiteX1" fmla="*/ 695884 w 695884"/>
              <a:gd name="connsiteY1" fmla="*/ 260269 h 260269"/>
              <a:gd name="connsiteX0" fmla="*/ 0 w 695884"/>
              <a:gd name="connsiteY0" fmla="*/ 48314 h 251415"/>
              <a:gd name="connsiteX1" fmla="*/ 695884 w 695884"/>
              <a:gd name="connsiteY1" fmla="*/ 251415 h 251415"/>
              <a:gd name="connsiteX0" fmla="*/ 0 w 695884"/>
              <a:gd name="connsiteY0" fmla="*/ 72713 h 275814"/>
              <a:gd name="connsiteX1" fmla="*/ 695884 w 695884"/>
              <a:gd name="connsiteY1" fmla="*/ 275814 h 275814"/>
              <a:gd name="connsiteX0" fmla="*/ 0 w 695884"/>
              <a:gd name="connsiteY0" fmla="*/ 90755 h 293856"/>
              <a:gd name="connsiteX1" fmla="*/ 695884 w 695884"/>
              <a:gd name="connsiteY1" fmla="*/ 293856 h 293856"/>
              <a:gd name="connsiteX0" fmla="*/ 0 w 695884"/>
              <a:gd name="connsiteY0" fmla="*/ 120440 h 323541"/>
              <a:gd name="connsiteX1" fmla="*/ 695884 w 695884"/>
              <a:gd name="connsiteY1" fmla="*/ 323541 h 323541"/>
            </a:gdLst>
            <a:ahLst/>
            <a:cxnLst>
              <a:cxn ang="0">
                <a:pos x="connsiteX0" y="connsiteY0"/>
              </a:cxn>
              <a:cxn ang="0">
                <a:pos x="connsiteX1" y="connsiteY1"/>
              </a:cxn>
            </a:cxnLst>
            <a:rect l="l" t="t" r="r" b="b"/>
            <a:pathLst>
              <a:path w="695884" h="323541">
                <a:moveTo>
                  <a:pt x="0" y="120440"/>
                </a:moveTo>
                <a:cubicBezTo>
                  <a:pt x="266287" y="-104179"/>
                  <a:pt x="620061" y="-2261"/>
                  <a:pt x="695884" y="323541"/>
                </a:cubicBezTo>
              </a:path>
            </a:pathLst>
          </a:custGeom>
          <a:ln w="28575">
            <a:solidFill>
              <a:schemeClr val="accent3"/>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p>
        </p:txBody>
      </p:sp>
      <p:sp>
        <p:nvSpPr>
          <p:cNvPr id="43" name="TextBox 42"/>
          <p:cNvSpPr txBox="1"/>
          <p:nvPr>
            <p:custDataLst>
              <p:tags r:id="rId38"/>
            </p:custDataLst>
          </p:nvPr>
        </p:nvSpPr>
        <p:spPr>
          <a:xfrm flipH="1">
            <a:off x="8962662" y="4173718"/>
            <a:ext cx="589628" cy="415498"/>
          </a:xfrm>
          <a:prstGeom prst="rect">
            <a:avLst/>
          </a:prstGeom>
          <a:noFill/>
          <a:effectLst/>
        </p:spPr>
        <p:txBody>
          <a:bodyPr wrap="square" lIns="0" tIns="0" rIns="0" bIns="0" rtlCol="0">
            <a:spAutoFit/>
          </a:bodyPr>
          <a:lstStyle/>
          <a:p>
            <a:pPr defTabSz="685757" fontAlgn="base">
              <a:spcBef>
                <a:spcPct val="0"/>
              </a:spcBef>
              <a:spcAft>
                <a:spcPct val="0"/>
              </a:spcAft>
              <a:defRPr/>
            </a:pPr>
            <a:r>
              <a:rPr lang="en-US" sz="900" dirty="0">
                <a:ln>
                  <a:solidFill>
                    <a:schemeClr val="bg1">
                      <a:alpha val="0"/>
                    </a:schemeClr>
                  </a:solidFill>
                </a:ln>
                <a:solidFill>
                  <a:srgbClr val="595959">
                    <a:alpha val="99000"/>
                  </a:srgbClr>
                </a:solidFill>
              </a:rPr>
              <a:t>outbound </a:t>
            </a:r>
            <a:br>
              <a:rPr lang="en-US" sz="900" dirty="0">
                <a:ln>
                  <a:solidFill>
                    <a:schemeClr val="bg1">
                      <a:alpha val="0"/>
                    </a:schemeClr>
                  </a:solidFill>
                </a:ln>
                <a:solidFill>
                  <a:srgbClr val="595959">
                    <a:alpha val="99000"/>
                  </a:srgbClr>
                </a:solidFill>
              </a:rPr>
            </a:br>
            <a:r>
              <a:rPr lang="en-US" sz="900" dirty="0">
                <a:ln>
                  <a:solidFill>
                    <a:schemeClr val="bg1">
                      <a:alpha val="0"/>
                    </a:schemeClr>
                  </a:solidFill>
                </a:ln>
                <a:solidFill>
                  <a:srgbClr val="595959">
                    <a:alpha val="99000"/>
                  </a:srgbClr>
                </a:solidFill>
              </a:rPr>
              <a:t>socket </a:t>
            </a:r>
            <a:br>
              <a:rPr lang="en-US" sz="900" dirty="0">
                <a:ln>
                  <a:solidFill>
                    <a:schemeClr val="bg1">
                      <a:alpha val="0"/>
                    </a:schemeClr>
                  </a:solidFill>
                </a:ln>
                <a:solidFill>
                  <a:srgbClr val="595959">
                    <a:alpha val="99000"/>
                  </a:srgbClr>
                </a:solidFill>
              </a:rPr>
            </a:br>
            <a:r>
              <a:rPr lang="en-US" sz="900" dirty="0">
                <a:ln>
                  <a:solidFill>
                    <a:schemeClr val="bg1">
                      <a:alpha val="0"/>
                    </a:schemeClr>
                  </a:solidFill>
                </a:ln>
                <a:solidFill>
                  <a:srgbClr val="595959">
                    <a:alpha val="99000"/>
                  </a:srgbClr>
                </a:solidFill>
              </a:rPr>
              <a:t>rendezvous</a:t>
            </a:r>
          </a:p>
        </p:txBody>
      </p:sp>
      <p:grpSp>
        <p:nvGrpSpPr>
          <p:cNvPr id="3" name="Group 2"/>
          <p:cNvGrpSpPr/>
          <p:nvPr>
            <p:custDataLst>
              <p:tags r:id="rId39"/>
            </p:custDataLst>
          </p:nvPr>
        </p:nvGrpSpPr>
        <p:grpSpPr>
          <a:xfrm>
            <a:off x="7174073" y="3422658"/>
            <a:ext cx="1509153" cy="1086739"/>
            <a:chOff x="7722386" y="3659403"/>
            <a:chExt cx="2011680" cy="1448608"/>
          </a:xfrm>
        </p:grpSpPr>
        <p:sp>
          <p:nvSpPr>
            <p:cNvPr id="53" name="Rectangle 52"/>
            <p:cNvSpPr/>
            <p:nvPr>
              <p:custDataLst>
                <p:tags r:id="rId57"/>
              </p:custDataLst>
            </p:nvPr>
          </p:nvSpPr>
          <p:spPr>
            <a:xfrm>
              <a:off x="7722386" y="3659403"/>
              <a:ext cx="2011680" cy="1448608"/>
            </a:xfrm>
            <a:prstGeom prst="rect">
              <a:avLst/>
            </a:prstGeom>
            <a:solidFill>
              <a:schemeClr val="accent4">
                <a:lumMod val="20000"/>
                <a:lumOff val="80000"/>
              </a:schemeClr>
            </a:solidFill>
            <a:ln w="6350" cap="flat" cmpd="sng" algn="ctr">
              <a:noFill/>
              <a:prstDash val="solid"/>
            </a:ln>
            <a:effectLst/>
          </p:spPr>
          <p:txBody>
            <a:bodyPr rtlCol="0" anchor="b"/>
            <a:lstStyle/>
            <a:p>
              <a:pPr algn="ctr" defTabSz="685983">
                <a:defRPr/>
              </a:pPr>
              <a:r>
                <a:rPr lang="en-US" sz="1050" kern="0" dirty="0">
                  <a:ln>
                    <a:solidFill>
                      <a:schemeClr val="bg1">
                        <a:alpha val="0"/>
                      </a:schemeClr>
                    </a:solidFill>
                  </a:ln>
                </a:rPr>
                <a:t>HTTP/Socket</a:t>
              </a:r>
              <a:br>
                <a:rPr lang="en-US" sz="1050" kern="0" dirty="0">
                  <a:ln>
                    <a:solidFill>
                      <a:schemeClr val="bg1">
                        <a:alpha val="0"/>
                      </a:schemeClr>
                    </a:solidFill>
                  </a:ln>
                </a:rPr>
              </a:br>
              <a:r>
                <a:rPr lang="en-US" sz="1050" kern="0" dirty="0">
                  <a:ln>
                    <a:solidFill>
                      <a:schemeClr val="bg1">
                        <a:alpha val="0"/>
                      </a:schemeClr>
                    </a:solidFill>
                  </a:ln>
                </a:rPr>
                <a:t>Forwarder</a:t>
              </a:r>
            </a:p>
          </p:txBody>
        </p:sp>
        <p:sp>
          <p:nvSpPr>
            <p:cNvPr id="54" name="Rectangle 53"/>
            <p:cNvSpPr/>
            <p:nvPr>
              <p:custDataLst>
                <p:tags r:id="rId58"/>
              </p:custDataLst>
            </p:nvPr>
          </p:nvSpPr>
          <p:spPr bwMode="auto">
            <a:xfrm>
              <a:off x="8209051" y="3832226"/>
              <a:ext cx="1038351" cy="689398"/>
            </a:xfrm>
            <a:prstGeom prst="rect">
              <a:avLst/>
            </a:prstGeom>
            <a:solidFill>
              <a:schemeClr val="accent6">
                <a:lumMod val="60000"/>
                <a:lumOff val="40000"/>
              </a:schemeClr>
            </a:solidFill>
            <a:ln w="9525" cap="flat" cmpd="sng" algn="ctr">
              <a:noFill/>
              <a:prstDash val="solid"/>
              <a:headEnd type="none" w="med" len="med"/>
              <a:tailEnd type="none" w="med" len="med"/>
            </a:ln>
            <a:effectLst/>
          </p:spPr>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defRPr/>
              </a:pPr>
              <a:endParaRPr lang="en-US" sz="1350" kern="0" dirty="0">
                <a:ln>
                  <a:solidFill>
                    <a:schemeClr val="bg1">
                      <a:alpha val="0"/>
                    </a:schemeClr>
                  </a:solidFill>
                </a:ln>
                <a:solidFill>
                  <a:srgbClr val="FFFFFF"/>
                </a:solidFill>
                <a:latin typeface="Segoe UI Light" pitchFamily="34" charset="0"/>
              </a:endParaRPr>
            </a:p>
          </p:txBody>
        </p:sp>
        <p:grpSp>
          <p:nvGrpSpPr>
            <p:cNvPr id="55" name="Group 103"/>
            <p:cNvGrpSpPr/>
            <p:nvPr>
              <p:custDataLst>
                <p:tags r:id="rId59"/>
              </p:custDataLst>
            </p:nvPr>
          </p:nvGrpSpPr>
          <p:grpSpPr>
            <a:xfrm>
              <a:off x="8528049" y="3957563"/>
              <a:ext cx="458422" cy="460453"/>
              <a:chOff x="4287750" y="3965358"/>
              <a:chExt cx="720889" cy="837562"/>
            </a:xfrm>
          </p:grpSpPr>
          <p:sp>
            <p:nvSpPr>
              <p:cNvPr id="56" name="Circular Arrow 55"/>
              <p:cNvSpPr/>
              <p:nvPr/>
            </p:nvSpPr>
            <p:spPr bwMode="auto">
              <a:xfrm>
                <a:off x="4287750" y="3965358"/>
                <a:ext cx="720883" cy="761999"/>
              </a:xfrm>
              <a:prstGeom prst="circularArrow">
                <a:avLst/>
              </a:prstGeom>
              <a:solidFill>
                <a:schemeClr val="accent4"/>
              </a:solidFill>
              <a:ln w="9525" cap="flat" cmpd="sng" algn="ctr">
                <a:noFill/>
                <a:prstDash val="solid"/>
                <a:headEnd type="none" w="med" len="med"/>
                <a:tailEnd type="none" w="med" len="med"/>
              </a:ln>
              <a:effectLst/>
            </p:spPr>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defRPr/>
                </a:pPr>
                <a:endParaRPr lang="en-US" sz="1350" kern="0" dirty="0">
                  <a:ln>
                    <a:solidFill>
                      <a:schemeClr val="bg1">
                        <a:alpha val="0"/>
                      </a:schemeClr>
                    </a:solidFill>
                  </a:ln>
                  <a:solidFill>
                    <a:srgbClr val="FFFFFF"/>
                  </a:solidFill>
                  <a:latin typeface="Segoe UI Light" pitchFamily="34" charset="0"/>
                </a:endParaRPr>
              </a:p>
            </p:txBody>
          </p:sp>
          <p:sp>
            <p:nvSpPr>
              <p:cNvPr id="57" name="Circular Arrow 56"/>
              <p:cNvSpPr/>
              <p:nvPr/>
            </p:nvSpPr>
            <p:spPr bwMode="auto">
              <a:xfrm rot="10800000">
                <a:off x="4287753" y="4040919"/>
                <a:ext cx="720886" cy="762001"/>
              </a:xfrm>
              <a:prstGeom prst="circularArrow">
                <a:avLst/>
              </a:prstGeom>
              <a:solidFill>
                <a:schemeClr val="accent4"/>
              </a:solidFill>
              <a:ln w="9525" cap="flat" cmpd="sng" algn="ctr">
                <a:noFill/>
                <a:prstDash val="solid"/>
                <a:headEnd type="none" w="med" len="med"/>
                <a:tailEnd type="none" w="med" len="med"/>
              </a:ln>
              <a:effectLst/>
            </p:spPr>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350" kern="0" dirty="0">
                  <a:ln>
                    <a:solidFill>
                      <a:schemeClr val="bg1">
                        <a:alpha val="0"/>
                      </a:schemeClr>
                    </a:solidFill>
                  </a:ln>
                  <a:solidFill>
                    <a:srgbClr val="FFFFFF"/>
                  </a:solidFill>
                  <a:latin typeface="Segoe UI Light" pitchFamily="34" charset="0"/>
                </a:endParaRPr>
              </a:p>
            </p:txBody>
          </p:sp>
        </p:grpSp>
      </p:grpSp>
      <p:sp>
        <p:nvSpPr>
          <p:cNvPr id="45" name="Oval 44"/>
          <p:cNvSpPr/>
          <p:nvPr>
            <p:custDataLst>
              <p:tags r:id="rId40"/>
            </p:custDataLst>
          </p:nvPr>
        </p:nvSpPr>
        <p:spPr bwMode="auto">
          <a:xfrm>
            <a:off x="8604176" y="5033072"/>
            <a:ext cx="233233" cy="235083"/>
          </a:xfrm>
          <a:prstGeom prst="ellipse">
            <a:avLst/>
          </a:prstGeom>
          <a:solidFill>
            <a:schemeClr val="accent4"/>
          </a:solidFill>
          <a:ln w="15875" cap="flat" cmpd="sng" algn="ctr">
            <a:noFill/>
            <a:prstDash val="solid"/>
            <a:headEnd type="none" w="med" len="med"/>
            <a:tailEnd type="none" w="med" len="med"/>
          </a:ln>
          <a:effectLst/>
        </p:spPr>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defRPr/>
            </a:pPr>
            <a:r>
              <a:rPr lang="en-US" sz="1350" dirty="0">
                <a:ln>
                  <a:solidFill>
                    <a:schemeClr val="bg1">
                      <a:alpha val="0"/>
                    </a:schemeClr>
                  </a:solidFill>
                </a:ln>
                <a:solidFill>
                  <a:schemeClr val="bg1">
                    <a:alpha val="99000"/>
                  </a:schemeClr>
                </a:solidFill>
              </a:rPr>
              <a:t>4</a:t>
            </a:r>
          </a:p>
        </p:txBody>
      </p:sp>
      <p:sp>
        <p:nvSpPr>
          <p:cNvPr id="46" name="Freeform 45"/>
          <p:cNvSpPr/>
          <p:nvPr>
            <p:custDataLst>
              <p:tags r:id="rId41"/>
            </p:custDataLst>
          </p:nvPr>
        </p:nvSpPr>
        <p:spPr bwMode="auto">
          <a:xfrm>
            <a:off x="8170368" y="3834634"/>
            <a:ext cx="1013413" cy="1305972"/>
          </a:xfrm>
          <a:custGeom>
            <a:avLst/>
            <a:gdLst>
              <a:gd name="connsiteX0" fmla="*/ 1511300 w 1511300"/>
              <a:gd name="connsiteY0" fmla="*/ 2197100 h 2197100"/>
              <a:gd name="connsiteX1" fmla="*/ 1143000 w 1511300"/>
              <a:gd name="connsiteY1" fmla="*/ 2197100 h 2197100"/>
              <a:gd name="connsiteX2" fmla="*/ 1143000 w 1511300"/>
              <a:gd name="connsiteY2" fmla="*/ 0 h 2197100"/>
              <a:gd name="connsiteX3" fmla="*/ 0 w 1511300"/>
              <a:gd name="connsiteY3" fmla="*/ 0 h 2197100"/>
            </a:gdLst>
            <a:ahLst/>
            <a:cxnLst>
              <a:cxn ang="0">
                <a:pos x="connsiteX0" y="connsiteY0"/>
              </a:cxn>
              <a:cxn ang="0">
                <a:pos x="connsiteX1" y="connsiteY1"/>
              </a:cxn>
              <a:cxn ang="0">
                <a:pos x="connsiteX2" y="connsiteY2"/>
              </a:cxn>
              <a:cxn ang="0">
                <a:pos x="connsiteX3" y="connsiteY3"/>
              </a:cxn>
            </a:cxnLst>
            <a:rect l="l" t="t" r="r" b="b"/>
            <a:pathLst>
              <a:path w="1511300" h="2197100">
                <a:moveTo>
                  <a:pt x="1511300" y="2197100"/>
                </a:moveTo>
                <a:lnTo>
                  <a:pt x="1143000" y="2197100"/>
                </a:lnTo>
                <a:lnTo>
                  <a:pt x="1143000" y="0"/>
                </a:lnTo>
                <a:lnTo>
                  <a:pt x="0" y="0"/>
                </a:lnTo>
              </a:path>
            </a:pathLst>
          </a:custGeom>
          <a:ln w="28575">
            <a:solidFill>
              <a:srgbClr val="ADF200"/>
            </a:solidFill>
            <a:headEnd type="oval"/>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ln>
                <a:solidFill>
                  <a:schemeClr val="bg1">
                    <a:alpha val="0"/>
                  </a:schemeClr>
                </a:solidFill>
              </a:ln>
            </a:endParaRPr>
          </a:p>
        </p:txBody>
      </p:sp>
      <p:sp>
        <p:nvSpPr>
          <p:cNvPr id="47" name="Freeform 46"/>
          <p:cNvSpPr/>
          <p:nvPr>
            <p:custDataLst>
              <p:tags r:id="rId42"/>
            </p:custDataLst>
          </p:nvPr>
        </p:nvSpPr>
        <p:spPr bwMode="auto">
          <a:xfrm flipH="1">
            <a:off x="6628516" y="3834634"/>
            <a:ext cx="1097730" cy="1305972"/>
          </a:xfrm>
          <a:custGeom>
            <a:avLst/>
            <a:gdLst>
              <a:gd name="connsiteX0" fmla="*/ 1511300 w 1511300"/>
              <a:gd name="connsiteY0" fmla="*/ 2197100 h 2197100"/>
              <a:gd name="connsiteX1" fmla="*/ 1143000 w 1511300"/>
              <a:gd name="connsiteY1" fmla="*/ 2197100 h 2197100"/>
              <a:gd name="connsiteX2" fmla="*/ 1143000 w 1511300"/>
              <a:gd name="connsiteY2" fmla="*/ 0 h 2197100"/>
              <a:gd name="connsiteX3" fmla="*/ 0 w 1511300"/>
              <a:gd name="connsiteY3" fmla="*/ 0 h 2197100"/>
            </a:gdLst>
            <a:ahLst/>
            <a:cxnLst>
              <a:cxn ang="0">
                <a:pos x="connsiteX0" y="connsiteY0"/>
              </a:cxn>
              <a:cxn ang="0">
                <a:pos x="connsiteX1" y="connsiteY1"/>
              </a:cxn>
              <a:cxn ang="0">
                <a:pos x="connsiteX2" y="connsiteY2"/>
              </a:cxn>
              <a:cxn ang="0">
                <a:pos x="connsiteX3" y="connsiteY3"/>
              </a:cxn>
            </a:cxnLst>
            <a:rect l="l" t="t" r="r" b="b"/>
            <a:pathLst>
              <a:path w="1511300" h="2197100">
                <a:moveTo>
                  <a:pt x="1511300" y="2197100"/>
                </a:moveTo>
                <a:lnTo>
                  <a:pt x="1143000" y="2197100"/>
                </a:lnTo>
                <a:lnTo>
                  <a:pt x="1143000" y="0"/>
                </a:lnTo>
                <a:lnTo>
                  <a:pt x="0" y="0"/>
                </a:lnTo>
              </a:path>
            </a:pathLst>
          </a:custGeom>
          <a:ln w="28575">
            <a:solidFill>
              <a:schemeClr val="accent1">
                <a:lumMod val="40000"/>
                <a:lumOff val="60000"/>
              </a:schemeClr>
            </a:solidFill>
            <a:headEnd type="oval"/>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ln>
                <a:solidFill>
                  <a:schemeClr val="bg1">
                    <a:alpha val="0"/>
                  </a:schemeClr>
                </a:solidFill>
              </a:ln>
            </a:endParaRPr>
          </a:p>
        </p:txBody>
      </p:sp>
      <p:sp>
        <p:nvSpPr>
          <p:cNvPr id="48" name="TextBox 47"/>
          <p:cNvSpPr txBox="1"/>
          <p:nvPr>
            <p:custDataLst>
              <p:tags r:id="rId43"/>
            </p:custDataLst>
          </p:nvPr>
        </p:nvSpPr>
        <p:spPr>
          <a:xfrm flipH="1">
            <a:off x="6309187" y="4173718"/>
            <a:ext cx="537513" cy="553998"/>
          </a:xfrm>
          <a:prstGeom prst="rect">
            <a:avLst/>
          </a:prstGeom>
          <a:noFill/>
          <a:effectLst/>
        </p:spPr>
        <p:txBody>
          <a:bodyPr wrap="square" lIns="0" tIns="0" rIns="0" bIns="0" rtlCol="0">
            <a:spAutoFit/>
          </a:bodyPr>
          <a:lstStyle/>
          <a:p>
            <a:pPr algn="r" defTabSz="685757" fontAlgn="base">
              <a:spcBef>
                <a:spcPct val="0"/>
              </a:spcBef>
              <a:spcAft>
                <a:spcPct val="0"/>
              </a:spcAft>
              <a:defRPr/>
            </a:pPr>
            <a:r>
              <a:rPr lang="en-US" sz="900" dirty="0">
                <a:ln>
                  <a:solidFill>
                    <a:schemeClr val="bg1">
                      <a:alpha val="0"/>
                    </a:schemeClr>
                  </a:solidFill>
                </a:ln>
                <a:solidFill>
                  <a:srgbClr val="595959">
                    <a:alpha val="99000"/>
                  </a:srgbClr>
                </a:solidFill>
              </a:rPr>
              <a:t>outbound </a:t>
            </a:r>
            <a:br>
              <a:rPr lang="en-US" sz="900" dirty="0">
                <a:ln>
                  <a:solidFill>
                    <a:schemeClr val="bg1">
                      <a:alpha val="0"/>
                    </a:schemeClr>
                  </a:solidFill>
                </a:ln>
                <a:solidFill>
                  <a:srgbClr val="595959">
                    <a:alpha val="99000"/>
                  </a:srgbClr>
                </a:solidFill>
              </a:rPr>
            </a:br>
            <a:r>
              <a:rPr lang="en-US" sz="900" dirty="0">
                <a:ln>
                  <a:solidFill>
                    <a:schemeClr val="bg1">
                      <a:alpha val="0"/>
                    </a:schemeClr>
                  </a:solidFill>
                </a:ln>
                <a:solidFill>
                  <a:srgbClr val="595959">
                    <a:alpha val="99000"/>
                  </a:srgbClr>
                </a:solidFill>
              </a:rPr>
              <a:t>socket </a:t>
            </a:r>
            <a:br>
              <a:rPr lang="en-US" sz="900" dirty="0">
                <a:ln>
                  <a:solidFill>
                    <a:schemeClr val="bg1">
                      <a:alpha val="0"/>
                    </a:schemeClr>
                  </a:solidFill>
                </a:ln>
                <a:solidFill>
                  <a:srgbClr val="595959">
                    <a:alpha val="99000"/>
                  </a:srgbClr>
                </a:solidFill>
              </a:rPr>
            </a:br>
            <a:r>
              <a:rPr lang="en-US" sz="900" dirty="0">
                <a:ln>
                  <a:solidFill>
                    <a:schemeClr val="bg1">
                      <a:alpha val="0"/>
                    </a:schemeClr>
                  </a:solidFill>
                </a:ln>
                <a:solidFill>
                  <a:srgbClr val="595959">
                    <a:alpha val="99000"/>
                  </a:srgbClr>
                </a:solidFill>
              </a:rPr>
              <a:t>connect</a:t>
            </a:r>
            <a:br>
              <a:rPr lang="en-US" sz="900" dirty="0">
                <a:ln>
                  <a:solidFill>
                    <a:schemeClr val="bg1">
                      <a:alpha val="0"/>
                    </a:schemeClr>
                  </a:solidFill>
                </a:ln>
                <a:solidFill>
                  <a:srgbClr val="595959">
                    <a:alpha val="99000"/>
                  </a:srgbClr>
                </a:solidFill>
              </a:rPr>
            </a:br>
            <a:endParaRPr lang="en-US" sz="900" dirty="0">
              <a:ln>
                <a:solidFill>
                  <a:schemeClr val="bg1">
                    <a:alpha val="0"/>
                  </a:schemeClr>
                </a:solidFill>
              </a:ln>
              <a:solidFill>
                <a:srgbClr val="595959">
                  <a:alpha val="99000"/>
                </a:srgbClr>
              </a:solidFill>
            </a:endParaRPr>
          </a:p>
        </p:txBody>
      </p:sp>
      <p:cxnSp>
        <p:nvCxnSpPr>
          <p:cNvPr id="49" name="Straight Arrow Connector 48"/>
          <p:cNvCxnSpPr/>
          <p:nvPr>
            <p:custDataLst>
              <p:tags r:id="rId44"/>
            </p:custDataLst>
          </p:nvPr>
        </p:nvCxnSpPr>
        <p:spPr>
          <a:xfrm flipV="1">
            <a:off x="6213144" y="3468942"/>
            <a:ext cx="0" cy="1440464"/>
          </a:xfrm>
          <a:prstGeom prst="straightConnector1">
            <a:avLst/>
          </a:prstGeom>
          <a:ln w="28575">
            <a:solidFill>
              <a:schemeClr val="accent1"/>
            </a:solidFill>
            <a:tailEnd type="triangle" w="med" len="med"/>
          </a:ln>
        </p:spPr>
        <p:style>
          <a:lnRef idx="1">
            <a:schemeClr val="accent1"/>
          </a:lnRef>
          <a:fillRef idx="0">
            <a:schemeClr val="accent1"/>
          </a:fillRef>
          <a:effectRef idx="0">
            <a:schemeClr val="accent1"/>
          </a:effectRef>
          <a:fontRef idx="minor">
            <a:schemeClr val="tx1"/>
          </a:fontRef>
        </p:style>
      </p:cxnSp>
      <p:sp>
        <p:nvSpPr>
          <p:cNvPr id="50" name="Freeform 49"/>
          <p:cNvSpPr/>
          <p:nvPr>
            <p:custDataLst>
              <p:tags r:id="rId45"/>
            </p:custDataLst>
          </p:nvPr>
        </p:nvSpPr>
        <p:spPr bwMode="auto">
          <a:xfrm>
            <a:off x="8430430" y="3015402"/>
            <a:ext cx="1121861" cy="1889628"/>
          </a:xfrm>
          <a:custGeom>
            <a:avLst/>
            <a:gdLst>
              <a:gd name="connsiteX0" fmla="*/ 1495425 w 1495425"/>
              <a:gd name="connsiteY0" fmla="*/ 2876550 h 2876550"/>
              <a:gd name="connsiteX1" fmla="*/ 1495425 w 1495425"/>
              <a:gd name="connsiteY1" fmla="*/ 504825 h 2876550"/>
              <a:gd name="connsiteX2" fmla="*/ 0 w 1495425"/>
              <a:gd name="connsiteY2" fmla="*/ 504825 h 2876550"/>
              <a:gd name="connsiteX3" fmla="*/ 0 w 1495425"/>
              <a:gd name="connsiteY3" fmla="*/ 0 h 2876550"/>
            </a:gdLst>
            <a:ahLst/>
            <a:cxnLst>
              <a:cxn ang="0">
                <a:pos x="connsiteX0" y="connsiteY0"/>
              </a:cxn>
              <a:cxn ang="0">
                <a:pos x="connsiteX1" y="connsiteY1"/>
              </a:cxn>
              <a:cxn ang="0">
                <a:pos x="connsiteX2" y="connsiteY2"/>
              </a:cxn>
              <a:cxn ang="0">
                <a:pos x="connsiteX3" y="connsiteY3"/>
              </a:cxn>
            </a:cxnLst>
            <a:rect l="l" t="t" r="r" b="b"/>
            <a:pathLst>
              <a:path w="1495425" h="2876550">
                <a:moveTo>
                  <a:pt x="1495425" y="2876550"/>
                </a:moveTo>
                <a:lnTo>
                  <a:pt x="1495425" y="504825"/>
                </a:lnTo>
                <a:lnTo>
                  <a:pt x="0" y="504825"/>
                </a:lnTo>
                <a:lnTo>
                  <a:pt x="0" y="0"/>
                </a:lnTo>
              </a:path>
            </a:pathLst>
          </a:cu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ln>
                <a:solidFill>
                  <a:schemeClr val="bg1">
                    <a:alpha val="0"/>
                  </a:schemeClr>
                </a:solidFill>
              </a:ln>
            </a:endParaRPr>
          </a:p>
        </p:txBody>
      </p:sp>
      <p:sp>
        <p:nvSpPr>
          <p:cNvPr id="51" name="Freeform 50"/>
          <p:cNvSpPr/>
          <p:nvPr>
            <p:custDataLst>
              <p:tags r:id="rId46"/>
            </p:custDataLst>
          </p:nvPr>
        </p:nvSpPr>
        <p:spPr bwMode="auto">
          <a:xfrm>
            <a:off x="8712171" y="3028322"/>
            <a:ext cx="943221" cy="1753516"/>
          </a:xfrm>
          <a:custGeom>
            <a:avLst/>
            <a:gdLst>
              <a:gd name="connsiteX0" fmla="*/ 0 w 1257300"/>
              <a:gd name="connsiteY0" fmla="*/ 0 h 2714625"/>
              <a:gd name="connsiteX1" fmla="*/ 0 w 1257300"/>
              <a:gd name="connsiteY1" fmla="*/ 400050 h 2714625"/>
              <a:gd name="connsiteX2" fmla="*/ 1257300 w 1257300"/>
              <a:gd name="connsiteY2" fmla="*/ 400050 h 2714625"/>
              <a:gd name="connsiteX3" fmla="*/ 1257300 w 1257300"/>
              <a:gd name="connsiteY3" fmla="*/ 2714625 h 2714625"/>
            </a:gdLst>
            <a:ahLst/>
            <a:cxnLst>
              <a:cxn ang="0">
                <a:pos x="connsiteX0" y="connsiteY0"/>
              </a:cxn>
              <a:cxn ang="0">
                <a:pos x="connsiteX1" y="connsiteY1"/>
              </a:cxn>
              <a:cxn ang="0">
                <a:pos x="connsiteX2" y="connsiteY2"/>
              </a:cxn>
              <a:cxn ang="0">
                <a:pos x="connsiteX3" y="connsiteY3"/>
              </a:cxn>
            </a:cxnLst>
            <a:rect l="l" t="t" r="r" b="b"/>
            <a:pathLst>
              <a:path w="1257300" h="2714625">
                <a:moveTo>
                  <a:pt x="0" y="0"/>
                </a:moveTo>
                <a:lnTo>
                  <a:pt x="0" y="400050"/>
                </a:lnTo>
                <a:lnTo>
                  <a:pt x="1257300" y="400050"/>
                </a:lnTo>
                <a:lnTo>
                  <a:pt x="1257300" y="2714625"/>
                </a:lnTo>
              </a:path>
            </a:pathLst>
          </a:custGeom>
          <a:ln w="28575">
            <a:solidFill>
              <a:schemeClr val="accent4">
                <a:lumMod val="75000"/>
              </a:schemeClr>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ln>
                <a:solidFill>
                  <a:schemeClr val="bg1">
                    <a:alpha val="0"/>
                  </a:schemeClr>
                </a:solidFill>
              </a:ln>
            </a:endParaRPr>
          </a:p>
        </p:txBody>
      </p:sp>
      <p:sp>
        <p:nvSpPr>
          <p:cNvPr id="52" name="Rectangle 51"/>
          <p:cNvSpPr/>
          <p:nvPr>
            <p:custDataLst>
              <p:tags r:id="rId47"/>
            </p:custDataLst>
          </p:nvPr>
        </p:nvSpPr>
        <p:spPr bwMode="auto">
          <a:xfrm>
            <a:off x="9577943" y="3901478"/>
            <a:ext cx="415448" cy="235083"/>
          </a:xfrm>
          <a:prstGeom prst="rect">
            <a:avLst/>
          </a:prstGeom>
          <a:solidFill>
            <a:schemeClr val="accent5">
              <a:lumMod val="20000"/>
              <a:lumOff val="80000"/>
            </a:schemeClr>
          </a:solidFill>
          <a:ln w="9525" cap="flat" cmpd="sng" algn="ctr">
            <a:noFill/>
            <a:prstDash val="solid"/>
            <a:headEnd type="none" w="med" len="med"/>
            <a:tailEnd type="none" w="med" len="med"/>
          </a:ln>
          <a:effectLst/>
        </p:spPr>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defRPr/>
            </a:pPr>
            <a:r>
              <a:rPr lang="en-US" sz="1050" dirty="0">
                <a:ln w="3175">
                  <a:solidFill>
                    <a:schemeClr val="bg1">
                      <a:alpha val="0"/>
                    </a:schemeClr>
                  </a:solidFill>
                </a:ln>
                <a:solidFill>
                  <a:srgbClr val="595959"/>
                </a:solidFill>
              </a:rPr>
              <a:t>Ctrl</a:t>
            </a:r>
          </a:p>
        </p:txBody>
      </p:sp>
      <p:sp>
        <p:nvSpPr>
          <p:cNvPr id="62" name="Rectangle 61"/>
          <p:cNvSpPr/>
          <p:nvPr>
            <p:custDataLst>
              <p:tags r:id="rId48"/>
            </p:custDataLst>
          </p:nvPr>
        </p:nvSpPr>
        <p:spPr bwMode="auto">
          <a:xfrm>
            <a:off x="7586508" y="2725789"/>
            <a:ext cx="359350" cy="297057"/>
          </a:xfrm>
          <a:prstGeom prst="rect">
            <a:avLst/>
          </a:prstGeom>
          <a:solidFill>
            <a:schemeClr val="accent5">
              <a:lumMod val="20000"/>
              <a:lumOff val="80000"/>
            </a:schemeClr>
          </a:solidFill>
          <a:ln w="9525" cap="flat" cmpd="sng" algn="ctr">
            <a:noFill/>
            <a:prstDash val="solid"/>
            <a:headEnd type="none" w="med" len="med"/>
            <a:tailEnd type="none" w="med" len="med"/>
          </a:ln>
          <a:effectLst/>
        </p:spPr>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050" dirty="0">
                <a:ln w="3175">
                  <a:solidFill>
                    <a:schemeClr val="bg1">
                      <a:alpha val="0"/>
                    </a:schemeClr>
                  </a:solidFill>
                </a:ln>
                <a:solidFill>
                  <a:srgbClr val="595959"/>
                </a:solidFill>
              </a:rPr>
              <a:t>Ctrl</a:t>
            </a:r>
          </a:p>
        </p:txBody>
      </p:sp>
      <p:cxnSp>
        <p:nvCxnSpPr>
          <p:cNvPr id="63" name="Straight Arrow Connector 62"/>
          <p:cNvCxnSpPr/>
          <p:nvPr>
            <p:custDataLst>
              <p:tags r:id="rId49"/>
            </p:custDataLst>
          </p:nvPr>
        </p:nvCxnSpPr>
        <p:spPr>
          <a:xfrm flipV="1">
            <a:off x="7913008" y="2504488"/>
            <a:ext cx="0" cy="891772"/>
          </a:xfrm>
          <a:prstGeom prst="straightConnector1">
            <a:avLst/>
          </a:prstGeom>
          <a:noFill/>
          <a:ln w="28575" cap="rnd" cmpd="sng" algn="ctr">
            <a:solidFill>
              <a:schemeClr val="accent6">
                <a:lumMod val="75000"/>
              </a:schemeClr>
            </a:solidFill>
            <a:prstDash val="sysDot"/>
            <a:headEnd type="none" w="med" len="med"/>
            <a:tailEnd type="triangle" w="med" len="med"/>
          </a:ln>
          <a:effectLst/>
        </p:spPr>
      </p:cxnSp>
      <p:sp>
        <p:nvSpPr>
          <p:cNvPr id="67" name="Oval 66"/>
          <p:cNvSpPr/>
          <p:nvPr>
            <p:custDataLst>
              <p:tags r:id="rId50"/>
            </p:custDataLst>
          </p:nvPr>
        </p:nvSpPr>
        <p:spPr bwMode="auto">
          <a:xfrm>
            <a:off x="9715417" y="3351401"/>
            <a:ext cx="233233" cy="235083"/>
          </a:xfrm>
          <a:prstGeom prst="ellipse">
            <a:avLst/>
          </a:prstGeom>
          <a:solidFill>
            <a:schemeClr val="accent4"/>
          </a:solidFill>
          <a:ln w="15875" cap="flat" cmpd="sng" algn="ctr">
            <a:noFill/>
            <a:prstDash val="solid"/>
            <a:headEnd type="none" w="med" len="med"/>
            <a:tailEnd type="none" w="med" len="med"/>
          </a:ln>
          <a:effectLst/>
        </p:spPr>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350" dirty="0">
                <a:ln>
                  <a:solidFill>
                    <a:schemeClr val="bg1">
                      <a:alpha val="0"/>
                    </a:schemeClr>
                  </a:solidFill>
                </a:ln>
                <a:solidFill>
                  <a:schemeClr val="bg1">
                    <a:alpha val="99000"/>
                  </a:schemeClr>
                </a:solidFill>
              </a:rPr>
              <a:t>3</a:t>
            </a:r>
          </a:p>
        </p:txBody>
      </p:sp>
      <p:sp>
        <p:nvSpPr>
          <p:cNvPr id="68" name="Oval 67"/>
          <p:cNvSpPr/>
          <p:nvPr>
            <p:custDataLst>
              <p:tags r:id="rId51"/>
            </p:custDataLst>
          </p:nvPr>
        </p:nvSpPr>
        <p:spPr bwMode="auto">
          <a:xfrm>
            <a:off x="7973471" y="3046472"/>
            <a:ext cx="233233" cy="235083"/>
          </a:xfrm>
          <a:prstGeom prst="ellipse">
            <a:avLst/>
          </a:prstGeom>
          <a:solidFill>
            <a:schemeClr val="accent3">
              <a:lumMod val="40000"/>
              <a:lumOff val="60000"/>
            </a:schemeClr>
          </a:solidFill>
          <a:ln w="15875" cap="flat" cmpd="sng" algn="ctr">
            <a:noFill/>
            <a:prstDash val="solid"/>
            <a:headEnd type="none" w="med" len="med"/>
            <a:tailEnd type="none" w="med" len="med"/>
          </a:ln>
          <a:effectLst/>
        </p:spPr>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defRPr/>
            </a:pPr>
            <a:r>
              <a:rPr lang="en-US" sz="1350" dirty="0">
                <a:ln>
                  <a:solidFill>
                    <a:schemeClr val="bg1">
                      <a:alpha val="0"/>
                    </a:schemeClr>
                  </a:solidFill>
                </a:ln>
                <a:solidFill>
                  <a:schemeClr val="bg1">
                    <a:alpha val="99000"/>
                  </a:schemeClr>
                </a:solidFill>
              </a:rPr>
              <a:t>2</a:t>
            </a:r>
          </a:p>
        </p:txBody>
      </p:sp>
      <p:sp>
        <p:nvSpPr>
          <p:cNvPr id="69" name="Oval 68"/>
          <p:cNvSpPr/>
          <p:nvPr>
            <p:custDataLst>
              <p:tags r:id="rId52"/>
            </p:custDataLst>
          </p:nvPr>
        </p:nvSpPr>
        <p:spPr bwMode="auto">
          <a:xfrm>
            <a:off x="6445536" y="3888227"/>
            <a:ext cx="233233" cy="235083"/>
          </a:xfrm>
          <a:prstGeom prst="ellipse">
            <a:avLst/>
          </a:prstGeom>
          <a:solidFill>
            <a:schemeClr val="accent1"/>
          </a:solidFill>
          <a:ln w="15875" cap="flat" cmpd="sng" algn="ctr">
            <a:noFill/>
            <a:prstDash val="solid"/>
            <a:headEnd type="none" w="med" len="med"/>
            <a:tailEnd type="none" w="med" len="med"/>
          </a:ln>
          <a:effectLst/>
        </p:spPr>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defRPr/>
            </a:pPr>
            <a:r>
              <a:rPr lang="en-US" sz="1350" dirty="0">
                <a:ln>
                  <a:solidFill>
                    <a:schemeClr val="bg1">
                      <a:alpha val="0"/>
                    </a:schemeClr>
                  </a:solidFill>
                </a:ln>
                <a:solidFill>
                  <a:schemeClr val="bg1">
                    <a:alpha val="99000"/>
                  </a:schemeClr>
                </a:solidFill>
              </a:rPr>
              <a:t>1</a:t>
            </a:r>
          </a:p>
        </p:txBody>
      </p:sp>
      <p:grpSp>
        <p:nvGrpSpPr>
          <p:cNvPr id="75" name="Group 74"/>
          <p:cNvGrpSpPr/>
          <p:nvPr/>
        </p:nvGrpSpPr>
        <p:grpSpPr>
          <a:xfrm>
            <a:off x="6263012" y="3489522"/>
            <a:ext cx="1273316" cy="266496"/>
            <a:chOff x="9210901" y="3152204"/>
            <a:chExt cx="2624192" cy="549224"/>
          </a:xfrm>
          <a:effectLst>
            <a:outerShdw blurRad="76200" dist="127000" dir="6180000" sy="23000" kx="-1200000" algn="bl" rotWithShape="0">
              <a:prstClr val="black">
                <a:alpha val="20000"/>
              </a:prstClr>
            </a:outerShdw>
          </a:effectLst>
        </p:grpSpPr>
        <p:grpSp>
          <p:nvGrpSpPr>
            <p:cNvPr id="76" name="Group 75"/>
            <p:cNvGrpSpPr/>
            <p:nvPr/>
          </p:nvGrpSpPr>
          <p:grpSpPr>
            <a:xfrm>
              <a:off x="9210901" y="3152204"/>
              <a:ext cx="2624192" cy="549224"/>
              <a:chOff x="8562573" y="-247775"/>
              <a:chExt cx="2624192" cy="549224"/>
            </a:xfrm>
          </p:grpSpPr>
          <p:sp>
            <p:nvSpPr>
              <p:cNvPr id="79" name="Rectangle 78"/>
              <p:cNvSpPr/>
              <p:nvPr/>
            </p:nvSpPr>
            <p:spPr bwMode="auto">
              <a:xfrm>
                <a:off x="8562573" y="-247775"/>
                <a:ext cx="2269979" cy="5492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80" name="Isosceles Triangle 79"/>
              <p:cNvSpPr/>
              <p:nvPr/>
            </p:nvSpPr>
            <p:spPr bwMode="auto">
              <a:xfrm rot="10800000" flipV="1">
                <a:off x="10464088" y="-10049"/>
                <a:ext cx="722677" cy="311498"/>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500" dirty="0">
                  <a:gradFill>
                    <a:gsLst>
                      <a:gs pos="0">
                        <a:srgbClr val="FFFFFF"/>
                      </a:gs>
                      <a:gs pos="100000">
                        <a:srgbClr val="FFFFFF"/>
                      </a:gs>
                    </a:gsLst>
                    <a:lin ang="5400000" scaled="0"/>
                  </a:gradFill>
                </a:endParaRPr>
              </a:p>
            </p:txBody>
          </p:sp>
        </p:grpSp>
        <p:sp>
          <p:nvSpPr>
            <p:cNvPr id="78" name="TextBox 77"/>
            <p:cNvSpPr txBox="1"/>
            <p:nvPr/>
          </p:nvSpPr>
          <p:spPr>
            <a:xfrm>
              <a:off x="9293723" y="3266409"/>
              <a:ext cx="1856651" cy="299706"/>
            </a:xfrm>
            <a:prstGeom prst="rect">
              <a:avLst/>
            </a:prstGeom>
            <a:noFill/>
          </p:spPr>
          <p:txBody>
            <a:bodyPr wrap="none" lIns="0" tIns="0" rIns="0" bIns="0" rtlCol="0">
              <a:spAutoFit/>
            </a:bodyPr>
            <a:lstStyle/>
            <a:p>
              <a:pPr>
                <a:lnSpc>
                  <a:spcPct val="90000"/>
                </a:lnSpc>
                <a:spcBef>
                  <a:spcPct val="20000"/>
                </a:spcBef>
                <a:buSzPct val="80000"/>
              </a:pPr>
              <a:r>
                <a:rPr lang="en-US" sz="1050" dirty="0">
                  <a:solidFill>
                    <a:schemeClr val="bg1">
                      <a:alpha val="99000"/>
                    </a:schemeClr>
                  </a:solidFill>
                </a:rPr>
                <a:t>TCP/SSL or HTTP</a:t>
              </a:r>
            </a:p>
          </p:txBody>
        </p:sp>
      </p:grpSp>
      <p:grpSp>
        <p:nvGrpSpPr>
          <p:cNvPr id="81" name="Group 80" hidden="1"/>
          <p:cNvGrpSpPr/>
          <p:nvPr/>
        </p:nvGrpSpPr>
        <p:grpSpPr>
          <a:xfrm>
            <a:off x="5903710" y="2569484"/>
            <a:ext cx="1631134" cy="379246"/>
            <a:chOff x="8457027" y="2966441"/>
            <a:chExt cx="3361627" cy="781592"/>
          </a:xfrm>
          <a:solidFill>
            <a:schemeClr val="accent3"/>
          </a:solidFill>
          <a:effectLst>
            <a:outerShdw blurRad="76200" dist="127000" dir="6180000" sy="23000" kx="-1200000" algn="bl" rotWithShape="0">
              <a:prstClr val="black">
                <a:alpha val="20000"/>
              </a:prstClr>
            </a:outerShdw>
          </a:effectLst>
        </p:grpSpPr>
        <p:grpSp>
          <p:nvGrpSpPr>
            <p:cNvPr id="82" name="Group 81"/>
            <p:cNvGrpSpPr/>
            <p:nvPr/>
          </p:nvGrpSpPr>
          <p:grpSpPr>
            <a:xfrm>
              <a:off x="8457027" y="2966441"/>
              <a:ext cx="3361627" cy="781592"/>
              <a:chOff x="7808699" y="-433538"/>
              <a:chExt cx="3361627" cy="781592"/>
            </a:xfrm>
            <a:grpFill/>
          </p:grpSpPr>
          <p:sp>
            <p:nvSpPr>
              <p:cNvPr id="84" name="Rectangle 83"/>
              <p:cNvSpPr/>
              <p:nvPr/>
            </p:nvSpPr>
            <p:spPr bwMode="auto">
              <a:xfrm>
                <a:off x="7808699" y="-433538"/>
                <a:ext cx="3023853" cy="781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85" name="Isosceles Triangle 84"/>
              <p:cNvSpPr/>
              <p:nvPr/>
            </p:nvSpPr>
            <p:spPr bwMode="auto">
              <a:xfrm>
                <a:off x="10447649" y="36556"/>
                <a:ext cx="722677" cy="311498"/>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500" dirty="0">
                  <a:gradFill>
                    <a:gsLst>
                      <a:gs pos="0">
                        <a:srgbClr val="FFFFFF"/>
                      </a:gs>
                      <a:gs pos="100000">
                        <a:srgbClr val="FFFFFF"/>
                      </a:gs>
                    </a:gsLst>
                    <a:lin ang="5400000" scaled="0"/>
                  </a:gradFill>
                </a:endParaRPr>
              </a:p>
            </p:txBody>
          </p:sp>
        </p:grpSp>
        <p:sp>
          <p:nvSpPr>
            <p:cNvPr id="83" name="TextBox 82"/>
            <p:cNvSpPr txBox="1"/>
            <p:nvPr/>
          </p:nvSpPr>
          <p:spPr>
            <a:xfrm>
              <a:off x="8636285" y="3064450"/>
              <a:ext cx="2710378" cy="599414"/>
            </a:xfrm>
            <a:prstGeom prst="rect">
              <a:avLst/>
            </a:prstGeom>
            <a:noFill/>
          </p:spPr>
          <p:txBody>
            <a:bodyPr wrap="square" lIns="0" tIns="0" rIns="0" bIns="0" rtlCol="0">
              <a:spAutoFit/>
            </a:bodyPr>
            <a:lstStyle/>
            <a:p>
              <a:pPr>
                <a:lnSpc>
                  <a:spcPct val="90000"/>
                </a:lnSpc>
                <a:spcBef>
                  <a:spcPct val="20000"/>
                </a:spcBef>
                <a:buSzPct val="80000"/>
              </a:pPr>
              <a:r>
                <a:rPr lang="en-US" sz="1050" dirty="0">
                  <a:solidFill>
                    <a:schemeClr val="bg1">
                      <a:alpha val="99000"/>
                    </a:schemeClr>
                  </a:solidFill>
                </a:rPr>
                <a:t>Oneway Rendezvous</a:t>
              </a:r>
              <a:br>
                <a:rPr lang="en-US" sz="1050" dirty="0">
                  <a:solidFill>
                    <a:schemeClr val="bg1">
                      <a:alpha val="99000"/>
                    </a:schemeClr>
                  </a:solidFill>
                </a:rPr>
              </a:br>
              <a:r>
                <a:rPr lang="en-US" sz="1050" dirty="0">
                  <a:solidFill>
                    <a:schemeClr val="bg1">
                      <a:alpha val="99000"/>
                    </a:schemeClr>
                  </a:solidFill>
                </a:rPr>
                <a:t>Ctrl Msg</a:t>
              </a:r>
            </a:p>
          </p:txBody>
        </p:sp>
      </p:grpSp>
      <p:sp>
        <p:nvSpPr>
          <p:cNvPr id="168" name="Rectangle 167"/>
          <p:cNvSpPr/>
          <p:nvPr>
            <p:custDataLst>
              <p:tags r:id="rId53"/>
            </p:custDataLst>
          </p:nvPr>
        </p:nvSpPr>
        <p:spPr bwMode="auto">
          <a:xfrm>
            <a:off x="5100399" y="1531499"/>
            <a:ext cx="587044" cy="114164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r" defTabSz="685983">
              <a:defRPr/>
            </a:pPr>
            <a:r>
              <a:rPr lang="en-US" sz="900" kern="0" dirty="0">
                <a:ln>
                  <a:solidFill>
                    <a:schemeClr val="bg1">
                      <a:alpha val="0"/>
                    </a:schemeClr>
                  </a:solidFill>
                </a:ln>
                <a:solidFill>
                  <a:srgbClr val="595959"/>
                </a:solidFill>
              </a:rPr>
              <a:t>Backend</a:t>
            </a:r>
            <a:br>
              <a:rPr lang="en-US" sz="900" kern="0" dirty="0">
                <a:ln>
                  <a:solidFill>
                    <a:schemeClr val="bg1">
                      <a:alpha val="0"/>
                    </a:schemeClr>
                  </a:solidFill>
                </a:ln>
                <a:solidFill>
                  <a:srgbClr val="595959"/>
                </a:solidFill>
              </a:rPr>
            </a:br>
            <a:r>
              <a:rPr lang="en-US" sz="900" kern="0" dirty="0">
                <a:ln>
                  <a:solidFill>
                    <a:schemeClr val="bg1">
                      <a:alpha val="0"/>
                    </a:schemeClr>
                  </a:solidFill>
                </a:ln>
                <a:solidFill>
                  <a:srgbClr val="595959"/>
                </a:solidFill>
              </a:rPr>
              <a:t>Naming</a:t>
            </a:r>
          </a:p>
          <a:p>
            <a:pPr algn="r" defTabSz="685983">
              <a:defRPr/>
            </a:pPr>
            <a:r>
              <a:rPr lang="en-US" sz="900" kern="0" dirty="0">
                <a:ln>
                  <a:solidFill>
                    <a:schemeClr val="bg1">
                      <a:alpha val="0"/>
                    </a:schemeClr>
                  </a:solidFill>
                </a:ln>
                <a:solidFill>
                  <a:srgbClr val="595959"/>
                </a:solidFill>
              </a:rPr>
              <a:t>Routing</a:t>
            </a:r>
            <a:br>
              <a:rPr lang="en-US" sz="900" kern="0" dirty="0">
                <a:ln>
                  <a:solidFill>
                    <a:schemeClr val="bg1">
                      <a:alpha val="0"/>
                    </a:schemeClr>
                  </a:solidFill>
                </a:ln>
                <a:solidFill>
                  <a:srgbClr val="595959"/>
                </a:solidFill>
              </a:rPr>
            </a:br>
            <a:r>
              <a:rPr lang="en-US" sz="900" kern="0" dirty="0">
                <a:ln>
                  <a:solidFill>
                    <a:schemeClr val="bg1">
                      <a:alpha val="0"/>
                    </a:schemeClr>
                  </a:solidFill>
                </a:ln>
                <a:solidFill>
                  <a:srgbClr val="595959"/>
                </a:solidFill>
              </a:rPr>
              <a:t>Fabric</a:t>
            </a:r>
          </a:p>
        </p:txBody>
      </p:sp>
      <p:grpSp>
        <p:nvGrpSpPr>
          <p:cNvPr id="169" name="Group 168"/>
          <p:cNvGrpSpPr/>
          <p:nvPr/>
        </p:nvGrpSpPr>
        <p:grpSpPr>
          <a:xfrm>
            <a:off x="5100399" y="2723240"/>
            <a:ext cx="587044" cy="302909"/>
            <a:chOff x="2712110" y="2722147"/>
            <a:chExt cx="782521" cy="403773"/>
          </a:xfrm>
          <a:solidFill>
            <a:schemeClr val="bg1">
              <a:lumMod val="85000"/>
            </a:schemeClr>
          </a:solidFill>
        </p:grpSpPr>
        <p:sp>
          <p:nvSpPr>
            <p:cNvPr id="170" name="Rectangle 169"/>
            <p:cNvSpPr/>
            <p:nvPr>
              <p:custDataLst>
                <p:tags r:id="rId55"/>
              </p:custDataLst>
            </p:nvPr>
          </p:nvSpPr>
          <p:spPr bwMode="auto">
            <a:xfrm>
              <a:off x="2712110" y="2722147"/>
              <a:ext cx="782521" cy="40377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ln>
                  <a:solidFill>
                    <a:schemeClr val="bg1">
                      <a:alpha val="0"/>
                    </a:schemeClr>
                  </a:solidFill>
                </a:ln>
                <a:gradFill>
                  <a:gsLst>
                    <a:gs pos="0">
                      <a:srgbClr val="FFFFFF"/>
                    </a:gs>
                    <a:gs pos="100000">
                      <a:srgbClr val="FFFFFF"/>
                    </a:gs>
                  </a:gsLst>
                  <a:lin ang="5400000" scaled="0"/>
                </a:gradFill>
              </a:endParaRPr>
            </a:p>
          </p:txBody>
        </p:sp>
        <p:sp>
          <p:nvSpPr>
            <p:cNvPr id="171" name="TextBox 170"/>
            <p:cNvSpPr txBox="1"/>
            <p:nvPr>
              <p:custDataLst>
                <p:tags r:id="rId56"/>
              </p:custDataLst>
            </p:nvPr>
          </p:nvSpPr>
          <p:spPr>
            <a:xfrm>
              <a:off x="2847852" y="2739366"/>
              <a:ext cx="576931" cy="369235"/>
            </a:xfrm>
            <a:prstGeom prst="rect">
              <a:avLst/>
            </a:prstGeom>
            <a:grpFill/>
          </p:spPr>
          <p:txBody>
            <a:bodyPr wrap="none" lIns="0" tIns="0" rIns="0" bIns="0" rtlCol="0">
              <a:spAutoFit/>
            </a:bodyPr>
            <a:lstStyle/>
            <a:p>
              <a:pPr algn="r" defTabSz="685983">
                <a:defRPr/>
              </a:pPr>
              <a:r>
                <a:rPr lang="en-US" sz="900" kern="0" dirty="0">
                  <a:ln>
                    <a:solidFill>
                      <a:schemeClr val="bg1">
                        <a:alpha val="0"/>
                      </a:schemeClr>
                    </a:solidFill>
                  </a:ln>
                  <a:solidFill>
                    <a:srgbClr val="595959"/>
                  </a:solidFill>
                </a:rPr>
                <a:t>Frontend</a:t>
              </a:r>
              <a:br>
                <a:rPr lang="en-US" sz="900" kern="0" dirty="0">
                  <a:ln>
                    <a:solidFill>
                      <a:schemeClr val="bg1">
                        <a:alpha val="0"/>
                      </a:schemeClr>
                    </a:solidFill>
                  </a:ln>
                  <a:solidFill>
                    <a:srgbClr val="595959"/>
                  </a:solidFill>
                </a:rPr>
              </a:br>
              <a:r>
                <a:rPr lang="en-US" sz="900" kern="0" dirty="0">
                  <a:ln>
                    <a:solidFill>
                      <a:schemeClr val="bg1">
                        <a:alpha val="0"/>
                      </a:schemeClr>
                    </a:solidFill>
                  </a:ln>
                  <a:solidFill>
                    <a:srgbClr val="595959"/>
                  </a:solidFill>
                </a:rPr>
                <a:t>Nodes</a:t>
              </a:r>
            </a:p>
          </p:txBody>
        </p:sp>
      </p:grpSp>
      <p:sp>
        <p:nvSpPr>
          <p:cNvPr id="172" name="Rectangle 171"/>
          <p:cNvSpPr/>
          <p:nvPr>
            <p:custDataLst>
              <p:tags r:id="rId54"/>
            </p:custDataLst>
          </p:nvPr>
        </p:nvSpPr>
        <p:spPr>
          <a:xfrm>
            <a:off x="8843679" y="2338901"/>
            <a:ext cx="1266693" cy="369332"/>
          </a:xfrm>
          <a:prstGeom prst="rect">
            <a:avLst/>
          </a:prstGeom>
        </p:spPr>
        <p:txBody>
          <a:bodyPr wrap="none">
            <a:spAutoFit/>
          </a:bodyPr>
          <a:lstStyle/>
          <a:p>
            <a:pPr algn="r" defTabSz="685983">
              <a:defRPr/>
            </a:pPr>
            <a:r>
              <a:rPr lang="en-US" kern="0" dirty="0">
                <a:ln>
                  <a:solidFill>
                    <a:schemeClr val="bg1">
                      <a:alpha val="0"/>
                    </a:schemeClr>
                  </a:solidFill>
                </a:ln>
                <a:solidFill>
                  <a:srgbClr val="FFFFFF"/>
                </a:solidFill>
                <a:latin typeface="Segoe UI Light" pitchFamily="34" charset="0"/>
              </a:rPr>
              <a:t>Service Bus</a:t>
            </a:r>
          </a:p>
        </p:txBody>
      </p:sp>
    </p:spTree>
    <p:extLst>
      <p:ext uri="{BB962C8B-B14F-4D97-AF65-F5344CB8AC3E}">
        <p14:creationId xmlns:p14="http://schemas.microsoft.com/office/powerpoint/2010/main" val="20238061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2000"/>
                                        <p:tgtEl>
                                          <p:spTgt spid="50"/>
                                        </p:tgtEl>
                                      </p:cBhvr>
                                    </p:animEffect>
                                  </p:childTnLst>
                                </p:cTn>
                              </p:par>
                            </p:childTnLst>
                          </p:cTn>
                        </p:par>
                        <p:par>
                          <p:cTn id="8" fill="hold">
                            <p:stCondLst>
                              <p:cond delay="2000"/>
                            </p:stCondLst>
                            <p:childTnLst>
                              <p:par>
                                <p:cTn id="9" presetID="27" presetClass="emph" presetSubtype="0" repeatCount="indefinite" fill="remove" grpId="0" nodeType="afterEffect">
                                  <p:stCondLst>
                                    <p:cond delay="0"/>
                                  </p:stCondLst>
                                  <p:endCondLst>
                                    <p:cond evt="onNext" delay="0">
                                      <p:tgtEl>
                                        <p:sldTgt/>
                                      </p:tgtEl>
                                    </p:cond>
                                  </p:endCondLst>
                                  <p:childTnLst>
                                    <p:animClr clrSpc="rgb" dir="cw">
                                      <p:cBhvr override="childStyle">
                                        <p:cTn id="10" dur="250" autoRev="1" fill="remove"/>
                                        <p:tgtEl>
                                          <p:spTgt spid="34"/>
                                        </p:tgtEl>
                                        <p:attrNameLst>
                                          <p:attrName>style.color</p:attrName>
                                        </p:attrNameLst>
                                      </p:cBhvr>
                                      <p:to>
                                        <a:schemeClr val="bg1"/>
                                      </p:to>
                                    </p:animClr>
                                    <p:animClr clrSpc="rgb" dir="cw">
                                      <p:cBhvr>
                                        <p:cTn id="11" dur="250" autoRev="1" fill="remove"/>
                                        <p:tgtEl>
                                          <p:spTgt spid="34"/>
                                        </p:tgtEl>
                                        <p:attrNameLst>
                                          <p:attrName>fillcolor</p:attrName>
                                        </p:attrNameLst>
                                      </p:cBhvr>
                                      <p:to>
                                        <a:schemeClr val="bg1"/>
                                      </p:to>
                                    </p:animClr>
                                    <p:set>
                                      <p:cBhvr>
                                        <p:cTn id="12" dur="250" autoRev="1" fill="remove"/>
                                        <p:tgtEl>
                                          <p:spTgt spid="34"/>
                                        </p:tgtEl>
                                        <p:attrNameLst>
                                          <p:attrName>fill.type</p:attrName>
                                        </p:attrNameLst>
                                      </p:cBhvr>
                                      <p:to>
                                        <p:strVal val="solid"/>
                                      </p:to>
                                    </p:set>
                                    <p:set>
                                      <p:cBhvr>
                                        <p:cTn id="13" dur="250" autoRev="1" fill="remove"/>
                                        <p:tgtEl>
                                          <p:spTgt spid="34"/>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27" presetClass="emph" presetSubtype="0" repeatCount="indefinite" fill="remove" grpId="0" nodeType="clickEffect">
                                  <p:stCondLst>
                                    <p:cond delay="0"/>
                                  </p:stCondLst>
                                  <p:childTnLst>
                                    <p:animClr clrSpc="rgb" dir="cw">
                                      <p:cBhvr override="childStyle">
                                        <p:cTn id="17" dur="2500" autoRev="1" fill="remove"/>
                                        <p:tgtEl>
                                          <p:spTgt spid="70"/>
                                        </p:tgtEl>
                                        <p:attrNameLst>
                                          <p:attrName>style.color</p:attrName>
                                        </p:attrNameLst>
                                      </p:cBhvr>
                                      <p:to>
                                        <a:schemeClr val="bg1"/>
                                      </p:to>
                                    </p:animClr>
                                    <p:animClr clrSpc="rgb" dir="cw">
                                      <p:cBhvr>
                                        <p:cTn id="18" dur="2500" autoRev="1" fill="remove"/>
                                        <p:tgtEl>
                                          <p:spTgt spid="70"/>
                                        </p:tgtEl>
                                        <p:attrNameLst>
                                          <p:attrName>fillcolor</p:attrName>
                                        </p:attrNameLst>
                                      </p:cBhvr>
                                      <p:to>
                                        <a:schemeClr val="bg1"/>
                                      </p:to>
                                    </p:animClr>
                                    <p:set>
                                      <p:cBhvr>
                                        <p:cTn id="19" dur="2500" autoRev="1" fill="remove"/>
                                        <p:tgtEl>
                                          <p:spTgt spid="70"/>
                                        </p:tgtEl>
                                        <p:attrNameLst>
                                          <p:attrName>fill.type</p:attrName>
                                        </p:attrNameLst>
                                      </p:cBhvr>
                                      <p:to>
                                        <p:strVal val="solid"/>
                                      </p:to>
                                    </p:set>
                                    <p:set>
                                      <p:cBhvr>
                                        <p:cTn id="20" dur="2500" autoRev="1" fill="remove"/>
                                        <p:tgtEl>
                                          <p:spTgt spid="70"/>
                                        </p:tgtEl>
                                        <p:attrNameLst>
                                          <p:attrName>fill.on</p:attrName>
                                        </p:attrNameLst>
                                      </p:cBhvr>
                                      <p:to>
                                        <p:strVal val="true"/>
                                      </p:to>
                                    </p:set>
                                  </p:childTnLst>
                                </p:cTn>
                              </p:par>
                              <p:par>
                                <p:cTn id="21" presetID="10"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par>
                                <p:cTn id="24" presetID="22" presetClass="entr" presetSubtype="4" fill="hold"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wipe(down)">
                                      <p:cBhvr>
                                        <p:cTn id="26" dur="1000"/>
                                        <p:tgtEl>
                                          <p:spTgt spid="49"/>
                                        </p:tgtEl>
                                      </p:cBhvr>
                                    </p:animEffect>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2000" fill="hold"/>
                                        <p:tgtEl>
                                          <p:spTgt spid="3"/>
                                        </p:tgtEl>
                                        <p:attrNameLst>
                                          <p:attrName>ppt_w</p:attrName>
                                        </p:attrNameLst>
                                      </p:cBhvr>
                                      <p:tavLst>
                                        <p:tav tm="0">
                                          <p:val>
                                            <p:fltVal val="0"/>
                                          </p:val>
                                        </p:tav>
                                        <p:tav tm="100000">
                                          <p:val>
                                            <p:strVal val="#ppt_w"/>
                                          </p:val>
                                        </p:tav>
                                      </p:tavLst>
                                    </p:anim>
                                    <p:anim calcmode="lin" valueType="num">
                                      <p:cBhvr>
                                        <p:cTn id="32" dur="2000" fill="hold"/>
                                        <p:tgtEl>
                                          <p:spTgt spid="3"/>
                                        </p:tgtEl>
                                        <p:attrNameLst>
                                          <p:attrName>ppt_h</p:attrName>
                                        </p:attrNameLst>
                                      </p:cBhvr>
                                      <p:tavLst>
                                        <p:tav tm="0">
                                          <p:val>
                                            <p:fltVal val="0"/>
                                          </p:val>
                                        </p:tav>
                                        <p:tav tm="100000">
                                          <p:val>
                                            <p:strVal val="#ppt_h"/>
                                          </p:val>
                                        </p:tav>
                                      </p:tavLst>
                                    </p:anim>
                                  </p:childTnLst>
                                </p:cTn>
                              </p:par>
                              <p:par>
                                <p:cTn id="33" presetID="49" presetClass="path" presetSubtype="0" accel="50000" decel="50000" fill="hold" nodeType="withEffect">
                                  <p:stCondLst>
                                    <p:cond delay="0"/>
                                  </p:stCondLst>
                                  <p:childTnLst>
                                    <p:animMotion origin="layout" path="M -0.15243 -0.28869 L -3.88889E-6 -8.25815E-7 " pathEditMode="relative" rAng="0" ptsTypes="AA">
                                      <p:cBhvr>
                                        <p:cTn id="34" dur="2000" fill="hold"/>
                                        <p:tgtEl>
                                          <p:spTgt spid="3"/>
                                        </p:tgtEl>
                                        <p:attrNameLst>
                                          <p:attrName>ppt_x</p:attrName>
                                          <p:attrName>ppt_y</p:attrName>
                                        </p:attrNameLst>
                                      </p:cBhvr>
                                      <p:rCtr x="7600" y="14400"/>
                                    </p:animMotion>
                                  </p:childTnLst>
                                </p:cTn>
                              </p:par>
                              <p:par>
                                <p:cTn id="35" presetID="10" presetClass="exit" presetSubtype="0" fill="hold" grpId="1" nodeType="withEffect">
                                  <p:stCondLst>
                                    <p:cond delay="0"/>
                                  </p:stCondLst>
                                  <p:childTnLst>
                                    <p:animEffect transition="out" filter="fade">
                                      <p:cBhvr>
                                        <p:cTn id="36" dur="500"/>
                                        <p:tgtEl>
                                          <p:spTgt spid="70"/>
                                        </p:tgtEl>
                                      </p:cBhvr>
                                    </p:animEffect>
                                    <p:set>
                                      <p:cBhvr>
                                        <p:cTn id="37" dur="1" fill="hold">
                                          <p:stCondLst>
                                            <p:cond delay="499"/>
                                          </p:stCondLst>
                                        </p:cTn>
                                        <p:tgtEl>
                                          <p:spTgt spid="70"/>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38"/>
                                        </p:tgtEl>
                                      </p:cBhvr>
                                    </p:animEffect>
                                    <p:set>
                                      <p:cBhvr>
                                        <p:cTn id="40" dur="1" fill="hold">
                                          <p:stCondLst>
                                            <p:cond delay="499"/>
                                          </p:stCondLst>
                                        </p:cTn>
                                        <p:tgtEl>
                                          <p:spTgt spid="38"/>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49"/>
                                        </p:tgtEl>
                                      </p:cBhvr>
                                    </p:animEffect>
                                    <p:set>
                                      <p:cBhvr>
                                        <p:cTn id="43" dur="1" fill="hold">
                                          <p:stCondLst>
                                            <p:cond delay="499"/>
                                          </p:stCondLst>
                                        </p:cTn>
                                        <p:tgtEl>
                                          <p:spTgt spid="49"/>
                                        </p:tgtEl>
                                        <p:attrNameLst>
                                          <p:attrName>style.visibility</p:attrName>
                                        </p:attrNameLst>
                                      </p:cBhvr>
                                      <p:to>
                                        <p:strVal val="hidden"/>
                                      </p:to>
                                    </p:set>
                                  </p:childTnLst>
                                </p:cTn>
                              </p:par>
                            </p:childTnLst>
                          </p:cTn>
                        </p:par>
                        <p:par>
                          <p:cTn id="44" fill="hold">
                            <p:stCondLst>
                              <p:cond delay="2000"/>
                            </p:stCondLst>
                            <p:childTnLst>
                              <p:par>
                                <p:cTn id="45" presetID="10"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par>
                          <p:cTn id="48" fill="hold">
                            <p:stCondLst>
                              <p:cond delay="2500"/>
                            </p:stCondLst>
                            <p:childTnLst>
                              <p:par>
                                <p:cTn id="49" presetID="10" presetClass="entr" presetSubtype="0"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Effect transition="in" filter="fade">
                                      <p:cBhvr>
                                        <p:cTn id="51" dur="500"/>
                                        <p:tgtEl>
                                          <p:spTgt spid="7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wipe(down)">
                                      <p:cBhvr>
                                        <p:cTn id="56" dur="2000"/>
                                        <p:tgtEl>
                                          <p:spTgt spid="4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500"/>
                                        <p:tgtEl>
                                          <p:spTgt spid="4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9"/>
                                        </p:tgtEl>
                                        <p:attrNameLst>
                                          <p:attrName>style.visibility</p:attrName>
                                        </p:attrNameLst>
                                      </p:cBhvr>
                                      <p:to>
                                        <p:strVal val="visible"/>
                                      </p:to>
                                    </p:set>
                                    <p:animEffect transition="in" filter="fade">
                                      <p:cBhvr>
                                        <p:cTn id="62" dur="500"/>
                                        <p:tgtEl>
                                          <p:spTgt spid="6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wipe(down)">
                                      <p:cBhvr>
                                        <p:cTn id="67" dur="2000"/>
                                        <p:tgtEl>
                                          <p:spTgt spid="39"/>
                                        </p:tgtEl>
                                      </p:cBhvr>
                                    </p:animEffect>
                                  </p:childTnLst>
                                </p:cTn>
                              </p:par>
                              <p:par>
                                <p:cTn id="68" presetID="22" presetClass="entr" presetSubtype="4" fill="hold" nodeType="with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wipe(down)">
                                      <p:cBhvr>
                                        <p:cTn id="70" dur="2000"/>
                                        <p:tgtEl>
                                          <p:spTgt spid="6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fade">
                                      <p:cBhvr>
                                        <p:cTn id="73" dur="500"/>
                                        <p:tgtEl>
                                          <p:spTgt spid="6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8"/>
                                        </p:tgtEl>
                                        <p:attrNameLst>
                                          <p:attrName>style.visibility</p:attrName>
                                        </p:attrNameLst>
                                      </p:cBhvr>
                                      <p:to>
                                        <p:strVal val="visible"/>
                                      </p:to>
                                    </p:set>
                                    <p:animEffect transition="in" filter="fade">
                                      <p:cBhvr>
                                        <p:cTn id="76" dur="500"/>
                                        <p:tgtEl>
                                          <p:spTgt spid="68"/>
                                        </p:tgtEl>
                                      </p:cBhvr>
                                    </p:animEffect>
                                  </p:childTnLst>
                                </p:cTn>
                              </p:par>
                            </p:childTnLst>
                          </p:cTn>
                        </p:par>
                        <p:par>
                          <p:cTn id="77" fill="hold">
                            <p:stCondLst>
                              <p:cond delay="2000"/>
                            </p:stCondLst>
                            <p:childTnLst>
                              <p:par>
                                <p:cTn id="78" presetID="10" presetClass="entr" presetSubtype="0" fill="hold" nodeType="afterEffect">
                                  <p:stCondLst>
                                    <p:cond delay="0"/>
                                  </p:stCondLst>
                                  <p:childTnLst>
                                    <p:set>
                                      <p:cBhvr>
                                        <p:cTn id="79" dur="1" fill="hold">
                                          <p:stCondLst>
                                            <p:cond delay="0"/>
                                          </p:stCondLst>
                                        </p:cTn>
                                        <p:tgtEl>
                                          <p:spTgt spid="81"/>
                                        </p:tgtEl>
                                        <p:attrNameLst>
                                          <p:attrName>style.visibility</p:attrName>
                                        </p:attrNameLst>
                                      </p:cBhvr>
                                      <p:to>
                                        <p:strVal val="visible"/>
                                      </p:to>
                                    </p:set>
                                    <p:animEffect transition="in" filter="fade">
                                      <p:cBhvr>
                                        <p:cTn id="80" dur="500"/>
                                        <p:tgtEl>
                                          <p:spTgt spid="8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wipe(left)">
                                      <p:cBhvr>
                                        <p:cTn id="85" dur="500"/>
                                        <p:tgtEl>
                                          <p:spTgt spid="35"/>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51"/>
                                        </p:tgtEl>
                                        <p:attrNameLst>
                                          <p:attrName>style.visibility</p:attrName>
                                        </p:attrNameLst>
                                      </p:cBhvr>
                                      <p:to>
                                        <p:strVal val="visible"/>
                                      </p:to>
                                    </p:set>
                                    <p:animEffect transition="in" filter="wipe(up)">
                                      <p:cBhvr>
                                        <p:cTn id="90" dur="2000"/>
                                        <p:tgtEl>
                                          <p:spTgt spid="51"/>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2"/>
                                        </p:tgtEl>
                                        <p:attrNameLst>
                                          <p:attrName>style.visibility</p:attrName>
                                        </p:attrNameLst>
                                      </p:cBhvr>
                                      <p:to>
                                        <p:strVal val="visible"/>
                                      </p:to>
                                    </p:set>
                                    <p:animEffect transition="in" filter="fade">
                                      <p:cBhvr>
                                        <p:cTn id="93" dur="500"/>
                                        <p:tgtEl>
                                          <p:spTgt spid="52"/>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7"/>
                                        </p:tgtEl>
                                        <p:attrNameLst>
                                          <p:attrName>style.visibility</p:attrName>
                                        </p:attrNameLst>
                                      </p:cBhvr>
                                      <p:to>
                                        <p:strVal val="visible"/>
                                      </p:to>
                                    </p:set>
                                    <p:animEffect transition="in" filter="fade">
                                      <p:cBhvr>
                                        <p:cTn id="96" dur="500"/>
                                        <p:tgtEl>
                                          <p:spTgt spid="67"/>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2" fill="hold" grpId="0" nodeType="clickEffect">
                                  <p:stCondLst>
                                    <p:cond delay="0"/>
                                  </p:stCondLst>
                                  <p:childTnLst>
                                    <p:set>
                                      <p:cBhvr>
                                        <p:cTn id="100" dur="1" fill="hold">
                                          <p:stCondLst>
                                            <p:cond delay="0"/>
                                          </p:stCondLst>
                                        </p:cTn>
                                        <p:tgtEl>
                                          <p:spTgt spid="46"/>
                                        </p:tgtEl>
                                        <p:attrNameLst>
                                          <p:attrName>style.visibility</p:attrName>
                                        </p:attrNameLst>
                                      </p:cBhvr>
                                      <p:to>
                                        <p:strVal val="visible"/>
                                      </p:to>
                                    </p:set>
                                    <p:animEffect transition="in" filter="wipe(right)">
                                      <p:cBhvr>
                                        <p:cTn id="101" dur="2000"/>
                                        <p:tgtEl>
                                          <p:spTgt spid="46"/>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3"/>
                                        </p:tgtEl>
                                        <p:attrNameLst>
                                          <p:attrName>style.visibility</p:attrName>
                                        </p:attrNameLst>
                                      </p:cBhvr>
                                      <p:to>
                                        <p:strVal val="visible"/>
                                      </p:to>
                                    </p:set>
                                    <p:animEffect transition="in" filter="fade">
                                      <p:cBhvr>
                                        <p:cTn id="104" dur="500"/>
                                        <p:tgtEl>
                                          <p:spTgt spid="43"/>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45"/>
                                        </p:tgtEl>
                                        <p:attrNameLst>
                                          <p:attrName>style.visibility</p:attrName>
                                        </p:attrNameLst>
                                      </p:cBhvr>
                                      <p:to>
                                        <p:strVal val="visible"/>
                                      </p:to>
                                    </p:set>
                                    <p:animEffect transition="in" filter="fade">
                                      <p:cBhvr>
                                        <p:cTn id="10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0" grpId="0" animBg="1"/>
      <p:bldP spid="70" grpId="1" animBg="1"/>
      <p:bldP spid="34" grpId="0" animBg="1"/>
      <p:bldP spid="35" grpId="0" animBg="1"/>
      <p:bldP spid="38" grpId="0" animBg="1"/>
      <p:bldP spid="38" grpId="1" animBg="1"/>
      <p:bldP spid="39" grpId="0" animBg="1"/>
      <p:bldP spid="43" grpId="0"/>
      <p:bldP spid="45" grpId="0" animBg="1"/>
      <p:bldP spid="46" grpId="0" animBg="1"/>
      <p:bldP spid="47" grpId="0" animBg="1"/>
      <p:bldP spid="48" grpId="0"/>
      <p:bldP spid="50" grpId="0" animBg="1"/>
      <p:bldP spid="51" grpId="0" animBg="1"/>
      <p:bldP spid="52" grpId="0" animBg="1"/>
      <p:bldP spid="62" grpId="0" animBg="1"/>
      <p:bldP spid="67" grpId="0" animBg="1"/>
      <p:bldP spid="68" grpId="0" animBg="1"/>
      <p:bldP spid="6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Rectangle 238"/>
          <p:cNvSpPr/>
          <p:nvPr>
            <p:custDataLst>
              <p:tags r:id="rId2"/>
            </p:custDataLst>
          </p:nvPr>
        </p:nvSpPr>
        <p:spPr bwMode="auto">
          <a:xfrm>
            <a:off x="4953895" y="1323329"/>
            <a:ext cx="5323479" cy="423506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1772" tIns="34299" rIns="68571" bIns="34286" numCol="1" spcCol="0" rtlCol="0" anchor="ctr" anchorCtr="0" compatLnSpc="1">
            <a:prstTxWarp prst="textNoShape">
              <a:avLst/>
            </a:prstTxWarp>
          </a:bodyPr>
          <a:lstStyle/>
          <a:p>
            <a:pPr defTabSz="685524" fontAlgn="base">
              <a:spcBef>
                <a:spcPts val="900"/>
              </a:spcBef>
              <a:spcAft>
                <a:spcPct val="0"/>
              </a:spcAft>
            </a:pPr>
            <a:endParaRPr lang="en-US" sz="2701" b="1" dirty="0">
              <a:ln>
                <a:solidFill>
                  <a:schemeClr val="bg1">
                    <a:alpha val="0"/>
                  </a:schemeClr>
                </a:solidFill>
              </a:ln>
              <a:solidFill>
                <a:schemeClr val="accent2"/>
              </a:solidFill>
            </a:endParaRPr>
          </a:p>
        </p:txBody>
      </p:sp>
      <p:sp>
        <p:nvSpPr>
          <p:cNvPr id="283" name="Rectangle 282"/>
          <p:cNvSpPr/>
          <p:nvPr>
            <p:custDataLst>
              <p:tags r:id="rId3"/>
            </p:custDataLst>
          </p:nvPr>
        </p:nvSpPr>
        <p:spPr>
          <a:xfrm>
            <a:off x="6986744" y="2722021"/>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284" name="Rectangle 283"/>
          <p:cNvSpPr/>
          <p:nvPr>
            <p:custDataLst>
              <p:tags r:id="rId4"/>
            </p:custDataLst>
          </p:nvPr>
        </p:nvSpPr>
        <p:spPr>
          <a:xfrm>
            <a:off x="7312796" y="2725413"/>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285" name="Rectangle 284"/>
          <p:cNvSpPr/>
          <p:nvPr>
            <p:custDataLst>
              <p:tags r:id="rId5"/>
            </p:custDataLst>
          </p:nvPr>
        </p:nvSpPr>
        <p:spPr>
          <a:xfrm>
            <a:off x="5716145" y="1533673"/>
            <a:ext cx="4425009" cy="1141640"/>
          </a:xfrm>
          <a:prstGeom prst="rect">
            <a:avLst/>
          </a:prstGeom>
          <a:solidFill>
            <a:schemeClr val="accent2"/>
          </a:solidFill>
          <a:ln w="9525" cap="flat" cmpd="sng" algn="ctr">
            <a:noFill/>
            <a:prstDash val="solid"/>
          </a:ln>
          <a:effectLst/>
        </p:spPr>
        <p:txBody>
          <a:bodyPr rtlCol="0" anchor="t"/>
          <a:lstStyle/>
          <a:p>
            <a:pPr algn="ctr" defTabSz="685983">
              <a:defRPr/>
            </a:pPr>
            <a:r>
              <a:rPr lang="en-US" sz="1500" kern="0" dirty="0">
                <a:ln>
                  <a:solidFill>
                    <a:schemeClr val="bg1">
                      <a:alpha val="0"/>
                    </a:schemeClr>
                  </a:solidFill>
                </a:ln>
                <a:solidFill>
                  <a:schemeClr val="bg1"/>
                </a:solidFill>
              </a:rPr>
              <a:t>sb://</a:t>
            </a:r>
            <a:r>
              <a:rPr lang="en-US" sz="1500" i="1" kern="0" dirty="0">
                <a:ln>
                  <a:solidFill>
                    <a:schemeClr val="bg1">
                      <a:alpha val="0"/>
                    </a:schemeClr>
                  </a:solidFill>
                </a:ln>
                <a:solidFill>
                  <a:schemeClr val="accent5">
                    <a:lumMod val="75000"/>
                  </a:schemeClr>
                </a:solidFill>
              </a:rPr>
              <a:t>solution.</a:t>
            </a:r>
            <a:r>
              <a:rPr lang="en-US" sz="1500" kern="0" dirty="0">
                <a:ln>
                  <a:solidFill>
                    <a:schemeClr val="bg1">
                      <a:alpha val="0"/>
                    </a:schemeClr>
                  </a:solidFill>
                </a:ln>
                <a:solidFill>
                  <a:schemeClr val="bg1"/>
                </a:solidFill>
              </a:rPr>
              <a:t>servicebus.windows.net/</a:t>
            </a:r>
            <a:r>
              <a:rPr lang="en-US" sz="1500" kern="0" dirty="0">
                <a:ln>
                  <a:solidFill>
                    <a:schemeClr val="bg1">
                      <a:alpha val="0"/>
                    </a:schemeClr>
                  </a:solidFill>
                </a:ln>
                <a:solidFill>
                  <a:schemeClr val="accent4"/>
                </a:solidFill>
              </a:rPr>
              <a:t>a</a:t>
            </a:r>
            <a:r>
              <a:rPr lang="en-US" sz="1500" kern="0" dirty="0">
                <a:ln>
                  <a:solidFill>
                    <a:schemeClr val="bg1">
                      <a:alpha val="0"/>
                    </a:schemeClr>
                  </a:solidFill>
                </a:ln>
                <a:solidFill>
                  <a:schemeClr val="bg1"/>
                </a:solidFill>
              </a:rPr>
              <a:t>/</a:t>
            </a:r>
            <a:r>
              <a:rPr lang="en-US" sz="1500" kern="0" dirty="0">
                <a:ln>
                  <a:solidFill>
                    <a:schemeClr val="bg1">
                      <a:alpha val="0"/>
                    </a:schemeClr>
                  </a:solidFill>
                </a:ln>
                <a:solidFill>
                  <a:schemeClr val="accent3"/>
                </a:solidFill>
              </a:rPr>
              <a:t>b</a:t>
            </a:r>
            <a:r>
              <a:rPr lang="en-US" sz="1500" kern="0" dirty="0">
                <a:ln>
                  <a:solidFill>
                    <a:schemeClr val="bg1">
                      <a:alpha val="0"/>
                    </a:schemeClr>
                  </a:solidFill>
                </a:ln>
                <a:solidFill>
                  <a:schemeClr val="bg1"/>
                </a:solidFill>
              </a:rPr>
              <a:t>/</a:t>
            </a:r>
          </a:p>
        </p:txBody>
      </p:sp>
      <p:sp>
        <p:nvSpPr>
          <p:cNvPr id="286" name="Rectangle 285"/>
          <p:cNvSpPr/>
          <p:nvPr>
            <p:custDataLst>
              <p:tags r:id="rId6"/>
            </p:custDataLst>
          </p:nvPr>
        </p:nvSpPr>
        <p:spPr>
          <a:xfrm>
            <a:off x="5716144" y="2725413"/>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287" name="Rectangle 286"/>
          <p:cNvSpPr/>
          <p:nvPr>
            <p:custDataLst>
              <p:tags r:id="rId7"/>
            </p:custDataLst>
          </p:nvPr>
        </p:nvSpPr>
        <p:spPr>
          <a:xfrm>
            <a:off x="6035474" y="2725413"/>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288" name="Rectangle 287"/>
          <p:cNvSpPr/>
          <p:nvPr>
            <p:custDataLst>
              <p:tags r:id="rId8"/>
            </p:custDataLst>
          </p:nvPr>
        </p:nvSpPr>
        <p:spPr>
          <a:xfrm>
            <a:off x="6354805" y="2725413"/>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289" name="Rectangle 288"/>
          <p:cNvSpPr/>
          <p:nvPr>
            <p:custDataLst>
              <p:tags r:id="rId9"/>
            </p:custDataLst>
          </p:nvPr>
        </p:nvSpPr>
        <p:spPr>
          <a:xfrm>
            <a:off x="6674135" y="2725413"/>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290" name="Rectangle 289"/>
          <p:cNvSpPr/>
          <p:nvPr>
            <p:custDataLst>
              <p:tags r:id="rId10"/>
            </p:custDataLst>
          </p:nvPr>
        </p:nvSpPr>
        <p:spPr>
          <a:xfrm>
            <a:off x="7632126" y="2725413"/>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291" name="Rectangle 290"/>
          <p:cNvSpPr/>
          <p:nvPr>
            <p:custDataLst>
              <p:tags r:id="rId11"/>
            </p:custDataLst>
          </p:nvPr>
        </p:nvSpPr>
        <p:spPr>
          <a:xfrm>
            <a:off x="7951457" y="2725413"/>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292" name="Rectangle 291"/>
          <p:cNvSpPr/>
          <p:nvPr>
            <p:custDataLst>
              <p:tags r:id="rId12"/>
            </p:custDataLst>
          </p:nvPr>
        </p:nvSpPr>
        <p:spPr>
          <a:xfrm>
            <a:off x="8270787" y="2725413"/>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293" name="Rectangle 292"/>
          <p:cNvSpPr/>
          <p:nvPr>
            <p:custDataLst>
              <p:tags r:id="rId13"/>
            </p:custDataLst>
          </p:nvPr>
        </p:nvSpPr>
        <p:spPr>
          <a:xfrm>
            <a:off x="8590117" y="2725413"/>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294" name="Rectangle 293"/>
          <p:cNvSpPr/>
          <p:nvPr>
            <p:custDataLst>
              <p:tags r:id="rId14"/>
            </p:custDataLst>
          </p:nvPr>
        </p:nvSpPr>
        <p:spPr>
          <a:xfrm>
            <a:off x="8909448" y="2725413"/>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295" name="Rectangle 294"/>
          <p:cNvSpPr/>
          <p:nvPr>
            <p:custDataLst>
              <p:tags r:id="rId15"/>
            </p:custDataLst>
          </p:nvPr>
        </p:nvSpPr>
        <p:spPr>
          <a:xfrm>
            <a:off x="9228778" y="2725413"/>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296" name="Rectangle 295"/>
          <p:cNvSpPr/>
          <p:nvPr>
            <p:custDataLst>
              <p:tags r:id="rId16"/>
            </p:custDataLst>
          </p:nvPr>
        </p:nvSpPr>
        <p:spPr>
          <a:xfrm>
            <a:off x="9548109" y="2725413"/>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297" name="Rectangle 296"/>
          <p:cNvSpPr/>
          <p:nvPr>
            <p:custDataLst>
              <p:tags r:id="rId17"/>
            </p:custDataLst>
          </p:nvPr>
        </p:nvSpPr>
        <p:spPr>
          <a:xfrm>
            <a:off x="9867441" y="2725413"/>
            <a:ext cx="273712" cy="302909"/>
          </a:xfrm>
          <a:prstGeom prst="rect">
            <a:avLst/>
          </a:prstGeom>
          <a:solidFill>
            <a:schemeClr val="accent2"/>
          </a:solidFill>
          <a:ln w="9525" cap="flat" cmpd="sng" algn="ctr">
            <a:noFill/>
            <a:prstDash val="solid"/>
          </a:ln>
          <a:effectLst/>
        </p:spPr>
        <p:txBody>
          <a:bodyPr rtlCol="0" anchor="b"/>
          <a:lstStyle/>
          <a:p>
            <a:pPr algn="r" defTabSz="685983">
              <a:defRPr/>
            </a:pPr>
            <a:endParaRPr lang="en-US" sz="1500" b="1" kern="0" dirty="0">
              <a:ln>
                <a:solidFill>
                  <a:schemeClr val="bg1">
                    <a:alpha val="0"/>
                  </a:schemeClr>
                </a:solidFill>
              </a:ln>
              <a:solidFill>
                <a:srgbClr val="000000"/>
              </a:solidFill>
              <a:latin typeface="Segoe UI"/>
              <a:sym typeface="Segoe UI"/>
            </a:endParaRPr>
          </a:p>
        </p:txBody>
      </p:sp>
      <p:sp>
        <p:nvSpPr>
          <p:cNvPr id="298" name="Oval 97"/>
          <p:cNvSpPr>
            <a:spLocks noChangeArrowheads="1"/>
          </p:cNvSpPr>
          <p:nvPr>
            <p:custDataLst>
              <p:tags r:id="rId18"/>
            </p:custDataLst>
          </p:nvPr>
        </p:nvSpPr>
        <p:spPr bwMode="auto">
          <a:xfrm>
            <a:off x="7608992" y="1771613"/>
            <a:ext cx="193520" cy="196431"/>
          </a:xfrm>
          <a:prstGeom prst="ellipse">
            <a:avLst/>
          </a:prstGeom>
          <a:solidFill>
            <a:schemeClr val="accent1"/>
          </a:solidFill>
          <a:ln w="12700" cap="flat" cmpd="sng" algn="ctr">
            <a:solidFill>
              <a:schemeClr val="bg1"/>
            </a:solidFill>
            <a:prstDash val="solid"/>
            <a:headEnd/>
            <a:tailEnd/>
          </a:ln>
          <a:effectLst/>
        </p:spPr>
        <p:txBody>
          <a:bodyPr vert="horz" wrap="square" lIns="0" tIns="0" rIns="0" bIns="0" numCol="1" anchor="t" anchorCtr="0" compatLnSpc="1">
            <a:prstTxWarp prst="textNoShape">
              <a:avLst/>
            </a:prstTxWarp>
          </a:bodyPr>
          <a:lstStyle/>
          <a:p>
            <a:pPr defTabSz="685983"/>
            <a:endParaRPr lang="en-US" sz="1050" kern="0" dirty="0">
              <a:ln>
                <a:solidFill>
                  <a:schemeClr val="bg1">
                    <a:alpha val="0"/>
                  </a:schemeClr>
                </a:solidFill>
              </a:ln>
              <a:solidFill>
                <a:srgbClr val="FFFFFF"/>
              </a:solidFill>
              <a:latin typeface="Segoe UI"/>
              <a:sym typeface="Segoe UI"/>
            </a:endParaRPr>
          </a:p>
        </p:txBody>
      </p:sp>
      <p:sp>
        <p:nvSpPr>
          <p:cNvPr id="299" name="Oval 96"/>
          <p:cNvSpPr>
            <a:spLocks noChangeArrowheads="1"/>
          </p:cNvSpPr>
          <p:nvPr>
            <p:custDataLst>
              <p:tags r:id="rId19"/>
            </p:custDataLst>
          </p:nvPr>
        </p:nvSpPr>
        <p:spPr bwMode="auto">
          <a:xfrm>
            <a:off x="7193204" y="2009766"/>
            <a:ext cx="193520" cy="196431"/>
          </a:xfrm>
          <a:prstGeom prst="ellipse">
            <a:avLst/>
          </a:prstGeom>
          <a:solidFill>
            <a:schemeClr val="accent4"/>
          </a:solidFill>
          <a:ln w="12700" cap="flat" cmpd="sng" algn="ctr">
            <a:solidFill>
              <a:schemeClr val="bg1"/>
            </a:solidFill>
            <a:prstDash val="solid"/>
            <a:headEnd/>
            <a:tailEnd/>
          </a:ln>
          <a:effectLst/>
        </p:spPr>
        <p:txBody>
          <a:bodyPr vert="horz" wrap="square" lIns="68598" tIns="34299" rIns="68598" bIns="34299" numCol="1" anchor="t" anchorCtr="0" compatLnSpc="1">
            <a:prstTxWarp prst="textNoShape">
              <a:avLst/>
            </a:prstTxWarp>
          </a:bodyPr>
          <a:lstStyle/>
          <a:p>
            <a:pPr defTabSz="685983"/>
            <a:endParaRPr lang="en-US" sz="1050" kern="0" dirty="0">
              <a:ln>
                <a:solidFill>
                  <a:schemeClr val="bg1">
                    <a:alpha val="0"/>
                  </a:schemeClr>
                </a:solidFill>
              </a:ln>
              <a:solidFill>
                <a:srgbClr val="FFFFFF"/>
              </a:solidFill>
              <a:latin typeface="Segoe UI"/>
              <a:sym typeface="Segoe UI"/>
            </a:endParaRPr>
          </a:p>
        </p:txBody>
      </p:sp>
      <p:sp>
        <p:nvSpPr>
          <p:cNvPr id="300" name="Oval 95"/>
          <p:cNvSpPr>
            <a:spLocks noChangeArrowheads="1"/>
          </p:cNvSpPr>
          <p:nvPr>
            <p:custDataLst>
              <p:tags r:id="rId20"/>
            </p:custDataLst>
          </p:nvPr>
        </p:nvSpPr>
        <p:spPr bwMode="auto">
          <a:xfrm>
            <a:off x="8024780" y="2009766"/>
            <a:ext cx="193520" cy="196431"/>
          </a:xfrm>
          <a:prstGeom prst="ellipse">
            <a:avLst/>
          </a:prstGeom>
          <a:solidFill>
            <a:srgbClr val="5BB5F3"/>
          </a:solidFill>
          <a:ln w="12700" cap="flat" cmpd="sng" algn="ctr">
            <a:solidFill>
              <a:schemeClr val="bg1"/>
            </a:solidFill>
            <a:prstDash val="solid"/>
            <a:headEnd/>
            <a:tailEnd/>
          </a:ln>
          <a:effectLst/>
        </p:spPr>
        <p:txBody>
          <a:bodyPr vert="horz" wrap="square" lIns="68598" tIns="34299" rIns="68598" bIns="34299" numCol="1" anchor="t" anchorCtr="0" compatLnSpc="1">
            <a:prstTxWarp prst="textNoShape">
              <a:avLst/>
            </a:prstTxWarp>
          </a:bodyPr>
          <a:lstStyle/>
          <a:p>
            <a:pPr defTabSz="685983">
              <a:defRPr/>
            </a:pPr>
            <a:endParaRPr lang="en-US" sz="1050" kern="0" dirty="0">
              <a:ln>
                <a:solidFill>
                  <a:schemeClr val="bg1">
                    <a:alpha val="0"/>
                  </a:schemeClr>
                </a:solidFill>
              </a:ln>
              <a:solidFill>
                <a:srgbClr val="FFFFFF"/>
              </a:solidFill>
              <a:latin typeface="Segoe UI"/>
              <a:sym typeface="Segoe UI"/>
            </a:endParaRPr>
          </a:p>
        </p:txBody>
      </p:sp>
      <p:sp>
        <p:nvSpPr>
          <p:cNvPr id="301" name="Oval 94"/>
          <p:cNvSpPr>
            <a:spLocks noChangeArrowheads="1"/>
          </p:cNvSpPr>
          <p:nvPr>
            <p:custDataLst>
              <p:tags r:id="rId21"/>
            </p:custDataLst>
          </p:nvPr>
        </p:nvSpPr>
        <p:spPr bwMode="auto">
          <a:xfrm>
            <a:off x="8248217" y="2279001"/>
            <a:ext cx="193520" cy="196431"/>
          </a:xfrm>
          <a:prstGeom prst="ellipse">
            <a:avLst/>
          </a:prstGeom>
          <a:solidFill>
            <a:schemeClr val="accent4"/>
          </a:solidFill>
          <a:ln w="12700" cap="flat" cmpd="sng" algn="ctr">
            <a:solidFill>
              <a:schemeClr val="bg1"/>
            </a:solidFill>
            <a:prstDash val="solid"/>
            <a:headEnd/>
            <a:tailEnd/>
          </a:ln>
          <a:effectLst/>
        </p:spPr>
        <p:txBody>
          <a:bodyPr vert="horz" wrap="square" lIns="68598" tIns="34299" rIns="68598" bIns="34299" numCol="1" anchor="t" anchorCtr="0" compatLnSpc="1">
            <a:prstTxWarp prst="textNoShape">
              <a:avLst/>
            </a:prstTxWarp>
          </a:bodyPr>
          <a:lstStyle/>
          <a:p>
            <a:pPr defTabSz="685983"/>
            <a:endParaRPr lang="en-US" sz="1050" kern="0" dirty="0">
              <a:ln>
                <a:solidFill>
                  <a:schemeClr val="bg1">
                    <a:alpha val="0"/>
                  </a:schemeClr>
                </a:solidFill>
              </a:ln>
              <a:solidFill>
                <a:srgbClr val="FFFFFF"/>
              </a:solidFill>
              <a:latin typeface="Segoe UI"/>
              <a:sym typeface="Segoe UI"/>
            </a:endParaRPr>
          </a:p>
        </p:txBody>
      </p:sp>
      <p:sp>
        <p:nvSpPr>
          <p:cNvPr id="302" name="Oval 92"/>
          <p:cNvSpPr>
            <a:spLocks noChangeArrowheads="1"/>
          </p:cNvSpPr>
          <p:nvPr>
            <p:custDataLst>
              <p:tags r:id="rId22"/>
            </p:custDataLst>
          </p:nvPr>
        </p:nvSpPr>
        <p:spPr bwMode="auto">
          <a:xfrm>
            <a:off x="7386723" y="2279001"/>
            <a:ext cx="193520" cy="196431"/>
          </a:xfrm>
          <a:prstGeom prst="ellipse">
            <a:avLst/>
          </a:prstGeom>
          <a:solidFill>
            <a:schemeClr val="accent4"/>
          </a:solidFill>
          <a:ln w="12700" cap="flat" cmpd="sng" algn="ctr">
            <a:solidFill>
              <a:schemeClr val="bg1"/>
            </a:solidFill>
            <a:prstDash val="solid"/>
            <a:headEnd/>
            <a:tailEnd/>
          </a:ln>
          <a:effectLst/>
        </p:spPr>
        <p:txBody>
          <a:bodyPr vert="horz" wrap="square" lIns="68598" tIns="34299" rIns="68598" bIns="34299" numCol="1" anchor="t" anchorCtr="0" compatLnSpc="1">
            <a:prstTxWarp prst="textNoShape">
              <a:avLst/>
            </a:prstTxWarp>
          </a:bodyPr>
          <a:lstStyle/>
          <a:p>
            <a:pPr defTabSz="685983"/>
            <a:endParaRPr lang="en-US" sz="1050" kern="0" dirty="0">
              <a:ln>
                <a:solidFill>
                  <a:schemeClr val="bg1">
                    <a:alpha val="0"/>
                  </a:schemeClr>
                </a:solidFill>
              </a:ln>
              <a:solidFill>
                <a:srgbClr val="FFFFFF"/>
              </a:solidFill>
              <a:latin typeface="Segoe UI"/>
              <a:sym typeface="Segoe UI"/>
            </a:endParaRPr>
          </a:p>
        </p:txBody>
      </p:sp>
      <p:sp>
        <p:nvSpPr>
          <p:cNvPr id="303" name="Oval 91"/>
          <p:cNvSpPr>
            <a:spLocks noChangeArrowheads="1"/>
          </p:cNvSpPr>
          <p:nvPr>
            <p:custDataLst>
              <p:tags r:id="rId23"/>
            </p:custDataLst>
          </p:nvPr>
        </p:nvSpPr>
        <p:spPr bwMode="auto">
          <a:xfrm>
            <a:off x="6956212" y="2279001"/>
            <a:ext cx="193520" cy="196431"/>
          </a:xfrm>
          <a:prstGeom prst="ellipse">
            <a:avLst/>
          </a:prstGeom>
          <a:solidFill>
            <a:schemeClr val="accent4"/>
          </a:solidFill>
          <a:ln w="12700" cap="flat" cmpd="sng" algn="ctr">
            <a:solidFill>
              <a:schemeClr val="bg1"/>
            </a:solidFill>
            <a:prstDash val="solid"/>
            <a:headEnd/>
            <a:tailEnd/>
          </a:ln>
          <a:effectLst/>
        </p:spPr>
        <p:txBody>
          <a:bodyPr vert="horz" wrap="square" lIns="68598" tIns="34299" rIns="68598" bIns="34299" numCol="1" anchor="t" anchorCtr="0" compatLnSpc="1">
            <a:prstTxWarp prst="textNoShape">
              <a:avLst/>
            </a:prstTxWarp>
          </a:bodyPr>
          <a:lstStyle/>
          <a:p>
            <a:pPr defTabSz="685983"/>
            <a:endParaRPr lang="en-US" sz="1050" kern="0" dirty="0">
              <a:ln>
                <a:solidFill>
                  <a:schemeClr val="bg1">
                    <a:alpha val="0"/>
                  </a:schemeClr>
                </a:solidFill>
              </a:ln>
              <a:solidFill>
                <a:srgbClr val="FFFFFF"/>
              </a:solidFill>
              <a:latin typeface="Segoe UI"/>
              <a:sym typeface="Segoe UI"/>
            </a:endParaRPr>
          </a:p>
        </p:txBody>
      </p:sp>
      <p:sp>
        <p:nvSpPr>
          <p:cNvPr id="304" name="AutoShape 90"/>
          <p:cNvSpPr>
            <a:spLocks noChangeShapeType="1"/>
          </p:cNvSpPr>
          <p:nvPr>
            <p:custDataLst>
              <p:tags r:id="rId24"/>
            </p:custDataLst>
          </p:nvPr>
        </p:nvSpPr>
        <p:spPr bwMode="auto">
          <a:xfrm flipH="1">
            <a:off x="7365514" y="1869827"/>
            <a:ext cx="243477" cy="170424"/>
          </a:xfrm>
          <a:prstGeom prst="straightConnector1">
            <a:avLst/>
          </a:prstGeom>
          <a:noFill/>
          <a:ln w="12700">
            <a:solidFill>
              <a:schemeClr val="bg1"/>
            </a:solidFill>
            <a:round/>
            <a:headEnd/>
            <a:tailEnd/>
          </a:ln>
        </p:spPr>
        <p:txBody>
          <a:bodyPr vert="horz" wrap="square" lIns="68598" tIns="34299" rIns="68598" bIns="34299" numCol="1" anchor="t" anchorCtr="0" compatLnSpc="1">
            <a:prstTxWarp prst="textNoShape">
              <a:avLst/>
            </a:prstTxWarp>
          </a:bodyPr>
          <a:lstStyle/>
          <a:p>
            <a:pPr defTabSz="685983">
              <a:defRPr/>
            </a:pPr>
            <a:endParaRPr lang="en-US" sz="1050" kern="0" dirty="0">
              <a:ln>
                <a:solidFill>
                  <a:schemeClr val="bg1">
                    <a:alpha val="0"/>
                  </a:schemeClr>
                </a:solidFill>
              </a:ln>
              <a:solidFill>
                <a:sysClr val="windowText" lastClr="000000"/>
              </a:solidFill>
            </a:endParaRPr>
          </a:p>
        </p:txBody>
      </p:sp>
      <p:sp>
        <p:nvSpPr>
          <p:cNvPr id="305" name="AutoShape 88"/>
          <p:cNvSpPr>
            <a:spLocks noChangeShapeType="1"/>
          </p:cNvSpPr>
          <p:nvPr>
            <p:custDataLst>
              <p:tags r:id="rId25"/>
            </p:custDataLst>
          </p:nvPr>
        </p:nvSpPr>
        <p:spPr bwMode="auto">
          <a:xfrm flipH="1">
            <a:off x="7982243" y="2171746"/>
            <a:ext cx="71051" cy="122140"/>
          </a:xfrm>
          <a:prstGeom prst="straightConnector1">
            <a:avLst/>
          </a:prstGeom>
          <a:noFill/>
          <a:ln w="12700">
            <a:solidFill>
              <a:schemeClr val="bg1"/>
            </a:solidFill>
            <a:round/>
            <a:headEnd/>
            <a:tailEnd/>
          </a:ln>
        </p:spPr>
        <p:txBody>
          <a:bodyPr vert="horz" wrap="square" lIns="68598" tIns="34299" rIns="68598" bIns="34299" numCol="1" anchor="t" anchorCtr="0" compatLnSpc="1">
            <a:prstTxWarp prst="textNoShape">
              <a:avLst/>
            </a:prstTxWarp>
          </a:bodyPr>
          <a:lstStyle/>
          <a:p>
            <a:pPr defTabSz="685983">
              <a:defRPr/>
            </a:pPr>
            <a:endParaRPr lang="en-US" sz="1050" kern="0" dirty="0">
              <a:ln>
                <a:solidFill>
                  <a:schemeClr val="bg1">
                    <a:alpha val="0"/>
                  </a:schemeClr>
                </a:solidFill>
              </a:ln>
              <a:solidFill>
                <a:sysClr val="windowText" lastClr="000000"/>
              </a:solidFill>
            </a:endParaRPr>
          </a:p>
        </p:txBody>
      </p:sp>
      <p:sp>
        <p:nvSpPr>
          <p:cNvPr id="306" name="AutoShape 87"/>
          <p:cNvSpPr>
            <a:spLocks noChangeShapeType="1"/>
          </p:cNvSpPr>
          <p:nvPr>
            <p:custDataLst>
              <p:tags r:id="rId26"/>
            </p:custDataLst>
          </p:nvPr>
        </p:nvSpPr>
        <p:spPr bwMode="auto">
          <a:xfrm>
            <a:off x="8189787" y="2171746"/>
            <a:ext cx="86944" cy="122140"/>
          </a:xfrm>
          <a:prstGeom prst="straightConnector1">
            <a:avLst/>
          </a:prstGeom>
          <a:noFill/>
          <a:ln w="12700">
            <a:solidFill>
              <a:schemeClr val="bg1"/>
            </a:solidFill>
            <a:round/>
            <a:headEnd/>
            <a:tailEnd/>
          </a:ln>
        </p:spPr>
        <p:txBody>
          <a:bodyPr vert="horz" wrap="square" lIns="68598" tIns="34299" rIns="68598" bIns="34299" numCol="1" anchor="t" anchorCtr="0" compatLnSpc="1">
            <a:prstTxWarp prst="textNoShape">
              <a:avLst/>
            </a:prstTxWarp>
          </a:bodyPr>
          <a:lstStyle/>
          <a:p>
            <a:pPr defTabSz="685983">
              <a:defRPr/>
            </a:pPr>
            <a:endParaRPr lang="en-US" sz="1050" kern="0" dirty="0">
              <a:ln>
                <a:solidFill>
                  <a:schemeClr val="bg1">
                    <a:alpha val="0"/>
                  </a:schemeClr>
                </a:solidFill>
              </a:ln>
              <a:solidFill>
                <a:sysClr val="windowText" lastClr="000000"/>
              </a:solidFill>
            </a:endParaRPr>
          </a:p>
        </p:txBody>
      </p:sp>
      <p:sp>
        <p:nvSpPr>
          <p:cNvPr id="307" name="AutoShape 86"/>
          <p:cNvSpPr>
            <a:spLocks noChangeShapeType="1"/>
          </p:cNvSpPr>
          <p:nvPr>
            <p:custDataLst>
              <p:tags r:id="rId27"/>
            </p:custDataLst>
          </p:nvPr>
        </p:nvSpPr>
        <p:spPr bwMode="auto">
          <a:xfrm>
            <a:off x="7358210" y="2171746"/>
            <a:ext cx="57028" cy="122140"/>
          </a:xfrm>
          <a:prstGeom prst="straightConnector1">
            <a:avLst/>
          </a:prstGeom>
          <a:noFill/>
          <a:ln w="12700">
            <a:solidFill>
              <a:schemeClr val="bg1"/>
            </a:solidFill>
            <a:round/>
            <a:headEnd/>
            <a:tailEnd/>
          </a:ln>
        </p:spPr>
        <p:txBody>
          <a:bodyPr vert="horz" wrap="square" lIns="68598" tIns="34299" rIns="68598" bIns="34299" numCol="1" anchor="t" anchorCtr="0" compatLnSpc="1">
            <a:prstTxWarp prst="textNoShape">
              <a:avLst/>
            </a:prstTxWarp>
          </a:bodyPr>
          <a:lstStyle/>
          <a:p>
            <a:pPr defTabSz="685983">
              <a:defRPr/>
            </a:pPr>
            <a:endParaRPr lang="en-US" sz="1050" kern="0" dirty="0">
              <a:ln>
                <a:solidFill>
                  <a:schemeClr val="bg1">
                    <a:alpha val="0"/>
                  </a:schemeClr>
                </a:solidFill>
              </a:ln>
              <a:solidFill>
                <a:sysClr val="windowText" lastClr="000000"/>
              </a:solidFill>
            </a:endParaRPr>
          </a:p>
        </p:txBody>
      </p:sp>
      <p:sp>
        <p:nvSpPr>
          <p:cNvPr id="308" name="AutoShape 85"/>
          <p:cNvSpPr>
            <a:spLocks noChangeShapeType="1"/>
          </p:cNvSpPr>
          <p:nvPr>
            <p:custDataLst>
              <p:tags r:id="rId28"/>
            </p:custDataLst>
          </p:nvPr>
        </p:nvSpPr>
        <p:spPr bwMode="auto">
          <a:xfrm flipH="1">
            <a:off x="7121218" y="2171746"/>
            <a:ext cx="100500" cy="122140"/>
          </a:xfrm>
          <a:prstGeom prst="straightConnector1">
            <a:avLst/>
          </a:prstGeom>
          <a:noFill/>
          <a:ln w="12700">
            <a:solidFill>
              <a:schemeClr val="bg1"/>
            </a:solidFill>
            <a:round/>
            <a:headEnd/>
            <a:tailEnd/>
          </a:ln>
        </p:spPr>
        <p:txBody>
          <a:bodyPr vert="horz" wrap="square" lIns="68598" tIns="34299" rIns="68598" bIns="34299" numCol="1" anchor="t" anchorCtr="0" compatLnSpc="1">
            <a:prstTxWarp prst="textNoShape">
              <a:avLst/>
            </a:prstTxWarp>
          </a:bodyPr>
          <a:lstStyle/>
          <a:p>
            <a:pPr defTabSz="685983">
              <a:defRPr/>
            </a:pPr>
            <a:endParaRPr lang="en-US" sz="1050" kern="0" dirty="0">
              <a:ln>
                <a:solidFill>
                  <a:schemeClr val="bg1">
                    <a:alpha val="0"/>
                  </a:schemeClr>
                </a:solidFill>
              </a:ln>
              <a:solidFill>
                <a:sysClr val="windowText" lastClr="000000"/>
              </a:solidFill>
            </a:endParaRPr>
          </a:p>
        </p:txBody>
      </p:sp>
      <p:sp>
        <p:nvSpPr>
          <p:cNvPr id="309" name="AutoShape 90"/>
          <p:cNvSpPr>
            <a:spLocks noChangeShapeType="1"/>
          </p:cNvSpPr>
          <p:nvPr>
            <p:custDataLst>
              <p:tags r:id="rId29"/>
            </p:custDataLst>
          </p:nvPr>
        </p:nvSpPr>
        <p:spPr bwMode="auto">
          <a:xfrm>
            <a:off x="7804946" y="1869827"/>
            <a:ext cx="243477" cy="170424"/>
          </a:xfrm>
          <a:prstGeom prst="straightConnector1">
            <a:avLst/>
          </a:prstGeom>
          <a:noFill/>
          <a:ln w="12700">
            <a:solidFill>
              <a:schemeClr val="bg1"/>
            </a:solidFill>
            <a:round/>
            <a:headEnd/>
            <a:tailEnd/>
          </a:ln>
        </p:spPr>
        <p:txBody>
          <a:bodyPr vert="horz" wrap="square" lIns="68598" tIns="34299" rIns="68598" bIns="34299" numCol="1" anchor="t" anchorCtr="0" compatLnSpc="1">
            <a:prstTxWarp prst="textNoShape">
              <a:avLst/>
            </a:prstTxWarp>
          </a:bodyPr>
          <a:lstStyle/>
          <a:p>
            <a:pPr defTabSz="685983">
              <a:defRPr/>
            </a:pPr>
            <a:endParaRPr lang="en-US" sz="1050" kern="0" dirty="0">
              <a:ln>
                <a:solidFill>
                  <a:schemeClr val="bg1">
                    <a:alpha val="0"/>
                  </a:schemeClr>
                </a:solidFill>
              </a:ln>
              <a:solidFill>
                <a:sysClr val="windowText" lastClr="000000"/>
              </a:solidFill>
            </a:endParaRPr>
          </a:p>
        </p:txBody>
      </p:sp>
      <p:sp>
        <p:nvSpPr>
          <p:cNvPr id="310" name="Oval 93"/>
          <p:cNvSpPr>
            <a:spLocks noChangeArrowheads="1"/>
          </p:cNvSpPr>
          <p:nvPr>
            <p:custDataLst>
              <p:tags r:id="rId30"/>
            </p:custDataLst>
          </p:nvPr>
        </p:nvSpPr>
        <p:spPr bwMode="auto">
          <a:xfrm>
            <a:off x="7817237" y="2279001"/>
            <a:ext cx="193520" cy="196431"/>
          </a:xfrm>
          <a:prstGeom prst="ellipse">
            <a:avLst/>
          </a:prstGeom>
          <a:solidFill>
            <a:schemeClr val="accent3"/>
          </a:solidFill>
          <a:ln w="12700" cap="flat" cmpd="sng" algn="ctr">
            <a:solidFill>
              <a:schemeClr val="bg1"/>
            </a:solidFill>
            <a:prstDash val="solid"/>
            <a:headEnd/>
            <a:tailEnd/>
          </a:ln>
          <a:effectLst/>
        </p:spPr>
        <p:txBody>
          <a:bodyPr vert="horz" wrap="square" lIns="0" tIns="0" rIns="0" bIns="0" numCol="1" anchor="t" anchorCtr="0" compatLnSpc="1">
            <a:prstTxWarp prst="textNoShape">
              <a:avLst/>
            </a:prstTxWarp>
          </a:bodyPr>
          <a:lstStyle/>
          <a:p>
            <a:pPr defTabSz="685983"/>
            <a:endParaRPr lang="en-US" sz="1050" kern="0" dirty="0">
              <a:ln>
                <a:solidFill>
                  <a:schemeClr val="bg1">
                    <a:alpha val="0"/>
                  </a:schemeClr>
                </a:solidFill>
              </a:ln>
              <a:solidFill>
                <a:srgbClr val="FFFFFF"/>
              </a:solidFill>
              <a:latin typeface="Segoe UI"/>
              <a:sym typeface="Segoe UI"/>
            </a:endParaRPr>
          </a:p>
        </p:txBody>
      </p:sp>
      <p:sp>
        <p:nvSpPr>
          <p:cNvPr id="311" name="Freeform 310"/>
          <p:cNvSpPr/>
          <p:nvPr>
            <p:custDataLst>
              <p:tags r:id="rId31"/>
            </p:custDataLst>
          </p:nvPr>
        </p:nvSpPr>
        <p:spPr>
          <a:xfrm rot="21235890">
            <a:off x="8025796" y="2311886"/>
            <a:ext cx="438816" cy="428756"/>
          </a:xfrm>
          <a:custGeom>
            <a:avLst/>
            <a:gdLst>
              <a:gd name="connsiteX0" fmla="*/ 0 w 664368"/>
              <a:gd name="connsiteY0" fmla="*/ 0 h 395287"/>
              <a:gd name="connsiteX1" fmla="*/ 664368 w 664368"/>
              <a:gd name="connsiteY1" fmla="*/ 395287 h 395287"/>
              <a:gd name="connsiteX0" fmla="*/ 0 w 664368"/>
              <a:gd name="connsiteY0" fmla="*/ 0 h 395287"/>
              <a:gd name="connsiteX1" fmla="*/ 664368 w 664368"/>
              <a:gd name="connsiteY1" fmla="*/ 395287 h 395287"/>
              <a:gd name="connsiteX0" fmla="*/ 0 w 664368"/>
              <a:gd name="connsiteY0" fmla="*/ 0 h 395287"/>
              <a:gd name="connsiteX1" fmla="*/ 664368 w 664368"/>
              <a:gd name="connsiteY1" fmla="*/ 395287 h 395287"/>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Lst>
            <a:ahLst/>
            <a:cxnLst>
              <a:cxn ang="0">
                <a:pos x="connsiteX0" y="connsiteY0"/>
              </a:cxn>
              <a:cxn ang="0">
                <a:pos x="connsiteX1" y="connsiteY1"/>
              </a:cxn>
            </a:cxnLst>
            <a:rect l="l" t="t" r="r" b="b"/>
            <a:pathLst>
              <a:path w="642937" h="407193">
                <a:moveTo>
                  <a:pt x="0" y="0"/>
                </a:moveTo>
                <a:cubicBezTo>
                  <a:pt x="214312" y="38893"/>
                  <a:pt x="490537" y="146844"/>
                  <a:pt x="642937" y="407193"/>
                </a:cubicBezTo>
              </a:path>
            </a:pathLst>
          </a:custGeom>
          <a:ln w="28575">
            <a:solidFill>
              <a:schemeClr val="accent3"/>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p>
        </p:txBody>
      </p:sp>
      <p:sp>
        <p:nvSpPr>
          <p:cNvPr id="318" name="Rectangle 317"/>
          <p:cNvSpPr/>
          <p:nvPr>
            <p:custDataLst>
              <p:tags r:id="rId32"/>
            </p:custDataLst>
          </p:nvPr>
        </p:nvSpPr>
        <p:spPr bwMode="auto">
          <a:xfrm>
            <a:off x="5100399" y="1531499"/>
            <a:ext cx="587044" cy="114164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r" defTabSz="685983">
              <a:defRPr/>
            </a:pPr>
            <a:r>
              <a:rPr lang="en-US" sz="900" kern="0" dirty="0">
                <a:ln>
                  <a:solidFill>
                    <a:schemeClr val="bg1">
                      <a:alpha val="0"/>
                    </a:schemeClr>
                  </a:solidFill>
                </a:ln>
                <a:solidFill>
                  <a:srgbClr val="595959"/>
                </a:solidFill>
              </a:rPr>
              <a:t>Backend</a:t>
            </a:r>
            <a:br>
              <a:rPr lang="en-US" sz="900" kern="0" dirty="0">
                <a:ln>
                  <a:solidFill>
                    <a:schemeClr val="bg1">
                      <a:alpha val="0"/>
                    </a:schemeClr>
                  </a:solidFill>
                </a:ln>
                <a:solidFill>
                  <a:srgbClr val="595959"/>
                </a:solidFill>
              </a:rPr>
            </a:br>
            <a:r>
              <a:rPr lang="en-US" sz="900" kern="0" dirty="0">
                <a:ln>
                  <a:solidFill>
                    <a:schemeClr val="bg1">
                      <a:alpha val="0"/>
                    </a:schemeClr>
                  </a:solidFill>
                </a:ln>
                <a:solidFill>
                  <a:srgbClr val="595959"/>
                </a:solidFill>
              </a:rPr>
              <a:t>Naming</a:t>
            </a:r>
          </a:p>
          <a:p>
            <a:pPr algn="r" defTabSz="685983">
              <a:defRPr/>
            </a:pPr>
            <a:r>
              <a:rPr lang="en-US" sz="900" kern="0" dirty="0">
                <a:ln>
                  <a:solidFill>
                    <a:schemeClr val="bg1">
                      <a:alpha val="0"/>
                    </a:schemeClr>
                  </a:solidFill>
                </a:ln>
                <a:solidFill>
                  <a:srgbClr val="595959"/>
                </a:solidFill>
              </a:rPr>
              <a:t>Routing</a:t>
            </a:r>
            <a:br>
              <a:rPr lang="en-US" sz="900" kern="0" dirty="0">
                <a:ln>
                  <a:solidFill>
                    <a:schemeClr val="bg1">
                      <a:alpha val="0"/>
                    </a:schemeClr>
                  </a:solidFill>
                </a:ln>
                <a:solidFill>
                  <a:srgbClr val="595959"/>
                </a:solidFill>
              </a:rPr>
            </a:br>
            <a:r>
              <a:rPr lang="en-US" sz="900" kern="0" dirty="0">
                <a:ln>
                  <a:solidFill>
                    <a:schemeClr val="bg1">
                      <a:alpha val="0"/>
                    </a:schemeClr>
                  </a:solidFill>
                </a:ln>
                <a:solidFill>
                  <a:srgbClr val="595959"/>
                </a:solidFill>
              </a:rPr>
              <a:t>Fabric</a:t>
            </a:r>
          </a:p>
        </p:txBody>
      </p:sp>
      <p:grpSp>
        <p:nvGrpSpPr>
          <p:cNvPr id="319" name="Group 318"/>
          <p:cNvGrpSpPr/>
          <p:nvPr/>
        </p:nvGrpSpPr>
        <p:grpSpPr>
          <a:xfrm>
            <a:off x="5100399" y="2723240"/>
            <a:ext cx="587044" cy="302909"/>
            <a:chOff x="2712110" y="2722147"/>
            <a:chExt cx="782521" cy="403773"/>
          </a:xfrm>
          <a:solidFill>
            <a:schemeClr val="bg1">
              <a:lumMod val="85000"/>
            </a:schemeClr>
          </a:solidFill>
        </p:grpSpPr>
        <p:sp>
          <p:nvSpPr>
            <p:cNvPr id="320" name="Rectangle 319"/>
            <p:cNvSpPr/>
            <p:nvPr>
              <p:custDataLst>
                <p:tags r:id="rId57"/>
              </p:custDataLst>
            </p:nvPr>
          </p:nvSpPr>
          <p:spPr bwMode="auto">
            <a:xfrm>
              <a:off x="2712110" y="2722147"/>
              <a:ext cx="782521" cy="40377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ln>
                  <a:solidFill>
                    <a:schemeClr val="bg1">
                      <a:alpha val="0"/>
                    </a:schemeClr>
                  </a:solidFill>
                </a:ln>
                <a:gradFill>
                  <a:gsLst>
                    <a:gs pos="0">
                      <a:srgbClr val="FFFFFF"/>
                    </a:gs>
                    <a:gs pos="100000">
                      <a:srgbClr val="FFFFFF"/>
                    </a:gs>
                  </a:gsLst>
                  <a:lin ang="5400000" scaled="0"/>
                </a:gradFill>
              </a:endParaRPr>
            </a:p>
          </p:txBody>
        </p:sp>
        <p:sp>
          <p:nvSpPr>
            <p:cNvPr id="321" name="TextBox 320"/>
            <p:cNvSpPr txBox="1"/>
            <p:nvPr>
              <p:custDataLst>
                <p:tags r:id="rId58"/>
              </p:custDataLst>
            </p:nvPr>
          </p:nvSpPr>
          <p:spPr>
            <a:xfrm>
              <a:off x="2847852" y="2739366"/>
              <a:ext cx="576931" cy="369235"/>
            </a:xfrm>
            <a:prstGeom prst="rect">
              <a:avLst/>
            </a:prstGeom>
            <a:grpFill/>
          </p:spPr>
          <p:txBody>
            <a:bodyPr wrap="none" lIns="0" tIns="0" rIns="0" bIns="0" rtlCol="0">
              <a:spAutoFit/>
            </a:bodyPr>
            <a:lstStyle/>
            <a:p>
              <a:pPr algn="r" defTabSz="685983">
                <a:defRPr/>
              </a:pPr>
              <a:r>
                <a:rPr lang="en-US" sz="900" kern="0" dirty="0">
                  <a:ln>
                    <a:solidFill>
                      <a:schemeClr val="bg1">
                        <a:alpha val="0"/>
                      </a:schemeClr>
                    </a:solidFill>
                  </a:ln>
                  <a:solidFill>
                    <a:srgbClr val="595959"/>
                  </a:solidFill>
                </a:rPr>
                <a:t>Frontend</a:t>
              </a:r>
              <a:br>
                <a:rPr lang="en-US" sz="900" kern="0" dirty="0">
                  <a:ln>
                    <a:solidFill>
                      <a:schemeClr val="bg1">
                        <a:alpha val="0"/>
                      </a:schemeClr>
                    </a:solidFill>
                  </a:ln>
                  <a:solidFill>
                    <a:srgbClr val="595959"/>
                  </a:solidFill>
                </a:rPr>
              </a:br>
              <a:r>
                <a:rPr lang="en-US" sz="900" kern="0" dirty="0">
                  <a:ln>
                    <a:solidFill>
                      <a:schemeClr val="bg1">
                        <a:alpha val="0"/>
                      </a:schemeClr>
                    </a:solidFill>
                  </a:ln>
                  <a:solidFill>
                    <a:srgbClr val="595959"/>
                  </a:solidFill>
                </a:rPr>
                <a:t>Nodes</a:t>
              </a:r>
            </a:p>
          </p:txBody>
        </p:sp>
      </p:grpSp>
      <p:sp>
        <p:nvSpPr>
          <p:cNvPr id="322" name="Rectangle 321"/>
          <p:cNvSpPr/>
          <p:nvPr>
            <p:custDataLst>
              <p:tags r:id="rId33"/>
            </p:custDataLst>
          </p:nvPr>
        </p:nvSpPr>
        <p:spPr>
          <a:xfrm>
            <a:off x="8843679" y="2338901"/>
            <a:ext cx="1266693" cy="369332"/>
          </a:xfrm>
          <a:prstGeom prst="rect">
            <a:avLst/>
          </a:prstGeom>
        </p:spPr>
        <p:txBody>
          <a:bodyPr wrap="none">
            <a:spAutoFit/>
          </a:bodyPr>
          <a:lstStyle/>
          <a:p>
            <a:pPr algn="r" defTabSz="685983">
              <a:defRPr/>
            </a:pPr>
            <a:r>
              <a:rPr lang="en-US" kern="0" dirty="0">
                <a:ln>
                  <a:solidFill>
                    <a:schemeClr val="bg1">
                      <a:alpha val="0"/>
                    </a:schemeClr>
                  </a:solidFill>
                </a:ln>
                <a:solidFill>
                  <a:srgbClr val="FFFFFF"/>
                </a:solidFill>
                <a:latin typeface="Segoe UI Light" pitchFamily="34" charset="0"/>
              </a:rPr>
              <a:t>Service Bus</a:t>
            </a:r>
          </a:p>
        </p:txBody>
      </p:sp>
      <p:graphicFrame>
        <p:nvGraphicFramePr>
          <p:cNvPr id="98" name="Object 97" hidden="1"/>
          <p:cNvGraphicFramePr>
            <a:graphicFrameLocks noChangeAspect="1"/>
          </p:cNvGraphicFramePr>
          <p:nvPr>
            <p:custDataLst>
              <p:tags r:id="rId34"/>
            </p:custDataLst>
          </p:nvPr>
        </p:nvGraphicFramePr>
        <p:xfrm>
          <a:off x="1524000" y="856580"/>
          <a:ext cx="119094" cy="119094"/>
        </p:xfrm>
        <a:graphic>
          <a:graphicData uri="http://schemas.openxmlformats.org/presentationml/2006/ole">
            <mc:AlternateContent xmlns:mc="http://schemas.openxmlformats.org/markup-compatibility/2006">
              <mc:Choice xmlns:v="urn:schemas-microsoft-com:vml" Requires="v">
                <p:oleObj spid="_x0000_s7170" name="think-cell Slide" r:id="rId61" imgW="270" imgH="270" progId="TCLayout.ActiveDocument.1">
                  <p:embed/>
                </p:oleObj>
              </mc:Choice>
              <mc:Fallback>
                <p:oleObj name="think-cell Slide" r:id="rId61" imgW="270" imgH="270" progId="TCLayout.ActiveDocument.1">
                  <p:embed/>
                  <p:pic>
                    <p:nvPicPr>
                      <p:cNvPr id="98" name="Object 97" hidden="1"/>
                      <p:cNvPicPr/>
                      <p:nvPr/>
                    </p:nvPicPr>
                    <p:blipFill>
                      <a:blip r:embed="rId62"/>
                      <a:stretch>
                        <a:fillRect/>
                      </a:stretch>
                    </p:blipFill>
                    <p:spPr>
                      <a:xfrm>
                        <a:off x="1524000" y="856580"/>
                        <a:ext cx="119094" cy="119094"/>
                      </a:xfrm>
                      <a:prstGeom prst="rect">
                        <a:avLst/>
                      </a:prstGeom>
                    </p:spPr>
                  </p:pic>
                </p:oleObj>
              </mc:Fallback>
            </mc:AlternateContent>
          </a:graphicData>
        </a:graphic>
      </p:graphicFrame>
      <p:sp>
        <p:nvSpPr>
          <p:cNvPr id="2" name="Title 1"/>
          <p:cNvSpPr>
            <a:spLocks noGrp="1"/>
          </p:cNvSpPr>
          <p:nvPr>
            <p:ph type="title"/>
            <p:custDataLst>
              <p:tags r:id="rId35"/>
            </p:custDataLst>
          </p:nvPr>
        </p:nvSpPr>
        <p:spPr>
          <a:xfrm>
            <a:off x="357400" y="588470"/>
            <a:ext cx="8363938" cy="457168"/>
          </a:xfrm>
        </p:spPr>
        <p:txBody>
          <a:bodyPr>
            <a:normAutofit fontScale="90000"/>
          </a:bodyPr>
          <a:lstStyle/>
          <a:p>
            <a:r>
              <a:rPr lang="en-US" sz="3301" dirty="0">
                <a:solidFill>
                  <a:srgbClr val="09009E"/>
                </a:solidFill>
                <a:cs typeface="Segoe UI"/>
              </a:rPr>
              <a:t>Hybrid Connect</a:t>
            </a:r>
          </a:p>
        </p:txBody>
      </p:sp>
      <p:sp>
        <p:nvSpPr>
          <p:cNvPr id="5" name="Content Placeholder 4"/>
          <p:cNvSpPr>
            <a:spLocks noGrp="1"/>
          </p:cNvSpPr>
          <p:nvPr>
            <p:ph type="body" sz="quarter" idx="10"/>
          </p:nvPr>
        </p:nvSpPr>
        <p:spPr>
          <a:xfrm>
            <a:off x="280851" y="1954623"/>
            <a:ext cx="4590122" cy="3598461"/>
          </a:xfrm>
        </p:spPr>
        <p:txBody>
          <a:bodyPr>
            <a:normAutofit/>
          </a:bodyPr>
          <a:lstStyle/>
          <a:p>
            <a:pPr marL="2382">
              <a:spcAft>
                <a:spcPts val="675"/>
              </a:spcAft>
            </a:pPr>
            <a:r>
              <a:rPr lang="en-US" sz="1800" spc="-75" dirty="0">
                <a:solidFill>
                  <a:srgbClr val="09009E"/>
                </a:solidFill>
                <a:latin typeface="Segoe UI Light" pitchFamily="34" charset="0"/>
              </a:rPr>
              <a:t>Special Mode of NetTcpRelayBinding</a:t>
            </a:r>
          </a:p>
          <a:p>
            <a:pPr marL="2382">
              <a:spcAft>
                <a:spcPts val="675"/>
              </a:spcAft>
            </a:pPr>
            <a:r>
              <a:rPr lang="en-US" sz="1800" spc="-75" dirty="0">
                <a:solidFill>
                  <a:srgbClr val="09009E"/>
                </a:solidFill>
                <a:latin typeface="Segoe UI Light" pitchFamily="34" charset="0"/>
              </a:rPr>
              <a:t>TcpRelayConnection-Mode.Hybrid</a:t>
            </a:r>
          </a:p>
          <a:p>
            <a:pPr marL="2382">
              <a:spcAft>
                <a:spcPts val="675"/>
              </a:spcAft>
            </a:pPr>
            <a:r>
              <a:rPr lang="en-US" sz="1800" spc="-75" dirty="0">
                <a:solidFill>
                  <a:srgbClr val="09009E"/>
                </a:solidFill>
                <a:latin typeface="Segoe UI Light" pitchFamily="34" charset="0"/>
              </a:rPr>
              <a:t>Starts as relayed connection</a:t>
            </a:r>
          </a:p>
          <a:p>
            <a:pPr marL="2382">
              <a:spcAft>
                <a:spcPts val="675"/>
              </a:spcAft>
            </a:pPr>
            <a:r>
              <a:rPr lang="en-US" sz="1800" spc="-75" dirty="0">
                <a:solidFill>
                  <a:srgbClr val="09009E"/>
                </a:solidFill>
                <a:latin typeface="Segoe UI Light" pitchFamily="34" charset="0"/>
              </a:rPr>
              <a:t>Performs NAT probing and behavior prediction</a:t>
            </a:r>
          </a:p>
          <a:p>
            <a:pPr marL="2382">
              <a:spcAft>
                <a:spcPts val="675"/>
              </a:spcAft>
            </a:pPr>
            <a:r>
              <a:rPr lang="en-US" sz="1800" spc="-75" dirty="0">
                <a:solidFill>
                  <a:srgbClr val="09009E"/>
                </a:solidFill>
                <a:latin typeface="Segoe UI Light" pitchFamily="34" charset="0"/>
              </a:rPr>
              <a:t>Establishes direct connection and upgrades if possible</a:t>
            </a:r>
          </a:p>
          <a:p>
            <a:pPr marL="2382">
              <a:spcAft>
                <a:spcPts val="675"/>
              </a:spcAft>
            </a:pPr>
            <a:r>
              <a:rPr lang="en-US" sz="1800" spc="-75" dirty="0">
                <a:solidFill>
                  <a:srgbClr val="09009E"/>
                </a:solidFill>
                <a:latin typeface="Segoe UI Light" pitchFamily="34" charset="0"/>
              </a:rPr>
              <a:t>Upgrade driven by traffic</a:t>
            </a:r>
          </a:p>
          <a:p>
            <a:pPr marL="2382">
              <a:spcAft>
                <a:spcPts val="675"/>
              </a:spcAft>
            </a:pPr>
            <a:r>
              <a:rPr lang="en-US" sz="1800" spc="-75" dirty="0">
                <a:solidFill>
                  <a:srgbClr val="09009E"/>
                </a:solidFill>
                <a:latin typeface="Segoe UI Light" pitchFamily="34" charset="0"/>
              </a:rPr>
              <a:t>Takes large transfers off the Relay</a:t>
            </a:r>
          </a:p>
          <a:p>
            <a:pPr marL="2382">
              <a:spcAft>
                <a:spcPts val="675"/>
              </a:spcAft>
            </a:pPr>
            <a:r>
              <a:rPr lang="en-US" sz="1800" spc="-75" dirty="0">
                <a:solidFill>
                  <a:srgbClr val="09009E"/>
                </a:solidFill>
                <a:latin typeface="Segoe UI Light" pitchFamily="34" charset="0"/>
              </a:rPr>
              <a:t>No transfer charges, lower latency</a:t>
            </a:r>
          </a:p>
        </p:txBody>
      </p:sp>
      <p:sp>
        <p:nvSpPr>
          <p:cNvPr id="206" name="Freeform 205"/>
          <p:cNvSpPr/>
          <p:nvPr>
            <p:custDataLst>
              <p:tags r:id="rId36"/>
            </p:custDataLst>
          </p:nvPr>
        </p:nvSpPr>
        <p:spPr bwMode="auto">
          <a:xfrm>
            <a:off x="8486047" y="3032640"/>
            <a:ext cx="1016444" cy="1876708"/>
          </a:xfrm>
          <a:custGeom>
            <a:avLst/>
            <a:gdLst>
              <a:gd name="connsiteX0" fmla="*/ 0 w 1257300"/>
              <a:gd name="connsiteY0" fmla="*/ 0 h 2714625"/>
              <a:gd name="connsiteX1" fmla="*/ 0 w 1257300"/>
              <a:gd name="connsiteY1" fmla="*/ 400050 h 2714625"/>
              <a:gd name="connsiteX2" fmla="*/ 1257300 w 1257300"/>
              <a:gd name="connsiteY2" fmla="*/ 400050 h 2714625"/>
              <a:gd name="connsiteX3" fmla="*/ 1257300 w 1257300"/>
              <a:gd name="connsiteY3" fmla="*/ 2714625 h 2714625"/>
            </a:gdLst>
            <a:ahLst/>
            <a:cxnLst>
              <a:cxn ang="0">
                <a:pos x="connsiteX0" y="connsiteY0"/>
              </a:cxn>
              <a:cxn ang="0">
                <a:pos x="connsiteX1" y="connsiteY1"/>
              </a:cxn>
              <a:cxn ang="0">
                <a:pos x="connsiteX2" y="connsiteY2"/>
              </a:cxn>
              <a:cxn ang="0">
                <a:pos x="connsiteX3" y="connsiteY3"/>
              </a:cxn>
            </a:cxnLst>
            <a:rect l="l" t="t" r="r" b="b"/>
            <a:pathLst>
              <a:path w="1257300" h="2714625">
                <a:moveTo>
                  <a:pt x="0" y="0"/>
                </a:moveTo>
                <a:lnTo>
                  <a:pt x="0" y="400050"/>
                </a:lnTo>
                <a:lnTo>
                  <a:pt x="1257300" y="400050"/>
                </a:lnTo>
                <a:lnTo>
                  <a:pt x="1257300" y="2714625"/>
                </a:lnTo>
              </a:path>
            </a:pathLst>
          </a:custGeom>
          <a:ln w="28575">
            <a:solidFill>
              <a:schemeClr val="accent1"/>
            </a:solidFill>
            <a:headEnd type="triangle"/>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p>
        </p:txBody>
      </p:sp>
      <p:cxnSp>
        <p:nvCxnSpPr>
          <p:cNvPr id="211" name="Straight Arrow Connector 210"/>
          <p:cNvCxnSpPr/>
          <p:nvPr>
            <p:custDataLst>
              <p:tags r:id="rId37"/>
            </p:custDataLst>
          </p:nvPr>
        </p:nvCxnSpPr>
        <p:spPr>
          <a:xfrm>
            <a:off x="7003465" y="2881185"/>
            <a:ext cx="1448591" cy="0"/>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12" name="Group 211"/>
          <p:cNvGrpSpPr/>
          <p:nvPr/>
        </p:nvGrpSpPr>
        <p:grpSpPr>
          <a:xfrm>
            <a:off x="6263958" y="3076194"/>
            <a:ext cx="579698" cy="2057936"/>
            <a:chOff x="6509217" y="3191815"/>
            <a:chExt cx="772729" cy="2743200"/>
          </a:xfrm>
        </p:grpSpPr>
        <p:cxnSp>
          <p:nvCxnSpPr>
            <p:cNvPr id="213" name="Elbow Connector 212"/>
            <p:cNvCxnSpPr/>
            <p:nvPr>
              <p:custDataLst>
                <p:tags r:id="rId55"/>
              </p:custDataLst>
            </p:nvPr>
          </p:nvCxnSpPr>
          <p:spPr>
            <a:xfrm flipV="1">
              <a:off x="7029666" y="3191815"/>
              <a:ext cx="252280" cy="2743200"/>
            </a:xfrm>
            <a:prstGeom prst="bentConnector2">
              <a:avLst/>
            </a:prstGeom>
            <a:ln w="28575">
              <a:solidFill>
                <a:schemeClr val="accent1">
                  <a:lumMod val="40000"/>
                  <a:lumOff val="60000"/>
                </a:schemeClr>
              </a:solidFill>
              <a:headEnd type="oval"/>
              <a:tailEnd type="oval" w="med" len="med"/>
            </a:ln>
          </p:spPr>
          <p:style>
            <a:lnRef idx="1">
              <a:schemeClr val="accent1"/>
            </a:lnRef>
            <a:fillRef idx="0">
              <a:schemeClr val="accent1"/>
            </a:fillRef>
            <a:effectRef idx="0">
              <a:schemeClr val="accent1"/>
            </a:effectRef>
            <a:fontRef idx="minor">
              <a:schemeClr val="tx1"/>
            </a:fontRef>
          </p:style>
        </p:cxnSp>
        <p:sp>
          <p:nvSpPr>
            <p:cNvPr id="214" name="TextBox 213"/>
            <p:cNvSpPr txBox="1"/>
            <p:nvPr>
              <p:custDataLst>
                <p:tags r:id="rId56"/>
              </p:custDataLst>
            </p:nvPr>
          </p:nvSpPr>
          <p:spPr>
            <a:xfrm flipH="1">
              <a:off x="6509217" y="4660556"/>
              <a:ext cx="716498" cy="369236"/>
            </a:xfrm>
            <a:prstGeom prst="rect">
              <a:avLst/>
            </a:prstGeom>
            <a:noFill/>
            <a:effectLst/>
          </p:spPr>
          <p:txBody>
            <a:bodyPr wrap="square" lIns="0" tIns="0" rIns="0" bIns="0" rtlCol="0">
              <a:spAutoFit/>
            </a:bodyPr>
            <a:lstStyle/>
            <a:p>
              <a:pPr algn="r" defTabSz="685757" fontAlgn="base">
                <a:spcBef>
                  <a:spcPct val="0"/>
                </a:spcBef>
                <a:spcAft>
                  <a:spcPct val="0"/>
                </a:spcAft>
                <a:defRPr/>
              </a:pPr>
              <a:r>
                <a:rPr lang="en-US" sz="900" dirty="0">
                  <a:ln>
                    <a:solidFill>
                      <a:schemeClr val="bg1">
                        <a:alpha val="0"/>
                      </a:schemeClr>
                    </a:solidFill>
                  </a:ln>
                  <a:solidFill>
                    <a:srgbClr val="595959">
                      <a:alpha val="99000"/>
                    </a:srgbClr>
                  </a:solidFill>
                </a:rPr>
                <a:t>relayed </a:t>
              </a:r>
              <a:br>
                <a:rPr lang="en-US" sz="900" dirty="0">
                  <a:ln>
                    <a:solidFill>
                      <a:schemeClr val="bg1">
                        <a:alpha val="0"/>
                      </a:schemeClr>
                    </a:solidFill>
                  </a:ln>
                  <a:solidFill>
                    <a:srgbClr val="595959">
                      <a:alpha val="99000"/>
                    </a:srgbClr>
                  </a:solidFill>
                </a:rPr>
              </a:br>
              <a:r>
                <a:rPr lang="en-US" sz="900" dirty="0">
                  <a:ln>
                    <a:solidFill>
                      <a:schemeClr val="bg1">
                        <a:alpha val="0"/>
                      </a:schemeClr>
                    </a:solidFill>
                  </a:ln>
                  <a:solidFill>
                    <a:srgbClr val="595959">
                      <a:alpha val="99000"/>
                    </a:srgbClr>
                  </a:solidFill>
                </a:rPr>
                <a:t>connect</a:t>
              </a:r>
            </a:p>
          </p:txBody>
        </p:sp>
      </p:grpSp>
      <p:grpSp>
        <p:nvGrpSpPr>
          <p:cNvPr id="217" name="Group 216"/>
          <p:cNvGrpSpPr/>
          <p:nvPr/>
        </p:nvGrpSpPr>
        <p:grpSpPr>
          <a:xfrm>
            <a:off x="5630310" y="3031149"/>
            <a:ext cx="1085325" cy="1881084"/>
            <a:chOff x="5463603" y="2900659"/>
            <a:chExt cx="1446723" cy="2507459"/>
          </a:xfrm>
        </p:grpSpPr>
        <p:cxnSp>
          <p:nvCxnSpPr>
            <p:cNvPr id="218" name="Elbow Connector 217"/>
            <p:cNvCxnSpPr/>
            <p:nvPr>
              <p:custDataLst>
                <p:tags r:id="rId53"/>
              </p:custDataLst>
            </p:nvPr>
          </p:nvCxnSpPr>
          <p:spPr>
            <a:xfrm rot="5400000" flipH="1" flipV="1">
              <a:off x="5326715" y="3824507"/>
              <a:ext cx="2507459" cy="659763"/>
            </a:xfrm>
            <a:prstGeom prst="bentConnector3">
              <a:avLst/>
            </a:prstGeom>
            <a:ln w="28575">
              <a:solidFill>
                <a:schemeClr val="accent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19" name="TextBox 218"/>
            <p:cNvSpPr txBox="1"/>
            <p:nvPr>
              <p:custDataLst>
                <p:tags r:id="rId54"/>
              </p:custDataLst>
            </p:nvPr>
          </p:nvSpPr>
          <p:spPr>
            <a:xfrm flipH="1">
              <a:off x="5463603" y="4419397"/>
              <a:ext cx="716499" cy="369236"/>
            </a:xfrm>
            <a:prstGeom prst="rect">
              <a:avLst/>
            </a:prstGeom>
            <a:noFill/>
            <a:effectLst/>
          </p:spPr>
          <p:txBody>
            <a:bodyPr wrap="square" lIns="0" tIns="0" rIns="0" bIns="0" rtlCol="0">
              <a:spAutoFit/>
            </a:bodyPr>
            <a:lstStyle/>
            <a:p>
              <a:pPr algn="r" defTabSz="685757" fontAlgn="base">
                <a:spcBef>
                  <a:spcPct val="0"/>
                </a:spcBef>
                <a:spcAft>
                  <a:spcPct val="0"/>
                </a:spcAft>
                <a:defRPr/>
              </a:pPr>
              <a:r>
                <a:rPr lang="en-US" sz="900" dirty="0">
                  <a:ln>
                    <a:solidFill>
                      <a:schemeClr val="bg1">
                        <a:alpha val="0"/>
                      </a:schemeClr>
                    </a:solidFill>
                  </a:ln>
                  <a:solidFill>
                    <a:srgbClr val="595959">
                      <a:alpha val="99000"/>
                    </a:srgbClr>
                  </a:solidFill>
                </a:rPr>
                <a:t>NAT Probing</a:t>
              </a:r>
            </a:p>
          </p:txBody>
        </p:sp>
      </p:grpSp>
      <p:cxnSp>
        <p:nvCxnSpPr>
          <p:cNvPr id="220" name="Straight Arrow Connector 219"/>
          <p:cNvCxnSpPr/>
          <p:nvPr>
            <p:custDataLst>
              <p:tags r:id="rId38"/>
            </p:custDataLst>
          </p:nvPr>
        </p:nvCxnSpPr>
        <p:spPr>
          <a:xfrm>
            <a:off x="9785666" y="3697837"/>
            <a:ext cx="0" cy="618736"/>
          </a:xfrm>
          <a:prstGeom prst="straightConnector1">
            <a:avLst/>
          </a:prstGeom>
          <a:ln w="28575">
            <a:solidFill>
              <a:schemeClr val="accent1">
                <a:lumMod val="60000"/>
                <a:lumOff val="40000"/>
              </a:schemeClr>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221" name="Rectangle 220"/>
          <p:cNvSpPr/>
          <p:nvPr>
            <p:custDataLst>
              <p:tags r:id="rId39"/>
            </p:custDataLst>
          </p:nvPr>
        </p:nvSpPr>
        <p:spPr bwMode="auto">
          <a:xfrm>
            <a:off x="9577943" y="3905797"/>
            <a:ext cx="415448" cy="235083"/>
          </a:xfrm>
          <a:prstGeom prst="rect">
            <a:avLst/>
          </a:prstGeom>
          <a:solidFill>
            <a:schemeClr val="accent5">
              <a:lumMod val="20000"/>
              <a:lumOff val="80000"/>
            </a:schemeClr>
          </a:solidFill>
          <a:ln w="9525" cap="flat" cmpd="sng" algn="ctr">
            <a:noFill/>
            <a:prstDash val="solid"/>
            <a:headEnd type="none" w="med" len="med"/>
            <a:tailEnd type="none" w="med" len="med"/>
          </a:ln>
          <a:effectLst/>
        </p:spPr>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sz="1050" dirty="0">
                <a:ln w="3175">
                  <a:solidFill>
                    <a:schemeClr val="bg1">
                      <a:alpha val="0"/>
                    </a:schemeClr>
                  </a:solidFill>
                </a:ln>
                <a:solidFill>
                  <a:srgbClr val="595959"/>
                </a:solidFill>
              </a:rPr>
              <a:t>Ctrl</a:t>
            </a:r>
          </a:p>
        </p:txBody>
      </p:sp>
      <p:grpSp>
        <p:nvGrpSpPr>
          <p:cNvPr id="222" name="Group 221"/>
          <p:cNvGrpSpPr/>
          <p:nvPr/>
        </p:nvGrpSpPr>
        <p:grpSpPr>
          <a:xfrm>
            <a:off x="8430429" y="3019720"/>
            <a:ext cx="935206" cy="1889628"/>
            <a:chOff x="9397093" y="3116537"/>
            <a:chExt cx="1246616" cy="2518848"/>
          </a:xfrm>
        </p:grpSpPr>
        <p:sp>
          <p:nvSpPr>
            <p:cNvPr id="223" name="Freeform 222"/>
            <p:cNvSpPr/>
            <p:nvPr>
              <p:custDataLst>
                <p:tags r:id="rId51"/>
              </p:custDataLst>
            </p:nvPr>
          </p:nvSpPr>
          <p:spPr bwMode="auto">
            <a:xfrm>
              <a:off x="9397093" y="3116537"/>
              <a:ext cx="1246616" cy="2518848"/>
            </a:xfrm>
            <a:custGeom>
              <a:avLst/>
              <a:gdLst>
                <a:gd name="connsiteX0" fmla="*/ 1495425 w 1495425"/>
                <a:gd name="connsiteY0" fmla="*/ 2876550 h 2876550"/>
                <a:gd name="connsiteX1" fmla="*/ 1495425 w 1495425"/>
                <a:gd name="connsiteY1" fmla="*/ 504825 h 2876550"/>
                <a:gd name="connsiteX2" fmla="*/ 0 w 1495425"/>
                <a:gd name="connsiteY2" fmla="*/ 504825 h 2876550"/>
                <a:gd name="connsiteX3" fmla="*/ 0 w 1495425"/>
                <a:gd name="connsiteY3" fmla="*/ 0 h 2876550"/>
              </a:gdLst>
              <a:ahLst/>
              <a:cxnLst>
                <a:cxn ang="0">
                  <a:pos x="connsiteX0" y="connsiteY0"/>
                </a:cxn>
                <a:cxn ang="0">
                  <a:pos x="connsiteX1" y="connsiteY1"/>
                </a:cxn>
                <a:cxn ang="0">
                  <a:pos x="connsiteX2" y="connsiteY2"/>
                </a:cxn>
                <a:cxn ang="0">
                  <a:pos x="connsiteX3" y="connsiteY3"/>
                </a:cxn>
              </a:cxnLst>
              <a:rect l="l" t="t" r="r" b="b"/>
              <a:pathLst>
                <a:path w="1495425" h="2876550">
                  <a:moveTo>
                    <a:pt x="1495425" y="2876550"/>
                  </a:moveTo>
                  <a:lnTo>
                    <a:pt x="1495425" y="504825"/>
                  </a:lnTo>
                  <a:lnTo>
                    <a:pt x="0" y="504825"/>
                  </a:lnTo>
                  <a:lnTo>
                    <a:pt x="0" y="0"/>
                  </a:lnTo>
                </a:path>
              </a:pathLst>
            </a:cu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ln>
                  <a:solidFill>
                    <a:schemeClr val="bg1">
                      <a:alpha val="0"/>
                    </a:schemeClr>
                  </a:solidFill>
                </a:ln>
              </a:endParaRPr>
            </a:p>
          </p:txBody>
        </p:sp>
        <p:sp>
          <p:nvSpPr>
            <p:cNvPr id="224" name="TextBox 223"/>
            <p:cNvSpPr txBox="1"/>
            <p:nvPr>
              <p:custDataLst>
                <p:tags r:id="rId52"/>
              </p:custDataLst>
            </p:nvPr>
          </p:nvSpPr>
          <p:spPr>
            <a:xfrm flipH="1">
              <a:off x="9784870" y="4291224"/>
              <a:ext cx="785966" cy="184617"/>
            </a:xfrm>
            <a:prstGeom prst="rect">
              <a:avLst/>
            </a:prstGeom>
            <a:noFill/>
            <a:effectLst/>
          </p:spPr>
          <p:txBody>
            <a:bodyPr wrap="square" lIns="0" tIns="0" rIns="0" bIns="0" rtlCol="0">
              <a:spAutoFit/>
            </a:bodyPr>
            <a:lstStyle/>
            <a:p>
              <a:pPr algn="r" defTabSz="685757" fontAlgn="base">
                <a:spcBef>
                  <a:spcPct val="0"/>
                </a:spcBef>
                <a:spcAft>
                  <a:spcPct val="0"/>
                </a:spcAft>
                <a:defRPr/>
              </a:pPr>
              <a:r>
                <a:rPr lang="en-US" sz="900" dirty="0">
                  <a:ln>
                    <a:solidFill>
                      <a:schemeClr val="bg1">
                        <a:alpha val="0"/>
                      </a:schemeClr>
                    </a:solidFill>
                  </a:ln>
                  <a:solidFill>
                    <a:srgbClr val="595959">
                      <a:alpha val="99000"/>
                    </a:srgbClr>
                  </a:solidFill>
                </a:rPr>
                <a:t>NAT Probing</a:t>
              </a:r>
            </a:p>
          </p:txBody>
        </p:sp>
      </p:grpSp>
      <p:grpSp>
        <p:nvGrpSpPr>
          <p:cNvPr id="228" name="Group 227"/>
          <p:cNvGrpSpPr/>
          <p:nvPr/>
        </p:nvGrpSpPr>
        <p:grpSpPr>
          <a:xfrm>
            <a:off x="6729873" y="5272480"/>
            <a:ext cx="2323161" cy="276999"/>
            <a:chOff x="7130273" y="6119424"/>
            <a:chExt cx="3096742" cy="369236"/>
          </a:xfrm>
        </p:grpSpPr>
        <p:cxnSp>
          <p:nvCxnSpPr>
            <p:cNvPr id="229" name="Straight Connector 228"/>
            <p:cNvCxnSpPr/>
            <p:nvPr>
              <p:custDataLst>
                <p:tags r:id="rId49"/>
              </p:custDataLst>
            </p:nvPr>
          </p:nvCxnSpPr>
          <p:spPr>
            <a:xfrm>
              <a:off x="7130273" y="6119424"/>
              <a:ext cx="3096742" cy="0"/>
            </a:xfrm>
            <a:prstGeom prst="line">
              <a:avLst/>
            </a:prstGeom>
            <a:ln w="28575">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30" name="Rectangle 229"/>
            <p:cNvSpPr/>
            <p:nvPr>
              <p:custDataLst>
                <p:tags r:id="rId50"/>
              </p:custDataLst>
            </p:nvPr>
          </p:nvSpPr>
          <p:spPr>
            <a:xfrm>
              <a:off x="7379223" y="6119424"/>
              <a:ext cx="2598841" cy="369236"/>
            </a:xfrm>
            <a:prstGeom prst="rect">
              <a:avLst/>
            </a:prstGeom>
          </p:spPr>
          <p:txBody>
            <a:bodyPr wrap="square">
              <a:spAutoFit/>
            </a:bodyPr>
            <a:lstStyle/>
            <a:p>
              <a:pPr algn="ctr" defTabSz="685983">
                <a:defRPr/>
              </a:pPr>
              <a:r>
                <a:rPr lang="en-US" sz="1200" kern="0" dirty="0">
                  <a:ln>
                    <a:solidFill>
                      <a:schemeClr val="bg1">
                        <a:alpha val="0"/>
                      </a:schemeClr>
                    </a:solidFill>
                  </a:ln>
                  <a:solidFill>
                    <a:srgbClr val="595959"/>
                  </a:solidFill>
                </a:rPr>
                <a:t>NAT Traversal Connection</a:t>
              </a:r>
            </a:p>
          </p:txBody>
        </p:sp>
      </p:grpSp>
      <p:grpSp>
        <p:nvGrpSpPr>
          <p:cNvPr id="231" name="Group 230"/>
          <p:cNvGrpSpPr/>
          <p:nvPr/>
        </p:nvGrpSpPr>
        <p:grpSpPr>
          <a:xfrm>
            <a:off x="6916633" y="4690512"/>
            <a:ext cx="594596" cy="581960"/>
            <a:chOff x="7379223" y="5343679"/>
            <a:chExt cx="792588" cy="775744"/>
          </a:xfrm>
        </p:grpSpPr>
        <p:cxnSp>
          <p:nvCxnSpPr>
            <p:cNvPr id="232" name="Elbow Connector 231"/>
            <p:cNvCxnSpPr/>
            <p:nvPr>
              <p:custDataLst>
                <p:tags r:id="rId47"/>
              </p:custDataLst>
            </p:nvPr>
          </p:nvCxnSpPr>
          <p:spPr>
            <a:xfrm rot="16200000" flipH="1">
              <a:off x="7375198" y="5359795"/>
              <a:ext cx="763653" cy="755603"/>
            </a:xfrm>
            <a:prstGeom prst="bentConnector3">
              <a:avLst>
                <a:gd name="adj1" fmla="val -412"/>
              </a:avLst>
            </a:prstGeom>
            <a:ln w="15875">
              <a:solidFill>
                <a:schemeClr val="accent3"/>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33" name="TextBox 232"/>
            <p:cNvSpPr txBox="1"/>
            <p:nvPr>
              <p:custDataLst>
                <p:tags r:id="rId48"/>
              </p:custDataLst>
            </p:nvPr>
          </p:nvSpPr>
          <p:spPr>
            <a:xfrm flipH="1">
              <a:off x="7385845" y="5343679"/>
              <a:ext cx="785966" cy="184617"/>
            </a:xfrm>
            <a:prstGeom prst="rect">
              <a:avLst/>
            </a:prstGeom>
            <a:noFill/>
            <a:effectLst/>
          </p:spPr>
          <p:txBody>
            <a:bodyPr wrap="square" lIns="0" tIns="0" rIns="0" bIns="0" rtlCol="0">
              <a:spAutoFit/>
            </a:bodyPr>
            <a:lstStyle/>
            <a:p>
              <a:pPr algn="ctr" defTabSz="685757" fontAlgn="base">
                <a:spcBef>
                  <a:spcPct val="0"/>
                </a:spcBef>
                <a:spcAft>
                  <a:spcPct val="0"/>
                </a:spcAft>
                <a:defRPr/>
              </a:pPr>
              <a:r>
                <a:rPr lang="en-US" sz="900" b="1" dirty="0">
                  <a:ln>
                    <a:solidFill>
                      <a:schemeClr val="bg1">
                        <a:alpha val="0"/>
                      </a:schemeClr>
                    </a:solidFill>
                  </a:ln>
                  <a:solidFill>
                    <a:srgbClr val="595959"/>
                  </a:solidFill>
                </a:rPr>
                <a:t>Upgrade</a:t>
              </a:r>
            </a:p>
          </p:txBody>
        </p:sp>
      </p:grpSp>
      <p:grpSp>
        <p:nvGrpSpPr>
          <p:cNvPr id="234" name="Group 233"/>
          <p:cNvGrpSpPr/>
          <p:nvPr/>
        </p:nvGrpSpPr>
        <p:grpSpPr>
          <a:xfrm>
            <a:off x="6700429" y="4361386"/>
            <a:ext cx="1191022" cy="911095"/>
            <a:chOff x="7091027" y="4904956"/>
            <a:chExt cx="1587616" cy="1214477"/>
          </a:xfrm>
        </p:grpSpPr>
        <p:cxnSp>
          <p:nvCxnSpPr>
            <p:cNvPr id="235" name="Elbow Connector 234"/>
            <p:cNvCxnSpPr>
              <a:endCxn id="230" idx="0"/>
            </p:cNvCxnSpPr>
            <p:nvPr>
              <p:custDataLst>
                <p:tags r:id="rId45"/>
              </p:custDataLst>
            </p:nvPr>
          </p:nvCxnSpPr>
          <p:spPr>
            <a:xfrm>
              <a:off x="7091027" y="4904956"/>
              <a:ext cx="1587616" cy="1214477"/>
            </a:xfrm>
            <a:prstGeom prst="bentConnector2">
              <a:avLst/>
            </a:prstGeom>
            <a:ln w="15875">
              <a:solidFill>
                <a:schemeClr val="accent3"/>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36" name="TextBox 235"/>
            <p:cNvSpPr txBox="1"/>
            <p:nvPr>
              <p:custDataLst>
                <p:tags r:id="rId46"/>
              </p:custDataLst>
            </p:nvPr>
          </p:nvSpPr>
          <p:spPr>
            <a:xfrm flipH="1">
              <a:off x="7642579" y="4937556"/>
              <a:ext cx="785966" cy="184617"/>
            </a:xfrm>
            <a:prstGeom prst="rect">
              <a:avLst/>
            </a:prstGeom>
            <a:noFill/>
            <a:effectLst/>
          </p:spPr>
          <p:txBody>
            <a:bodyPr wrap="square" lIns="0" tIns="0" rIns="0" bIns="0" rtlCol="0">
              <a:spAutoFit/>
            </a:bodyPr>
            <a:lstStyle/>
            <a:p>
              <a:pPr algn="ctr" defTabSz="685757" fontAlgn="base">
                <a:spcBef>
                  <a:spcPct val="0"/>
                </a:spcBef>
                <a:spcAft>
                  <a:spcPct val="0"/>
                </a:spcAft>
                <a:defRPr/>
              </a:pPr>
              <a:r>
                <a:rPr lang="en-US" sz="900" b="1" dirty="0">
                  <a:ln>
                    <a:solidFill>
                      <a:schemeClr val="bg1">
                        <a:alpha val="0"/>
                      </a:schemeClr>
                    </a:solidFill>
                  </a:ln>
                  <a:solidFill>
                    <a:srgbClr val="595959"/>
                  </a:solidFill>
                </a:rPr>
                <a:t>Upgrade</a:t>
              </a:r>
            </a:p>
          </p:txBody>
        </p:sp>
      </p:grpSp>
      <p:grpSp>
        <p:nvGrpSpPr>
          <p:cNvPr id="323" name="Group 103"/>
          <p:cNvGrpSpPr/>
          <p:nvPr>
            <p:custDataLst>
              <p:tags r:id="rId40"/>
            </p:custDataLst>
          </p:nvPr>
        </p:nvGrpSpPr>
        <p:grpSpPr>
          <a:xfrm>
            <a:off x="6708094" y="2766931"/>
            <a:ext cx="205794" cy="205794"/>
            <a:chOff x="4267200" y="3965358"/>
            <a:chExt cx="762001" cy="837566"/>
          </a:xfrm>
        </p:grpSpPr>
        <p:sp>
          <p:nvSpPr>
            <p:cNvPr id="324" name="Circular Arrow 323"/>
            <p:cNvSpPr/>
            <p:nvPr/>
          </p:nvSpPr>
          <p:spPr bwMode="auto">
            <a:xfrm>
              <a:off x="4267200" y="3965358"/>
              <a:ext cx="761999" cy="762000"/>
            </a:xfrm>
            <a:prstGeom prst="circularArrow">
              <a:avLst/>
            </a:prstGeom>
            <a:solidFill>
              <a:schemeClr val="accent4"/>
            </a:solidFill>
            <a:ln w="9525" cap="flat" cmpd="sng" algn="ctr">
              <a:noFill/>
              <a:prstDash val="solid"/>
              <a:headEnd type="none" w="med" len="med"/>
              <a:tailEnd type="none" w="med" len="med"/>
            </a:ln>
            <a:effectLst/>
          </p:spPr>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350" kern="0" dirty="0">
                <a:ln>
                  <a:solidFill>
                    <a:schemeClr val="bg1">
                      <a:alpha val="0"/>
                    </a:schemeClr>
                  </a:solidFill>
                </a:ln>
                <a:solidFill>
                  <a:srgbClr val="FFFFFF"/>
                </a:solidFill>
                <a:latin typeface="Segoe UI Light" pitchFamily="34" charset="0"/>
              </a:endParaRPr>
            </a:p>
          </p:txBody>
        </p:sp>
        <p:sp>
          <p:nvSpPr>
            <p:cNvPr id="325" name="Circular Arrow 324"/>
            <p:cNvSpPr/>
            <p:nvPr/>
          </p:nvSpPr>
          <p:spPr bwMode="auto">
            <a:xfrm rot="10800000">
              <a:off x="4267202" y="4040922"/>
              <a:ext cx="761999" cy="762002"/>
            </a:xfrm>
            <a:prstGeom prst="circularArrow">
              <a:avLst/>
            </a:prstGeom>
            <a:solidFill>
              <a:schemeClr val="accent4"/>
            </a:solidFill>
            <a:ln w="9525" cap="flat" cmpd="sng" algn="ctr">
              <a:noFill/>
              <a:prstDash val="solid"/>
              <a:headEnd type="none" w="med" len="med"/>
              <a:tailEnd type="none" w="med" len="med"/>
            </a:ln>
            <a:effectLst/>
          </p:spPr>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350" kern="0" dirty="0">
                <a:ln>
                  <a:solidFill>
                    <a:schemeClr val="bg1">
                      <a:alpha val="0"/>
                    </a:schemeClr>
                  </a:solidFill>
                </a:ln>
                <a:solidFill>
                  <a:srgbClr val="FFFFFF"/>
                </a:solidFill>
                <a:latin typeface="Segoe UI Light" pitchFamily="34" charset="0"/>
              </a:endParaRPr>
            </a:p>
          </p:txBody>
        </p:sp>
      </p:grpSp>
      <p:sp>
        <p:nvSpPr>
          <p:cNvPr id="215" name="Freeform 214"/>
          <p:cNvSpPr/>
          <p:nvPr>
            <p:custDataLst>
              <p:tags r:id="rId41"/>
            </p:custDataLst>
          </p:nvPr>
        </p:nvSpPr>
        <p:spPr bwMode="auto">
          <a:xfrm>
            <a:off x="6813309" y="2358545"/>
            <a:ext cx="1002598" cy="419130"/>
          </a:xfrm>
          <a:custGeom>
            <a:avLst/>
            <a:gdLst>
              <a:gd name="connsiteX0" fmla="*/ 0 w 1407886"/>
              <a:gd name="connsiteY0" fmla="*/ 653142 h 653142"/>
              <a:gd name="connsiteX1" fmla="*/ 478972 w 1407886"/>
              <a:gd name="connsiteY1" fmla="*/ 116114 h 653142"/>
              <a:gd name="connsiteX2" fmla="*/ 1407886 w 1407886"/>
              <a:gd name="connsiteY2" fmla="*/ 0 h 653142"/>
              <a:gd name="connsiteX0" fmla="*/ 0 w 1407886"/>
              <a:gd name="connsiteY0" fmla="*/ 653142 h 653142"/>
              <a:gd name="connsiteX1" fmla="*/ 521834 w 1407886"/>
              <a:gd name="connsiteY1" fmla="*/ 150396 h 653142"/>
              <a:gd name="connsiteX2" fmla="*/ 1407886 w 1407886"/>
              <a:gd name="connsiteY2" fmla="*/ 0 h 653142"/>
              <a:gd name="connsiteX0" fmla="*/ 0 w 1336449"/>
              <a:gd name="connsiteY0" fmla="*/ 670284 h 670284"/>
              <a:gd name="connsiteX1" fmla="*/ 450397 w 1336449"/>
              <a:gd name="connsiteY1" fmla="*/ 150396 h 670284"/>
              <a:gd name="connsiteX2" fmla="*/ 1336449 w 1336449"/>
              <a:gd name="connsiteY2" fmla="*/ 0 h 670284"/>
              <a:gd name="connsiteX0" fmla="*/ 0 w 1336449"/>
              <a:gd name="connsiteY0" fmla="*/ 670284 h 670284"/>
              <a:gd name="connsiteX1" fmla="*/ 450397 w 1336449"/>
              <a:gd name="connsiteY1" fmla="*/ 150396 h 670284"/>
              <a:gd name="connsiteX2" fmla="*/ 1336449 w 1336449"/>
              <a:gd name="connsiteY2" fmla="*/ 0 h 670284"/>
            </a:gdLst>
            <a:ahLst/>
            <a:cxnLst>
              <a:cxn ang="0">
                <a:pos x="connsiteX0" y="connsiteY0"/>
              </a:cxn>
              <a:cxn ang="0">
                <a:pos x="connsiteX1" y="connsiteY1"/>
              </a:cxn>
              <a:cxn ang="0">
                <a:pos x="connsiteX2" y="connsiteY2"/>
              </a:cxn>
            </a:cxnLst>
            <a:rect l="l" t="t" r="r" b="b"/>
            <a:pathLst>
              <a:path w="1336449" h="670284">
                <a:moveTo>
                  <a:pt x="0" y="670284"/>
                </a:moveTo>
                <a:cubicBezTo>
                  <a:pt x="55487" y="456198"/>
                  <a:pt x="227656" y="262110"/>
                  <a:pt x="450397" y="150396"/>
                </a:cubicBezTo>
                <a:cubicBezTo>
                  <a:pt x="673138" y="38682"/>
                  <a:pt x="989316" y="3628"/>
                  <a:pt x="1336449" y="0"/>
                </a:cubicBezTo>
              </a:path>
            </a:pathLst>
          </a:custGeom>
          <a:ln w="28575">
            <a:solidFill>
              <a:schemeClr val="accent3"/>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p>
        </p:txBody>
      </p:sp>
      <p:grpSp>
        <p:nvGrpSpPr>
          <p:cNvPr id="61" name="Group 60"/>
          <p:cNvGrpSpPr/>
          <p:nvPr/>
        </p:nvGrpSpPr>
        <p:grpSpPr>
          <a:xfrm>
            <a:off x="6898758" y="3057742"/>
            <a:ext cx="2156566" cy="2073568"/>
            <a:chOff x="7174524" y="4019340"/>
            <a:chExt cx="2874673" cy="2764037"/>
          </a:xfrm>
        </p:grpSpPr>
        <p:grpSp>
          <p:nvGrpSpPr>
            <p:cNvPr id="60" name="Group 59"/>
            <p:cNvGrpSpPr/>
            <p:nvPr/>
          </p:nvGrpSpPr>
          <p:grpSpPr>
            <a:xfrm>
              <a:off x="7174524" y="4019340"/>
              <a:ext cx="2874673" cy="2764037"/>
              <a:chOff x="6039061" y="5456255"/>
              <a:chExt cx="2874673" cy="2764037"/>
            </a:xfrm>
          </p:grpSpPr>
          <p:cxnSp>
            <p:nvCxnSpPr>
              <p:cNvPr id="56" name="Straight Connector 55"/>
              <p:cNvCxnSpPr/>
              <p:nvPr/>
            </p:nvCxnSpPr>
            <p:spPr>
              <a:xfrm>
                <a:off x="6049108" y="5456255"/>
                <a:ext cx="0" cy="2552282"/>
              </a:xfrm>
              <a:prstGeom prst="line">
                <a:avLst/>
              </a:prstGeom>
              <a:ln w="28575">
                <a:solidFill>
                  <a:srgbClr val="ADF200"/>
                </a:solidFill>
                <a:headEnd type="oval"/>
                <a:tailEnd type="none" w="med" len="med"/>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flipH="1">
                <a:off x="6039061" y="8220292"/>
                <a:ext cx="2874673" cy="0"/>
              </a:xfrm>
              <a:prstGeom prst="line">
                <a:avLst/>
              </a:prstGeom>
              <a:ln w="28575">
                <a:solidFill>
                  <a:srgbClr val="ADF200"/>
                </a:solidFill>
                <a:headEnd type="oval"/>
                <a:tailEnd type="none" w="med" len="med"/>
              </a:ln>
            </p:spPr>
            <p:style>
              <a:lnRef idx="1">
                <a:schemeClr val="accent1"/>
              </a:lnRef>
              <a:fillRef idx="0">
                <a:schemeClr val="accent1"/>
              </a:fillRef>
              <a:effectRef idx="0">
                <a:schemeClr val="accent1"/>
              </a:effectRef>
              <a:fontRef idx="minor">
                <a:schemeClr val="tx1"/>
              </a:fontRef>
            </p:style>
          </p:cxnSp>
        </p:grpSp>
        <p:sp>
          <p:nvSpPr>
            <p:cNvPr id="327" name="TextBox 326"/>
            <p:cNvSpPr txBox="1"/>
            <p:nvPr>
              <p:custDataLst>
                <p:tags r:id="rId44"/>
              </p:custDataLst>
            </p:nvPr>
          </p:nvSpPr>
          <p:spPr>
            <a:xfrm flipH="1">
              <a:off x="9120792" y="6362577"/>
              <a:ext cx="785966" cy="369236"/>
            </a:xfrm>
            <a:prstGeom prst="rect">
              <a:avLst/>
            </a:prstGeom>
            <a:noFill/>
            <a:effectLst/>
          </p:spPr>
          <p:txBody>
            <a:bodyPr wrap="square" lIns="0" tIns="0" rIns="0" bIns="0" rtlCol="0">
              <a:spAutoFit/>
            </a:bodyPr>
            <a:lstStyle/>
            <a:p>
              <a:pPr defTabSz="685757" fontAlgn="base">
                <a:spcBef>
                  <a:spcPct val="0"/>
                </a:spcBef>
                <a:spcAft>
                  <a:spcPct val="0"/>
                </a:spcAft>
                <a:defRPr/>
              </a:pPr>
              <a:r>
                <a:rPr lang="en-US" sz="900" dirty="0">
                  <a:ln>
                    <a:solidFill>
                      <a:schemeClr val="bg1">
                        <a:alpha val="0"/>
                      </a:schemeClr>
                    </a:solidFill>
                  </a:ln>
                  <a:solidFill>
                    <a:srgbClr val="595959">
                      <a:alpha val="99000"/>
                    </a:srgbClr>
                  </a:solidFill>
                </a:rPr>
                <a:t>relayed </a:t>
              </a:r>
              <a:br>
                <a:rPr lang="en-US" sz="900" dirty="0">
                  <a:ln>
                    <a:solidFill>
                      <a:schemeClr val="bg1">
                        <a:alpha val="0"/>
                      </a:schemeClr>
                    </a:solidFill>
                  </a:ln>
                  <a:solidFill>
                    <a:srgbClr val="595959">
                      <a:alpha val="99000"/>
                    </a:srgbClr>
                  </a:solidFill>
                </a:rPr>
              </a:br>
              <a:r>
                <a:rPr lang="en-US" sz="900" dirty="0">
                  <a:ln>
                    <a:solidFill>
                      <a:schemeClr val="bg1">
                        <a:alpha val="0"/>
                      </a:schemeClr>
                    </a:solidFill>
                  </a:ln>
                  <a:solidFill>
                    <a:srgbClr val="595959">
                      <a:alpha val="99000"/>
                    </a:srgbClr>
                  </a:solidFill>
                </a:rPr>
                <a:t>rendezvous</a:t>
              </a:r>
            </a:p>
          </p:txBody>
        </p:sp>
      </p:grpSp>
      <p:grpSp>
        <p:nvGrpSpPr>
          <p:cNvPr id="328" name="Group 327"/>
          <p:cNvGrpSpPr/>
          <p:nvPr/>
        </p:nvGrpSpPr>
        <p:grpSpPr>
          <a:xfrm>
            <a:off x="5228283" y="2257908"/>
            <a:ext cx="1631134" cy="379246"/>
            <a:chOff x="8457027" y="2966441"/>
            <a:chExt cx="3361627" cy="781592"/>
          </a:xfrm>
          <a:solidFill>
            <a:schemeClr val="accent3"/>
          </a:solidFill>
          <a:effectLst>
            <a:outerShdw blurRad="76200" dist="127000" dir="6180000" sy="23000" kx="-1200000" algn="bl" rotWithShape="0">
              <a:prstClr val="black">
                <a:alpha val="20000"/>
              </a:prstClr>
            </a:outerShdw>
          </a:effectLst>
        </p:grpSpPr>
        <p:grpSp>
          <p:nvGrpSpPr>
            <p:cNvPr id="329" name="Group 328"/>
            <p:cNvGrpSpPr/>
            <p:nvPr/>
          </p:nvGrpSpPr>
          <p:grpSpPr>
            <a:xfrm>
              <a:off x="8457027" y="2966441"/>
              <a:ext cx="3361627" cy="781592"/>
              <a:chOff x="7808699" y="-433538"/>
              <a:chExt cx="3361627" cy="781592"/>
            </a:xfrm>
            <a:grpFill/>
          </p:grpSpPr>
          <p:sp>
            <p:nvSpPr>
              <p:cNvPr id="331" name="Rectangle 330"/>
              <p:cNvSpPr/>
              <p:nvPr/>
            </p:nvSpPr>
            <p:spPr bwMode="auto">
              <a:xfrm>
                <a:off x="7808699" y="-433538"/>
                <a:ext cx="3023853" cy="78159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332" name="Isosceles Triangle 331"/>
              <p:cNvSpPr/>
              <p:nvPr/>
            </p:nvSpPr>
            <p:spPr bwMode="auto">
              <a:xfrm>
                <a:off x="10447649" y="36556"/>
                <a:ext cx="722677" cy="311498"/>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500" dirty="0">
                  <a:gradFill>
                    <a:gsLst>
                      <a:gs pos="0">
                        <a:srgbClr val="FFFFFF"/>
                      </a:gs>
                      <a:gs pos="100000">
                        <a:srgbClr val="FFFFFF"/>
                      </a:gs>
                    </a:gsLst>
                    <a:lin ang="5400000" scaled="0"/>
                  </a:gradFill>
                </a:endParaRPr>
              </a:p>
            </p:txBody>
          </p:sp>
        </p:grpSp>
        <p:sp>
          <p:nvSpPr>
            <p:cNvPr id="330" name="TextBox 329"/>
            <p:cNvSpPr txBox="1"/>
            <p:nvPr/>
          </p:nvSpPr>
          <p:spPr>
            <a:xfrm>
              <a:off x="8636285" y="3064450"/>
              <a:ext cx="2710378" cy="599414"/>
            </a:xfrm>
            <a:prstGeom prst="rect">
              <a:avLst/>
            </a:prstGeom>
            <a:noFill/>
          </p:spPr>
          <p:txBody>
            <a:bodyPr wrap="square" lIns="0" tIns="0" rIns="0" bIns="0" rtlCol="0">
              <a:spAutoFit/>
            </a:bodyPr>
            <a:lstStyle/>
            <a:p>
              <a:pPr>
                <a:lnSpc>
                  <a:spcPct val="90000"/>
                </a:lnSpc>
                <a:spcBef>
                  <a:spcPct val="20000"/>
                </a:spcBef>
                <a:buSzPct val="80000"/>
              </a:pPr>
              <a:r>
                <a:rPr lang="en-US" sz="1050" dirty="0">
                  <a:solidFill>
                    <a:schemeClr val="bg1">
                      <a:alpha val="99000"/>
                    </a:schemeClr>
                  </a:solidFill>
                </a:rPr>
                <a:t>Oneway Rendezvous</a:t>
              </a:r>
              <a:br>
                <a:rPr lang="en-US" sz="1050" dirty="0">
                  <a:solidFill>
                    <a:schemeClr val="bg1">
                      <a:alpha val="99000"/>
                    </a:schemeClr>
                  </a:solidFill>
                </a:rPr>
              </a:br>
              <a:r>
                <a:rPr lang="en-US" sz="1050" dirty="0">
                  <a:solidFill>
                    <a:schemeClr val="bg1">
                      <a:alpha val="99000"/>
                    </a:schemeClr>
                  </a:solidFill>
                </a:rPr>
                <a:t>Ctrl Msg</a:t>
              </a:r>
            </a:p>
          </p:txBody>
        </p:sp>
      </p:grpSp>
      <p:grpSp>
        <p:nvGrpSpPr>
          <p:cNvPr id="333" name="Group 332"/>
          <p:cNvGrpSpPr/>
          <p:nvPr/>
        </p:nvGrpSpPr>
        <p:grpSpPr>
          <a:xfrm>
            <a:off x="5109845" y="3103343"/>
            <a:ext cx="1548277" cy="266496"/>
            <a:chOff x="8720847" y="3152202"/>
            <a:chExt cx="3190864" cy="549226"/>
          </a:xfrm>
          <a:effectLst>
            <a:outerShdw blurRad="76200" dist="127000" dir="6180000" sy="23000" kx="-1200000" algn="bl" rotWithShape="0">
              <a:prstClr val="black">
                <a:alpha val="20000"/>
              </a:prstClr>
            </a:outerShdw>
          </a:effectLst>
        </p:grpSpPr>
        <p:grpSp>
          <p:nvGrpSpPr>
            <p:cNvPr id="334" name="Group 333"/>
            <p:cNvGrpSpPr/>
            <p:nvPr/>
          </p:nvGrpSpPr>
          <p:grpSpPr>
            <a:xfrm>
              <a:off x="8720847" y="3152202"/>
              <a:ext cx="3190864" cy="549226"/>
              <a:chOff x="8072519" y="-247777"/>
              <a:chExt cx="3190864" cy="549226"/>
            </a:xfrm>
          </p:grpSpPr>
          <p:sp>
            <p:nvSpPr>
              <p:cNvPr id="336" name="Rectangle 335"/>
              <p:cNvSpPr/>
              <p:nvPr/>
            </p:nvSpPr>
            <p:spPr bwMode="auto">
              <a:xfrm>
                <a:off x="8072519" y="-247775"/>
                <a:ext cx="2760033" cy="5492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337" name="Isosceles Triangle 336"/>
              <p:cNvSpPr/>
              <p:nvPr/>
            </p:nvSpPr>
            <p:spPr bwMode="auto">
              <a:xfrm rot="10800000">
                <a:off x="10464087" y="-247777"/>
                <a:ext cx="799296" cy="311498"/>
              </a:xfrm>
              <a:prstGeom prst="triangle">
                <a:avLst>
                  <a:gd name="adj" fmla="val 56449"/>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500" dirty="0">
                  <a:gradFill>
                    <a:gsLst>
                      <a:gs pos="0">
                        <a:srgbClr val="FFFFFF"/>
                      </a:gs>
                      <a:gs pos="100000">
                        <a:srgbClr val="FFFFFF"/>
                      </a:gs>
                    </a:gsLst>
                    <a:lin ang="5400000" scaled="0"/>
                  </a:gradFill>
                </a:endParaRPr>
              </a:p>
            </p:txBody>
          </p:sp>
        </p:grpSp>
        <p:sp>
          <p:nvSpPr>
            <p:cNvPr id="335" name="TextBox 334"/>
            <p:cNvSpPr txBox="1"/>
            <p:nvPr/>
          </p:nvSpPr>
          <p:spPr>
            <a:xfrm>
              <a:off x="8874018" y="3266408"/>
              <a:ext cx="1846741" cy="299707"/>
            </a:xfrm>
            <a:prstGeom prst="rect">
              <a:avLst/>
            </a:prstGeom>
            <a:noFill/>
          </p:spPr>
          <p:txBody>
            <a:bodyPr wrap="none" lIns="0" tIns="0" rIns="0" bIns="0" rtlCol="0">
              <a:spAutoFit/>
            </a:bodyPr>
            <a:lstStyle/>
            <a:p>
              <a:pPr>
                <a:lnSpc>
                  <a:spcPct val="90000"/>
                </a:lnSpc>
                <a:spcBef>
                  <a:spcPct val="20000"/>
                </a:spcBef>
                <a:buSzPct val="80000"/>
              </a:pPr>
              <a:r>
                <a:rPr lang="en-US" sz="1050" dirty="0">
                  <a:solidFill>
                    <a:schemeClr val="bg1">
                      <a:alpha val="99000"/>
                    </a:schemeClr>
                  </a:solidFill>
                </a:rPr>
                <a:t>TCP/SSL HTTP(S)</a:t>
              </a:r>
            </a:p>
          </p:txBody>
        </p:sp>
      </p:grpSp>
      <p:grpSp>
        <p:nvGrpSpPr>
          <p:cNvPr id="343" name="Group 342"/>
          <p:cNvGrpSpPr/>
          <p:nvPr>
            <p:custDataLst>
              <p:tags r:id="rId42"/>
            </p:custDataLst>
          </p:nvPr>
        </p:nvGrpSpPr>
        <p:grpSpPr>
          <a:xfrm>
            <a:off x="5720799" y="4822556"/>
            <a:ext cx="985058" cy="545208"/>
            <a:chOff x="3947925" y="5276851"/>
            <a:chExt cx="1313068" cy="800941"/>
          </a:xfrm>
        </p:grpSpPr>
        <p:sp>
          <p:nvSpPr>
            <p:cNvPr id="344" name="Round Same Side Corner Rectangle 102"/>
            <p:cNvSpPr/>
            <p:nvPr/>
          </p:nvSpPr>
          <p:spPr bwMode="auto">
            <a:xfrm>
              <a:off x="3947925" y="5276851"/>
              <a:ext cx="1313068" cy="500637"/>
            </a:xfrm>
            <a:custGeom>
              <a:avLst/>
              <a:gdLst>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0 w 1313068"/>
                <a:gd name="connsiteY5" fmla="*/ 400049 h 400049"/>
                <a:gd name="connsiteX6" fmla="*/ 0 w 1313068"/>
                <a:gd name="connsiteY6" fmla="*/ 400049 h 400049"/>
                <a:gd name="connsiteX7" fmla="*/ 0 w 1313068"/>
                <a:gd name="connsiteY7" fmla="*/ 0 h 400049"/>
                <a:gd name="connsiteX8" fmla="*/ 0 w 1313068"/>
                <a:gd name="connsiteY8" fmla="*/ 0 h 400049"/>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693925 w 1313068"/>
                <a:gd name="connsiteY5" fmla="*/ 333374 h 400049"/>
                <a:gd name="connsiteX6" fmla="*/ 0 w 1313068"/>
                <a:gd name="connsiteY6" fmla="*/ 400049 h 400049"/>
                <a:gd name="connsiteX7" fmla="*/ 0 w 1313068"/>
                <a:gd name="connsiteY7" fmla="*/ 400049 h 400049"/>
                <a:gd name="connsiteX8" fmla="*/ 0 w 1313068"/>
                <a:gd name="connsiteY8" fmla="*/ 0 h 400049"/>
                <a:gd name="connsiteX9" fmla="*/ 0 w 1313068"/>
                <a:gd name="connsiteY9" fmla="*/ 0 h 400049"/>
                <a:gd name="connsiteX0" fmla="*/ 693925 w 1313068"/>
                <a:gd name="connsiteY0" fmla="*/ 333374 h 424814"/>
                <a:gd name="connsiteX1" fmla="*/ 0 w 1313068"/>
                <a:gd name="connsiteY1" fmla="*/ 400049 h 424814"/>
                <a:gd name="connsiteX2" fmla="*/ 0 w 1313068"/>
                <a:gd name="connsiteY2" fmla="*/ 400049 h 424814"/>
                <a:gd name="connsiteX3" fmla="*/ 0 w 1313068"/>
                <a:gd name="connsiteY3" fmla="*/ 0 h 424814"/>
                <a:gd name="connsiteX4" fmla="*/ 0 w 1313068"/>
                <a:gd name="connsiteY4" fmla="*/ 0 h 424814"/>
                <a:gd name="connsiteX5" fmla="*/ 1313068 w 1313068"/>
                <a:gd name="connsiteY5" fmla="*/ 0 h 424814"/>
                <a:gd name="connsiteX6" fmla="*/ 1313068 w 1313068"/>
                <a:gd name="connsiteY6" fmla="*/ 0 h 424814"/>
                <a:gd name="connsiteX7" fmla="*/ 1313068 w 1313068"/>
                <a:gd name="connsiteY7" fmla="*/ 400049 h 424814"/>
                <a:gd name="connsiteX8" fmla="*/ 1313068 w 1313068"/>
                <a:gd name="connsiteY8" fmla="*/ 400049 h 424814"/>
                <a:gd name="connsiteX9" fmla="*/ 785365 w 1313068"/>
                <a:gd name="connsiteY9" fmla="*/ 424814 h 424814"/>
                <a:gd name="connsiteX0" fmla="*/ 0 w 1313068"/>
                <a:gd name="connsiteY0" fmla="*/ 400049 h 424814"/>
                <a:gd name="connsiteX1" fmla="*/ 0 w 1313068"/>
                <a:gd name="connsiteY1" fmla="*/ 400049 h 424814"/>
                <a:gd name="connsiteX2" fmla="*/ 0 w 1313068"/>
                <a:gd name="connsiteY2" fmla="*/ 0 h 424814"/>
                <a:gd name="connsiteX3" fmla="*/ 0 w 1313068"/>
                <a:gd name="connsiteY3" fmla="*/ 0 h 424814"/>
                <a:gd name="connsiteX4" fmla="*/ 1313068 w 1313068"/>
                <a:gd name="connsiteY4" fmla="*/ 0 h 424814"/>
                <a:gd name="connsiteX5" fmla="*/ 1313068 w 1313068"/>
                <a:gd name="connsiteY5" fmla="*/ 0 h 424814"/>
                <a:gd name="connsiteX6" fmla="*/ 1313068 w 1313068"/>
                <a:gd name="connsiteY6" fmla="*/ 400049 h 424814"/>
                <a:gd name="connsiteX7" fmla="*/ 1313068 w 1313068"/>
                <a:gd name="connsiteY7" fmla="*/ 400049 h 424814"/>
                <a:gd name="connsiteX8" fmla="*/ 785365 w 1313068"/>
                <a:gd name="connsiteY8" fmla="*/ 424814 h 424814"/>
                <a:gd name="connsiteX0" fmla="*/ 0 w 1313068"/>
                <a:gd name="connsiteY0" fmla="*/ 400049 h 400049"/>
                <a:gd name="connsiteX1" fmla="*/ 0 w 1313068"/>
                <a:gd name="connsiteY1" fmla="*/ 400049 h 400049"/>
                <a:gd name="connsiteX2" fmla="*/ 0 w 1313068"/>
                <a:gd name="connsiteY2" fmla="*/ 0 h 400049"/>
                <a:gd name="connsiteX3" fmla="*/ 0 w 1313068"/>
                <a:gd name="connsiteY3" fmla="*/ 0 h 400049"/>
                <a:gd name="connsiteX4" fmla="*/ 1313068 w 1313068"/>
                <a:gd name="connsiteY4" fmla="*/ 0 h 400049"/>
                <a:gd name="connsiteX5" fmla="*/ 1313068 w 1313068"/>
                <a:gd name="connsiteY5" fmla="*/ 0 h 400049"/>
                <a:gd name="connsiteX6" fmla="*/ 1313068 w 1313068"/>
                <a:gd name="connsiteY6" fmla="*/ 400049 h 400049"/>
                <a:gd name="connsiteX7" fmla="*/ 1313068 w 1313068"/>
                <a:gd name="connsiteY7" fmla="*/ 400049 h 40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068" h="400049">
                  <a:moveTo>
                    <a:pt x="0" y="400049"/>
                  </a:moveTo>
                  <a:lnTo>
                    <a:pt x="0" y="400049"/>
                  </a:lnTo>
                  <a:lnTo>
                    <a:pt x="0" y="0"/>
                  </a:lnTo>
                  <a:lnTo>
                    <a:pt x="0" y="0"/>
                  </a:lnTo>
                  <a:lnTo>
                    <a:pt x="1313068" y="0"/>
                  </a:lnTo>
                  <a:lnTo>
                    <a:pt x="1313068" y="0"/>
                  </a:lnTo>
                  <a:lnTo>
                    <a:pt x="1313068" y="400049"/>
                  </a:lnTo>
                  <a:lnTo>
                    <a:pt x="1313068" y="400049"/>
                  </a:lnTo>
                </a:path>
              </a:pathLst>
            </a:custGeom>
            <a:noFill/>
            <a:ln w="55000" cap="rnd" cmpd="sng" algn="ctr">
              <a:solidFill>
                <a:schemeClr val="accent1"/>
              </a:solidFill>
              <a:prstDash val="sysDot"/>
            </a:ln>
            <a:effectLst/>
          </p:spPr>
          <p:txBody>
            <a:bodyPr rtlCol="0" anchor="ctr"/>
            <a:lstStyle/>
            <a:p>
              <a:pPr algn="ctr" defTabSz="685983"/>
              <a:endParaRPr lang="en-US" sz="1050" kern="0" dirty="0">
                <a:ln>
                  <a:solidFill>
                    <a:schemeClr val="bg1">
                      <a:alpha val="0"/>
                    </a:schemeClr>
                  </a:solidFill>
                </a:ln>
                <a:solidFill>
                  <a:srgbClr val="FFFFFF"/>
                </a:solidFill>
                <a:latin typeface="Segoe UI"/>
                <a:sym typeface="Segoe UI"/>
              </a:endParaRPr>
            </a:p>
          </p:txBody>
        </p:sp>
        <p:sp>
          <p:nvSpPr>
            <p:cNvPr id="345" name="AutoShape 77"/>
            <p:cNvSpPr>
              <a:spLocks noChangeArrowheads="1"/>
            </p:cNvSpPr>
            <p:nvPr/>
          </p:nvSpPr>
          <p:spPr bwMode="auto">
            <a:xfrm>
              <a:off x="4059817" y="5401246"/>
              <a:ext cx="1089284" cy="676546"/>
            </a:xfrm>
            <a:prstGeom prst="rect">
              <a:avLst/>
            </a:prstGeom>
            <a:solidFill>
              <a:schemeClr val="accent1"/>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68595" tIns="34297" rIns="68595" bIns="34297" numCol="1" rtlCol="0" anchor="ctr" anchorCtr="0" compatLnSpc="1">
              <a:prstTxWarp prst="textNoShape">
                <a:avLst/>
              </a:prstTxWarp>
            </a:bodyPr>
            <a:lstStyle/>
            <a:p>
              <a:pPr defTabSz="685757" fontAlgn="base">
                <a:spcBef>
                  <a:spcPct val="0"/>
                </a:spcBef>
                <a:spcAft>
                  <a:spcPct val="0"/>
                </a:spcAft>
              </a:pPr>
              <a:r>
                <a:rPr lang="en-US" sz="1350" dirty="0">
                  <a:ln>
                    <a:solidFill>
                      <a:schemeClr val="bg1">
                        <a:alpha val="0"/>
                      </a:schemeClr>
                    </a:solidFill>
                  </a:ln>
                  <a:gradFill>
                    <a:gsLst>
                      <a:gs pos="0">
                        <a:srgbClr val="FFFFFF"/>
                      </a:gs>
                      <a:gs pos="100000">
                        <a:srgbClr val="FFFFFF"/>
                      </a:gs>
                    </a:gsLst>
                    <a:lin ang="5400000" scaled="0"/>
                  </a:gradFill>
                </a:rPr>
                <a:t>Sender</a:t>
              </a:r>
              <a:endParaRPr lang="en-US" sz="1500" dirty="0">
                <a:ln>
                  <a:solidFill>
                    <a:schemeClr val="bg1">
                      <a:alpha val="0"/>
                    </a:schemeClr>
                  </a:solidFill>
                </a:ln>
                <a:gradFill>
                  <a:gsLst>
                    <a:gs pos="0">
                      <a:srgbClr val="FFFFFF"/>
                    </a:gs>
                    <a:gs pos="100000">
                      <a:srgbClr val="FFFFFF"/>
                    </a:gs>
                  </a:gsLst>
                  <a:lin ang="5400000" scaled="0"/>
                </a:gradFill>
              </a:endParaRPr>
            </a:p>
          </p:txBody>
        </p:sp>
      </p:grpSp>
      <p:grpSp>
        <p:nvGrpSpPr>
          <p:cNvPr id="346" name="Group 345"/>
          <p:cNvGrpSpPr/>
          <p:nvPr>
            <p:custDataLst>
              <p:tags r:id="rId43"/>
            </p:custDataLst>
          </p:nvPr>
        </p:nvGrpSpPr>
        <p:grpSpPr>
          <a:xfrm>
            <a:off x="9123548" y="4822556"/>
            <a:ext cx="985058" cy="545208"/>
            <a:chOff x="6076372" y="5276851"/>
            <a:chExt cx="1313068" cy="800941"/>
          </a:xfrm>
        </p:grpSpPr>
        <p:sp>
          <p:nvSpPr>
            <p:cNvPr id="347" name="AutoShape 77"/>
            <p:cNvSpPr>
              <a:spLocks noChangeArrowheads="1"/>
            </p:cNvSpPr>
            <p:nvPr/>
          </p:nvSpPr>
          <p:spPr bwMode="auto">
            <a:xfrm>
              <a:off x="6188264" y="5401246"/>
              <a:ext cx="1089284" cy="676546"/>
            </a:xfrm>
            <a:prstGeom prst="rect">
              <a:avLst/>
            </a:prstGeom>
            <a:solidFill>
              <a:schemeClr val="accent4"/>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68595" tIns="34297" rIns="68595" bIns="34297" numCol="1" rtlCol="0" anchor="ctr" anchorCtr="0" compatLnSpc="1">
              <a:prstTxWarp prst="textNoShape">
                <a:avLst/>
              </a:prstTxWarp>
            </a:bodyPr>
            <a:lstStyle/>
            <a:p>
              <a:pPr defTabSz="685757" fontAlgn="base">
                <a:spcBef>
                  <a:spcPct val="0"/>
                </a:spcBef>
                <a:spcAft>
                  <a:spcPct val="0"/>
                </a:spcAft>
              </a:pPr>
              <a:r>
                <a:rPr lang="en-US" sz="1350" dirty="0">
                  <a:ln>
                    <a:solidFill>
                      <a:schemeClr val="bg1">
                        <a:alpha val="0"/>
                      </a:schemeClr>
                    </a:solidFill>
                  </a:ln>
                  <a:gradFill>
                    <a:gsLst>
                      <a:gs pos="0">
                        <a:srgbClr val="FFFFFF"/>
                      </a:gs>
                      <a:gs pos="100000">
                        <a:srgbClr val="FFFFFF"/>
                      </a:gs>
                    </a:gsLst>
                    <a:lin ang="5400000" scaled="0"/>
                  </a:gradFill>
                </a:rPr>
                <a:t>Receiver</a:t>
              </a:r>
            </a:p>
          </p:txBody>
        </p:sp>
        <p:sp>
          <p:nvSpPr>
            <p:cNvPr id="348" name="Round Same Side Corner Rectangle 102"/>
            <p:cNvSpPr/>
            <p:nvPr/>
          </p:nvSpPr>
          <p:spPr bwMode="auto">
            <a:xfrm flipH="1">
              <a:off x="6076372" y="5276851"/>
              <a:ext cx="1313068" cy="400049"/>
            </a:xfrm>
            <a:custGeom>
              <a:avLst/>
              <a:gdLst>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0 w 1313068"/>
                <a:gd name="connsiteY5" fmla="*/ 400049 h 400049"/>
                <a:gd name="connsiteX6" fmla="*/ 0 w 1313068"/>
                <a:gd name="connsiteY6" fmla="*/ 400049 h 400049"/>
                <a:gd name="connsiteX7" fmla="*/ 0 w 1313068"/>
                <a:gd name="connsiteY7" fmla="*/ 0 h 400049"/>
                <a:gd name="connsiteX8" fmla="*/ 0 w 1313068"/>
                <a:gd name="connsiteY8" fmla="*/ 0 h 400049"/>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693925 w 1313068"/>
                <a:gd name="connsiteY5" fmla="*/ 333374 h 400049"/>
                <a:gd name="connsiteX6" fmla="*/ 0 w 1313068"/>
                <a:gd name="connsiteY6" fmla="*/ 400049 h 400049"/>
                <a:gd name="connsiteX7" fmla="*/ 0 w 1313068"/>
                <a:gd name="connsiteY7" fmla="*/ 400049 h 400049"/>
                <a:gd name="connsiteX8" fmla="*/ 0 w 1313068"/>
                <a:gd name="connsiteY8" fmla="*/ 0 h 400049"/>
                <a:gd name="connsiteX9" fmla="*/ 0 w 1313068"/>
                <a:gd name="connsiteY9" fmla="*/ 0 h 400049"/>
                <a:gd name="connsiteX0" fmla="*/ 693925 w 1313068"/>
                <a:gd name="connsiteY0" fmla="*/ 333374 h 424814"/>
                <a:gd name="connsiteX1" fmla="*/ 0 w 1313068"/>
                <a:gd name="connsiteY1" fmla="*/ 400049 h 424814"/>
                <a:gd name="connsiteX2" fmla="*/ 0 w 1313068"/>
                <a:gd name="connsiteY2" fmla="*/ 400049 h 424814"/>
                <a:gd name="connsiteX3" fmla="*/ 0 w 1313068"/>
                <a:gd name="connsiteY3" fmla="*/ 0 h 424814"/>
                <a:gd name="connsiteX4" fmla="*/ 0 w 1313068"/>
                <a:gd name="connsiteY4" fmla="*/ 0 h 424814"/>
                <a:gd name="connsiteX5" fmla="*/ 1313068 w 1313068"/>
                <a:gd name="connsiteY5" fmla="*/ 0 h 424814"/>
                <a:gd name="connsiteX6" fmla="*/ 1313068 w 1313068"/>
                <a:gd name="connsiteY6" fmla="*/ 0 h 424814"/>
                <a:gd name="connsiteX7" fmla="*/ 1313068 w 1313068"/>
                <a:gd name="connsiteY7" fmla="*/ 400049 h 424814"/>
                <a:gd name="connsiteX8" fmla="*/ 1313068 w 1313068"/>
                <a:gd name="connsiteY8" fmla="*/ 400049 h 424814"/>
                <a:gd name="connsiteX9" fmla="*/ 785365 w 1313068"/>
                <a:gd name="connsiteY9" fmla="*/ 424814 h 424814"/>
                <a:gd name="connsiteX0" fmla="*/ 0 w 1313068"/>
                <a:gd name="connsiteY0" fmla="*/ 400049 h 424814"/>
                <a:gd name="connsiteX1" fmla="*/ 0 w 1313068"/>
                <a:gd name="connsiteY1" fmla="*/ 400049 h 424814"/>
                <a:gd name="connsiteX2" fmla="*/ 0 w 1313068"/>
                <a:gd name="connsiteY2" fmla="*/ 0 h 424814"/>
                <a:gd name="connsiteX3" fmla="*/ 0 w 1313068"/>
                <a:gd name="connsiteY3" fmla="*/ 0 h 424814"/>
                <a:gd name="connsiteX4" fmla="*/ 1313068 w 1313068"/>
                <a:gd name="connsiteY4" fmla="*/ 0 h 424814"/>
                <a:gd name="connsiteX5" fmla="*/ 1313068 w 1313068"/>
                <a:gd name="connsiteY5" fmla="*/ 0 h 424814"/>
                <a:gd name="connsiteX6" fmla="*/ 1313068 w 1313068"/>
                <a:gd name="connsiteY6" fmla="*/ 400049 h 424814"/>
                <a:gd name="connsiteX7" fmla="*/ 1313068 w 1313068"/>
                <a:gd name="connsiteY7" fmla="*/ 400049 h 424814"/>
                <a:gd name="connsiteX8" fmla="*/ 785365 w 1313068"/>
                <a:gd name="connsiteY8" fmla="*/ 424814 h 424814"/>
                <a:gd name="connsiteX0" fmla="*/ 0 w 1313068"/>
                <a:gd name="connsiteY0" fmla="*/ 400049 h 400049"/>
                <a:gd name="connsiteX1" fmla="*/ 0 w 1313068"/>
                <a:gd name="connsiteY1" fmla="*/ 400049 h 400049"/>
                <a:gd name="connsiteX2" fmla="*/ 0 w 1313068"/>
                <a:gd name="connsiteY2" fmla="*/ 0 h 400049"/>
                <a:gd name="connsiteX3" fmla="*/ 0 w 1313068"/>
                <a:gd name="connsiteY3" fmla="*/ 0 h 400049"/>
                <a:gd name="connsiteX4" fmla="*/ 1313068 w 1313068"/>
                <a:gd name="connsiteY4" fmla="*/ 0 h 400049"/>
                <a:gd name="connsiteX5" fmla="*/ 1313068 w 1313068"/>
                <a:gd name="connsiteY5" fmla="*/ 0 h 400049"/>
                <a:gd name="connsiteX6" fmla="*/ 1313068 w 1313068"/>
                <a:gd name="connsiteY6" fmla="*/ 400049 h 400049"/>
                <a:gd name="connsiteX7" fmla="*/ 1313068 w 1313068"/>
                <a:gd name="connsiteY7" fmla="*/ 400049 h 40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068" h="400049">
                  <a:moveTo>
                    <a:pt x="0" y="400049"/>
                  </a:moveTo>
                  <a:lnTo>
                    <a:pt x="0" y="400049"/>
                  </a:lnTo>
                  <a:lnTo>
                    <a:pt x="0" y="0"/>
                  </a:lnTo>
                  <a:lnTo>
                    <a:pt x="0" y="0"/>
                  </a:lnTo>
                  <a:lnTo>
                    <a:pt x="1313068" y="0"/>
                  </a:lnTo>
                  <a:lnTo>
                    <a:pt x="1313068" y="0"/>
                  </a:lnTo>
                  <a:lnTo>
                    <a:pt x="1313068" y="400049"/>
                  </a:lnTo>
                  <a:lnTo>
                    <a:pt x="1313068" y="400049"/>
                  </a:lnTo>
                </a:path>
              </a:pathLst>
            </a:custGeom>
            <a:noFill/>
            <a:ln w="55000" cap="rnd" cmpd="sng" algn="ctr">
              <a:solidFill>
                <a:schemeClr val="accent4"/>
              </a:solidFill>
              <a:prstDash val="sysDot"/>
            </a:ln>
            <a:effectLst/>
          </p:spPr>
          <p:txBody>
            <a:bodyPr rtlCol="0" anchor="ctr"/>
            <a:lstStyle/>
            <a:p>
              <a:pPr algn="ctr" defTabSz="685983"/>
              <a:endParaRPr lang="en-US" sz="1050" kern="0" dirty="0">
                <a:ln>
                  <a:solidFill>
                    <a:schemeClr val="bg1">
                      <a:alpha val="0"/>
                    </a:schemeClr>
                  </a:solidFill>
                </a:ln>
                <a:solidFill>
                  <a:srgbClr val="FFFFFF"/>
                </a:solidFill>
                <a:latin typeface="Segoe UI"/>
                <a:sym typeface="Segoe UI"/>
              </a:endParaRPr>
            </a:p>
          </p:txBody>
        </p:sp>
      </p:grpSp>
    </p:spTree>
    <p:extLst>
      <p:ext uri="{BB962C8B-B14F-4D97-AF65-F5344CB8AC3E}">
        <p14:creationId xmlns:p14="http://schemas.microsoft.com/office/powerpoint/2010/main" val="10787957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wipe(down)">
                                      <p:cBhvr>
                                        <p:cTn id="7" dur="2000"/>
                                        <p:tgtEl>
                                          <p:spTgt spid="222"/>
                                        </p:tgtEl>
                                      </p:cBhvr>
                                    </p:animEffect>
                                  </p:childTnLst>
                                </p:cTn>
                              </p:par>
                              <p:par>
                                <p:cTn id="8" presetID="22" presetClass="entr" presetSubtype="4" fill="hold" nodeType="withEffect">
                                  <p:stCondLst>
                                    <p:cond delay="0"/>
                                  </p:stCondLst>
                                  <p:childTnLst>
                                    <p:set>
                                      <p:cBhvr>
                                        <p:cTn id="9" dur="1" fill="hold">
                                          <p:stCondLst>
                                            <p:cond delay="0"/>
                                          </p:stCondLst>
                                        </p:cTn>
                                        <p:tgtEl>
                                          <p:spTgt spid="217"/>
                                        </p:tgtEl>
                                        <p:attrNameLst>
                                          <p:attrName>style.visibility</p:attrName>
                                        </p:attrNameLst>
                                      </p:cBhvr>
                                      <p:to>
                                        <p:strVal val="visible"/>
                                      </p:to>
                                    </p:set>
                                    <p:animEffect transition="in" filter="wipe(down)">
                                      <p:cBhvr>
                                        <p:cTn id="10" dur="2000"/>
                                        <p:tgtEl>
                                          <p:spTgt spid="217"/>
                                        </p:tgtEl>
                                      </p:cBhvr>
                                    </p:animEffect>
                                  </p:childTnLst>
                                </p:cTn>
                              </p:par>
                              <p:par>
                                <p:cTn id="11" presetID="10" presetClass="entr" presetSubtype="0" fill="hold" nodeType="withEffect">
                                  <p:stCondLst>
                                    <p:cond delay="0"/>
                                  </p:stCondLst>
                                  <p:childTnLst>
                                    <p:set>
                                      <p:cBhvr>
                                        <p:cTn id="12" dur="1" fill="hold">
                                          <p:stCondLst>
                                            <p:cond delay="0"/>
                                          </p:stCondLst>
                                        </p:cTn>
                                        <p:tgtEl>
                                          <p:spTgt spid="211"/>
                                        </p:tgtEl>
                                        <p:attrNameLst>
                                          <p:attrName>style.visibility</p:attrName>
                                        </p:attrNameLst>
                                      </p:cBhvr>
                                      <p:to>
                                        <p:strVal val="visible"/>
                                      </p:to>
                                    </p:set>
                                    <p:animEffect transition="in" filter="fade">
                                      <p:cBhvr>
                                        <p:cTn id="13" dur="2000"/>
                                        <p:tgtEl>
                                          <p:spTgt spid="211"/>
                                        </p:tgtEl>
                                      </p:cBhvr>
                                    </p:animEffect>
                                  </p:childTnLst>
                                </p:cTn>
                              </p:par>
                              <p:par>
                                <p:cTn id="14" presetID="10" presetClass="entr" presetSubtype="0" fill="hold" nodeType="withEffect">
                                  <p:stCondLst>
                                    <p:cond delay="0"/>
                                  </p:stCondLst>
                                  <p:childTnLst>
                                    <p:set>
                                      <p:cBhvr>
                                        <p:cTn id="15" dur="1" fill="hold">
                                          <p:stCondLst>
                                            <p:cond delay="0"/>
                                          </p:stCondLst>
                                        </p:cTn>
                                        <p:tgtEl>
                                          <p:spTgt spid="333"/>
                                        </p:tgtEl>
                                        <p:attrNameLst>
                                          <p:attrName>style.visibility</p:attrName>
                                        </p:attrNameLst>
                                      </p:cBhvr>
                                      <p:to>
                                        <p:strVal val="visible"/>
                                      </p:to>
                                    </p:set>
                                    <p:animEffect transition="in" filter="fade">
                                      <p:cBhvr>
                                        <p:cTn id="16" dur="500"/>
                                        <p:tgtEl>
                                          <p:spTgt spid="33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34"/>
                                        </p:tgtEl>
                                        <p:attrNameLst>
                                          <p:attrName>style.visibility</p:attrName>
                                        </p:attrNameLst>
                                      </p:cBhvr>
                                      <p:to>
                                        <p:strVal val="visible"/>
                                      </p:to>
                                    </p:set>
                                    <p:animEffect transition="in" filter="wipe(left)">
                                      <p:cBhvr>
                                        <p:cTn id="21" dur="2000"/>
                                        <p:tgtEl>
                                          <p:spTgt spid="234"/>
                                        </p:tgtEl>
                                      </p:cBhvr>
                                    </p:animEffect>
                                  </p:childTnLst>
                                </p:cTn>
                              </p:par>
                              <p:par>
                                <p:cTn id="22" presetID="22" presetClass="entr" presetSubtype="8" fill="hold" nodeType="withEffect">
                                  <p:stCondLst>
                                    <p:cond delay="0"/>
                                  </p:stCondLst>
                                  <p:childTnLst>
                                    <p:set>
                                      <p:cBhvr>
                                        <p:cTn id="23" dur="1" fill="hold">
                                          <p:stCondLst>
                                            <p:cond delay="0"/>
                                          </p:stCondLst>
                                        </p:cTn>
                                        <p:tgtEl>
                                          <p:spTgt spid="231"/>
                                        </p:tgtEl>
                                        <p:attrNameLst>
                                          <p:attrName>style.visibility</p:attrName>
                                        </p:attrNameLst>
                                      </p:cBhvr>
                                      <p:to>
                                        <p:strVal val="visible"/>
                                      </p:to>
                                    </p:set>
                                    <p:animEffect transition="in" filter="wipe(left)">
                                      <p:cBhvr>
                                        <p:cTn id="24" dur="2000"/>
                                        <p:tgtEl>
                                          <p:spTgt spid="231"/>
                                        </p:tgtEl>
                                      </p:cBhvr>
                                    </p:animEffect>
                                  </p:childTnLst>
                                </p:cTn>
                              </p:par>
                            </p:childTnLst>
                          </p:cTn>
                        </p:par>
                        <p:par>
                          <p:cTn id="25" fill="hold">
                            <p:stCondLst>
                              <p:cond delay="2000"/>
                            </p:stCondLst>
                            <p:childTnLst>
                              <p:par>
                                <p:cTn id="26" presetID="1" presetClass="exit" presetSubtype="0" fill="hold" nodeType="afterEffect">
                                  <p:stCondLst>
                                    <p:cond delay="0"/>
                                  </p:stCondLst>
                                  <p:childTnLst>
                                    <p:set>
                                      <p:cBhvr>
                                        <p:cTn id="27" dur="1" fill="hold">
                                          <p:stCondLst>
                                            <p:cond delay="1999"/>
                                          </p:stCondLst>
                                        </p:cTn>
                                        <p:tgtEl>
                                          <p:spTgt spid="212"/>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1999"/>
                                          </p:stCondLst>
                                        </p:cTn>
                                        <p:tgtEl>
                                          <p:spTgt spid="61"/>
                                        </p:tgtEl>
                                        <p:attrNameLst>
                                          <p:attrName>style.visibility</p:attrName>
                                        </p:attrNameLst>
                                      </p:cBhvr>
                                      <p:to>
                                        <p:strVal val="hidden"/>
                                      </p:to>
                                    </p:set>
                                  </p:childTnLst>
                                </p:cTn>
                              </p:par>
                            </p:childTnLst>
                          </p:cTn>
                        </p:par>
                        <p:par>
                          <p:cTn id="30" fill="hold">
                            <p:stCondLst>
                              <p:cond delay="4000"/>
                            </p:stCondLst>
                            <p:childTnLst>
                              <p:par>
                                <p:cTn id="31" presetID="10" presetClass="exit" presetSubtype="0" fill="hold" nodeType="afterEffect">
                                  <p:stCondLst>
                                    <p:cond delay="0"/>
                                  </p:stCondLst>
                                  <p:childTnLst>
                                    <p:animEffect transition="out" filter="fade">
                                      <p:cBhvr>
                                        <p:cTn id="32" dur="250"/>
                                        <p:tgtEl>
                                          <p:spTgt spid="234"/>
                                        </p:tgtEl>
                                      </p:cBhvr>
                                    </p:animEffect>
                                    <p:set>
                                      <p:cBhvr>
                                        <p:cTn id="33" dur="1" fill="hold">
                                          <p:stCondLst>
                                            <p:cond delay="249"/>
                                          </p:stCondLst>
                                        </p:cTn>
                                        <p:tgtEl>
                                          <p:spTgt spid="234"/>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250"/>
                                        <p:tgtEl>
                                          <p:spTgt spid="231"/>
                                        </p:tgtEl>
                                      </p:cBhvr>
                                    </p:animEffect>
                                    <p:set>
                                      <p:cBhvr>
                                        <p:cTn id="36" dur="1" fill="hold">
                                          <p:stCondLst>
                                            <p:cond delay="249"/>
                                          </p:stCondLst>
                                        </p:cTn>
                                        <p:tgtEl>
                                          <p:spTgt spid="23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28"/>
                                        </p:tgtEl>
                                        <p:attrNameLst>
                                          <p:attrName>style.visibility</p:attrName>
                                        </p:attrNameLst>
                                      </p:cBhvr>
                                      <p:to>
                                        <p:strVal val="visible"/>
                                      </p:to>
                                    </p:set>
                                    <p:animEffect transition="in" filter="fade">
                                      <p:cBhvr>
                                        <p:cTn id="41" dur="500"/>
                                        <p:tgtEl>
                                          <p:spTgt spid="228"/>
                                        </p:tgtEl>
                                      </p:cBhvr>
                                    </p:animEffect>
                                  </p:childTnLst>
                                </p:cTn>
                              </p:par>
                              <p:par>
                                <p:cTn id="42" presetID="9" presetClass="emph" presetSubtype="0" nodeType="withEffect">
                                  <p:stCondLst>
                                    <p:cond delay="0"/>
                                  </p:stCondLst>
                                  <p:childTnLst>
                                    <p:set>
                                      <p:cBhvr rctx="PPT">
                                        <p:cTn id="43" dur="indefinite"/>
                                        <p:tgtEl>
                                          <p:spTgt spid="228"/>
                                        </p:tgtEl>
                                        <p:attrNameLst>
                                          <p:attrName>style.opacity</p:attrName>
                                        </p:attrNameLst>
                                      </p:cBhvr>
                                      <p:to>
                                        <p:strVal val="0.5"/>
                                      </p:to>
                                    </p:set>
                                    <p:animEffect filter="image" prLst="opacity: 0.5">
                                      <p:cBhvr rctx="IE">
                                        <p:cTn id="44" dur="indefinite"/>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24000" y="856580"/>
          <a:ext cx="119094" cy="119094"/>
        </p:xfrm>
        <a:graphic>
          <a:graphicData uri="http://schemas.openxmlformats.org/presentationml/2006/ole">
            <mc:AlternateContent xmlns:mc="http://schemas.openxmlformats.org/markup-compatibility/2006">
              <mc:Choice xmlns:v="urn:schemas-microsoft-com:vml" Requires="v">
                <p:oleObj spid="_x0000_s819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24000" y="856580"/>
                        <a:ext cx="119094" cy="119094"/>
                      </a:xfrm>
                      <a:prstGeom prst="rect">
                        <a:avLst/>
                      </a:prstGeom>
                    </p:spPr>
                  </p:pic>
                </p:oleObj>
              </mc:Fallback>
            </mc:AlternateContent>
          </a:graphicData>
        </a:graphic>
      </p:graphicFrame>
      <p:sp>
        <p:nvSpPr>
          <p:cNvPr id="8" name="Title 7"/>
          <p:cNvSpPr>
            <a:spLocks noGrp="1"/>
          </p:cNvSpPr>
          <p:nvPr>
            <p:ph type="ctrTitle"/>
          </p:nvPr>
        </p:nvSpPr>
        <p:spPr/>
        <p:txBody>
          <a:bodyPr/>
          <a:lstStyle/>
          <a:p>
            <a:r>
              <a:rPr lang="en-US" dirty="0"/>
              <a:t>Service Bus Relay Samples</a:t>
            </a:r>
          </a:p>
        </p:txBody>
      </p:sp>
      <p:sp>
        <p:nvSpPr>
          <p:cNvPr id="9" name="Subtitle 8"/>
          <p:cNvSpPr>
            <a:spLocks noGrp="1"/>
          </p:cNvSpPr>
          <p:nvPr>
            <p:ph type="subTitle" idx="1"/>
          </p:nvPr>
        </p:nvSpPr>
        <p:spPr>
          <a:xfrm>
            <a:off x="459234" y="5525971"/>
            <a:ext cx="4206384" cy="461665"/>
          </a:xfrm>
        </p:spPr>
        <p:txBody>
          <a:bodyPr/>
          <a:lstStyle/>
          <a:p>
            <a:r>
              <a:rPr lang="en-US" dirty="0"/>
              <a:t>Read files from Machin behind firewall</a:t>
            </a:r>
          </a:p>
        </p:txBody>
      </p:sp>
      <p:sp>
        <p:nvSpPr>
          <p:cNvPr id="10" name="Text Placeholder 9"/>
          <p:cNvSpPr>
            <a:spLocks noGrp="1"/>
          </p:cNvSpPr>
          <p:nvPr>
            <p:ph type="body" sz="quarter" idx="10"/>
          </p:nvPr>
        </p:nvSpPr>
        <p:spPr>
          <a:xfrm>
            <a:off x="406984" y="4713098"/>
            <a:ext cx="8874849" cy="1274538"/>
          </a:xfrm>
        </p:spPr>
        <p:txBody>
          <a:bodyPr/>
          <a:lstStyle/>
          <a:p>
            <a:r>
              <a:rPr lang="en-US" dirty="0">
                <a:solidFill>
                  <a:schemeClr val="accent2">
                    <a:lumMod val="40000"/>
                    <a:lumOff val="60000"/>
                    <a:alpha val="99000"/>
                  </a:schemeClr>
                </a:solidFill>
              </a:rPr>
              <a:t>demo</a:t>
            </a:r>
          </a:p>
        </p:txBody>
      </p:sp>
    </p:spTree>
    <p:extLst>
      <p:ext uri="{BB962C8B-B14F-4D97-AF65-F5344CB8AC3E}">
        <p14:creationId xmlns:p14="http://schemas.microsoft.com/office/powerpoint/2010/main" val="193564218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1DBD41-FA92-4CFF-9513-F189CCC32DE5}"/>
              </a:ext>
            </a:extLst>
          </p:cNvPr>
          <p:cNvSpPr>
            <a:spLocks noGrp="1"/>
          </p:cNvSpPr>
          <p:nvPr>
            <p:ph type="title"/>
          </p:nvPr>
        </p:nvSpPr>
        <p:spPr>
          <a:xfrm>
            <a:off x="190863" y="1189380"/>
            <a:ext cx="9859116" cy="917880"/>
          </a:xfrm>
        </p:spPr>
        <p:txBody>
          <a:bodyPr/>
          <a:lstStyle/>
          <a:p>
            <a:r>
              <a:rPr lang="en-US" dirty="0"/>
              <a:t>Hybrid Connector</a:t>
            </a:r>
            <a:endParaRPr lang="de-DE" dirty="0"/>
          </a:p>
        </p:txBody>
      </p:sp>
      <p:pic>
        <p:nvPicPr>
          <p:cNvPr id="4" name="Picture 3">
            <a:extLst>
              <a:ext uri="{FF2B5EF4-FFF2-40B4-BE49-F238E27FC236}">
                <a16:creationId xmlns:a16="http://schemas.microsoft.com/office/drawing/2014/main" id="{6EEC9E67-4F33-4A2D-8096-6951D1DE703F}"/>
              </a:ext>
            </a:extLst>
          </p:cNvPr>
          <p:cNvPicPr>
            <a:picLocks noChangeAspect="1"/>
          </p:cNvPicPr>
          <p:nvPr/>
        </p:nvPicPr>
        <p:blipFill>
          <a:blip r:embed="rId2"/>
          <a:stretch>
            <a:fillRect/>
          </a:stretch>
        </p:blipFill>
        <p:spPr>
          <a:xfrm>
            <a:off x="9224206" y="97971"/>
            <a:ext cx="2657475" cy="2286000"/>
          </a:xfrm>
          <a:prstGeom prst="rect">
            <a:avLst/>
          </a:prstGeom>
        </p:spPr>
      </p:pic>
      <p:sp>
        <p:nvSpPr>
          <p:cNvPr id="2" name="Rectangle 1">
            <a:extLst>
              <a:ext uri="{FF2B5EF4-FFF2-40B4-BE49-F238E27FC236}">
                <a16:creationId xmlns:a16="http://schemas.microsoft.com/office/drawing/2014/main" id="{9912692B-0D30-4752-B350-95A29C492937}"/>
              </a:ext>
            </a:extLst>
          </p:cNvPr>
          <p:cNvSpPr/>
          <p:nvPr/>
        </p:nvSpPr>
        <p:spPr>
          <a:xfrm>
            <a:off x="190863" y="6368143"/>
            <a:ext cx="13263879" cy="646331"/>
          </a:xfrm>
          <a:prstGeom prst="rect">
            <a:avLst/>
          </a:prstGeom>
        </p:spPr>
        <p:txBody>
          <a:bodyPr wrap="square">
            <a:spAutoFit/>
          </a:bodyPr>
          <a:lstStyle/>
          <a:p>
            <a:r>
              <a:rPr lang="de-DE" dirty="0"/>
              <a:t>https://docs.microsoft.com/en-us/azure/service-bus-relay</a:t>
            </a:r>
            <a:r>
              <a:rPr lang="de-DE"/>
              <a:t>/relay-hybrid-connections-dotnet-get-started</a:t>
            </a:r>
            <a:endParaRPr lang="de-DE" dirty="0"/>
          </a:p>
          <a:p>
            <a:endParaRPr lang="de-DE" dirty="0"/>
          </a:p>
        </p:txBody>
      </p:sp>
    </p:spTree>
    <p:extLst>
      <p:ext uri="{BB962C8B-B14F-4D97-AF65-F5344CB8AC3E}">
        <p14:creationId xmlns:p14="http://schemas.microsoft.com/office/powerpoint/2010/main" val="29500327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3B3781-27F3-4BD8-9724-6AB7C13207CB}"/>
              </a:ext>
            </a:extLst>
          </p:cNvPr>
          <p:cNvSpPr>
            <a:spLocks noGrp="1"/>
          </p:cNvSpPr>
          <p:nvPr>
            <p:ph type="title"/>
          </p:nvPr>
        </p:nvSpPr>
        <p:spPr>
          <a:xfrm>
            <a:off x="335280" y="188776"/>
            <a:ext cx="10515600" cy="1325563"/>
          </a:xfrm>
        </p:spPr>
        <p:txBody>
          <a:bodyPr/>
          <a:lstStyle/>
          <a:p>
            <a:r>
              <a:rPr lang="en-US" dirty="0"/>
              <a:t>Architecture of Hybrid Connector</a:t>
            </a:r>
          </a:p>
        </p:txBody>
      </p:sp>
      <p:pic>
        <p:nvPicPr>
          <p:cNvPr id="14340" name="Picture 4" descr="https://docs.microsoft.com/en-us/azure/service-bus-relay/media/relay-what-is-it/ic690645.png">
            <a:extLst>
              <a:ext uri="{FF2B5EF4-FFF2-40B4-BE49-F238E27FC236}">
                <a16:creationId xmlns:a16="http://schemas.microsoft.com/office/drawing/2014/main" id="{67C6D3AB-DB30-492D-9704-66CB934EF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149" y="1653540"/>
            <a:ext cx="7659869" cy="436863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8CCD403-32EB-4890-9830-C380218E8690}"/>
              </a:ext>
            </a:extLst>
          </p:cNvPr>
          <p:cNvSpPr/>
          <p:nvPr/>
        </p:nvSpPr>
        <p:spPr>
          <a:xfrm>
            <a:off x="82731" y="6416101"/>
            <a:ext cx="12157165" cy="369332"/>
          </a:xfrm>
          <a:prstGeom prst="rect">
            <a:avLst/>
          </a:prstGeom>
        </p:spPr>
        <p:txBody>
          <a:bodyPr wrap="square">
            <a:spAutoFit/>
          </a:bodyPr>
          <a:lstStyle/>
          <a:p>
            <a:r>
              <a:rPr lang="en-US" dirty="0">
                <a:hlinkClick r:id="rId3"/>
              </a:rPr>
              <a:t>https://docs.microsoft.com/en-us/azure/service-bus-relay/relay-what-is-it</a:t>
            </a:r>
            <a:endParaRPr lang="en-US" dirty="0"/>
          </a:p>
        </p:txBody>
      </p:sp>
    </p:spTree>
    <p:extLst>
      <p:ext uri="{BB962C8B-B14F-4D97-AF65-F5344CB8AC3E}">
        <p14:creationId xmlns:p14="http://schemas.microsoft.com/office/powerpoint/2010/main" val="276028174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1DBD41-FA92-4CFF-9513-F189CCC32DE5}"/>
              </a:ext>
            </a:extLst>
          </p:cNvPr>
          <p:cNvSpPr>
            <a:spLocks noGrp="1"/>
          </p:cNvSpPr>
          <p:nvPr>
            <p:ph type="title"/>
          </p:nvPr>
        </p:nvSpPr>
        <p:spPr>
          <a:xfrm>
            <a:off x="269241" y="2084186"/>
            <a:ext cx="9859116" cy="1471878"/>
          </a:xfrm>
        </p:spPr>
        <p:txBody>
          <a:bodyPr/>
          <a:lstStyle/>
          <a:p>
            <a:r>
              <a:rPr lang="en-US" dirty="0"/>
              <a:t>Messaging</a:t>
            </a:r>
            <a:br>
              <a:rPr lang="en-US" dirty="0"/>
            </a:br>
            <a:r>
              <a:rPr lang="en-US" sz="3600" dirty="0"/>
              <a:t>Service Assisted Communication</a:t>
            </a:r>
            <a:endParaRPr lang="de-DE" sz="3600" dirty="0"/>
          </a:p>
        </p:txBody>
      </p:sp>
    </p:spTree>
    <p:extLst>
      <p:ext uri="{BB962C8B-B14F-4D97-AF65-F5344CB8AC3E}">
        <p14:creationId xmlns:p14="http://schemas.microsoft.com/office/powerpoint/2010/main" val="35841691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Text Placeholder 4"/>
          <p:cNvSpPr>
            <a:spLocks noGrp="1"/>
          </p:cNvSpPr>
          <p:nvPr>
            <p:ph type="body" sz="quarter" idx="11"/>
          </p:nvPr>
        </p:nvSpPr>
        <p:spPr>
          <a:xfrm>
            <a:off x="3783868" y="2459609"/>
            <a:ext cx="7221590" cy="3075489"/>
          </a:xfrm>
        </p:spPr>
        <p:txBody>
          <a:bodyPr>
            <a:normAutofit fontScale="92500" lnSpcReduction="20000"/>
          </a:bodyPr>
          <a:lstStyle/>
          <a:p>
            <a:pPr marL="459582" indent="-457200">
              <a:buFont typeface="Arial" panose="020B0604020202020204" pitchFamily="34" charset="0"/>
              <a:buChar char="•"/>
            </a:pPr>
            <a:r>
              <a:rPr lang="en-US" dirty="0">
                <a:cs typeface="Segoe UI"/>
              </a:rPr>
              <a:t>Intro</a:t>
            </a:r>
          </a:p>
          <a:p>
            <a:pPr marL="459582" indent="-457200">
              <a:buFont typeface="Arial" panose="020B0604020202020204" pitchFamily="34" charset="0"/>
              <a:buChar char="•"/>
            </a:pPr>
            <a:r>
              <a:rPr lang="en-US" dirty="0">
                <a:cs typeface="Segoe UI"/>
              </a:rPr>
              <a:t>Relay</a:t>
            </a:r>
          </a:p>
          <a:p>
            <a:pPr marL="459582" indent="-457200">
              <a:buFont typeface="Arial" panose="020B0604020202020204" pitchFamily="34" charset="0"/>
              <a:buChar char="•"/>
            </a:pPr>
            <a:r>
              <a:rPr lang="en-US" dirty="0">
                <a:cs typeface="Segoe UI"/>
              </a:rPr>
              <a:t>Hybrid Connector</a:t>
            </a:r>
          </a:p>
          <a:p>
            <a:pPr marL="459582" indent="-457200">
              <a:buFont typeface="Arial" panose="020B0604020202020204" pitchFamily="34" charset="0"/>
              <a:buChar char="•"/>
            </a:pPr>
            <a:r>
              <a:rPr lang="en-US" dirty="0">
                <a:cs typeface="Segoe UI"/>
              </a:rPr>
              <a:t>Queues</a:t>
            </a:r>
          </a:p>
          <a:p>
            <a:pPr marL="459582" indent="-457200">
              <a:buFont typeface="Arial" panose="020B0604020202020204" pitchFamily="34" charset="0"/>
              <a:buChar char="•"/>
            </a:pPr>
            <a:r>
              <a:rPr lang="en-US" dirty="0">
                <a:cs typeface="Segoe UI"/>
              </a:rPr>
              <a:t>Topics</a:t>
            </a:r>
          </a:p>
        </p:txBody>
      </p:sp>
    </p:spTree>
    <p:extLst>
      <p:ext uri="{BB962C8B-B14F-4D97-AF65-F5344CB8AC3E}">
        <p14:creationId xmlns:p14="http://schemas.microsoft.com/office/powerpoint/2010/main" val="159199658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nvPr>
        </p:nvGraphicFramePr>
        <p:xfrm>
          <a:off x="1524000" y="856580"/>
          <a:ext cx="119094" cy="119094"/>
        </p:xfrm>
        <a:graphic>
          <a:graphicData uri="http://schemas.openxmlformats.org/presentationml/2006/ole">
            <mc:AlternateContent xmlns:mc="http://schemas.openxmlformats.org/markup-compatibility/2006">
              <mc:Choice xmlns:v="urn:schemas-microsoft-com:vml" Requires="v">
                <p:oleObj spid="_x0000_s9218" name="think-cell Slide" r:id="rId24" imgW="270" imgH="270" progId="TCLayout.ActiveDocument.1">
                  <p:embed/>
                </p:oleObj>
              </mc:Choice>
              <mc:Fallback>
                <p:oleObj name="think-cell Slide" r:id="rId24" imgW="270" imgH="270" progId="TCLayout.ActiveDocument.1">
                  <p:embed/>
                  <p:pic>
                    <p:nvPicPr>
                      <p:cNvPr id="19" name="Object 18" hidden="1"/>
                      <p:cNvPicPr/>
                      <p:nvPr/>
                    </p:nvPicPr>
                    <p:blipFill>
                      <a:blip r:embed="rId25"/>
                      <a:stretch>
                        <a:fillRect/>
                      </a:stretch>
                    </p:blipFill>
                    <p:spPr>
                      <a:xfrm>
                        <a:off x="1524000" y="856580"/>
                        <a:ext cx="119094" cy="119094"/>
                      </a:xfrm>
                      <a:prstGeom prst="rect">
                        <a:avLst/>
                      </a:prstGeom>
                    </p:spPr>
                  </p:pic>
                </p:oleObj>
              </mc:Fallback>
            </mc:AlternateContent>
          </a:graphicData>
        </a:graphic>
      </p:graphicFrame>
      <p:sp>
        <p:nvSpPr>
          <p:cNvPr id="3" name="Title 2"/>
          <p:cNvSpPr>
            <a:spLocks noGrp="1"/>
          </p:cNvSpPr>
          <p:nvPr>
            <p:ph type="title"/>
            <p:custDataLst>
              <p:tags r:id="rId3"/>
            </p:custDataLst>
          </p:nvPr>
        </p:nvSpPr>
        <p:spPr>
          <a:xfrm>
            <a:off x="2010972" y="565417"/>
            <a:ext cx="8363938" cy="747897"/>
          </a:xfrm>
        </p:spPr>
        <p:txBody>
          <a:bodyPr/>
          <a:lstStyle/>
          <a:p>
            <a:r>
              <a:rPr lang="en-US" dirty="0">
                <a:solidFill>
                  <a:srgbClr val="09009E"/>
                </a:solidFill>
                <a:cs typeface="Segoe UI"/>
              </a:rPr>
              <a:t>Relay vs. Message Broker</a:t>
            </a:r>
          </a:p>
        </p:txBody>
      </p:sp>
      <p:grpSp>
        <p:nvGrpSpPr>
          <p:cNvPr id="2" name="Group 1"/>
          <p:cNvGrpSpPr/>
          <p:nvPr/>
        </p:nvGrpSpPr>
        <p:grpSpPr>
          <a:xfrm>
            <a:off x="2178007" y="2006339"/>
            <a:ext cx="8701340" cy="3635694"/>
            <a:chOff x="871782" y="1134830"/>
            <a:chExt cx="11598766" cy="4846330"/>
          </a:xfrm>
        </p:grpSpPr>
        <p:sp>
          <p:nvSpPr>
            <p:cNvPr id="24" name="Rectangle 23"/>
            <p:cNvSpPr/>
            <p:nvPr>
              <p:custDataLst>
                <p:tags r:id="rId4"/>
              </p:custDataLst>
            </p:nvPr>
          </p:nvSpPr>
          <p:spPr bwMode="auto">
            <a:xfrm>
              <a:off x="3676434" y="2432113"/>
              <a:ext cx="7277116" cy="899160"/>
            </a:xfrm>
            <a:prstGeom prst="rect">
              <a:avLst/>
            </a:prstGeom>
            <a:noFill/>
            <a:ln w="63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1" tIns="34286" rIns="68571" bIns="34286" numCol="1" spcCol="0" rtlCol="0" anchor="ctr" anchorCtr="0" compatLnSpc="1">
              <a:prstTxWarp prst="textNoShape">
                <a:avLst/>
              </a:prstTxWarp>
            </a:bodyPr>
            <a:lstStyle/>
            <a:p>
              <a:pPr defTabSz="685524" fontAlgn="base">
                <a:spcBef>
                  <a:spcPct val="0"/>
                </a:spcBef>
                <a:spcAft>
                  <a:spcPct val="0"/>
                </a:spcAft>
              </a:pPr>
              <a:r>
                <a:rPr lang="en-US" sz="1350" dirty="0">
                  <a:ln>
                    <a:solidFill>
                      <a:schemeClr val="bg1">
                        <a:alpha val="0"/>
                      </a:schemeClr>
                    </a:solidFill>
                  </a:ln>
                  <a:solidFill>
                    <a:srgbClr val="595959"/>
                  </a:solidFill>
                </a:rPr>
                <a:t>The Relay routes messages ‘straight through’ with </a:t>
              </a:r>
              <a:br>
                <a:rPr lang="en-US" sz="1350" dirty="0">
                  <a:ln>
                    <a:solidFill>
                      <a:schemeClr val="bg1">
                        <a:alpha val="0"/>
                      </a:schemeClr>
                    </a:solidFill>
                  </a:ln>
                  <a:solidFill>
                    <a:srgbClr val="595959"/>
                  </a:solidFill>
                </a:rPr>
              </a:br>
              <a:r>
                <a:rPr lang="en-US" sz="1350" dirty="0">
                  <a:ln>
                    <a:solidFill>
                      <a:schemeClr val="bg1">
                        <a:alpha val="0"/>
                      </a:schemeClr>
                    </a:solidFill>
                  </a:ln>
                  <a:solidFill>
                    <a:srgbClr val="595959"/>
                  </a:solidFill>
                </a:rPr>
                <a:t>feedback path and network backpressure into sender</a:t>
              </a:r>
            </a:p>
          </p:txBody>
        </p:sp>
        <p:grpSp>
          <p:nvGrpSpPr>
            <p:cNvPr id="44" name="Group 43"/>
            <p:cNvGrpSpPr/>
            <p:nvPr>
              <p:custDataLst>
                <p:tags r:id="rId5"/>
              </p:custDataLst>
            </p:nvPr>
          </p:nvGrpSpPr>
          <p:grpSpPr>
            <a:xfrm>
              <a:off x="871782" y="1134830"/>
              <a:ext cx="10445260" cy="1055077"/>
              <a:chOff x="871782" y="1396710"/>
              <a:chExt cx="10445260" cy="1055077"/>
            </a:xfrm>
          </p:grpSpPr>
          <p:sp>
            <p:nvSpPr>
              <p:cNvPr id="7" name="Oval 6"/>
              <p:cNvSpPr/>
              <p:nvPr>
                <p:custDataLst>
                  <p:tags r:id="rId14"/>
                </p:custDataLst>
              </p:nvPr>
            </p:nvSpPr>
            <p:spPr bwMode="auto">
              <a:xfrm>
                <a:off x="871782" y="1421328"/>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1" tIns="68598" rIns="68571" bIns="68598" numCol="1" spcCol="0" rtlCol="0" anchor="ctr" anchorCtr="0" compatLnSpc="1">
                <a:prstTxWarp prst="textNoShape">
                  <a:avLst/>
                </a:prstTxWarp>
              </a:bodyPr>
              <a:lstStyle/>
              <a:p>
                <a:pPr algn="ctr" defTabSz="685524" fontAlgn="base">
                  <a:spcBef>
                    <a:spcPct val="0"/>
                  </a:spcBef>
                  <a:spcAft>
                    <a:spcPct val="0"/>
                  </a:spcAft>
                </a:pPr>
                <a:r>
                  <a:rPr lang="en-US" sz="2701" dirty="0">
                    <a:ln>
                      <a:solidFill>
                        <a:schemeClr val="bg1">
                          <a:alpha val="0"/>
                        </a:schemeClr>
                      </a:solidFill>
                    </a:ln>
                    <a:solidFill>
                      <a:schemeClr val="bg1"/>
                    </a:solidFill>
                  </a:rPr>
                  <a:t>S</a:t>
                </a:r>
              </a:p>
            </p:txBody>
          </p:sp>
          <p:sp>
            <p:nvSpPr>
              <p:cNvPr id="8" name="Oval 7"/>
              <p:cNvSpPr/>
              <p:nvPr>
                <p:custDataLst>
                  <p:tags r:id="rId15"/>
                </p:custDataLst>
              </p:nvPr>
            </p:nvSpPr>
            <p:spPr bwMode="auto">
              <a:xfrm>
                <a:off x="10308857" y="1421328"/>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1" tIns="68598" rIns="68571" bIns="68598" numCol="1" spcCol="0" rtlCol="0" anchor="ctr" anchorCtr="0" compatLnSpc="1">
                <a:prstTxWarp prst="textNoShape">
                  <a:avLst/>
                </a:prstTxWarp>
              </a:bodyPr>
              <a:lstStyle/>
              <a:p>
                <a:pPr algn="ctr" defTabSz="685524" fontAlgn="base">
                  <a:spcBef>
                    <a:spcPct val="0"/>
                  </a:spcBef>
                  <a:spcAft>
                    <a:spcPct val="0"/>
                  </a:spcAft>
                </a:pPr>
                <a:r>
                  <a:rPr lang="en-US" sz="2701" dirty="0">
                    <a:ln>
                      <a:solidFill>
                        <a:schemeClr val="bg1">
                          <a:alpha val="0"/>
                        </a:schemeClr>
                      </a:solidFill>
                    </a:ln>
                    <a:solidFill>
                      <a:schemeClr val="bg1"/>
                    </a:solidFill>
                  </a:rPr>
                  <a:t>R</a:t>
                </a:r>
              </a:p>
            </p:txBody>
          </p:sp>
          <p:cxnSp>
            <p:nvCxnSpPr>
              <p:cNvPr id="9" name="Straight Arrow Connector 8"/>
              <p:cNvCxnSpPr/>
              <p:nvPr>
                <p:custDataLst>
                  <p:tags r:id="rId16"/>
                </p:custDataLst>
              </p:nvPr>
            </p:nvCxnSpPr>
            <p:spPr>
              <a:xfrm>
                <a:off x="1879967" y="1983025"/>
                <a:ext cx="2842845" cy="0"/>
              </a:xfrm>
              <a:prstGeom prst="straightConnector1">
                <a:avLst/>
              </a:prstGeom>
              <a:ln w="28575">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5" name="Straight Arrow Connector 4"/>
              <p:cNvCxnSpPr/>
              <p:nvPr>
                <p:custDataLst>
                  <p:tags r:id="rId17"/>
                </p:custDataLst>
              </p:nvPr>
            </p:nvCxnSpPr>
            <p:spPr>
              <a:xfrm flipH="1">
                <a:off x="1879966" y="1865470"/>
                <a:ext cx="8428891" cy="0"/>
              </a:xfrm>
              <a:prstGeom prst="straightConnector1">
                <a:avLst/>
              </a:prstGeom>
              <a:ln w="254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custDataLst>
                  <p:tags r:id="rId18"/>
                </p:custDataLst>
              </p:nvPr>
            </p:nvCxnSpPr>
            <p:spPr>
              <a:xfrm>
                <a:off x="7466012" y="1983025"/>
                <a:ext cx="2842845" cy="1"/>
              </a:xfrm>
              <a:prstGeom prst="straightConnector1">
                <a:avLst/>
              </a:prstGeom>
              <a:ln w="28575">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sp>
            <p:nvSpPr>
              <p:cNvPr id="18" name="TextBox 17"/>
              <p:cNvSpPr txBox="1"/>
              <p:nvPr>
                <p:custDataLst>
                  <p:tags r:id="rId19"/>
                </p:custDataLst>
              </p:nvPr>
            </p:nvSpPr>
            <p:spPr>
              <a:xfrm>
                <a:off x="7743049" y="2091654"/>
                <a:ext cx="554794" cy="276926"/>
              </a:xfrm>
              <a:prstGeom prst="rect">
                <a:avLst/>
              </a:prstGeom>
              <a:noFill/>
            </p:spPr>
            <p:txBody>
              <a:bodyPr wrap="none" lIns="0" tIns="0" rIns="0" bIns="0" rtlCol="0">
                <a:spAutoFit/>
              </a:bodyPr>
              <a:lstStyle/>
              <a:p>
                <a:pPr defTabSz="685898"/>
                <a:r>
                  <a:rPr lang="en-US" sz="1350" dirty="0">
                    <a:ln>
                      <a:solidFill>
                        <a:schemeClr val="bg1">
                          <a:alpha val="0"/>
                        </a:schemeClr>
                      </a:solidFill>
                    </a:ln>
                    <a:solidFill>
                      <a:srgbClr val="595959"/>
                    </a:solidFill>
                  </a:rPr>
                  <a:t>Route</a:t>
                </a:r>
              </a:p>
            </p:txBody>
          </p:sp>
          <p:sp>
            <p:nvSpPr>
              <p:cNvPr id="20" name="TextBox 19"/>
              <p:cNvSpPr txBox="1"/>
              <p:nvPr>
                <p:custDataLst>
                  <p:tags r:id="rId20"/>
                </p:custDataLst>
              </p:nvPr>
            </p:nvSpPr>
            <p:spPr>
              <a:xfrm>
                <a:off x="3736907" y="1553192"/>
                <a:ext cx="801294" cy="276926"/>
              </a:xfrm>
              <a:prstGeom prst="rect">
                <a:avLst/>
              </a:prstGeom>
              <a:noFill/>
            </p:spPr>
            <p:txBody>
              <a:bodyPr wrap="none" lIns="0" tIns="0" rIns="0" bIns="0" rtlCol="0">
                <a:spAutoFit/>
              </a:bodyPr>
              <a:lstStyle/>
              <a:p>
                <a:pPr defTabSz="685898"/>
                <a:r>
                  <a:rPr lang="en-US" sz="1350" dirty="0">
                    <a:ln>
                      <a:solidFill>
                        <a:schemeClr val="bg1">
                          <a:alpha val="0"/>
                        </a:schemeClr>
                      </a:solidFill>
                    </a:ln>
                    <a:solidFill>
                      <a:srgbClr val="595959"/>
                    </a:solidFill>
                  </a:rPr>
                  <a:t>AuthN/Z</a:t>
                </a:r>
              </a:p>
            </p:txBody>
          </p:sp>
          <p:sp>
            <p:nvSpPr>
              <p:cNvPr id="23" name="TextBox 22"/>
              <p:cNvSpPr txBox="1"/>
              <p:nvPr>
                <p:custDataLst>
                  <p:tags r:id="rId21"/>
                </p:custDataLst>
              </p:nvPr>
            </p:nvSpPr>
            <p:spPr>
              <a:xfrm>
                <a:off x="7845963" y="1553192"/>
                <a:ext cx="2334987" cy="276926"/>
              </a:xfrm>
              <a:prstGeom prst="rect">
                <a:avLst/>
              </a:prstGeom>
              <a:noFill/>
            </p:spPr>
            <p:txBody>
              <a:bodyPr wrap="square" lIns="0" tIns="0" rIns="0" bIns="0" rtlCol="0">
                <a:spAutoFit/>
              </a:bodyPr>
              <a:lstStyle/>
              <a:p>
                <a:r>
                  <a:rPr lang="en-US" sz="1350" dirty="0">
                    <a:ln>
                      <a:solidFill>
                        <a:schemeClr val="bg1">
                          <a:alpha val="0"/>
                        </a:schemeClr>
                      </a:solidFill>
                    </a:ln>
                    <a:solidFill>
                      <a:srgbClr val="595959"/>
                    </a:solidFill>
                  </a:rPr>
                  <a:t>Backpressure Feedback </a:t>
                </a:r>
              </a:p>
            </p:txBody>
          </p:sp>
          <p:grpSp>
            <p:nvGrpSpPr>
              <p:cNvPr id="33" name="Group 32"/>
              <p:cNvGrpSpPr/>
              <p:nvPr/>
            </p:nvGrpSpPr>
            <p:grpSpPr>
              <a:xfrm>
                <a:off x="4722812" y="1396710"/>
                <a:ext cx="2743200" cy="1055077"/>
                <a:chOff x="4722812" y="1396710"/>
                <a:chExt cx="2743200" cy="1055077"/>
              </a:xfrm>
            </p:grpSpPr>
            <p:sp>
              <p:nvSpPr>
                <p:cNvPr id="26" name="Rectangle 25"/>
                <p:cNvSpPr/>
                <p:nvPr/>
              </p:nvSpPr>
              <p:spPr bwMode="auto">
                <a:xfrm>
                  <a:off x="4722812" y="1396710"/>
                  <a:ext cx="2743200"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503" tIns="33752" rIns="67503" bIns="33752" numCol="1" rtlCol="0" anchor="ctr" anchorCtr="0" compatLnSpc="1">
                  <a:prstTxWarp prst="textNoShape">
                    <a:avLst/>
                  </a:prstTxWarp>
                </a:bodyPr>
                <a:lstStyle/>
                <a:p>
                  <a:pPr algn="ctr" defTabSz="674841" fontAlgn="base">
                    <a:spcBef>
                      <a:spcPct val="0"/>
                    </a:spcBef>
                    <a:spcAft>
                      <a:spcPct val="0"/>
                    </a:spcAft>
                  </a:pPr>
                  <a:endParaRPr lang="en-US" sz="1350" dirty="0">
                    <a:ln>
                      <a:solidFill>
                        <a:schemeClr val="bg1">
                          <a:alpha val="0"/>
                        </a:schemeClr>
                      </a:solidFill>
                    </a:ln>
                    <a:solidFill>
                      <a:srgbClr val="FFFFFF"/>
                    </a:solidFill>
                  </a:endParaRPr>
                </a:p>
              </p:txBody>
            </p:sp>
            <p:sp>
              <p:nvSpPr>
                <p:cNvPr id="27" name="Rectangle 26"/>
                <p:cNvSpPr/>
                <p:nvPr/>
              </p:nvSpPr>
              <p:spPr bwMode="auto">
                <a:xfrm>
                  <a:off x="4859972" y="1535628"/>
                  <a:ext cx="2468880" cy="777240"/>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34297" rIns="0" bIns="34297" numCol="1" rtlCol="0" anchor="ctr" anchorCtr="0" compatLnSpc="1">
                  <a:prstTxWarp prst="textNoShape">
                    <a:avLst/>
                  </a:prstTxWarp>
                </a:bodyPr>
                <a:lstStyle/>
                <a:p>
                  <a:pPr algn="ctr" defTabSz="685757" fontAlgn="base">
                    <a:spcBef>
                      <a:spcPct val="0"/>
                    </a:spcBef>
                    <a:spcAft>
                      <a:spcPct val="0"/>
                    </a:spcAft>
                  </a:pPr>
                  <a:r>
                    <a:rPr lang="en-US" sz="2401" dirty="0">
                      <a:ln>
                        <a:solidFill>
                          <a:schemeClr val="bg1">
                            <a:alpha val="0"/>
                          </a:schemeClr>
                        </a:solidFill>
                      </a:ln>
                      <a:solidFill>
                        <a:srgbClr val="595959"/>
                      </a:solidFill>
                      <a:latin typeface="Segoe UI Light" pitchFamily="34" charset="0"/>
                    </a:rPr>
                    <a:t>Relay</a:t>
                  </a:r>
                </a:p>
              </p:txBody>
            </p:sp>
          </p:grpSp>
        </p:grpSp>
        <p:grpSp>
          <p:nvGrpSpPr>
            <p:cNvPr id="45" name="Group 44"/>
            <p:cNvGrpSpPr/>
            <p:nvPr>
              <p:custDataLst>
                <p:tags r:id="rId6"/>
              </p:custDataLst>
            </p:nvPr>
          </p:nvGrpSpPr>
          <p:grpSpPr>
            <a:xfrm>
              <a:off x="871782" y="3617259"/>
              <a:ext cx="10445260" cy="1164261"/>
              <a:chOff x="871782" y="3879139"/>
              <a:chExt cx="10445260" cy="1164261"/>
            </a:xfrm>
          </p:grpSpPr>
          <p:sp>
            <p:nvSpPr>
              <p:cNvPr id="12" name="Oval 11"/>
              <p:cNvSpPr/>
              <p:nvPr>
                <p:custDataLst>
                  <p:tags r:id="rId8"/>
                </p:custDataLst>
              </p:nvPr>
            </p:nvSpPr>
            <p:spPr bwMode="auto">
              <a:xfrm>
                <a:off x="871782" y="3903757"/>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1" tIns="68598" rIns="68571" bIns="68598" numCol="1" spcCol="0" rtlCol="0" anchor="ctr" anchorCtr="0" compatLnSpc="1">
                <a:prstTxWarp prst="textNoShape">
                  <a:avLst/>
                </a:prstTxWarp>
              </a:bodyPr>
              <a:lstStyle/>
              <a:p>
                <a:pPr algn="ctr" defTabSz="685524" fontAlgn="base">
                  <a:spcBef>
                    <a:spcPct val="0"/>
                  </a:spcBef>
                  <a:spcAft>
                    <a:spcPct val="0"/>
                  </a:spcAft>
                </a:pPr>
                <a:r>
                  <a:rPr lang="en-US" sz="2701" dirty="0">
                    <a:ln>
                      <a:solidFill>
                        <a:schemeClr val="bg1">
                          <a:alpha val="0"/>
                        </a:schemeClr>
                      </a:solidFill>
                    </a:ln>
                    <a:solidFill>
                      <a:schemeClr val="bg1"/>
                    </a:solidFill>
                  </a:rPr>
                  <a:t>S</a:t>
                </a:r>
              </a:p>
            </p:txBody>
          </p:sp>
          <p:sp>
            <p:nvSpPr>
              <p:cNvPr id="13" name="Oval 12"/>
              <p:cNvSpPr/>
              <p:nvPr>
                <p:custDataLst>
                  <p:tags r:id="rId9"/>
                </p:custDataLst>
              </p:nvPr>
            </p:nvSpPr>
            <p:spPr bwMode="auto">
              <a:xfrm>
                <a:off x="10308857" y="3903757"/>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1" tIns="68598" rIns="68571" bIns="68598" numCol="1" spcCol="0" rtlCol="0" anchor="ctr" anchorCtr="0" compatLnSpc="1">
                <a:prstTxWarp prst="textNoShape">
                  <a:avLst/>
                </a:prstTxWarp>
              </a:bodyPr>
              <a:lstStyle/>
              <a:p>
                <a:pPr algn="ctr" defTabSz="685524" fontAlgn="base">
                  <a:spcBef>
                    <a:spcPct val="0"/>
                  </a:spcBef>
                  <a:spcAft>
                    <a:spcPct val="0"/>
                  </a:spcAft>
                </a:pPr>
                <a:r>
                  <a:rPr lang="en-US" sz="2701" dirty="0">
                    <a:ln>
                      <a:solidFill>
                        <a:schemeClr val="bg1">
                          <a:alpha val="0"/>
                        </a:schemeClr>
                      </a:solidFill>
                    </a:ln>
                    <a:solidFill>
                      <a:schemeClr val="bg1"/>
                    </a:solidFill>
                  </a:rPr>
                  <a:t>R</a:t>
                </a:r>
              </a:p>
            </p:txBody>
          </p:sp>
          <p:cxnSp>
            <p:nvCxnSpPr>
              <p:cNvPr id="14" name="Straight Arrow Connector 13"/>
              <p:cNvCxnSpPr/>
              <p:nvPr>
                <p:custDataLst>
                  <p:tags r:id="rId10"/>
                </p:custDataLst>
              </p:nvPr>
            </p:nvCxnSpPr>
            <p:spPr>
              <a:xfrm flipV="1">
                <a:off x="1879967" y="4406677"/>
                <a:ext cx="2842845" cy="0"/>
              </a:xfrm>
              <a:prstGeom prst="straightConnector1">
                <a:avLst/>
              </a:prstGeom>
              <a:ln w="28575">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custDataLst>
                  <p:tags r:id="rId11"/>
                </p:custDataLst>
              </p:nvPr>
            </p:nvCxnSpPr>
            <p:spPr>
              <a:xfrm>
                <a:off x="7466012" y="4406677"/>
                <a:ext cx="2842845" cy="0"/>
              </a:xfrm>
              <a:prstGeom prst="straightConnector1">
                <a:avLst/>
              </a:prstGeom>
              <a:ln w="28575">
                <a:headEnd type="triangle" w="med" len="med"/>
                <a:tailEnd type="triangle" w="med" len="med"/>
              </a:ln>
              <a:effectLst/>
            </p:spPr>
            <p:style>
              <a:lnRef idx="3">
                <a:schemeClr val="accent2"/>
              </a:lnRef>
              <a:fillRef idx="0">
                <a:schemeClr val="accent2"/>
              </a:fillRef>
              <a:effectRef idx="2">
                <a:schemeClr val="accent2"/>
              </a:effectRef>
              <a:fontRef idx="minor">
                <a:schemeClr val="tx1"/>
              </a:fontRef>
            </p:style>
          </p:cxnSp>
          <p:sp>
            <p:nvSpPr>
              <p:cNvPr id="17" name="TextBox 16"/>
              <p:cNvSpPr txBox="1"/>
              <p:nvPr>
                <p:custDataLst>
                  <p:tags r:id="rId12"/>
                </p:custDataLst>
              </p:nvPr>
            </p:nvSpPr>
            <p:spPr>
              <a:xfrm>
                <a:off x="7743047" y="4489547"/>
                <a:ext cx="1496202" cy="553853"/>
              </a:xfrm>
              <a:prstGeom prst="rect">
                <a:avLst/>
              </a:prstGeom>
              <a:noFill/>
            </p:spPr>
            <p:txBody>
              <a:bodyPr wrap="square" lIns="0" tIns="0" rIns="0" bIns="0" rtlCol="0">
                <a:spAutoFit/>
              </a:bodyPr>
              <a:lstStyle/>
              <a:p>
                <a:pPr defTabSz="685898"/>
                <a:r>
                  <a:rPr lang="en-US" sz="1350" dirty="0">
                    <a:ln>
                      <a:solidFill>
                        <a:schemeClr val="bg1">
                          <a:alpha val="0"/>
                        </a:schemeClr>
                      </a:solidFill>
                    </a:ln>
                    <a:solidFill>
                      <a:srgbClr val="595959"/>
                    </a:solidFill>
                  </a:rPr>
                  <a:t>Query Filter</a:t>
                </a:r>
              </a:p>
              <a:p>
                <a:pPr defTabSz="685898"/>
                <a:r>
                  <a:rPr lang="en-US" sz="1350" dirty="0">
                    <a:ln>
                      <a:solidFill>
                        <a:schemeClr val="bg1">
                          <a:alpha val="0"/>
                        </a:schemeClr>
                      </a:solidFill>
                    </a:ln>
                    <a:solidFill>
                      <a:srgbClr val="595959"/>
                    </a:solidFill>
                  </a:rPr>
                  <a:t>Pull</a:t>
                </a:r>
              </a:p>
            </p:txBody>
          </p:sp>
          <p:sp>
            <p:nvSpPr>
              <p:cNvPr id="22" name="TextBox 21"/>
              <p:cNvSpPr txBox="1"/>
              <p:nvPr>
                <p:custDataLst>
                  <p:tags r:id="rId13"/>
                </p:custDataLst>
              </p:nvPr>
            </p:nvSpPr>
            <p:spPr>
              <a:xfrm>
                <a:off x="3736907" y="4088982"/>
                <a:ext cx="801294" cy="276927"/>
              </a:xfrm>
              <a:prstGeom prst="rect">
                <a:avLst/>
              </a:prstGeom>
              <a:noFill/>
            </p:spPr>
            <p:txBody>
              <a:bodyPr wrap="none" lIns="0" tIns="0" rIns="0" bIns="0" rtlCol="0">
                <a:spAutoFit/>
              </a:bodyPr>
              <a:lstStyle/>
              <a:p>
                <a:pPr defTabSz="685898"/>
                <a:r>
                  <a:rPr lang="en-US" sz="1350" dirty="0">
                    <a:ln>
                      <a:solidFill>
                        <a:schemeClr val="bg1">
                          <a:alpha val="0"/>
                        </a:schemeClr>
                      </a:solidFill>
                    </a:ln>
                    <a:solidFill>
                      <a:srgbClr val="595959"/>
                    </a:solidFill>
                  </a:rPr>
                  <a:t>AuthN/Z</a:t>
                </a:r>
              </a:p>
            </p:txBody>
          </p:sp>
          <p:grpSp>
            <p:nvGrpSpPr>
              <p:cNvPr id="38" name="Group 37"/>
              <p:cNvGrpSpPr/>
              <p:nvPr/>
            </p:nvGrpSpPr>
            <p:grpSpPr>
              <a:xfrm>
                <a:off x="4722812" y="3879139"/>
                <a:ext cx="2743200" cy="1055077"/>
                <a:chOff x="4722812" y="1396710"/>
                <a:chExt cx="2743200" cy="1055077"/>
              </a:xfrm>
            </p:grpSpPr>
            <p:sp>
              <p:nvSpPr>
                <p:cNvPr id="39" name="Rectangle 38"/>
                <p:cNvSpPr/>
                <p:nvPr/>
              </p:nvSpPr>
              <p:spPr bwMode="auto">
                <a:xfrm>
                  <a:off x="4722812" y="1396710"/>
                  <a:ext cx="2743200"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503" tIns="33752" rIns="67503" bIns="33752" numCol="1" rtlCol="0" anchor="ctr" anchorCtr="0" compatLnSpc="1">
                  <a:prstTxWarp prst="textNoShape">
                    <a:avLst/>
                  </a:prstTxWarp>
                </a:bodyPr>
                <a:lstStyle/>
                <a:p>
                  <a:pPr algn="ctr" defTabSz="674841" fontAlgn="base">
                    <a:spcBef>
                      <a:spcPct val="0"/>
                    </a:spcBef>
                    <a:spcAft>
                      <a:spcPct val="0"/>
                    </a:spcAft>
                  </a:pPr>
                  <a:endParaRPr lang="en-US" sz="1350" dirty="0">
                    <a:ln>
                      <a:solidFill>
                        <a:schemeClr val="bg1">
                          <a:alpha val="0"/>
                        </a:schemeClr>
                      </a:solidFill>
                    </a:ln>
                    <a:solidFill>
                      <a:srgbClr val="FFFFFF"/>
                    </a:solidFill>
                  </a:endParaRPr>
                </a:p>
              </p:txBody>
            </p:sp>
            <p:sp>
              <p:nvSpPr>
                <p:cNvPr id="40" name="Rectangle 39"/>
                <p:cNvSpPr/>
                <p:nvPr/>
              </p:nvSpPr>
              <p:spPr bwMode="auto">
                <a:xfrm>
                  <a:off x="4859972" y="1535628"/>
                  <a:ext cx="2468880" cy="777240"/>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34297" rIns="0" bIns="34297" numCol="1" rtlCol="0" anchor="ctr" anchorCtr="0" compatLnSpc="1">
                  <a:prstTxWarp prst="textNoShape">
                    <a:avLst/>
                  </a:prstTxWarp>
                </a:bodyPr>
                <a:lstStyle/>
                <a:p>
                  <a:pPr algn="ctr" defTabSz="685757" fontAlgn="base">
                    <a:spcBef>
                      <a:spcPct val="0"/>
                    </a:spcBef>
                    <a:spcAft>
                      <a:spcPct val="0"/>
                    </a:spcAft>
                  </a:pPr>
                  <a:r>
                    <a:rPr lang="en-US" sz="2401" dirty="0">
                      <a:ln>
                        <a:solidFill>
                          <a:schemeClr val="bg1">
                            <a:alpha val="0"/>
                          </a:schemeClr>
                        </a:solidFill>
                      </a:ln>
                      <a:solidFill>
                        <a:srgbClr val="595959"/>
                      </a:solidFill>
                      <a:latin typeface="Segoe UI Light" pitchFamily="34" charset="0"/>
                    </a:rPr>
                    <a:t>Broker</a:t>
                  </a:r>
                </a:p>
              </p:txBody>
            </p:sp>
          </p:grpSp>
        </p:grpSp>
        <p:sp>
          <p:nvSpPr>
            <p:cNvPr id="46" name="Rectangle 45"/>
            <p:cNvSpPr/>
            <p:nvPr>
              <p:custDataLst>
                <p:tags r:id="rId7"/>
              </p:custDataLst>
            </p:nvPr>
          </p:nvSpPr>
          <p:spPr bwMode="auto">
            <a:xfrm>
              <a:off x="3676434" y="4769217"/>
              <a:ext cx="8794114" cy="1211943"/>
            </a:xfrm>
            <a:prstGeom prst="rect">
              <a:avLst/>
            </a:prstGeom>
            <a:noFill/>
            <a:ln w="63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1" tIns="34286" rIns="68571" bIns="34286" numCol="1" spcCol="0" rtlCol="0" anchor="ctr" anchorCtr="0" compatLnSpc="1">
              <a:prstTxWarp prst="textNoShape">
                <a:avLst/>
              </a:prstTxWarp>
            </a:bodyPr>
            <a:lstStyle/>
            <a:p>
              <a:pPr defTabSz="685524" fontAlgn="base">
                <a:spcBef>
                  <a:spcPct val="0"/>
                </a:spcBef>
                <a:spcAft>
                  <a:spcPct val="0"/>
                </a:spcAft>
              </a:pPr>
              <a:r>
                <a:rPr lang="en-US" sz="1350" dirty="0">
                  <a:ln>
                    <a:solidFill>
                      <a:schemeClr val="bg1">
                        <a:alpha val="0"/>
                      </a:schemeClr>
                    </a:solidFill>
                  </a:ln>
                  <a:solidFill>
                    <a:srgbClr val="595959"/>
                  </a:solidFill>
                </a:rPr>
                <a:t>Brokers hold messages for retrieval and querying</a:t>
              </a:r>
            </a:p>
          </p:txBody>
        </p:sp>
      </p:grpSp>
      <p:grpSp>
        <p:nvGrpSpPr>
          <p:cNvPr id="34" name="Group 33"/>
          <p:cNvGrpSpPr/>
          <p:nvPr/>
        </p:nvGrpSpPr>
        <p:grpSpPr>
          <a:xfrm>
            <a:off x="5810805" y="4491302"/>
            <a:ext cx="570417" cy="561322"/>
            <a:chOff x="5938838" y="5600700"/>
            <a:chExt cx="2090737" cy="2057400"/>
          </a:xfrm>
        </p:grpSpPr>
        <p:sp>
          <p:nvSpPr>
            <p:cNvPr id="35"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bg1">
                <a:lumMod val="95000"/>
              </a:schemeClr>
            </a:solidFill>
            <a:ln>
              <a:noFill/>
            </a:ln>
          </p:spPr>
          <p:txBody>
            <a:bodyPr vert="horz" wrap="square" lIns="68598" tIns="34299" rIns="68598" bIns="34299" numCol="1" anchor="t" anchorCtr="0" compatLnSpc="1">
              <a:prstTxWarp prst="textNoShape">
                <a:avLst/>
              </a:prstTxWarp>
            </a:bodyPr>
            <a:lstStyle/>
            <a:p>
              <a:endParaRPr lang="en-US" sz="1350" dirty="0"/>
            </a:p>
          </p:txBody>
        </p:sp>
        <p:sp>
          <p:nvSpPr>
            <p:cNvPr id="36"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126212029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nvPr>
        </p:nvGraphicFramePr>
        <p:xfrm>
          <a:off x="1524000" y="856580"/>
          <a:ext cx="119094" cy="119094"/>
        </p:xfrm>
        <a:graphic>
          <a:graphicData uri="http://schemas.openxmlformats.org/presentationml/2006/ole">
            <mc:AlternateContent xmlns:mc="http://schemas.openxmlformats.org/markup-compatibility/2006">
              <mc:Choice xmlns:v="urn:schemas-microsoft-com:vml" Requires="v">
                <p:oleObj spid="_x0000_s10242" name="think-cell Slide" r:id="rId18" imgW="270" imgH="270" progId="TCLayout.ActiveDocument.1">
                  <p:embed/>
                </p:oleObj>
              </mc:Choice>
              <mc:Fallback>
                <p:oleObj name="think-cell Slide" r:id="rId18" imgW="270" imgH="270" progId="TCLayout.ActiveDocument.1">
                  <p:embed/>
                  <p:pic>
                    <p:nvPicPr>
                      <p:cNvPr id="19" name="Object 18" hidden="1"/>
                      <p:cNvPicPr/>
                      <p:nvPr/>
                    </p:nvPicPr>
                    <p:blipFill>
                      <a:blip r:embed="rId19"/>
                      <a:stretch>
                        <a:fillRect/>
                      </a:stretch>
                    </p:blipFill>
                    <p:spPr>
                      <a:xfrm>
                        <a:off x="1524000" y="856580"/>
                        <a:ext cx="119094" cy="119094"/>
                      </a:xfrm>
                      <a:prstGeom prst="rect">
                        <a:avLst/>
                      </a:prstGeom>
                    </p:spPr>
                  </p:pic>
                </p:oleObj>
              </mc:Fallback>
            </mc:AlternateContent>
          </a:graphicData>
        </a:graphic>
      </p:graphicFrame>
      <p:sp>
        <p:nvSpPr>
          <p:cNvPr id="3" name="Title 2"/>
          <p:cNvSpPr>
            <a:spLocks noGrp="1"/>
          </p:cNvSpPr>
          <p:nvPr>
            <p:ph type="title"/>
            <p:custDataLst>
              <p:tags r:id="rId3"/>
            </p:custDataLst>
          </p:nvPr>
        </p:nvSpPr>
        <p:spPr>
          <a:xfrm>
            <a:off x="1911661" y="643743"/>
            <a:ext cx="8363938" cy="747897"/>
          </a:xfrm>
        </p:spPr>
        <p:txBody>
          <a:bodyPr/>
          <a:lstStyle/>
          <a:p>
            <a:r>
              <a:rPr lang="en-US" dirty="0">
                <a:solidFill>
                  <a:srgbClr val="09009E"/>
                </a:solidFill>
                <a:cs typeface="Segoe UI"/>
              </a:rPr>
              <a:t>Push vs. Pull</a:t>
            </a:r>
          </a:p>
        </p:txBody>
      </p:sp>
      <p:sp>
        <p:nvSpPr>
          <p:cNvPr id="24" name="Rectangle 23"/>
          <p:cNvSpPr/>
          <p:nvPr>
            <p:custDataLst>
              <p:tags r:id="rId4"/>
            </p:custDataLst>
          </p:nvPr>
        </p:nvSpPr>
        <p:spPr bwMode="auto">
          <a:xfrm>
            <a:off x="2932061" y="2983583"/>
            <a:ext cx="6347108" cy="674546"/>
          </a:xfrm>
          <a:prstGeom prst="rect">
            <a:avLst/>
          </a:prstGeom>
          <a:noFill/>
          <a:ln w="63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1" tIns="34286" rIns="68571" bIns="34286" numCol="1" spcCol="0" rtlCol="0" anchor="ctr" anchorCtr="0" compatLnSpc="1">
            <a:prstTxWarp prst="textNoShape">
              <a:avLst/>
            </a:prstTxWarp>
          </a:bodyPr>
          <a:lstStyle/>
          <a:p>
            <a:pPr defTabSz="685524" fontAlgn="base">
              <a:spcBef>
                <a:spcPct val="0"/>
              </a:spcBef>
              <a:spcAft>
                <a:spcPct val="0"/>
              </a:spcAft>
            </a:pPr>
            <a:r>
              <a:rPr lang="en-US" sz="1350" dirty="0">
                <a:ln>
                  <a:solidFill>
                    <a:schemeClr val="bg1">
                      <a:alpha val="0"/>
                    </a:schemeClr>
                  </a:solidFill>
                </a:ln>
                <a:solidFill>
                  <a:srgbClr val="595959"/>
                </a:solidFill>
              </a:rPr>
              <a:t>‘Push’ is a sender initiated activity that results in delivery of a message to a receiver without the receiver explicitly asking for one or a particular message</a:t>
            </a:r>
          </a:p>
        </p:txBody>
      </p:sp>
      <p:grpSp>
        <p:nvGrpSpPr>
          <p:cNvPr id="6" name="Group 5"/>
          <p:cNvGrpSpPr/>
          <p:nvPr>
            <p:custDataLst>
              <p:tags r:id="rId5"/>
            </p:custDataLst>
          </p:nvPr>
        </p:nvGrpSpPr>
        <p:grpSpPr>
          <a:xfrm>
            <a:off x="2178007" y="2006339"/>
            <a:ext cx="7835986" cy="791514"/>
            <a:chOff x="871782" y="1134830"/>
            <a:chExt cx="10445260" cy="1055077"/>
          </a:xfrm>
        </p:grpSpPr>
        <p:sp>
          <p:nvSpPr>
            <p:cNvPr id="30" name="Oval 29"/>
            <p:cNvSpPr/>
            <p:nvPr>
              <p:custDataLst>
                <p:tags r:id="rId12"/>
              </p:custDataLst>
            </p:nvPr>
          </p:nvSpPr>
          <p:spPr bwMode="auto">
            <a:xfrm>
              <a:off x="871782" y="1159448"/>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1" tIns="68598" rIns="68571" bIns="68598" numCol="1" spcCol="0" rtlCol="0" anchor="ctr" anchorCtr="0" compatLnSpc="1">
              <a:prstTxWarp prst="textNoShape">
                <a:avLst/>
              </a:prstTxWarp>
            </a:bodyPr>
            <a:lstStyle/>
            <a:p>
              <a:pPr algn="ctr" defTabSz="685524" fontAlgn="base">
                <a:spcBef>
                  <a:spcPct val="0"/>
                </a:spcBef>
                <a:spcAft>
                  <a:spcPct val="0"/>
                </a:spcAft>
              </a:pPr>
              <a:r>
                <a:rPr lang="en-US" sz="2701" dirty="0">
                  <a:ln>
                    <a:solidFill>
                      <a:schemeClr val="bg1">
                        <a:alpha val="0"/>
                      </a:schemeClr>
                    </a:solidFill>
                  </a:ln>
                  <a:solidFill>
                    <a:schemeClr val="bg1"/>
                  </a:solidFill>
                </a:rPr>
                <a:t>S</a:t>
              </a:r>
            </a:p>
          </p:txBody>
        </p:sp>
        <p:sp>
          <p:nvSpPr>
            <p:cNvPr id="31" name="Oval 30"/>
            <p:cNvSpPr/>
            <p:nvPr>
              <p:custDataLst>
                <p:tags r:id="rId13"/>
              </p:custDataLst>
            </p:nvPr>
          </p:nvSpPr>
          <p:spPr bwMode="auto">
            <a:xfrm>
              <a:off x="10308857" y="1159448"/>
              <a:ext cx="1008185" cy="100584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1" tIns="68598" rIns="68571" bIns="68598" numCol="1" spcCol="0" rtlCol="0" anchor="ctr" anchorCtr="0" compatLnSpc="1">
              <a:prstTxWarp prst="textNoShape">
                <a:avLst/>
              </a:prstTxWarp>
            </a:bodyPr>
            <a:lstStyle/>
            <a:p>
              <a:pPr algn="ctr" defTabSz="685524" fontAlgn="base">
                <a:spcBef>
                  <a:spcPct val="0"/>
                </a:spcBef>
                <a:spcAft>
                  <a:spcPct val="0"/>
                </a:spcAft>
              </a:pPr>
              <a:r>
                <a:rPr lang="en-US" sz="2701" dirty="0">
                  <a:ln>
                    <a:solidFill>
                      <a:schemeClr val="bg1">
                        <a:alpha val="0"/>
                      </a:schemeClr>
                    </a:solidFill>
                  </a:ln>
                  <a:solidFill>
                    <a:schemeClr val="bg1"/>
                  </a:solidFill>
                </a:rPr>
                <a:t>R</a:t>
              </a:r>
            </a:p>
          </p:txBody>
        </p:sp>
        <p:cxnSp>
          <p:nvCxnSpPr>
            <p:cNvPr id="32" name="Straight Arrow Connector 31"/>
            <p:cNvCxnSpPr/>
            <p:nvPr>
              <p:custDataLst>
                <p:tags r:id="rId14"/>
              </p:custDataLst>
            </p:nvPr>
          </p:nvCxnSpPr>
          <p:spPr>
            <a:xfrm>
              <a:off x="1879967" y="1662368"/>
              <a:ext cx="2842845" cy="0"/>
            </a:xfrm>
            <a:prstGeom prst="straightConnector1">
              <a:avLst/>
            </a:prstGeom>
            <a:ln w="28575">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35" name="Straight Arrow Connector 34"/>
            <p:cNvCxnSpPr/>
            <p:nvPr>
              <p:custDataLst>
                <p:tags r:id="rId15"/>
              </p:custDataLst>
            </p:nvPr>
          </p:nvCxnSpPr>
          <p:spPr>
            <a:xfrm>
              <a:off x="7466012" y="1662368"/>
              <a:ext cx="2842845" cy="1"/>
            </a:xfrm>
            <a:prstGeom prst="straightConnector1">
              <a:avLst/>
            </a:prstGeom>
            <a:ln w="28575">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grpSp>
          <p:nvGrpSpPr>
            <p:cNvPr id="43" name="Group 42"/>
            <p:cNvGrpSpPr/>
            <p:nvPr/>
          </p:nvGrpSpPr>
          <p:grpSpPr>
            <a:xfrm>
              <a:off x="4722812" y="1134830"/>
              <a:ext cx="2743200" cy="1055077"/>
              <a:chOff x="4722812" y="1396710"/>
              <a:chExt cx="2743200" cy="1055077"/>
            </a:xfrm>
          </p:grpSpPr>
          <p:sp>
            <p:nvSpPr>
              <p:cNvPr id="44" name="Rectangle 43"/>
              <p:cNvSpPr/>
              <p:nvPr/>
            </p:nvSpPr>
            <p:spPr bwMode="auto">
              <a:xfrm>
                <a:off x="4722812" y="1396710"/>
                <a:ext cx="2743200"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503" tIns="33752" rIns="67503" bIns="33752" numCol="1" rtlCol="0" anchor="ctr" anchorCtr="0" compatLnSpc="1">
                <a:prstTxWarp prst="textNoShape">
                  <a:avLst/>
                </a:prstTxWarp>
              </a:bodyPr>
              <a:lstStyle/>
              <a:p>
                <a:pPr algn="ctr" defTabSz="674841" fontAlgn="base">
                  <a:spcBef>
                    <a:spcPct val="0"/>
                  </a:spcBef>
                  <a:spcAft>
                    <a:spcPct val="0"/>
                  </a:spcAft>
                </a:pPr>
                <a:endParaRPr lang="en-US" sz="1350" dirty="0">
                  <a:ln>
                    <a:solidFill>
                      <a:schemeClr val="bg1">
                        <a:alpha val="0"/>
                      </a:schemeClr>
                    </a:solidFill>
                  </a:ln>
                  <a:solidFill>
                    <a:srgbClr val="FFFFFF"/>
                  </a:solidFill>
                </a:endParaRPr>
              </a:p>
            </p:txBody>
          </p:sp>
          <p:sp>
            <p:nvSpPr>
              <p:cNvPr id="45" name="Rectangle 44"/>
              <p:cNvSpPr/>
              <p:nvPr/>
            </p:nvSpPr>
            <p:spPr bwMode="auto">
              <a:xfrm>
                <a:off x="4859972" y="1535628"/>
                <a:ext cx="2468880" cy="777240"/>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34297" rIns="0" bIns="34297" numCol="1" rtlCol="0" anchor="ctr" anchorCtr="0" compatLnSpc="1">
                <a:prstTxWarp prst="textNoShape">
                  <a:avLst/>
                </a:prstTxWarp>
              </a:bodyPr>
              <a:lstStyle/>
              <a:p>
                <a:pPr algn="ctr" defTabSz="685757" fontAlgn="base">
                  <a:spcBef>
                    <a:spcPct val="0"/>
                  </a:spcBef>
                  <a:spcAft>
                    <a:spcPct val="0"/>
                  </a:spcAft>
                </a:pPr>
                <a:r>
                  <a:rPr lang="en-US" sz="2401" dirty="0">
                    <a:ln>
                      <a:solidFill>
                        <a:schemeClr val="bg1">
                          <a:alpha val="0"/>
                        </a:schemeClr>
                      </a:solidFill>
                    </a:ln>
                    <a:solidFill>
                      <a:srgbClr val="595959"/>
                    </a:solidFill>
                    <a:latin typeface="Segoe UI Light" pitchFamily="34" charset="0"/>
                  </a:rPr>
                  <a:t>Intermediary</a:t>
                </a:r>
              </a:p>
            </p:txBody>
          </p:sp>
        </p:grpSp>
      </p:grpSp>
      <p:sp>
        <p:nvSpPr>
          <p:cNvPr id="47" name="Oval 46"/>
          <p:cNvSpPr/>
          <p:nvPr>
            <p:custDataLst>
              <p:tags r:id="rId6"/>
            </p:custDataLst>
          </p:nvPr>
        </p:nvSpPr>
        <p:spPr bwMode="auto">
          <a:xfrm>
            <a:off x="2178007" y="3887114"/>
            <a:ext cx="756336" cy="754577"/>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1" tIns="68598" rIns="68571" bIns="68598" numCol="1" spcCol="0" rtlCol="0" anchor="ctr" anchorCtr="0" compatLnSpc="1">
            <a:prstTxWarp prst="textNoShape">
              <a:avLst/>
            </a:prstTxWarp>
          </a:bodyPr>
          <a:lstStyle/>
          <a:p>
            <a:pPr algn="ctr" defTabSz="685524" fontAlgn="base">
              <a:spcBef>
                <a:spcPct val="0"/>
              </a:spcBef>
              <a:spcAft>
                <a:spcPct val="0"/>
              </a:spcAft>
            </a:pPr>
            <a:r>
              <a:rPr lang="en-US" sz="2701" dirty="0">
                <a:ln>
                  <a:solidFill>
                    <a:schemeClr val="bg1">
                      <a:alpha val="0"/>
                    </a:schemeClr>
                  </a:solidFill>
                </a:ln>
                <a:solidFill>
                  <a:schemeClr val="bg1"/>
                </a:solidFill>
              </a:rPr>
              <a:t>S</a:t>
            </a:r>
          </a:p>
        </p:txBody>
      </p:sp>
      <p:sp>
        <p:nvSpPr>
          <p:cNvPr id="48" name="Oval 47"/>
          <p:cNvSpPr/>
          <p:nvPr>
            <p:custDataLst>
              <p:tags r:id="rId7"/>
            </p:custDataLst>
          </p:nvPr>
        </p:nvSpPr>
        <p:spPr bwMode="auto">
          <a:xfrm>
            <a:off x="9257657" y="3887114"/>
            <a:ext cx="756336" cy="754577"/>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1" tIns="68598" rIns="68571" bIns="68598" numCol="1" spcCol="0" rtlCol="0" anchor="ctr" anchorCtr="0" compatLnSpc="1">
            <a:prstTxWarp prst="textNoShape">
              <a:avLst/>
            </a:prstTxWarp>
          </a:bodyPr>
          <a:lstStyle/>
          <a:p>
            <a:pPr algn="ctr" defTabSz="685524" fontAlgn="base">
              <a:spcBef>
                <a:spcPct val="0"/>
              </a:spcBef>
              <a:spcAft>
                <a:spcPct val="0"/>
              </a:spcAft>
            </a:pPr>
            <a:r>
              <a:rPr lang="en-US" sz="2701" dirty="0">
                <a:ln>
                  <a:solidFill>
                    <a:schemeClr val="bg1">
                      <a:alpha val="0"/>
                    </a:schemeClr>
                  </a:solidFill>
                </a:ln>
                <a:solidFill>
                  <a:schemeClr val="bg1"/>
                </a:solidFill>
              </a:rPr>
              <a:t>R</a:t>
            </a:r>
          </a:p>
        </p:txBody>
      </p:sp>
      <p:cxnSp>
        <p:nvCxnSpPr>
          <p:cNvPr id="49" name="Straight Arrow Connector 48"/>
          <p:cNvCxnSpPr/>
          <p:nvPr>
            <p:custDataLst>
              <p:tags r:id="rId8"/>
            </p:custDataLst>
          </p:nvPr>
        </p:nvCxnSpPr>
        <p:spPr>
          <a:xfrm flipV="1">
            <a:off x="2934344" y="4264402"/>
            <a:ext cx="2132689" cy="0"/>
          </a:xfrm>
          <a:prstGeom prst="straightConnector1">
            <a:avLst/>
          </a:prstGeom>
          <a:ln w="28575">
            <a:solidFill>
              <a:schemeClr val="accent4"/>
            </a:solidFill>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50" name="Straight Arrow Connector 49"/>
          <p:cNvCxnSpPr/>
          <p:nvPr>
            <p:custDataLst>
              <p:tags r:id="rId9"/>
            </p:custDataLst>
          </p:nvPr>
        </p:nvCxnSpPr>
        <p:spPr>
          <a:xfrm>
            <a:off x="7124969" y="4264402"/>
            <a:ext cx="2132689" cy="0"/>
          </a:xfrm>
          <a:prstGeom prst="straightConnector1">
            <a:avLst/>
          </a:prstGeom>
          <a:ln w="28575">
            <a:headEnd type="triangle" w="med" len="med"/>
            <a:tailEnd type="triangle" w="med" len="med"/>
          </a:ln>
          <a:effectLst/>
        </p:spPr>
        <p:style>
          <a:lnRef idx="3">
            <a:schemeClr val="accent2"/>
          </a:lnRef>
          <a:fillRef idx="0">
            <a:schemeClr val="accent2"/>
          </a:fillRef>
          <a:effectRef idx="2">
            <a:schemeClr val="accent2"/>
          </a:effectRef>
          <a:fontRef idx="minor">
            <a:schemeClr val="tx1"/>
          </a:fontRef>
        </p:style>
      </p:cxnSp>
      <p:grpSp>
        <p:nvGrpSpPr>
          <p:cNvPr id="53" name="Group 52"/>
          <p:cNvGrpSpPr/>
          <p:nvPr>
            <p:custDataLst>
              <p:tags r:id="rId10"/>
            </p:custDataLst>
          </p:nvPr>
        </p:nvGrpSpPr>
        <p:grpSpPr>
          <a:xfrm>
            <a:off x="5067032" y="3868646"/>
            <a:ext cx="2057936" cy="791514"/>
            <a:chOff x="4722812" y="1396710"/>
            <a:chExt cx="2743200" cy="1055077"/>
          </a:xfrm>
        </p:grpSpPr>
        <p:sp>
          <p:nvSpPr>
            <p:cNvPr id="55" name="Rectangle 54"/>
            <p:cNvSpPr/>
            <p:nvPr/>
          </p:nvSpPr>
          <p:spPr bwMode="auto">
            <a:xfrm>
              <a:off x="4722812" y="1396710"/>
              <a:ext cx="2743200"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503" tIns="33752" rIns="67503" bIns="33752" numCol="1" rtlCol="0" anchor="ctr" anchorCtr="0" compatLnSpc="1">
              <a:prstTxWarp prst="textNoShape">
                <a:avLst/>
              </a:prstTxWarp>
            </a:bodyPr>
            <a:lstStyle/>
            <a:p>
              <a:pPr algn="ctr" defTabSz="674841" fontAlgn="base">
                <a:spcBef>
                  <a:spcPct val="0"/>
                </a:spcBef>
                <a:spcAft>
                  <a:spcPct val="0"/>
                </a:spcAft>
              </a:pPr>
              <a:endParaRPr lang="en-US" sz="1350" dirty="0">
                <a:ln>
                  <a:solidFill>
                    <a:schemeClr val="bg1">
                      <a:alpha val="0"/>
                    </a:schemeClr>
                  </a:solidFill>
                </a:ln>
                <a:solidFill>
                  <a:srgbClr val="FFFFFF"/>
                </a:solidFill>
              </a:endParaRPr>
            </a:p>
          </p:txBody>
        </p:sp>
        <p:sp>
          <p:nvSpPr>
            <p:cNvPr id="56" name="Rectangle 55"/>
            <p:cNvSpPr/>
            <p:nvPr/>
          </p:nvSpPr>
          <p:spPr bwMode="auto">
            <a:xfrm>
              <a:off x="4859972" y="1535628"/>
              <a:ext cx="2468880" cy="777240"/>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34297" rIns="0" bIns="34297" numCol="1" rtlCol="0" anchor="ctr" anchorCtr="0" compatLnSpc="1">
              <a:prstTxWarp prst="textNoShape">
                <a:avLst/>
              </a:prstTxWarp>
            </a:bodyPr>
            <a:lstStyle/>
            <a:p>
              <a:pPr algn="ctr" defTabSz="685757" fontAlgn="base">
                <a:spcBef>
                  <a:spcPct val="0"/>
                </a:spcBef>
                <a:spcAft>
                  <a:spcPct val="0"/>
                </a:spcAft>
              </a:pPr>
              <a:r>
                <a:rPr lang="en-US" sz="2401" dirty="0">
                  <a:ln>
                    <a:solidFill>
                      <a:schemeClr val="bg1">
                        <a:alpha val="0"/>
                      </a:schemeClr>
                    </a:solidFill>
                  </a:ln>
                  <a:solidFill>
                    <a:srgbClr val="595959"/>
                  </a:solidFill>
                  <a:latin typeface="Segoe UI Light" pitchFamily="34" charset="0"/>
                </a:rPr>
                <a:t>Broker</a:t>
              </a:r>
            </a:p>
          </p:txBody>
        </p:sp>
      </p:grpSp>
      <p:grpSp>
        <p:nvGrpSpPr>
          <p:cNvPr id="22" name="Group 21"/>
          <p:cNvGrpSpPr/>
          <p:nvPr/>
        </p:nvGrpSpPr>
        <p:grpSpPr>
          <a:xfrm>
            <a:off x="5810805" y="4491302"/>
            <a:ext cx="570417" cy="561322"/>
            <a:chOff x="5938838" y="5600700"/>
            <a:chExt cx="2090737" cy="2057400"/>
          </a:xfrm>
        </p:grpSpPr>
        <p:sp>
          <p:nvSpPr>
            <p:cNvPr id="23"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bg1">
                <a:lumMod val="95000"/>
              </a:schemeClr>
            </a:solidFill>
            <a:ln>
              <a:noFill/>
            </a:ln>
          </p:spPr>
          <p:txBody>
            <a:bodyPr vert="horz" wrap="square" lIns="68598" tIns="34299" rIns="68598" bIns="34299" numCol="1" anchor="t" anchorCtr="0" compatLnSpc="1">
              <a:prstTxWarp prst="textNoShape">
                <a:avLst/>
              </a:prstTxWarp>
            </a:bodyPr>
            <a:lstStyle/>
            <a:p>
              <a:endParaRPr lang="en-US" sz="1350" dirty="0"/>
            </a:p>
          </p:txBody>
        </p:sp>
        <p:sp>
          <p:nvSpPr>
            <p:cNvPr id="26"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350" dirty="0"/>
            </a:p>
          </p:txBody>
        </p:sp>
      </p:grpSp>
      <p:sp>
        <p:nvSpPr>
          <p:cNvPr id="27" name="Rectangle 26"/>
          <p:cNvSpPr/>
          <p:nvPr>
            <p:custDataLst>
              <p:tags r:id="rId11"/>
            </p:custDataLst>
          </p:nvPr>
        </p:nvSpPr>
        <p:spPr bwMode="auto">
          <a:xfrm>
            <a:off x="2932062" y="4833931"/>
            <a:ext cx="7025554" cy="909194"/>
          </a:xfrm>
          <a:prstGeom prst="rect">
            <a:avLst/>
          </a:prstGeom>
          <a:noFill/>
          <a:ln w="63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1" tIns="34286" rIns="68571" bIns="34286" numCol="1" spcCol="0" rtlCol="0" anchor="ctr" anchorCtr="0" compatLnSpc="1">
            <a:prstTxWarp prst="textNoShape">
              <a:avLst/>
            </a:prstTxWarp>
          </a:bodyPr>
          <a:lstStyle/>
          <a:p>
            <a:pPr defTabSz="685524" fontAlgn="base">
              <a:spcBef>
                <a:spcPct val="0"/>
              </a:spcBef>
              <a:spcAft>
                <a:spcPct val="0"/>
              </a:spcAft>
            </a:pPr>
            <a:r>
              <a:rPr lang="en-US" sz="1350" dirty="0">
                <a:ln>
                  <a:solidFill>
                    <a:schemeClr val="bg1">
                      <a:alpha val="0"/>
                    </a:schemeClr>
                  </a:solidFill>
                </a:ln>
                <a:solidFill>
                  <a:srgbClr val="595959"/>
                </a:solidFill>
              </a:rPr>
              <a:t>‘Pull’ is a receiver initiated activity that delivers stored messages to the receiver in a context that the receiver controls. The context is decoupled from the ‘Push’ style send operation</a:t>
            </a:r>
          </a:p>
        </p:txBody>
      </p:sp>
    </p:spTree>
    <p:extLst>
      <p:ext uri="{BB962C8B-B14F-4D97-AF65-F5344CB8AC3E}">
        <p14:creationId xmlns:p14="http://schemas.microsoft.com/office/powerpoint/2010/main" val="318304470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24000" y="856580"/>
          <a:ext cx="119094" cy="119094"/>
        </p:xfrm>
        <a:graphic>
          <a:graphicData uri="http://schemas.openxmlformats.org/presentationml/2006/ole">
            <mc:AlternateContent xmlns:mc="http://schemas.openxmlformats.org/markup-compatibility/2006">
              <mc:Choice xmlns:v="urn:schemas-microsoft-com:vml" Requires="v">
                <p:oleObj spid="_x0000_s11266" name="think-cell Slide" r:id="rId15" imgW="270" imgH="270" progId="TCLayout.ActiveDocument.1">
                  <p:embed/>
                </p:oleObj>
              </mc:Choice>
              <mc:Fallback>
                <p:oleObj name="think-cell Slide" r:id="rId15" imgW="270" imgH="270" progId="TCLayout.ActiveDocument.1">
                  <p:embed/>
                  <p:pic>
                    <p:nvPicPr>
                      <p:cNvPr id="3" name="Object 2" hidden="1"/>
                      <p:cNvPicPr/>
                      <p:nvPr/>
                    </p:nvPicPr>
                    <p:blipFill>
                      <a:blip r:embed="rId16"/>
                      <a:stretch>
                        <a:fillRect/>
                      </a:stretch>
                    </p:blipFill>
                    <p:spPr>
                      <a:xfrm>
                        <a:off x="1524000" y="856580"/>
                        <a:ext cx="119094" cy="119094"/>
                      </a:xfrm>
                      <a:prstGeom prst="rect">
                        <a:avLst/>
                      </a:prstGeom>
                    </p:spPr>
                  </p:pic>
                </p:oleObj>
              </mc:Fallback>
            </mc:AlternateContent>
          </a:graphicData>
        </a:graphic>
      </p:graphicFrame>
      <p:sp>
        <p:nvSpPr>
          <p:cNvPr id="24" name="Rectangle 23"/>
          <p:cNvSpPr/>
          <p:nvPr>
            <p:custDataLst>
              <p:tags r:id="rId3"/>
            </p:custDataLst>
          </p:nvPr>
        </p:nvSpPr>
        <p:spPr bwMode="auto">
          <a:xfrm>
            <a:off x="5278831" y="4222055"/>
            <a:ext cx="5047822" cy="1400273"/>
          </a:xfrm>
          <a:prstGeom prst="rect">
            <a:avLst/>
          </a:prstGeom>
          <a:solidFill>
            <a:schemeClr val="bg1">
              <a:lumMod val="95000"/>
            </a:schemeClr>
          </a:solidFill>
          <a:ln w="85725">
            <a:noFill/>
            <a:prstDash val="solid"/>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t" anchorCtr="0" compatLnSpc="1">
            <a:prstTxWarp prst="textNoShape">
              <a:avLst/>
            </a:prstTxWarp>
          </a:bodyPr>
          <a:lstStyle/>
          <a:p>
            <a:pPr algn="ctr" defTabSz="685757" fontAlgn="base">
              <a:spcBef>
                <a:spcPct val="0"/>
              </a:spcBef>
              <a:spcAft>
                <a:spcPct val="0"/>
              </a:spcAft>
            </a:pPr>
            <a:endParaRPr lang="en-US" sz="1350" b="1" dirty="0">
              <a:ln>
                <a:solidFill>
                  <a:schemeClr val="bg1">
                    <a:alpha val="0"/>
                  </a:schemeClr>
                </a:solidFill>
              </a:ln>
              <a:solidFill>
                <a:srgbClr val="595959"/>
              </a:solidFill>
            </a:endParaRPr>
          </a:p>
        </p:txBody>
      </p:sp>
      <p:sp>
        <p:nvSpPr>
          <p:cNvPr id="2" name="Title 1"/>
          <p:cNvSpPr>
            <a:spLocks noGrp="1"/>
          </p:cNvSpPr>
          <p:nvPr>
            <p:ph type="title"/>
            <p:custDataLst>
              <p:tags r:id="rId4"/>
            </p:custDataLst>
          </p:nvPr>
        </p:nvSpPr>
        <p:spPr>
          <a:xfrm>
            <a:off x="1865397" y="617906"/>
            <a:ext cx="8363938" cy="747897"/>
          </a:xfrm>
        </p:spPr>
        <p:txBody>
          <a:bodyPr/>
          <a:lstStyle/>
          <a:p>
            <a:r>
              <a:rPr lang="en-US" dirty="0">
                <a:solidFill>
                  <a:srgbClr val="09009E"/>
                </a:solidFill>
              </a:rPr>
              <a:t>Ways to Pull</a:t>
            </a:r>
          </a:p>
        </p:txBody>
      </p:sp>
      <p:sp>
        <p:nvSpPr>
          <p:cNvPr id="5" name="Content Placeholder 4"/>
          <p:cNvSpPr>
            <a:spLocks noGrp="1"/>
          </p:cNvSpPr>
          <p:nvPr>
            <p:ph type="body" sz="quarter" idx="10"/>
          </p:nvPr>
        </p:nvSpPr>
        <p:spPr>
          <a:xfrm>
            <a:off x="1913437" y="1942713"/>
            <a:ext cx="3251528" cy="3169000"/>
          </a:xfrm>
        </p:spPr>
        <p:txBody>
          <a:bodyPr/>
          <a:lstStyle/>
          <a:p>
            <a:r>
              <a:rPr lang="en-US" dirty="0">
                <a:solidFill>
                  <a:schemeClr val="accent2">
                    <a:alpha val="99000"/>
                  </a:schemeClr>
                </a:solidFill>
              </a:rPr>
              <a:t>Receive and Delete</a:t>
            </a:r>
          </a:p>
          <a:p>
            <a:pPr lvl="1"/>
            <a:r>
              <a:rPr lang="en-US" dirty="0"/>
              <a:t>Fastest. Message lost if receiver crashes or transmission fails.</a:t>
            </a:r>
          </a:p>
          <a:p>
            <a:pPr lvl="1"/>
            <a:endParaRPr lang="en-US" dirty="0"/>
          </a:p>
          <a:p>
            <a:r>
              <a:rPr lang="en-US" dirty="0">
                <a:solidFill>
                  <a:schemeClr val="accent2">
                    <a:alpha val="99000"/>
                  </a:schemeClr>
                </a:solidFill>
              </a:rPr>
              <a:t>Peek Lock</a:t>
            </a:r>
          </a:p>
          <a:p>
            <a:pPr lvl="1"/>
            <a:r>
              <a:rPr lang="en-US" dirty="0"/>
              <a:t>Message is locked when retrieved. Reappears on broker when not deleted within lock timeout.</a:t>
            </a:r>
          </a:p>
          <a:p>
            <a:pPr lvl="1"/>
            <a:endParaRPr lang="en-US" dirty="0"/>
          </a:p>
        </p:txBody>
      </p:sp>
      <p:sp>
        <p:nvSpPr>
          <p:cNvPr id="16" name="Oval 15"/>
          <p:cNvSpPr/>
          <p:nvPr>
            <p:custDataLst>
              <p:tags r:id="rId5"/>
            </p:custDataLst>
          </p:nvPr>
        </p:nvSpPr>
        <p:spPr bwMode="auto">
          <a:xfrm>
            <a:off x="9543357" y="4446987"/>
            <a:ext cx="685979" cy="685979"/>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1" tIns="68598" rIns="68571" bIns="68598" numCol="1" spcCol="0" rtlCol="0" anchor="ctr" anchorCtr="0" compatLnSpc="1">
            <a:prstTxWarp prst="textNoShape">
              <a:avLst/>
            </a:prstTxWarp>
          </a:bodyPr>
          <a:lstStyle/>
          <a:p>
            <a:pPr algn="ctr" defTabSz="685524" fontAlgn="base">
              <a:spcBef>
                <a:spcPct val="0"/>
              </a:spcBef>
              <a:spcAft>
                <a:spcPct val="0"/>
              </a:spcAft>
            </a:pPr>
            <a:r>
              <a:rPr lang="en-US" sz="2701" dirty="0">
                <a:ln>
                  <a:solidFill>
                    <a:schemeClr val="bg1">
                      <a:alpha val="0"/>
                    </a:schemeClr>
                  </a:solidFill>
                </a:ln>
                <a:solidFill>
                  <a:schemeClr val="bg1">
                    <a:alpha val="99000"/>
                  </a:schemeClr>
                </a:solidFill>
              </a:rPr>
              <a:t>R</a:t>
            </a:r>
          </a:p>
        </p:txBody>
      </p:sp>
      <p:cxnSp>
        <p:nvCxnSpPr>
          <p:cNvPr id="18" name="Straight Arrow Connector 17"/>
          <p:cNvCxnSpPr/>
          <p:nvPr>
            <p:custDataLst>
              <p:tags r:id="rId6"/>
            </p:custDataLst>
          </p:nvPr>
        </p:nvCxnSpPr>
        <p:spPr>
          <a:xfrm flipV="1">
            <a:off x="7466950" y="4794373"/>
            <a:ext cx="2075524" cy="1"/>
          </a:xfrm>
          <a:prstGeom prst="straightConnector1">
            <a:avLst/>
          </a:prstGeom>
          <a:ln w="28575">
            <a:headEnd type="triangle" w="med" len="med"/>
            <a:tailEnd type="triangle" w="med" len="med"/>
          </a:ln>
          <a:effectLst/>
        </p:spPr>
        <p:style>
          <a:lnRef idx="3">
            <a:schemeClr val="accent2"/>
          </a:lnRef>
          <a:fillRef idx="0">
            <a:schemeClr val="accent2"/>
          </a:fillRef>
          <a:effectRef idx="2">
            <a:schemeClr val="accent2"/>
          </a:effectRef>
          <a:fontRef idx="minor">
            <a:schemeClr val="tx1"/>
          </a:fontRef>
        </p:style>
      </p:cxnSp>
      <p:sp>
        <p:nvSpPr>
          <p:cNvPr id="6" name="Oval 5"/>
          <p:cNvSpPr/>
          <p:nvPr>
            <p:custDataLst>
              <p:tags r:id="rId7"/>
            </p:custDataLst>
          </p:nvPr>
        </p:nvSpPr>
        <p:spPr bwMode="auto">
          <a:xfrm>
            <a:off x="9543357" y="1929523"/>
            <a:ext cx="685979" cy="685979"/>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1" tIns="68598" rIns="68571" bIns="68598" numCol="1" spcCol="0" rtlCol="0" anchor="ctr" anchorCtr="0" compatLnSpc="1">
            <a:prstTxWarp prst="textNoShape">
              <a:avLst/>
            </a:prstTxWarp>
          </a:bodyPr>
          <a:lstStyle/>
          <a:p>
            <a:pPr algn="ctr" defTabSz="685524" fontAlgn="base">
              <a:spcBef>
                <a:spcPct val="0"/>
              </a:spcBef>
              <a:spcAft>
                <a:spcPct val="0"/>
              </a:spcAft>
            </a:pPr>
            <a:r>
              <a:rPr lang="en-US" sz="2701" dirty="0">
                <a:ln>
                  <a:solidFill>
                    <a:schemeClr val="bg1">
                      <a:alpha val="0"/>
                    </a:schemeClr>
                  </a:solidFill>
                </a:ln>
                <a:solidFill>
                  <a:schemeClr val="bg1">
                    <a:alpha val="99000"/>
                  </a:schemeClr>
                </a:solidFill>
              </a:rPr>
              <a:t>R</a:t>
            </a:r>
          </a:p>
        </p:txBody>
      </p:sp>
      <p:cxnSp>
        <p:nvCxnSpPr>
          <p:cNvPr id="8" name="Straight Arrow Connector 7"/>
          <p:cNvCxnSpPr/>
          <p:nvPr>
            <p:custDataLst>
              <p:tags r:id="rId8"/>
            </p:custDataLst>
          </p:nvPr>
        </p:nvCxnSpPr>
        <p:spPr>
          <a:xfrm flipV="1">
            <a:off x="7466950" y="2272513"/>
            <a:ext cx="2075524" cy="1"/>
          </a:xfrm>
          <a:prstGeom prst="straightConnector1">
            <a:avLst/>
          </a:prstGeom>
          <a:ln w="28575">
            <a:headEnd type="triangle" w="med" len="med"/>
            <a:tailEnd type="triangle" w="med" len="med"/>
          </a:ln>
          <a:effectLst/>
        </p:spPr>
        <p:style>
          <a:lnRef idx="3">
            <a:schemeClr val="accent2"/>
          </a:lnRef>
          <a:fillRef idx="0">
            <a:schemeClr val="accent2"/>
          </a:fillRef>
          <a:effectRef idx="2">
            <a:schemeClr val="accent2"/>
          </a:effectRef>
          <a:fontRef idx="minor">
            <a:schemeClr val="tx1"/>
          </a:fontRef>
        </p:style>
      </p:cxnSp>
      <p:grpSp>
        <p:nvGrpSpPr>
          <p:cNvPr id="40" name="Group 39"/>
          <p:cNvGrpSpPr/>
          <p:nvPr>
            <p:custDataLst>
              <p:tags r:id="rId9"/>
            </p:custDataLst>
          </p:nvPr>
        </p:nvGrpSpPr>
        <p:grpSpPr>
          <a:xfrm>
            <a:off x="5409014" y="1876755"/>
            <a:ext cx="2057936" cy="791514"/>
            <a:chOff x="4722812" y="1396710"/>
            <a:chExt cx="2743200" cy="1055077"/>
          </a:xfrm>
        </p:grpSpPr>
        <p:sp>
          <p:nvSpPr>
            <p:cNvPr id="42" name="Rectangle 41"/>
            <p:cNvSpPr/>
            <p:nvPr/>
          </p:nvSpPr>
          <p:spPr bwMode="auto">
            <a:xfrm>
              <a:off x="4722812" y="1396710"/>
              <a:ext cx="2743200"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503" tIns="33752" rIns="67503" bIns="33752" numCol="1" rtlCol="0" anchor="ctr" anchorCtr="0" compatLnSpc="1">
              <a:prstTxWarp prst="textNoShape">
                <a:avLst/>
              </a:prstTxWarp>
            </a:bodyPr>
            <a:lstStyle/>
            <a:p>
              <a:pPr algn="ctr" defTabSz="674841" fontAlgn="base">
                <a:spcBef>
                  <a:spcPct val="0"/>
                </a:spcBef>
                <a:spcAft>
                  <a:spcPct val="0"/>
                </a:spcAft>
              </a:pPr>
              <a:endParaRPr lang="en-US" sz="1350" dirty="0">
                <a:ln>
                  <a:solidFill>
                    <a:schemeClr val="bg1">
                      <a:alpha val="0"/>
                    </a:schemeClr>
                  </a:solidFill>
                </a:ln>
                <a:solidFill>
                  <a:srgbClr val="FFFFFF"/>
                </a:solidFill>
              </a:endParaRPr>
            </a:p>
          </p:txBody>
        </p:sp>
        <p:sp>
          <p:nvSpPr>
            <p:cNvPr id="43" name="Rectangle 42"/>
            <p:cNvSpPr/>
            <p:nvPr/>
          </p:nvSpPr>
          <p:spPr bwMode="auto">
            <a:xfrm>
              <a:off x="4859972" y="1535628"/>
              <a:ext cx="2468880" cy="777240"/>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34297" rIns="0" bIns="34297" numCol="1" rtlCol="0" anchor="ctr" anchorCtr="0" compatLnSpc="1">
              <a:prstTxWarp prst="textNoShape">
                <a:avLst/>
              </a:prstTxWarp>
            </a:bodyPr>
            <a:lstStyle/>
            <a:p>
              <a:pPr algn="ctr" defTabSz="685757" fontAlgn="base">
                <a:spcBef>
                  <a:spcPct val="0"/>
                </a:spcBef>
                <a:spcAft>
                  <a:spcPct val="0"/>
                </a:spcAft>
              </a:pPr>
              <a:r>
                <a:rPr lang="en-US" sz="2401" dirty="0">
                  <a:ln>
                    <a:solidFill>
                      <a:schemeClr val="bg1">
                        <a:alpha val="0"/>
                      </a:schemeClr>
                    </a:solidFill>
                  </a:ln>
                  <a:solidFill>
                    <a:srgbClr val="595959"/>
                  </a:solidFill>
                  <a:latin typeface="Segoe UI Light" pitchFamily="34" charset="0"/>
                </a:rPr>
                <a:t>Broker</a:t>
              </a:r>
            </a:p>
          </p:txBody>
        </p:sp>
      </p:grpSp>
      <p:sp>
        <p:nvSpPr>
          <p:cNvPr id="11" name="Oval 10"/>
          <p:cNvSpPr/>
          <p:nvPr>
            <p:custDataLst>
              <p:tags r:id="rId10"/>
            </p:custDataLst>
          </p:nvPr>
        </p:nvSpPr>
        <p:spPr bwMode="auto">
          <a:xfrm>
            <a:off x="9543357" y="3070985"/>
            <a:ext cx="685979" cy="685979"/>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1" tIns="68598" rIns="68571" bIns="68598" numCol="1" spcCol="0" rtlCol="0" anchor="ctr" anchorCtr="0" compatLnSpc="1">
            <a:prstTxWarp prst="textNoShape">
              <a:avLst/>
            </a:prstTxWarp>
          </a:bodyPr>
          <a:lstStyle/>
          <a:p>
            <a:pPr algn="ctr" defTabSz="685524" fontAlgn="base">
              <a:spcBef>
                <a:spcPct val="0"/>
              </a:spcBef>
              <a:spcAft>
                <a:spcPct val="0"/>
              </a:spcAft>
            </a:pPr>
            <a:r>
              <a:rPr lang="en-US" sz="2701" dirty="0">
                <a:ln>
                  <a:solidFill>
                    <a:schemeClr val="bg1">
                      <a:alpha val="0"/>
                    </a:schemeClr>
                  </a:solidFill>
                </a:ln>
                <a:solidFill>
                  <a:schemeClr val="bg1">
                    <a:alpha val="99000"/>
                  </a:schemeClr>
                </a:solidFill>
              </a:rPr>
              <a:t>R</a:t>
            </a:r>
          </a:p>
        </p:txBody>
      </p:sp>
      <p:cxnSp>
        <p:nvCxnSpPr>
          <p:cNvPr id="13" name="Straight Arrow Connector 12"/>
          <p:cNvCxnSpPr/>
          <p:nvPr>
            <p:custDataLst>
              <p:tags r:id="rId11"/>
            </p:custDataLst>
          </p:nvPr>
        </p:nvCxnSpPr>
        <p:spPr>
          <a:xfrm flipV="1">
            <a:off x="7466950" y="3635580"/>
            <a:ext cx="2075524" cy="1"/>
          </a:xfrm>
          <a:prstGeom prst="straightConnector1">
            <a:avLst/>
          </a:prstGeom>
          <a:ln w="28575">
            <a:headEnd type="triangl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20" name="Straight Arrow Connector 19"/>
          <p:cNvCxnSpPr/>
          <p:nvPr>
            <p:custDataLst>
              <p:tags r:id="rId12"/>
            </p:custDataLst>
          </p:nvPr>
        </p:nvCxnSpPr>
        <p:spPr>
          <a:xfrm flipV="1">
            <a:off x="7466950" y="3282058"/>
            <a:ext cx="2075524" cy="1"/>
          </a:xfrm>
          <a:prstGeom prst="straightConnector1">
            <a:avLst/>
          </a:prstGeom>
          <a:ln w="28575">
            <a:headEnd type="triangle" w="med" len="med"/>
            <a:tailEnd type="triangle" w="med" len="med"/>
          </a:ln>
          <a:effectLst/>
        </p:spPr>
        <p:style>
          <a:lnRef idx="3">
            <a:schemeClr val="accent2"/>
          </a:lnRef>
          <a:fillRef idx="0">
            <a:schemeClr val="accent2"/>
          </a:fillRef>
          <a:effectRef idx="2">
            <a:schemeClr val="accent2"/>
          </a:effectRef>
          <a:fontRef idx="minor">
            <a:schemeClr val="tx1"/>
          </a:fontRef>
        </p:style>
      </p:cxnSp>
      <p:grpSp>
        <p:nvGrpSpPr>
          <p:cNvPr id="45" name="Group 44"/>
          <p:cNvGrpSpPr/>
          <p:nvPr/>
        </p:nvGrpSpPr>
        <p:grpSpPr>
          <a:xfrm>
            <a:off x="5409014" y="3055046"/>
            <a:ext cx="2057936" cy="791514"/>
            <a:chOff x="4722812" y="1396710"/>
            <a:chExt cx="2743200" cy="1055077"/>
          </a:xfrm>
        </p:grpSpPr>
        <p:sp>
          <p:nvSpPr>
            <p:cNvPr id="47" name="Rectangle 46"/>
            <p:cNvSpPr/>
            <p:nvPr/>
          </p:nvSpPr>
          <p:spPr bwMode="auto">
            <a:xfrm>
              <a:off x="4722812" y="1396710"/>
              <a:ext cx="2743200"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503" tIns="33752" rIns="67503" bIns="33752" numCol="1" rtlCol="0" anchor="ctr" anchorCtr="0" compatLnSpc="1">
              <a:prstTxWarp prst="textNoShape">
                <a:avLst/>
              </a:prstTxWarp>
            </a:bodyPr>
            <a:lstStyle/>
            <a:p>
              <a:pPr algn="ctr" defTabSz="674841" fontAlgn="base">
                <a:spcBef>
                  <a:spcPct val="0"/>
                </a:spcBef>
                <a:spcAft>
                  <a:spcPct val="0"/>
                </a:spcAft>
              </a:pPr>
              <a:endParaRPr lang="en-US" sz="1350" dirty="0">
                <a:ln>
                  <a:solidFill>
                    <a:schemeClr val="bg1">
                      <a:alpha val="0"/>
                    </a:schemeClr>
                  </a:solidFill>
                </a:ln>
                <a:solidFill>
                  <a:srgbClr val="FFFFFF"/>
                </a:solidFill>
              </a:endParaRPr>
            </a:p>
          </p:txBody>
        </p:sp>
        <p:sp>
          <p:nvSpPr>
            <p:cNvPr id="48" name="Rectangle 47"/>
            <p:cNvSpPr/>
            <p:nvPr/>
          </p:nvSpPr>
          <p:spPr bwMode="auto">
            <a:xfrm>
              <a:off x="4859972" y="1535628"/>
              <a:ext cx="2468880" cy="777240"/>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34297" rIns="0" bIns="34297" numCol="1" rtlCol="0" anchor="ctr" anchorCtr="0" compatLnSpc="1">
              <a:prstTxWarp prst="textNoShape">
                <a:avLst/>
              </a:prstTxWarp>
            </a:bodyPr>
            <a:lstStyle/>
            <a:p>
              <a:pPr algn="ctr" defTabSz="685757" fontAlgn="base">
                <a:spcBef>
                  <a:spcPct val="0"/>
                </a:spcBef>
                <a:spcAft>
                  <a:spcPct val="0"/>
                </a:spcAft>
              </a:pPr>
              <a:r>
                <a:rPr lang="en-US" sz="2401" dirty="0">
                  <a:ln>
                    <a:solidFill>
                      <a:schemeClr val="bg1">
                        <a:alpha val="0"/>
                      </a:schemeClr>
                    </a:solidFill>
                  </a:ln>
                  <a:solidFill>
                    <a:srgbClr val="595959"/>
                  </a:solidFill>
                  <a:latin typeface="Segoe UI Light" pitchFamily="34" charset="0"/>
                </a:rPr>
                <a:t>Broker</a:t>
              </a:r>
            </a:p>
          </p:txBody>
        </p:sp>
      </p:grpSp>
      <p:grpSp>
        <p:nvGrpSpPr>
          <p:cNvPr id="50" name="Group 49"/>
          <p:cNvGrpSpPr/>
          <p:nvPr/>
        </p:nvGrpSpPr>
        <p:grpSpPr>
          <a:xfrm>
            <a:off x="5409014" y="4398617"/>
            <a:ext cx="2057936" cy="791514"/>
            <a:chOff x="4722812" y="1396710"/>
            <a:chExt cx="2743200" cy="1055077"/>
          </a:xfrm>
        </p:grpSpPr>
        <p:sp>
          <p:nvSpPr>
            <p:cNvPr id="52" name="Rectangle 51"/>
            <p:cNvSpPr/>
            <p:nvPr/>
          </p:nvSpPr>
          <p:spPr bwMode="auto">
            <a:xfrm>
              <a:off x="4722812" y="1396710"/>
              <a:ext cx="2743200"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503" tIns="33752" rIns="67503" bIns="33752" numCol="1" rtlCol="0" anchor="ctr" anchorCtr="0" compatLnSpc="1">
              <a:prstTxWarp prst="textNoShape">
                <a:avLst/>
              </a:prstTxWarp>
            </a:bodyPr>
            <a:lstStyle/>
            <a:p>
              <a:pPr algn="ctr" defTabSz="674841" fontAlgn="base">
                <a:spcBef>
                  <a:spcPct val="0"/>
                </a:spcBef>
                <a:spcAft>
                  <a:spcPct val="0"/>
                </a:spcAft>
              </a:pPr>
              <a:endParaRPr lang="en-US" sz="1350" dirty="0">
                <a:ln>
                  <a:solidFill>
                    <a:schemeClr val="bg1">
                      <a:alpha val="0"/>
                    </a:schemeClr>
                  </a:solidFill>
                </a:ln>
                <a:solidFill>
                  <a:srgbClr val="FFFFFF"/>
                </a:solidFill>
              </a:endParaRPr>
            </a:p>
          </p:txBody>
        </p:sp>
        <p:sp>
          <p:nvSpPr>
            <p:cNvPr id="53" name="Rectangle 52"/>
            <p:cNvSpPr/>
            <p:nvPr/>
          </p:nvSpPr>
          <p:spPr bwMode="auto">
            <a:xfrm>
              <a:off x="4859972" y="1535628"/>
              <a:ext cx="2468880" cy="777240"/>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34297" rIns="0" bIns="34297" numCol="1" rtlCol="0" anchor="ctr" anchorCtr="0" compatLnSpc="1">
              <a:prstTxWarp prst="textNoShape">
                <a:avLst/>
              </a:prstTxWarp>
            </a:bodyPr>
            <a:lstStyle/>
            <a:p>
              <a:pPr algn="ctr" defTabSz="685757" fontAlgn="base">
                <a:spcBef>
                  <a:spcPct val="0"/>
                </a:spcBef>
                <a:spcAft>
                  <a:spcPct val="0"/>
                </a:spcAft>
              </a:pPr>
              <a:r>
                <a:rPr lang="en-US" sz="2401" dirty="0">
                  <a:ln>
                    <a:solidFill>
                      <a:schemeClr val="bg1">
                        <a:alpha val="0"/>
                      </a:schemeClr>
                    </a:solidFill>
                  </a:ln>
                  <a:solidFill>
                    <a:srgbClr val="595959"/>
                  </a:solidFill>
                  <a:latin typeface="Segoe UI Light" pitchFamily="34" charset="0"/>
                </a:rPr>
                <a:t>Broker</a:t>
              </a:r>
            </a:p>
          </p:txBody>
        </p:sp>
      </p:grpSp>
      <p:grpSp>
        <p:nvGrpSpPr>
          <p:cNvPr id="30" name="Group 29"/>
          <p:cNvGrpSpPr/>
          <p:nvPr/>
        </p:nvGrpSpPr>
        <p:grpSpPr>
          <a:xfrm>
            <a:off x="6209525" y="2499098"/>
            <a:ext cx="466177" cy="458744"/>
            <a:chOff x="5938838" y="5600700"/>
            <a:chExt cx="2090737" cy="2057400"/>
          </a:xfrm>
        </p:grpSpPr>
        <p:sp>
          <p:nvSpPr>
            <p:cNvPr id="31"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bg1">
                <a:lumMod val="95000"/>
              </a:schemeClr>
            </a:solidFill>
            <a:ln>
              <a:noFill/>
            </a:ln>
          </p:spPr>
          <p:txBody>
            <a:bodyPr vert="horz" wrap="square" lIns="68598" tIns="34299" rIns="68598" bIns="34299" numCol="1" anchor="t" anchorCtr="0" compatLnSpc="1">
              <a:prstTxWarp prst="textNoShape">
                <a:avLst/>
              </a:prstTxWarp>
            </a:bodyPr>
            <a:lstStyle/>
            <a:p>
              <a:endParaRPr lang="en-US" sz="1350" dirty="0"/>
            </a:p>
          </p:txBody>
        </p:sp>
        <p:sp>
          <p:nvSpPr>
            <p:cNvPr id="32"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350" dirty="0"/>
            </a:p>
          </p:txBody>
        </p:sp>
      </p:grpSp>
      <p:grpSp>
        <p:nvGrpSpPr>
          <p:cNvPr id="33" name="Group 32"/>
          <p:cNvGrpSpPr/>
          <p:nvPr/>
        </p:nvGrpSpPr>
        <p:grpSpPr>
          <a:xfrm>
            <a:off x="6209525" y="3676093"/>
            <a:ext cx="466177" cy="458744"/>
            <a:chOff x="5938838" y="5600700"/>
            <a:chExt cx="2090737" cy="2057400"/>
          </a:xfrm>
        </p:grpSpPr>
        <p:sp>
          <p:nvSpPr>
            <p:cNvPr id="34"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bg1">
                <a:lumMod val="95000"/>
              </a:schemeClr>
            </a:solidFill>
            <a:ln>
              <a:noFill/>
            </a:ln>
          </p:spPr>
          <p:txBody>
            <a:bodyPr vert="horz" wrap="square" lIns="68598" tIns="34299" rIns="68598" bIns="34299" numCol="1" anchor="t" anchorCtr="0" compatLnSpc="1">
              <a:prstTxWarp prst="textNoShape">
                <a:avLst/>
              </a:prstTxWarp>
            </a:bodyPr>
            <a:lstStyle/>
            <a:p>
              <a:endParaRPr lang="en-US" sz="1350" dirty="0"/>
            </a:p>
          </p:txBody>
        </p:sp>
        <p:sp>
          <p:nvSpPr>
            <p:cNvPr id="35"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350" dirty="0"/>
            </a:p>
          </p:txBody>
        </p:sp>
      </p:grpSp>
      <p:grpSp>
        <p:nvGrpSpPr>
          <p:cNvPr id="36" name="Group 35"/>
          <p:cNvGrpSpPr/>
          <p:nvPr/>
        </p:nvGrpSpPr>
        <p:grpSpPr>
          <a:xfrm>
            <a:off x="6209525" y="5026387"/>
            <a:ext cx="466177" cy="458744"/>
            <a:chOff x="5938838" y="5600700"/>
            <a:chExt cx="2090737" cy="2057400"/>
          </a:xfrm>
        </p:grpSpPr>
        <p:sp>
          <p:nvSpPr>
            <p:cNvPr id="37"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bg1">
                <a:lumMod val="95000"/>
              </a:schemeClr>
            </a:solidFill>
            <a:ln>
              <a:noFill/>
            </a:ln>
          </p:spPr>
          <p:txBody>
            <a:bodyPr vert="horz" wrap="square" lIns="68598" tIns="34299" rIns="68598" bIns="34299" numCol="1" anchor="t" anchorCtr="0" compatLnSpc="1">
              <a:prstTxWarp prst="textNoShape">
                <a:avLst/>
              </a:prstTxWarp>
            </a:bodyPr>
            <a:lstStyle/>
            <a:p>
              <a:endParaRPr lang="en-US" sz="1350" dirty="0"/>
            </a:p>
          </p:txBody>
        </p:sp>
        <p:sp>
          <p:nvSpPr>
            <p:cNvPr id="38"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245725827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741" y="177361"/>
            <a:ext cx="8363938" cy="747897"/>
          </a:xfrm>
        </p:spPr>
        <p:txBody>
          <a:bodyPr/>
          <a:lstStyle/>
          <a:p>
            <a:r>
              <a:rPr lang="en-US" dirty="0">
                <a:solidFill>
                  <a:srgbClr val="09009E"/>
                </a:solidFill>
              </a:rPr>
              <a:t>Messages</a:t>
            </a:r>
          </a:p>
        </p:txBody>
      </p:sp>
      <p:sp>
        <p:nvSpPr>
          <p:cNvPr id="30" name="Rectangle 29">
            <a:extLst>
              <a:ext uri="{FF2B5EF4-FFF2-40B4-BE49-F238E27FC236}">
                <a16:creationId xmlns:a16="http://schemas.microsoft.com/office/drawing/2014/main" id="{F0A0FF4F-EF01-49D2-829F-892CE441A752}"/>
              </a:ext>
            </a:extLst>
          </p:cNvPr>
          <p:cNvSpPr/>
          <p:nvPr/>
        </p:nvSpPr>
        <p:spPr>
          <a:xfrm>
            <a:off x="430741" y="1019045"/>
            <a:ext cx="5184576" cy="5400600"/>
          </a:xfrm>
          <a:prstGeom prst="rect">
            <a:avLst/>
          </a:prstGeom>
          <a:solidFill>
            <a:schemeClr val="tx1"/>
          </a:solidFill>
        </p:spPr>
        <p:style>
          <a:lnRef idx="1">
            <a:schemeClr val="accent6"/>
          </a:lnRef>
          <a:fillRef idx="2">
            <a:schemeClr val="accent6"/>
          </a:fillRef>
          <a:effectRef idx="1">
            <a:schemeClr val="accent6"/>
          </a:effectRef>
          <a:fontRef idx="minor">
            <a:schemeClr val="dk1"/>
          </a:fontRef>
        </p:style>
        <p:txBody>
          <a:bodyPr lIns="91432" tIns="45717" rIns="91432" bIns="45717" rtlCol="0" anchor="t"/>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defTabSz="914287"/>
            <a:r>
              <a:rPr lang="en-US" sz="2800" dirty="0">
                <a:solidFill>
                  <a:schemeClr val="bg1"/>
                </a:solidFill>
              </a:rPr>
              <a:t>Brokered Message (</a:t>
            </a:r>
            <a:r>
              <a:rPr lang="en-US" sz="2800" dirty="0" err="1">
                <a:solidFill>
                  <a:schemeClr val="bg1"/>
                </a:solidFill>
              </a:rPr>
              <a:t>.net</a:t>
            </a:r>
            <a:r>
              <a:rPr lang="en-US" sz="2800" dirty="0">
                <a:solidFill>
                  <a:schemeClr val="bg1"/>
                </a:solidFill>
              </a:rPr>
              <a:t>)</a:t>
            </a:r>
          </a:p>
        </p:txBody>
      </p:sp>
      <p:sp>
        <p:nvSpPr>
          <p:cNvPr id="31" name="Rectangle 30">
            <a:extLst>
              <a:ext uri="{FF2B5EF4-FFF2-40B4-BE49-F238E27FC236}">
                <a16:creationId xmlns:a16="http://schemas.microsoft.com/office/drawing/2014/main" id="{D082BA85-D914-4F2E-A69E-6225EDCCE25B}"/>
              </a:ext>
            </a:extLst>
          </p:cNvPr>
          <p:cNvSpPr/>
          <p:nvPr/>
        </p:nvSpPr>
        <p:spPr>
          <a:xfrm>
            <a:off x="802233" y="4903378"/>
            <a:ext cx="4454042" cy="1266092"/>
          </a:xfrm>
          <a:prstGeom prst="rect">
            <a:avLst/>
          </a:prstGeom>
          <a:solidFill>
            <a:schemeClr val="bg2">
              <a:alpha val="66000"/>
            </a:schemeClr>
          </a:solidFill>
        </p:spPr>
        <p:style>
          <a:lnRef idx="1">
            <a:schemeClr val="accent6"/>
          </a:lnRef>
          <a:fillRef idx="3">
            <a:schemeClr val="accent6"/>
          </a:fillRef>
          <a:effectRef idx="2">
            <a:schemeClr val="accent6"/>
          </a:effectRef>
          <a:fontRef idx="minor">
            <a:schemeClr val="lt1"/>
          </a:fontRef>
        </p:style>
        <p:txBody>
          <a:bodyPr lIns="91432" tIns="45717" rIns="91432" bIns="45717" rtlCol="0" anchor="t"/>
          <a:lstStyle/>
          <a:p>
            <a:pPr defTabSz="914287"/>
            <a:r>
              <a:rPr lang="en-US" sz="2000" dirty="0">
                <a:solidFill>
                  <a:srgbClr val="FFFFFF"/>
                </a:solidFill>
              </a:rPr>
              <a:t>Body</a:t>
            </a:r>
          </a:p>
        </p:txBody>
      </p:sp>
      <p:sp>
        <p:nvSpPr>
          <p:cNvPr id="32" name="Rectangle 31">
            <a:extLst>
              <a:ext uri="{FF2B5EF4-FFF2-40B4-BE49-F238E27FC236}">
                <a16:creationId xmlns:a16="http://schemas.microsoft.com/office/drawing/2014/main" id="{258470B1-83F7-4582-BAFC-8B9CBA28A538}"/>
              </a:ext>
            </a:extLst>
          </p:cNvPr>
          <p:cNvSpPr/>
          <p:nvPr/>
        </p:nvSpPr>
        <p:spPr>
          <a:xfrm>
            <a:off x="802233" y="2042949"/>
            <a:ext cx="4454042" cy="2719753"/>
          </a:xfrm>
          <a:prstGeom prst="rect">
            <a:avLst/>
          </a:prstGeom>
          <a:solidFill>
            <a:schemeClr val="bg2">
              <a:alpha val="66000"/>
            </a:schemeClr>
          </a:solidFill>
        </p:spPr>
        <p:style>
          <a:lnRef idx="1">
            <a:schemeClr val="accent6"/>
          </a:lnRef>
          <a:fillRef idx="3">
            <a:schemeClr val="accent6"/>
          </a:fillRef>
          <a:effectRef idx="2">
            <a:schemeClr val="accent6"/>
          </a:effectRef>
          <a:fontRef idx="minor">
            <a:schemeClr val="lt1"/>
          </a:fontRef>
        </p:style>
        <p:txBody>
          <a:bodyPr lIns="91432" tIns="45717" rIns="91432" bIns="45717" rtlCol="0" anchor="t"/>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914287"/>
            <a:r>
              <a:rPr lang="en-US" sz="2000" dirty="0">
                <a:solidFill>
                  <a:srgbClr val="FFFFFF"/>
                </a:solidFill>
              </a:rPr>
              <a:t>Properties</a:t>
            </a:r>
          </a:p>
        </p:txBody>
      </p:sp>
      <p:sp>
        <p:nvSpPr>
          <p:cNvPr id="33" name="Rectangle 32">
            <a:extLst>
              <a:ext uri="{FF2B5EF4-FFF2-40B4-BE49-F238E27FC236}">
                <a16:creationId xmlns:a16="http://schemas.microsoft.com/office/drawing/2014/main" id="{3437CAC3-3CF4-4500-AC7C-BE5F16A5F59F}"/>
              </a:ext>
            </a:extLst>
          </p:cNvPr>
          <p:cNvSpPr/>
          <p:nvPr/>
        </p:nvSpPr>
        <p:spPr bwMode="auto">
          <a:xfrm>
            <a:off x="965629" y="2570487"/>
            <a:ext cx="832338" cy="386861"/>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Key</a:t>
            </a:r>
          </a:p>
        </p:txBody>
      </p:sp>
      <p:sp>
        <p:nvSpPr>
          <p:cNvPr id="34" name="Rectangle 33">
            <a:extLst>
              <a:ext uri="{FF2B5EF4-FFF2-40B4-BE49-F238E27FC236}">
                <a16:creationId xmlns:a16="http://schemas.microsoft.com/office/drawing/2014/main" id="{7F876C2C-68CA-4B6B-A64B-E460D9DC79ED}"/>
              </a:ext>
            </a:extLst>
          </p:cNvPr>
          <p:cNvSpPr/>
          <p:nvPr/>
        </p:nvSpPr>
        <p:spPr bwMode="auto">
          <a:xfrm>
            <a:off x="1950367" y="2564623"/>
            <a:ext cx="3130062" cy="386861"/>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Value</a:t>
            </a:r>
          </a:p>
        </p:txBody>
      </p:sp>
      <p:sp>
        <p:nvSpPr>
          <p:cNvPr id="35" name="Rectangle 34">
            <a:extLst>
              <a:ext uri="{FF2B5EF4-FFF2-40B4-BE49-F238E27FC236}">
                <a16:creationId xmlns:a16="http://schemas.microsoft.com/office/drawing/2014/main" id="{54A985F2-383D-469E-9FFA-6399439D8111}"/>
              </a:ext>
            </a:extLst>
          </p:cNvPr>
          <p:cNvSpPr/>
          <p:nvPr/>
        </p:nvSpPr>
        <p:spPr bwMode="auto">
          <a:xfrm>
            <a:off x="965629" y="3051132"/>
            <a:ext cx="832338" cy="386861"/>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Key</a:t>
            </a:r>
          </a:p>
        </p:txBody>
      </p:sp>
      <p:sp>
        <p:nvSpPr>
          <p:cNvPr id="36" name="Rectangle 35">
            <a:extLst>
              <a:ext uri="{FF2B5EF4-FFF2-40B4-BE49-F238E27FC236}">
                <a16:creationId xmlns:a16="http://schemas.microsoft.com/office/drawing/2014/main" id="{7EF365B9-34C7-42D7-A992-BCE75DD59A66}"/>
              </a:ext>
            </a:extLst>
          </p:cNvPr>
          <p:cNvSpPr/>
          <p:nvPr/>
        </p:nvSpPr>
        <p:spPr bwMode="auto">
          <a:xfrm>
            <a:off x="1950367" y="3045268"/>
            <a:ext cx="3130062" cy="386861"/>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Value</a:t>
            </a:r>
          </a:p>
        </p:txBody>
      </p:sp>
      <p:sp>
        <p:nvSpPr>
          <p:cNvPr id="37" name="Rectangle 36">
            <a:extLst>
              <a:ext uri="{FF2B5EF4-FFF2-40B4-BE49-F238E27FC236}">
                <a16:creationId xmlns:a16="http://schemas.microsoft.com/office/drawing/2014/main" id="{026F02A4-C84A-42DF-BD3E-AE80A04CEB97}"/>
              </a:ext>
            </a:extLst>
          </p:cNvPr>
          <p:cNvSpPr/>
          <p:nvPr/>
        </p:nvSpPr>
        <p:spPr bwMode="auto">
          <a:xfrm>
            <a:off x="965629" y="3531776"/>
            <a:ext cx="832338" cy="386861"/>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Key</a:t>
            </a:r>
          </a:p>
        </p:txBody>
      </p:sp>
      <p:sp>
        <p:nvSpPr>
          <p:cNvPr id="38" name="Rectangle 37">
            <a:extLst>
              <a:ext uri="{FF2B5EF4-FFF2-40B4-BE49-F238E27FC236}">
                <a16:creationId xmlns:a16="http://schemas.microsoft.com/office/drawing/2014/main" id="{8F34B5E5-B755-4F60-9479-ADD51DDF3633}"/>
              </a:ext>
            </a:extLst>
          </p:cNvPr>
          <p:cNvSpPr/>
          <p:nvPr/>
        </p:nvSpPr>
        <p:spPr bwMode="auto">
          <a:xfrm>
            <a:off x="1950367" y="3525915"/>
            <a:ext cx="3130062" cy="386861"/>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Value</a:t>
            </a:r>
          </a:p>
        </p:txBody>
      </p:sp>
      <p:sp>
        <p:nvSpPr>
          <p:cNvPr id="39" name="Rectangle 38">
            <a:extLst>
              <a:ext uri="{FF2B5EF4-FFF2-40B4-BE49-F238E27FC236}">
                <a16:creationId xmlns:a16="http://schemas.microsoft.com/office/drawing/2014/main" id="{5E6662A8-CDA3-4D62-A4BE-13252E93451E}"/>
              </a:ext>
            </a:extLst>
          </p:cNvPr>
          <p:cNvSpPr/>
          <p:nvPr/>
        </p:nvSpPr>
        <p:spPr bwMode="auto">
          <a:xfrm>
            <a:off x="965629" y="4012420"/>
            <a:ext cx="832338" cy="386861"/>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Error</a:t>
            </a:r>
          </a:p>
        </p:txBody>
      </p:sp>
      <p:sp>
        <p:nvSpPr>
          <p:cNvPr id="40" name="Rectangle 39">
            <a:extLst>
              <a:ext uri="{FF2B5EF4-FFF2-40B4-BE49-F238E27FC236}">
                <a16:creationId xmlns:a16="http://schemas.microsoft.com/office/drawing/2014/main" id="{E6D3BEEE-93E0-420B-9F98-8D0C3F861441}"/>
              </a:ext>
            </a:extLst>
          </p:cNvPr>
          <p:cNvSpPr/>
          <p:nvPr/>
        </p:nvSpPr>
        <p:spPr bwMode="auto">
          <a:xfrm>
            <a:off x="1950367" y="4006560"/>
            <a:ext cx="3130062" cy="386861"/>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23" fontAlgn="base">
              <a:spcBef>
                <a:spcPct val="0"/>
              </a:spcBef>
              <a:spcAft>
                <a:spcPct val="0"/>
              </a:spcAft>
            </a:pPr>
            <a:r>
              <a:rPr lang="en-US" sz="2300" dirty="0" err="1">
                <a:gradFill>
                  <a:gsLst>
                    <a:gs pos="0">
                      <a:srgbClr val="FFFFFF"/>
                    </a:gs>
                    <a:gs pos="100000">
                      <a:srgbClr val="FFFFFF"/>
                    </a:gs>
                  </a:gsLst>
                  <a:lin ang="5400000" scaled="0"/>
                </a:gradFill>
              </a:rPr>
              <a:t>Bla</a:t>
            </a:r>
            <a:r>
              <a:rPr lang="en-US" sz="2300" dirty="0">
                <a:gradFill>
                  <a:gsLst>
                    <a:gs pos="0">
                      <a:srgbClr val="FFFFFF"/>
                    </a:gs>
                    <a:gs pos="100000">
                      <a:srgbClr val="FFFFFF"/>
                    </a:gs>
                  </a:gsLst>
                  <a:lin ang="5400000" scaled="0"/>
                </a:gradFill>
              </a:rPr>
              <a:t>, </a:t>
            </a:r>
            <a:r>
              <a:rPr lang="en-US" sz="2300">
                <a:gradFill>
                  <a:gsLst>
                    <a:gs pos="0">
                      <a:srgbClr val="FFFFFF"/>
                    </a:gs>
                    <a:gs pos="100000">
                      <a:srgbClr val="FFFFFF"/>
                    </a:gs>
                  </a:gsLst>
                  <a:lin ang="5400000" scaled="0"/>
                </a:gradFill>
              </a:rPr>
              <a:t>bla</a:t>
            </a:r>
            <a:endParaRPr lang="en-US" sz="2300" dirty="0">
              <a:gradFill>
                <a:gsLst>
                  <a:gs pos="0">
                    <a:srgbClr val="FFFFFF"/>
                  </a:gs>
                  <a:gs pos="100000">
                    <a:srgbClr val="FFFFFF"/>
                  </a:gs>
                </a:gsLst>
                <a:lin ang="5400000" scaled="0"/>
              </a:gradFill>
            </a:endParaRPr>
          </a:p>
        </p:txBody>
      </p:sp>
      <p:sp>
        <p:nvSpPr>
          <p:cNvPr id="41" name="Rectangle 40">
            <a:extLst>
              <a:ext uri="{FF2B5EF4-FFF2-40B4-BE49-F238E27FC236}">
                <a16:creationId xmlns:a16="http://schemas.microsoft.com/office/drawing/2014/main" id="{15BCD206-DE7F-41DC-AA6B-4E81E07D85BC}"/>
              </a:ext>
            </a:extLst>
          </p:cNvPr>
          <p:cNvSpPr/>
          <p:nvPr/>
        </p:nvSpPr>
        <p:spPr bwMode="auto">
          <a:xfrm>
            <a:off x="965629" y="5342996"/>
            <a:ext cx="4114800" cy="662353"/>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Body</a:t>
            </a:r>
          </a:p>
        </p:txBody>
      </p:sp>
      <p:sp>
        <p:nvSpPr>
          <p:cNvPr id="42" name="Rectangle 41">
            <a:extLst>
              <a:ext uri="{FF2B5EF4-FFF2-40B4-BE49-F238E27FC236}">
                <a16:creationId xmlns:a16="http://schemas.microsoft.com/office/drawing/2014/main" id="{A08D2155-4870-4FA4-94E4-11EB75E222F1}"/>
              </a:ext>
            </a:extLst>
          </p:cNvPr>
          <p:cNvSpPr/>
          <p:nvPr/>
        </p:nvSpPr>
        <p:spPr>
          <a:xfrm>
            <a:off x="6228563" y="1019045"/>
            <a:ext cx="5184576" cy="5400600"/>
          </a:xfrm>
          <a:prstGeom prst="rect">
            <a:avLst/>
          </a:prstGeom>
          <a:solidFill>
            <a:schemeClr val="tx1"/>
          </a:solidFill>
        </p:spPr>
        <p:style>
          <a:lnRef idx="1">
            <a:schemeClr val="accent6"/>
          </a:lnRef>
          <a:fillRef idx="2">
            <a:schemeClr val="accent6"/>
          </a:fillRef>
          <a:effectRef idx="1">
            <a:schemeClr val="accent6"/>
          </a:effectRef>
          <a:fontRef idx="minor">
            <a:schemeClr val="dk1"/>
          </a:fontRef>
        </p:style>
        <p:txBody>
          <a:bodyPr lIns="91432" tIns="45717" rIns="91432" bIns="45717" rtlCol="0" anchor="t"/>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defTabSz="914287"/>
            <a:r>
              <a:rPr lang="en-US" sz="2800" dirty="0">
                <a:solidFill>
                  <a:schemeClr val="bg1"/>
                </a:solidFill>
              </a:rPr>
              <a:t>Message (</a:t>
            </a:r>
            <a:r>
              <a:rPr lang="en-US" sz="2800" dirty="0" err="1">
                <a:solidFill>
                  <a:schemeClr val="bg1"/>
                </a:solidFill>
              </a:rPr>
              <a:t>.net</a:t>
            </a:r>
            <a:r>
              <a:rPr lang="en-US" sz="2800" dirty="0">
                <a:solidFill>
                  <a:schemeClr val="bg1"/>
                </a:solidFill>
              </a:rPr>
              <a:t> core)</a:t>
            </a:r>
          </a:p>
        </p:txBody>
      </p:sp>
      <p:sp>
        <p:nvSpPr>
          <p:cNvPr id="43" name="Rectangle 42">
            <a:extLst>
              <a:ext uri="{FF2B5EF4-FFF2-40B4-BE49-F238E27FC236}">
                <a16:creationId xmlns:a16="http://schemas.microsoft.com/office/drawing/2014/main" id="{A23006DE-0F54-4263-A1C4-510E49B8FF4C}"/>
              </a:ext>
            </a:extLst>
          </p:cNvPr>
          <p:cNvSpPr/>
          <p:nvPr/>
        </p:nvSpPr>
        <p:spPr>
          <a:xfrm>
            <a:off x="6600055" y="4903378"/>
            <a:ext cx="4454042" cy="1266092"/>
          </a:xfrm>
          <a:prstGeom prst="rect">
            <a:avLst/>
          </a:prstGeom>
          <a:solidFill>
            <a:schemeClr val="bg2">
              <a:alpha val="66000"/>
            </a:schemeClr>
          </a:solidFill>
        </p:spPr>
        <p:style>
          <a:lnRef idx="1">
            <a:schemeClr val="accent6"/>
          </a:lnRef>
          <a:fillRef idx="3">
            <a:schemeClr val="accent6"/>
          </a:fillRef>
          <a:effectRef idx="2">
            <a:schemeClr val="accent6"/>
          </a:effectRef>
          <a:fontRef idx="minor">
            <a:schemeClr val="lt1"/>
          </a:fontRef>
        </p:style>
        <p:txBody>
          <a:bodyPr lIns="91432" tIns="45717" rIns="91432" bIns="45717" rtlCol="0" anchor="t"/>
          <a:lstStyle/>
          <a:p>
            <a:pPr defTabSz="914287"/>
            <a:r>
              <a:rPr lang="en-US" sz="2000" dirty="0">
                <a:solidFill>
                  <a:srgbClr val="FFFFFF"/>
                </a:solidFill>
              </a:rPr>
              <a:t>Body</a:t>
            </a:r>
          </a:p>
        </p:txBody>
      </p:sp>
      <p:sp>
        <p:nvSpPr>
          <p:cNvPr id="44" name="Rectangle 43">
            <a:extLst>
              <a:ext uri="{FF2B5EF4-FFF2-40B4-BE49-F238E27FC236}">
                <a16:creationId xmlns:a16="http://schemas.microsoft.com/office/drawing/2014/main" id="{CB06B889-64BA-4244-BBF2-15F7DE79EB2A}"/>
              </a:ext>
            </a:extLst>
          </p:cNvPr>
          <p:cNvSpPr/>
          <p:nvPr/>
        </p:nvSpPr>
        <p:spPr>
          <a:xfrm>
            <a:off x="6600055" y="1662955"/>
            <a:ext cx="4454042" cy="1482966"/>
          </a:xfrm>
          <a:prstGeom prst="rect">
            <a:avLst/>
          </a:prstGeom>
          <a:solidFill>
            <a:schemeClr val="bg2">
              <a:alpha val="66000"/>
            </a:schemeClr>
          </a:solidFill>
        </p:spPr>
        <p:style>
          <a:lnRef idx="1">
            <a:schemeClr val="accent6"/>
          </a:lnRef>
          <a:fillRef idx="3">
            <a:schemeClr val="accent6"/>
          </a:fillRef>
          <a:effectRef idx="2">
            <a:schemeClr val="accent6"/>
          </a:effectRef>
          <a:fontRef idx="minor">
            <a:schemeClr val="lt1"/>
          </a:fontRef>
        </p:style>
        <p:txBody>
          <a:bodyPr lIns="91432" tIns="45717" rIns="91432" bIns="45717" rtlCol="0" anchor="t"/>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914287"/>
            <a:r>
              <a:rPr lang="en-US" sz="2000" dirty="0">
                <a:solidFill>
                  <a:srgbClr val="FFFFFF"/>
                </a:solidFill>
              </a:rPr>
              <a:t>User Properties</a:t>
            </a:r>
          </a:p>
        </p:txBody>
      </p:sp>
      <p:sp>
        <p:nvSpPr>
          <p:cNvPr id="45" name="Rectangle 44">
            <a:extLst>
              <a:ext uri="{FF2B5EF4-FFF2-40B4-BE49-F238E27FC236}">
                <a16:creationId xmlns:a16="http://schemas.microsoft.com/office/drawing/2014/main" id="{D1BA3DAB-3A34-42F4-B9E8-E7A1EA34C69E}"/>
              </a:ext>
            </a:extLst>
          </p:cNvPr>
          <p:cNvSpPr/>
          <p:nvPr/>
        </p:nvSpPr>
        <p:spPr bwMode="auto">
          <a:xfrm>
            <a:off x="6763451" y="2190492"/>
            <a:ext cx="832338" cy="386861"/>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Key</a:t>
            </a:r>
          </a:p>
        </p:txBody>
      </p:sp>
      <p:sp>
        <p:nvSpPr>
          <p:cNvPr id="46" name="Rectangle 45">
            <a:extLst>
              <a:ext uri="{FF2B5EF4-FFF2-40B4-BE49-F238E27FC236}">
                <a16:creationId xmlns:a16="http://schemas.microsoft.com/office/drawing/2014/main" id="{7EB6CE9E-F76C-452A-BF22-4F1C60767B0D}"/>
              </a:ext>
            </a:extLst>
          </p:cNvPr>
          <p:cNvSpPr/>
          <p:nvPr/>
        </p:nvSpPr>
        <p:spPr bwMode="auto">
          <a:xfrm>
            <a:off x="7748189" y="2184628"/>
            <a:ext cx="3130062" cy="386861"/>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Value</a:t>
            </a:r>
          </a:p>
        </p:txBody>
      </p:sp>
      <p:sp>
        <p:nvSpPr>
          <p:cNvPr id="47" name="Rectangle 46">
            <a:extLst>
              <a:ext uri="{FF2B5EF4-FFF2-40B4-BE49-F238E27FC236}">
                <a16:creationId xmlns:a16="http://schemas.microsoft.com/office/drawing/2014/main" id="{2FD99DAC-FCF9-44DE-9A94-76485471660F}"/>
              </a:ext>
            </a:extLst>
          </p:cNvPr>
          <p:cNvSpPr/>
          <p:nvPr/>
        </p:nvSpPr>
        <p:spPr bwMode="auto">
          <a:xfrm>
            <a:off x="6763451" y="2671137"/>
            <a:ext cx="832338" cy="386861"/>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Key</a:t>
            </a:r>
          </a:p>
        </p:txBody>
      </p:sp>
      <p:sp>
        <p:nvSpPr>
          <p:cNvPr id="48" name="Rectangle 47">
            <a:extLst>
              <a:ext uri="{FF2B5EF4-FFF2-40B4-BE49-F238E27FC236}">
                <a16:creationId xmlns:a16="http://schemas.microsoft.com/office/drawing/2014/main" id="{69544E01-DB75-4041-83AD-29A709342F1C}"/>
              </a:ext>
            </a:extLst>
          </p:cNvPr>
          <p:cNvSpPr/>
          <p:nvPr/>
        </p:nvSpPr>
        <p:spPr bwMode="auto">
          <a:xfrm>
            <a:off x="7748189" y="2665273"/>
            <a:ext cx="3130062" cy="386861"/>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Value</a:t>
            </a:r>
          </a:p>
        </p:txBody>
      </p:sp>
      <p:sp>
        <p:nvSpPr>
          <p:cNvPr id="49" name="Rectangle 48">
            <a:extLst>
              <a:ext uri="{FF2B5EF4-FFF2-40B4-BE49-F238E27FC236}">
                <a16:creationId xmlns:a16="http://schemas.microsoft.com/office/drawing/2014/main" id="{EE51DFC8-3153-4FB8-8EDD-8F96165AC08A}"/>
              </a:ext>
            </a:extLst>
          </p:cNvPr>
          <p:cNvSpPr/>
          <p:nvPr/>
        </p:nvSpPr>
        <p:spPr bwMode="auto">
          <a:xfrm>
            <a:off x="6763451" y="5342996"/>
            <a:ext cx="4114800" cy="662353"/>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Body</a:t>
            </a:r>
          </a:p>
        </p:txBody>
      </p:sp>
      <p:sp>
        <p:nvSpPr>
          <p:cNvPr id="50" name="Rectangle 49">
            <a:extLst>
              <a:ext uri="{FF2B5EF4-FFF2-40B4-BE49-F238E27FC236}">
                <a16:creationId xmlns:a16="http://schemas.microsoft.com/office/drawing/2014/main" id="{2EA8B062-6E22-4AE6-8CE2-C2749BE88733}"/>
              </a:ext>
            </a:extLst>
          </p:cNvPr>
          <p:cNvSpPr/>
          <p:nvPr/>
        </p:nvSpPr>
        <p:spPr>
          <a:xfrm>
            <a:off x="6600055" y="3279736"/>
            <a:ext cx="4454042" cy="1482966"/>
          </a:xfrm>
          <a:prstGeom prst="rect">
            <a:avLst/>
          </a:prstGeom>
          <a:solidFill>
            <a:schemeClr val="bg2">
              <a:alpha val="66000"/>
            </a:schemeClr>
          </a:solidFill>
        </p:spPr>
        <p:style>
          <a:lnRef idx="1">
            <a:schemeClr val="accent6"/>
          </a:lnRef>
          <a:fillRef idx="3">
            <a:schemeClr val="accent6"/>
          </a:fillRef>
          <a:effectRef idx="2">
            <a:schemeClr val="accent6"/>
          </a:effectRef>
          <a:fontRef idx="minor">
            <a:schemeClr val="lt1"/>
          </a:fontRef>
        </p:style>
        <p:txBody>
          <a:bodyPr lIns="91432" tIns="45717" rIns="91432" bIns="45717" rtlCol="0" anchor="t"/>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914287"/>
            <a:r>
              <a:rPr lang="en-US" sz="2000" dirty="0">
                <a:solidFill>
                  <a:srgbClr val="FFFFFF"/>
                </a:solidFill>
              </a:rPr>
              <a:t>System Properties</a:t>
            </a:r>
          </a:p>
        </p:txBody>
      </p:sp>
      <p:sp>
        <p:nvSpPr>
          <p:cNvPr id="51" name="Rectangle 50">
            <a:extLst>
              <a:ext uri="{FF2B5EF4-FFF2-40B4-BE49-F238E27FC236}">
                <a16:creationId xmlns:a16="http://schemas.microsoft.com/office/drawing/2014/main" id="{29667C90-164D-4A99-B9E7-61D613F18C3B}"/>
              </a:ext>
            </a:extLst>
          </p:cNvPr>
          <p:cNvSpPr/>
          <p:nvPr/>
        </p:nvSpPr>
        <p:spPr bwMode="auto">
          <a:xfrm>
            <a:off x="6763451" y="3807273"/>
            <a:ext cx="2128832" cy="386861"/>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23" fontAlgn="base">
              <a:spcBef>
                <a:spcPct val="0"/>
              </a:spcBef>
              <a:spcAft>
                <a:spcPct val="0"/>
              </a:spcAft>
            </a:pPr>
            <a:r>
              <a:rPr lang="en-US" dirty="0" err="1"/>
              <a:t>EnqueuedTimeUtc</a:t>
            </a:r>
            <a:endParaRPr lang="en-US" sz="2300" dirty="0">
              <a:gradFill>
                <a:gsLst>
                  <a:gs pos="0">
                    <a:srgbClr val="FFFFFF"/>
                  </a:gs>
                  <a:gs pos="100000">
                    <a:srgbClr val="FFFFFF"/>
                  </a:gs>
                </a:gsLst>
                <a:lin ang="5400000" scaled="0"/>
              </a:gradFill>
            </a:endParaRPr>
          </a:p>
        </p:txBody>
      </p:sp>
      <p:sp>
        <p:nvSpPr>
          <p:cNvPr id="52" name="Rectangle 51">
            <a:extLst>
              <a:ext uri="{FF2B5EF4-FFF2-40B4-BE49-F238E27FC236}">
                <a16:creationId xmlns:a16="http://schemas.microsoft.com/office/drawing/2014/main" id="{99168946-5BAA-4C75-8469-25E3C03B7437}"/>
              </a:ext>
            </a:extLst>
          </p:cNvPr>
          <p:cNvSpPr/>
          <p:nvPr/>
        </p:nvSpPr>
        <p:spPr bwMode="auto">
          <a:xfrm>
            <a:off x="9000161" y="3801409"/>
            <a:ext cx="1878089" cy="386861"/>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Value</a:t>
            </a:r>
          </a:p>
        </p:txBody>
      </p:sp>
      <p:sp>
        <p:nvSpPr>
          <p:cNvPr id="53" name="Rectangle 52">
            <a:extLst>
              <a:ext uri="{FF2B5EF4-FFF2-40B4-BE49-F238E27FC236}">
                <a16:creationId xmlns:a16="http://schemas.microsoft.com/office/drawing/2014/main" id="{A3F4C671-4498-45F3-B36E-7A963BE91B73}"/>
              </a:ext>
            </a:extLst>
          </p:cNvPr>
          <p:cNvSpPr/>
          <p:nvPr/>
        </p:nvSpPr>
        <p:spPr bwMode="auto">
          <a:xfrm>
            <a:off x="6763451" y="4287918"/>
            <a:ext cx="2128832" cy="386861"/>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23" fontAlgn="base">
              <a:spcBef>
                <a:spcPct val="0"/>
              </a:spcBef>
              <a:spcAft>
                <a:spcPct val="0"/>
              </a:spcAft>
            </a:pPr>
            <a:r>
              <a:rPr lang="en-US" dirty="0" err="1"/>
              <a:t>LockTocken</a:t>
            </a:r>
            <a:endParaRPr lang="en-US" dirty="0"/>
          </a:p>
        </p:txBody>
      </p:sp>
      <p:sp>
        <p:nvSpPr>
          <p:cNvPr id="54" name="Rectangle 53">
            <a:extLst>
              <a:ext uri="{FF2B5EF4-FFF2-40B4-BE49-F238E27FC236}">
                <a16:creationId xmlns:a16="http://schemas.microsoft.com/office/drawing/2014/main" id="{C633C30F-BAF6-472B-AF85-CF5AF06A3B24}"/>
              </a:ext>
            </a:extLst>
          </p:cNvPr>
          <p:cNvSpPr/>
          <p:nvPr/>
        </p:nvSpPr>
        <p:spPr bwMode="auto">
          <a:xfrm>
            <a:off x="9000161" y="4282054"/>
            <a:ext cx="1878090" cy="386861"/>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Value</a:t>
            </a:r>
          </a:p>
        </p:txBody>
      </p:sp>
    </p:spTree>
    <p:extLst>
      <p:ext uri="{BB962C8B-B14F-4D97-AF65-F5344CB8AC3E}">
        <p14:creationId xmlns:p14="http://schemas.microsoft.com/office/powerpoint/2010/main" val="299290497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1CE49-836F-4C5D-9D24-320CB902D4B8}"/>
              </a:ext>
            </a:extLst>
          </p:cNvPr>
          <p:cNvSpPr>
            <a:spLocks noGrp="1"/>
          </p:cNvSpPr>
          <p:nvPr>
            <p:ph type="title"/>
          </p:nvPr>
        </p:nvSpPr>
        <p:spPr/>
        <p:txBody>
          <a:bodyPr/>
          <a:lstStyle/>
          <a:p>
            <a:r>
              <a:rPr lang="en-US" dirty="0"/>
              <a:t>Create Message (.NET Core)</a:t>
            </a:r>
          </a:p>
        </p:txBody>
      </p:sp>
      <p:sp>
        <p:nvSpPr>
          <p:cNvPr id="4" name="Rectangle 3">
            <a:extLst>
              <a:ext uri="{FF2B5EF4-FFF2-40B4-BE49-F238E27FC236}">
                <a16:creationId xmlns:a16="http://schemas.microsoft.com/office/drawing/2014/main" id="{8B3A13B9-5431-4885-B3DF-BC3083A06A78}"/>
              </a:ext>
            </a:extLst>
          </p:cNvPr>
          <p:cNvSpPr/>
          <p:nvPr/>
        </p:nvSpPr>
        <p:spPr>
          <a:xfrm>
            <a:off x="1789612" y="1634426"/>
            <a:ext cx="8477794" cy="3970318"/>
          </a:xfrm>
          <a:prstGeom prst="rect">
            <a:avLst/>
          </a:prstGeom>
        </p:spPr>
        <p:txBody>
          <a:bodyPr wrap="square">
            <a:spAutoFit/>
          </a:bodyPr>
          <a:lstStyle/>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message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a:rPr>
              <a:t>Message</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message.UserProperties.Add</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"USECASE"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"UC-2.1-REQ"</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message.TimeToLive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TimeSpan.FromMinutes</a:t>
            </a:r>
            <a:r>
              <a:rPr lang="en-US" dirty="0">
                <a:solidFill>
                  <a:srgbClr val="000000"/>
                </a:solidFill>
                <a:latin typeface="Consolas" panose="020B0609020204030204" pitchFamily="49" charset="0"/>
              </a:rPr>
              <a:t>(10);</a:t>
            </a:r>
            <a:endParaRPr lang="en-US" dirty="0"/>
          </a:p>
          <a:p>
            <a:r>
              <a:rPr lang="en-US" dirty="0" err="1">
                <a:solidFill>
                  <a:prstClr val="black"/>
                </a:solidFill>
                <a:latin typeface="Consolas"/>
              </a:rPr>
              <a:t>message.ReplyTo</a:t>
            </a:r>
            <a:r>
              <a:rPr lang="en-US" dirty="0">
                <a:solidFill>
                  <a:prstClr val="black"/>
                </a:solidFill>
                <a:latin typeface="Consolas"/>
              </a:rPr>
              <a:t> = </a:t>
            </a:r>
            <a:r>
              <a:rPr lang="en-US" dirty="0">
                <a:solidFill>
                  <a:srgbClr val="A31515"/>
                </a:solidFill>
                <a:latin typeface="Consolas"/>
              </a:rPr>
              <a:t>“sb://daenet.servicebus.windows.net/</a:t>
            </a:r>
            <a:r>
              <a:rPr lang="en-US" dirty="0" err="1">
                <a:solidFill>
                  <a:srgbClr val="A31515"/>
                </a:solidFill>
                <a:latin typeface="Consolas"/>
              </a:rPr>
              <a:t>myqueue</a:t>
            </a:r>
            <a:r>
              <a:rPr lang="en-US" dirty="0">
                <a:solidFill>
                  <a:srgbClr val="A31515"/>
                </a:solidFill>
                <a:latin typeface="Consolas"/>
              </a:rPr>
              <a:t>/1"</a:t>
            </a:r>
            <a:endParaRPr lang="en-US" dirty="0">
              <a:solidFill>
                <a:srgbClr val="00B050"/>
              </a:solidFill>
              <a:latin typeface="Consolas"/>
            </a:endParaRPr>
          </a:p>
          <a:p>
            <a:endParaRPr lang="en-US" dirty="0">
              <a:solidFill>
                <a:srgbClr val="00B050"/>
              </a:solidFill>
              <a:latin typeface="Consolas"/>
            </a:endParaRPr>
          </a:p>
          <a:p>
            <a:r>
              <a:rPr lang="en-US" dirty="0">
                <a:solidFill>
                  <a:srgbClr val="00B050"/>
                </a:solidFill>
                <a:latin typeface="Consolas"/>
              </a:rPr>
              <a:t>// Shows how to send complex type instance</a:t>
            </a:r>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obj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a:rPr>
              <a:t>Book</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Isbn</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"DE123"</a:t>
            </a:r>
            <a:r>
              <a:rPr lang="en-US" dirty="0">
                <a:solidFill>
                  <a:srgbClr val="000000"/>
                </a:solidFill>
                <a:latin typeface="Consolas" panose="020B0609020204030204" pitchFamily="49" charset="0"/>
              </a:rPr>
              <a:t>, Title = </a:t>
            </a:r>
            <a:r>
              <a:rPr lang="en-US" dirty="0">
                <a:solidFill>
                  <a:srgbClr val="A31515"/>
                </a:solidFill>
                <a:latin typeface="Consolas" panose="020B0609020204030204" pitchFamily="49" charset="0"/>
              </a:rPr>
              <a:t>"The life of 	</a:t>
            </a:r>
            <a:r>
              <a:rPr lang="en-US" dirty="0" err="1">
                <a:solidFill>
                  <a:srgbClr val="A31515"/>
                </a:solidFill>
                <a:latin typeface="Consolas" panose="020B0609020204030204" pitchFamily="49" charset="0"/>
              </a:rPr>
              <a:t>Smittywerben</a:t>
            </a:r>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Jaggermanjanson</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p>
          <a:p>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jsonObj</a:t>
            </a:r>
            <a:r>
              <a:rPr lang="en-US" dirty="0">
                <a:solidFill>
                  <a:srgbClr val="000000"/>
                </a:solidFill>
                <a:latin typeface="Consolas" panose="020B0609020204030204" pitchFamily="49" charset="0"/>
              </a:rPr>
              <a:t> = </a:t>
            </a:r>
            <a:r>
              <a:rPr lang="en-US" dirty="0" err="1">
                <a:solidFill>
                  <a:srgbClr val="2B91AF"/>
                </a:solidFill>
                <a:latin typeface="Consolas"/>
              </a:rPr>
              <a:t>JsonConvert</a:t>
            </a:r>
            <a:r>
              <a:rPr lang="en-US" dirty="0" err="1">
                <a:solidFill>
                  <a:srgbClr val="000000"/>
                </a:solidFill>
                <a:latin typeface="Consolas" panose="020B0609020204030204" pitchFamily="49" charset="0"/>
              </a:rPr>
              <a:t>.SerializeObject</a:t>
            </a:r>
            <a:r>
              <a:rPr lang="en-US" dirty="0">
                <a:solidFill>
                  <a:srgbClr val="000000"/>
                </a:solidFill>
                <a:latin typeface="Consolas" panose="020B0609020204030204" pitchFamily="49" charset="0"/>
              </a:rPr>
              <a:t>(obj);</a:t>
            </a:r>
          </a:p>
          <a:p>
            <a:r>
              <a:rPr lang="en-US" dirty="0">
                <a:solidFill>
                  <a:srgbClr val="0000FF"/>
                </a:solidFill>
                <a:latin typeface="Consolas" panose="020B0609020204030204" pitchFamily="49" charset="0"/>
              </a:rPr>
              <a:t>byte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binData</a:t>
            </a:r>
            <a:r>
              <a:rPr lang="en-US" dirty="0">
                <a:solidFill>
                  <a:srgbClr val="000000"/>
                </a:solidFill>
                <a:latin typeface="Consolas" panose="020B0609020204030204" pitchFamily="49" charset="0"/>
              </a:rPr>
              <a:t> = </a:t>
            </a:r>
            <a:r>
              <a:rPr lang="en-US" dirty="0">
                <a:solidFill>
                  <a:srgbClr val="2B91AF"/>
                </a:solidFill>
                <a:latin typeface="Consolas"/>
              </a:rPr>
              <a:t>Encoding</a:t>
            </a:r>
            <a:r>
              <a:rPr lang="en-US" dirty="0">
                <a:solidFill>
                  <a:srgbClr val="000000"/>
                </a:solidFill>
                <a:latin typeface="Consolas" panose="020B0609020204030204" pitchFamily="49" charset="0"/>
              </a:rPr>
              <a:t>.UTF8.GetBytes(</a:t>
            </a:r>
            <a:r>
              <a:rPr lang="en-US" dirty="0" err="1">
                <a:solidFill>
                  <a:srgbClr val="000000"/>
                </a:solidFill>
                <a:latin typeface="Consolas" panose="020B0609020204030204" pitchFamily="49" charset="0"/>
              </a:rPr>
              <a:t>jsonObj</a:t>
            </a:r>
            <a:r>
              <a:rPr lang="en-US" dirty="0">
                <a:solidFill>
                  <a:srgbClr val="000000"/>
                </a:solidFill>
                <a:latin typeface="Consolas" panose="020B0609020204030204" pitchFamily="49" charset="0"/>
              </a:rPr>
              <a:t>);</a:t>
            </a:r>
            <a:endParaRPr lang="en-US" dirty="0"/>
          </a:p>
          <a:p>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message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a:rPr>
              <a:t>Message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binData</a:t>
            </a:r>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10011075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1DBD41-FA92-4CFF-9513-F189CCC32DE5}"/>
              </a:ext>
            </a:extLst>
          </p:cNvPr>
          <p:cNvSpPr>
            <a:spLocks noGrp="1"/>
          </p:cNvSpPr>
          <p:nvPr>
            <p:ph type="title"/>
          </p:nvPr>
        </p:nvSpPr>
        <p:spPr>
          <a:xfrm>
            <a:off x="269241" y="2084186"/>
            <a:ext cx="9859116" cy="1471878"/>
          </a:xfrm>
        </p:spPr>
        <p:txBody>
          <a:bodyPr/>
          <a:lstStyle/>
          <a:p>
            <a:r>
              <a:rPr lang="en-US" dirty="0"/>
              <a:t>Queues</a:t>
            </a:r>
            <a:br>
              <a:rPr lang="en-US" dirty="0"/>
            </a:br>
            <a:r>
              <a:rPr lang="en-US" sz="3600" dirty="0"/>
              <a:t>Point to Point pattern</a:t>
            </a:r>
            <a:endParaRPr lang="de-DE" sz="3600" dirty="0"/>
          </a:p>
        </p:txBody>
      </p:sp>
    </p:spTree>
    <p:extLst>
      <p:ext uri="{BB962C8B-B14F-4D97-AF65-F5344CB8AC3E}">
        <p14:creationId xmlns:p14="http://schemas.microsoft.com/office/powerpoint/2010/main" val="34338254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1138" y="677899"/>
            <a:ext cx="8363938" cy="747897"/>
          </a:xfrm>
        </p:spPr>
        <p:txBody>
          <a:bodyPr/>
          <a:lstStyle/>
          <a:p>
            <a:r>
              <a:rPr lang="en-US" dirty="0">
                <a:solidFill>
                  <a:srgbClr val="09009E"/>
                </a:solidFill>
              </a:rPr>
              <a:t>Queues</a:t>
            </a:r>
          </a:p>
        </p:txBody>
      </p:sp>
      <p:sp>
        <p:nvSpPr>
          <p:cNvPr id="12" name="Rectangle 11"/>
          <p:cNvSpPr/>
          <p:nvPr/>
        </p:nvSpPr>
        <p:spPr bwMode="auto">
          <a:xfrm>
            <a:off x="2727041" y="3169763"/>
            <a:ext cx="3311658" cy="2249373"/>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96" tIns="68598" rIns="68595" bIns="0" numCol="1" rtlCol="0" anchor="t" anchorCtr="0" compatLnSpc="1">
            <a:prstTxWarp prst="textNoShape">
              <a:avLst/>
            </a:prstTxWarp>
          </a:bodyPr>
          <a:lstStyle/>
          <a:p>
            <a:pPr defTabSz="685757" fontAlgn="base">
              <a:spcBef>
                <a:spcPct val="0"/>
              </a:spcBef>
              <a:spcAft>
                <a:spcPts val="450"/>
              </a:spcAft>
            </a:pPr>
            <a:r>
              <a:rPr lang="en-US" sz="2401"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Load Leveling</a:t>
            </a:r>
          </a:p>
          <a:p>
            <a:pPr defTabSz="685757" fontAlgn="base">
              <a:spcBef>
                <a:spcPct val="0"/>
              </a:spcBef>
              <a:spcAft>
                <a:spcPts val="450"/>
              </a:spcAft>
            </a:pPr>
            <a:r>
              <a:rPr lang="en-US" sz="14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Receiver receives and processes at its own pace. Can never be overloaded. Can add receivers as queue length grows, reduce receiver if queue length is low or zero. Gracefully handles traffic spikes by never stressing out the backend.</a:t>
            </a:r>
          </a:p>
        </p:txBody>
      </p:sp>
      <p:sp>
        <p:nvSpPr>
          <p:cNvPr id="13" name="Rectangle 12"/>
          <p:cNvSpPr/>
          <p:nvPr/>
        </p:nvSpPr>
        <p:spPr bwMode="auto">
          <a:xfrm>
            <a:off x="6228723" y="3169763"/>
            <a:ext cx="3311658" cy="2249373"/>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96" tIns="68598" rIns="68595" bIns="0" numCol="1" rtlCol="0" anchor="t" anchorCtr="0" compatLnSpc="1">
            <a:prstTxWarp prst="textNoShape">
              <a:avLst/>
            </a:prstTxWarp>
          </a:bodyPr>
          <a:lstStyle/>
          <a:p>
            <a:pPr defTabSz="685757" fontAlgn="base">
              <a:spcBef>
                <a:spcPct val="0"/>
              </a:spcBef>
              <a:spcAft>
                <a:spcPts val="450"/>
              </a:spcAft>
            </a:pPr>
            <a:r>
              <a:rPr lang="en-US" sz="2401"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Offline/Batch</a:t>
            </a:r>
          </a:p>
          <a:p>
            <a:pPr defTabSz="685757" fontAlgn="base">
              <a:spcBef>
                <a:spcPct val="0"/>
              </a:spcBef>
              <a:spcAft>
                <a:spcPct val="0"/>
              </a:spcAft>
            </a:pPr>
            <a:r>
              <a:rPr lang="en-US" sz="15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Allows taking the receiver offline for servicing or other reasons. Requests are buffered up until the receiver is available again.</a:t>
            </a:r>
          </a:p>
        </p:txBody>
      </p:sp>
      <p:grpSp>
        <p:nvGrpSpPr>
          <p:cNvPr id="16" name="Group 15"/>
          <p:cNvGrpSpPr/>
          <p:nvPr/>
        </p:nvGrpSpPr>
        <p:grpSpPr>
          <a:xfrm>
            <a:off x="2741722" y="1708613"/>
            <a:ext cx="6637837" cy="1151798"/>
            <a:chOff x="1623205" y="1430240"/>
            <a:chExt cx="8848144" cy="1535331"/>
          </a:xfrm>
        </p:grpSpPr>
        <p:sp>
          <p:nvSpPr>
            <p:cNvPr id="18" name="Rectangle 17"/>
            <p:cNvSpPr/>
            <p:nvPr/>
          </p:nvSpPr>
          <p:spPr bwMode="auto">
            <a:xfrm>
              <a:off x="4778217" y="1430240"/>
              <a:ext cx="2538121"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503" tIns="33752" rIns="67503" bIns="33752" numCol="1" rtlCol="0" anchor="ctr" anchorCtr="0" compatLnSpc="1">
              <a:prstTxWarp prst="textNoShape">
                <a:avLst/>
              </a:prstTxWarp>
            </a:bodyPr>
            <a:lstStyle/>
            <a:p>
              <a:pPr algn="ctr" defTabSz="674841" fontAlgn="base">
                <a:spcBef>
                  <a:spcPct val="0"/>
                </a:spcBef>
                <a:spcAft>
                  <a:spcPct val="0"/>
                </a:spcAft>
              </a:pPr>
              <a:endParaRPr lang="en-US" sz="1350" dirty="0">
                <a:solidFill>
                  <a:srgbClr val="FFFFFF"/>
                </a:solidFill>
              </a:endParaRPr>
            </a:p>
          </p:txBody>
        </p:sp>
        <p:sp>
          <p:nvSpPr>
            <p:cNvPr id="19" name="Rectangle 18"/>
            <p:cNvSpPr/>
            <p:nvPr/>
          </p:nvSpPr>
          <p:spPr bwMode="auto">
            <a:xfrm>
              <a:off x="4920468" y="1589480"/>
              <a:ext cx="2253618" cy="736602"/>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137196" numCol="1" rtlCol="0" anchor="ctr" anchorCtr="0" compatLnSpc="1">
              <a:prstTxWarp prst="textNoShape">
                <a:avLst/>
              </a:prstTxWarp>
            </a:bodyPr>
            <a:lstStyle/>
            <a:p>
              <a:pPr algn="ctr" defTabSz="685757" fontAlgn="base">
                <a:spcBef>
                  <a:spcPct val="0"/>
                </a:spcBef>
                <a:spcAft>
                  <a:spcPct val="0"/>
                </a:spcAft>
              </a:pPr>
              <a:r>
                <a:rPr lang="en-US" sz="2701" dirty="0">
                  <a:ln>
                    <a:solidFill>
                      <a:schemeClr val="bg1">
                        <a:alpha val="0"/>
                      </a:schemeClr>
                    </a:solidFill>
                  </a:ln>
                  <a:solidFill>
                    <a:srgbClr val="595959">
                      <a:alpha val="99000"/>
                    </a:srgbClr>
                  </a:solidFill>
                  <a:latin typeface="Segoe UI Light" pitchFamily="34" charset="0"/>
                </a:rPr>
                <a:t>Queue</a:t>
              </a:r>
              <a:endParaRPr lang="en-US" sz="2401" dirty="0">
                <a:ln>
                  <a:solidFill>
                    <a:schemeClr val="bg1">
                      <a:alpha val="0"/>
                    </a:schemeClr>
                  </a:solidFill>
                </a:ln>
                <a:solidFill>
                  <a:srgbClr val="595959">
                    <a:alpha val="99000"/>
                  </a:srgbClr>
                </a:solidFill>
                <a:latin typeface="Segoe UI Light" pitchFamily="34" charset="0"/>
              </a:endParaRPr>
            </a:p>
          </p:txBody>
        </p:sp>
        <p:sp>
          <p:nvSpPr>
            <p:cNvPr id="20" name="Oval 19"/>
            <p:cNvSpPr/>
            <p:nvPr/>
          </p:nvSpPr>
          <p:spPr bwMode="auto">
            <a:xfrm>
              <a:off x="1623205" y="1430240"/>
              <a:ext cx="1055076" cy="1055076"/>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7503" tIns="33752" rIns="67503" bIns="33752" numCol="1" rtlCol="0" anchor="ctr" anchorCtr="0" compatLnSpc="1">
              <a:prstTxWarp prst="textNoShape">
                <a:avLst/>
              </a:prstTxWarp>
            </a:bodyPr>
            <a:lstStyle/>
            <a:p>
              <a:pPr algn="ctr" defTabSz="674841" fontAlgn="base">
                <a:spcBef>
                  <a:spcPct val="0"/>
                </a:spcBef>
                <a:spcAft>
                  <a:spcPct val="0"/>
                </a:spcAft>
              </a:pPr>
              <a:r>
                <a:rPr lang="en-US" sz="3001" dirty="0">
                  <a:ln>
                    <a:solidFill>
                      <a:schemeClr val="bg1">
                        <a:alpha val="0"/>
                      </a:schemeClr>
                    </a:solidFill>
                  </a:ln>
                  <a:gradFill>
                    <a:gsLst>
                      <a:gs pos="0">
                        <a:srgbClr val="FFFFFF"/>
                      </a:gs>
                      <a:gs pos="100000">
                        <a:srgbClr val="FFFFFF"/>
                      </a:gs>
                    </a:gsLst>
                    <a:lin ang="5400000" scaled="0"/>
                  </a:gradFill>
                </a:rPr>
                <a:t>S</a:t>
              </a:r>
            </a:p>
          </p:txBody>
        </p:sp>
        <p:sp>
          <p:nvSpPr>
            <p:cNvPr id="21" name="Oval 20"/>
            <p:cNvSpPr/>
            <p:nvPr/>
          </p:nvSpPr>
          <p:spPr bwMode="auto">
            <a:xfrm>
              <a:off x="9416273" y="1430240"/>
              <a:ext cx="1055076" cy="1055076"/>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7503" tIns="33752" rIns="67503" bIns="33752" numCol="1" rtlCol="0" anchor="ctr" anchorCtr="0" compatLnSpc="1">
              <a:prstTxWarp prst="textNoShape">
                <a:avLst/>
              </a:prstTxWarp>
            </a:bodyPr>
            <a:lstStyle/>
            <a:p>
              <a:pPr algn="ctr" defTabSz="674841" fontAlgn="base">
                <a:spcBef>
                  <a:spcPct val="0"/>
                </a:spcBef>
                <a:spcAft>
                  <a:spcPct val="0"/>
                </a:spcAft>
              </a:pPr>
              <a:r>
                <a:rPr lang="en-US" sz="3001" dirty="0">
                  <a:ln>
                    <a:solidFill>
                      <a:schemeClr val="bg1">
                        <a:alpha val="0"/>
                      </a:schemeClr>
                    </a:solidFill>
                  </a:ln>
                  <a:gradFill>
                    <a:gsLst>
                      <a:gs pos="0">
                        <a:srgbClr val="FFFFFF"/>
                      </a:gs>
                      <a:gs pos="100000">
                        <a:srgbClr val="FFFFFF"/>
                      </a:gs>
                    </a:gsLst>
                    <a:lin ang="5400000" scaled="0"/>
                  </a:gradFill>
                </a:rPr>
                <a:t>R</a:t>
              </a:r>
            </a:p>
          </p:txBody>
        </p:sp>
        <p:cxnSp>
          <p:nvCxnSpPr>
            <p:cNvPr id="22" name="Straight Arrow Connector 21"/>
            <p:cNvCxnSpPr/>
            <p:nvPr/>
          </p:nvCxnSpPr>
          <p:spPr>
            <a:xfrm>
              <a:off x="2678281" y="1957778"/>
              <a:ext cx="2099936" cy="0"/>
            </a:xfrm>
            <a:prstGeom prst="straightConnector1">
              <a:avLst/>
            </a:pr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316338" y="1957778"/>
              <a:ext cx="2099936" cy="0"/>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5714250" y="2217337"/>
              <a:ext cx="760358" cy="748234"/>
              <a:chOff x="5938838" y="5600700"/>
              <a:chExt cx="2090737" cy="2057400"/>
            </a:xfrm>
          </p:grpSpPr>
          <p:sp>
            <p:nvSpPr>
              <p:cNvPr id="27"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bg1">
                  <a:lumMod val="95000"/>
                </a:schemeClr>
              </a:solidFill>
              <a:ln>
                <a:noFill/>
              </a:ln>
            </p:spPr>
            <p:txBody>
              <a:bodyPr vert="horz" wrap="square" lIns="68598" tIns="34299" rIns="68598" bIns="34299" numCol="1" anchor="t" anchorCtr="0" compatLnSpc="1">
                <a:prstTxWarp prst="textNoShape">
                  <a:avLst/>
                </a:prstTxWarp>
              </a:bodyPr>
              <a:lstStyle/>
              <a:p>
                <a:endParaRPr lang="en-US" sz="1350" dirty="0"/>
              </a:p>
            </p:txBody>
          </p:sp>
          <p:sp>
            <p:nvSpPr>
              <p:cNvPr id="28"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350" dirty="0"/>
              </a:p>
            </p:txBody>
          </p:sp>
        </p:grpSp>
      </p:grpSp>
    </p:spTree>
    <p:extLst>
      <p:ext uri="{BB962C8B-B14F-4D97-AF65-F5344CB8AC3E}">
        <p14:creationId xmlns:p14="http://schemas.microsoft.com/office/powerpoint/2010/main" val="62606666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8671" y="690511"/>
            <a:ext cx="8363938" cy="747897"/>
          </a:xfrm>
        </p:spPr>
        <p:txBody>
          <a:bodyPr/>
          <a:lstStyle/>
          <a:p>
            <a:r>
              <a:rPr lang="en-US" dirty="0">
                <a:solidFill>
                  <a:srgbClr val="09009E"/>
                </a:solidFill>
              </a:rPr>
              <a:t>Queues</a:t>
            </a:r>
          </a:p>
        </p:txBody>
      </p:sp>
      <p:sp>
        <p:nvSpPr>
          <p:cNvPr id="22" name="Rectangle 21"/>
          <p:cNvSpPr/>
          <p:nvPr/>
        </p:nvSpPr>
        <p:spPr bwMode="auto">
          <a:xfrm>
            <a:off x="4216832" y="3309020"/>
            <a:ext cx="3758339" cy="224937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96" tIns="68598" rIns="68595" bIns="0" numCol="1" rtlCol="0" anchor="t" anchorCtr="0" compatLnSpc="1">
            <a:prstTxWarp prst="textNoShape">
              <a:avLst/>
            </a:prstTxWarp>
          </a:bodyPr>
          <a:lstStyle/>
          <a:p>
            <a:pPr defTabSz="685757" fontAlgn="base">
              <a:spcBef>
                <a:spcPct val="0"/>
              </a:spcBef>
              <a:spcAft>
                <a:spcPts val="450"/>
              </a:spcAft>
            </a:pPr>
            <a:r>
              <a:rPr lang="en-US" sz="2401"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Load Balancing</a:t>
            </a:r>
          </a:p>
          <a:p>
            <a:pPr defTabSz="685757" fontAlgn="base">
              <a:spcBef>
                <a:spcPct val="0"/>
              </a:spcBef>
              <a:spcAft>
                <a:spcPct val="0"/>
              </a:spcAft>
            </a:pPr>
            <a:r>
              <a:rPr lang="en-US" sz="15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Multiple receivers compete for messages on the same queue (or subscription). Provides automatic load balancing of work to receivers volunteering for jobs.</a:t>
            </a:r>
          </a:p>
          <a:p>
            <a:pPr defTabSz="685757" fontAlgn="base">
              <a:spcBef>
                <a:spcPct val="0"/>
              </a:spcBef>
              <a:spcAft>
                <a:spcPct val="0"/>
              </a:spcAft>
            </a:pPr>
            <a:r>
              <a:rPr lang="en-US" sz="15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Observing the queue length allows </a:t>
            </a:r>
            <a:br>
              <a:rPr lang="en-US" sz="15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br>
            <a:r>
              <a:rPr lang="en-US" sz="15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to determine whether more receivers </a:t>
            </a:r>
            <a:br>
              <a:rPr lang="en-US" sz="15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br>
            <a:r>
              <a:rPr lang="en-US" sz="15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are required.</a:t>
            </a:r>
          </a:p>
        </p:txBody>
      </p:sp>
      <p:sp>
        <p:nvSpPr>
          <p:cNvPr id="24" name="Rectangle 23"/>
          <p:cNvSpPr/>
          <p:nvPr/>
        </p:nvSpPr>
        <p:spPr bwMode="auto">
          <a:xfrm>
            <a:off x="5108598" y="1712502"/>
            <a:ext cx="1904087" cy="791514"/>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503" tIns="33752" rIns="67503" bIns="33752" numCol="1" rtlCol="0" anchor="ctr" anchorCtr="0" compatLnSpc="1">
            <a:prstTxWarp prst="textNoShape">
              <a:avLst/>
            </a:prstTxWarp>
          </a:bodyPr>
          <a:lstStyle/>
          <a:p>
            <a:pPr algn="ctr" defTabSz="674841" fontAlgn="base">
              <a:spcBef>
                <a:spcPct val="0"/>
              </a:spcBef>
              <a:spcAft>
                <a:spcPct val="0"/>
              </a:spcAft>
            </a:pPr>
            <a:endParaRPr lang="en-US" sz="1350" dirty="0">
              <a:solidFill>
                <a:srgbClr val="FFFFFF"/>
              </a:solidFill>
            </a:endParaRPr>
          </a:p>
        </p:txBody>
      </p:sp>
      <p:sp>
        <p:nvSpPr>
          <p:cNvPr id="25" name="Rectangle 24"/>
          <p:cNvSpPr/>
          <p:nvPr/>
        </p:nvSpPr>
        <p:spPr bwMode="auto">
          <a:xfrm>
            <a:off x="5215313" y="1831964"/>
            <a:ext cx="1690654" cy="552595"/>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137196" numCol="1" rtlCol="0" anchor="ctr" anchorCtr="0" compatLnSpc="1">
            <a:prstTxWarp prst="textNoShape">
              <a:avLst/>
            </a:prstTxWarp>
          </a:bodyPr>
          <a:lstStyle/>
          <a:p>
            <a:pPr algn="ctr" defTabSz="685757" fontAlgn="base">
              <a:spcBef>
                <a:spcPct val="0"/>
              </a:spcBef>
              <a:spcAft>
                <a:spcPct val="0"/>
              </a:spcAft>
            </a:pPr>
            <a:r>
              <a:rPr lang="en-US" sz="2701" dirty="0">
                <a:ln>
                  <a:solidFill>
                    <a:schemeClr val="bg1">
                      <a:alpha val="0"/>
                    </a:schemeClr>
                  </a:solidFill>
                </a:ln>
                <a:solidFill>
                  <a:srgbClr val="595959">
                    <a:alpha val="99000"/>
                  </a:srgbClr>
                </a:solidFill>
                <a:latin typeface="Segoe UI Light" pitchFamily="34" charset="0"/>
              </a:rPr>
              <a:t>Queue</a:t>
            </a:r>
          </a:p>
        </p:txBody>
      </p:sp>
      <p:sp>
        <p:nvSpPr>
          <p:cNvPr id="26" name="Oval 25"/>
          <p:cNvSpPr/>
          <p:nvPr/>
        </p:nvSpPr>
        <p:spPr bwMode="auto">
          <a:xfrm>
            <a:off x="2741722" y="1712502"/>
            <a:ext cx="791513" cy="791513"/>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7503" tIns="33752" rIns="67503" bIns="33752" numCol="1" rtlCol="0" anchor="ctr" anchorCtr="0" compatLnSpc="1">
            <a:prstTxWarp prst="textNoShape">
              <a:avLst/>
            </a:prstTxWarp>
          </a:bodyPr>
          <a:lstStyle/>
          <a:p>
            <a:pPr algn="ctr" defTabSz="674841" fontAlgn="base">
              <a:spcBef>
                <a:spcPct val="0"/>
              </a:spcBef>
              <a:spcAft>
                <a:spcPct val="0"/>
              </a:spcAft>
            </a:pPr>
            <a:r>
              <a:rPr lang="en-US" sz="3001" dirty="0">
                <a:ln>
                  <a:solidFill>
                    <a:schemeClr val="bg1">
                      <a:alpha val="0"/>
                    </a:schemeClr>
                  </a:solidFill>
                </a:ln>
                <a:gradFill>
                  <a:gsLst>
                    <a:gs pos="0">
                      <a:srgbClr val="FFFFFF"/>
                    </a:gs>
                    <a:gs pos="100000">
                      <a:srgbClr val="FFFFFF"/>
                    </a:gs>
                  </a:gsLst>
                  <a:lin ang="5400000" scaled="0"/>
                </a:gradFill>
              </a:rPr>
              <a:t>S</a:t>
            </a:r>
          </a:p>
        </p:txBody>
      </p:sp>
      <p:sp>
        <p:nvSpPr>
          <p:cNvPr id="28" name="Oval 27"/>
          <p:cNvSpPr/>
          <p:nvPr/>
        </p:nvSpPr>
        <p:spPr bwMode="auto">
          <a:xfrm>
            <a:off x="8593177" y="1765272"/>
            <a:ext cx="685980" cy="685979"/>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7503" tIns="33752" rIns="67503" bIns="33752" numCol="1" rtlCol="0" anchor="ctr" anchorCtr="0" compatLnSpc="1">
            <a:prstTxWarp prst="textNoShape">
              <a:avLst/>
            </a:prstTxWarp>
          </a:bodyPr>
          <a:lstStyle/>
          <a:p>
            <a:pPr algn="ctr" defTabSz="674841" fontAlgn="base">
              <a:spcBef>
                <a:spcPct val="0"/>
              </a:spcBef>
              <a:spcAft>
                <a:spcPct val="0"/>
              </a:spcAft>
            </a:pPr>
            <a:r>
              <a:rPr lang="en-US" sz="3001" dirty="0">
                <a:ln>
                  <a:solidFill>
                    <a:schemeClr val="bg1">
                      <a:alpha val="0"/>
                    </a:schemeClr>
                  </a:solidFill>
                </a:ln>
                <a:gradFill>
                  <a:gsLst>
                    <a:gs pos="0">
                      <a:srgbClr val="FFFFFF"/>
                    </a:gs>
                    <a:gs pos="100000">
                      <a:srgbClr val="FFFFFF"/>
                    </a:gs>
                  </a:gsLst>
                  <a:lin ang="5400000" scaled="0"/>
                </a:gradFill>
              </a:rPr>
              <a:t>R</a:t>
            </a:r>
          </a:p>
        </p:txBody>
      </p:sp>
      <p:sp>
        <p:nvSpPr>
          <p:cNvPr id="29" name="Oval 28"/>
          <p:cNvSpPr/>
          <p:nvPr/>
        </p:nvSpPr>
        <p:spPr bwMode="auto">
          <a:xfrm>
            <a:off x="8593177" y="978157"/>
            <a:ext cx="685980" cy="685979"/>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7503" tIns="33752" rIns="67503" bIns="33752" numCol="1" rtlCol="0" anchor="ctr" anchorCtr="0" compatLnSpc="1">
            <a:prstTxWarp prst="textNoShape">
              <a:avLst/>
            </a:prstTxWarp>
          </a:bodyPr>
          <a:lstStyle/>
          <a:p>
            <a:pPr algn="ctr" defTabSz="674841" fontAlgn="base">
              <a:spcBef>
                <a:spcPct val="0"/>
              </a:spcBef>
              <a:spcAft>
                <a:spcPct val="0"/>
              </a:spcAft>
            </a:pPr>
            <a:r>
              <a:rPr lang="en-US" sz="3001" dirty="0">
                <a:ln>
                  <a:solidFill>
                    <a:schemeClr val="bg1">
                      <a:alpha val="0"/>
                    </a:schemeClr>
                  </a:solidFill>
                </a:ln>
                <a:gradFill>
                  <a:gsLst>
                    <a:gs pos="0">
                      <a:srgbClr val="FFFFFF"/>
                    </a:gs>
                    <a:gs pos="100000">
                      <a:srgbClr val="FFFFFF"/>
                    </a:gs>
                  </a:gsLst>
                  <a:lin ang="5400000" scaled="0"/>
                </a:gradFill>
              </a:rPr>
              <a:t>R</a:t>
            </a:r>
          </a:p>
        </p:txBody>
      </p:sp>
      <p:sp>
        <p:nvSpPr>
          <p:cNvPr id="31" name="Oval 30"/>
          <p:cNvSpPr/>
          <p:nvPr/>
        </p:nvSpPr>
        <p:spPr bwMode="auto">
          <a:xfrm>
            <a:off x="8593177" y="2552389"/>
            <a:ext cx="685980" cy="685979"/>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7503" tIns="33752" rIns="67503" bIns="33752" numCol="1" rtlCol="0" anchor="ctr" anchorCtr="0" compatLnSpc="1">
            <a:prstTxWarp prst="textNoShape">
              <a:avLst/>
            </a:prstTxWarp>
          </a:bodyPr>
          <a:lstStyle/>
          <a:p>
            <a:pPr algn="ctr" defTabSz="674841" fontAlgn="base">
              <a:spcBef>
                <a:spcPct val="0"/>
              </a:spcBef>
              <a:spcAft>
                <a:spcPct val="0"/>
              </a:spcAft>
            </a:pPr>
            <a:r>
              <a:rPr lang="en-US" sz="3001" dirty="0">
                <a:ln>
                  <a:solidFill>
                    <a:schemeClr val="bg1">
                      <a:alpha val="0"/>
                    </a:schemeClr>
                  </a:solidFill>
                </a:ln>
                <a:gradFill>
                  <a:gsLst>
                    <a:gs pos="0">
                      <a:srgbClr val="FFFFFF"/>
                    </a:gs>
                    <a:gs pos="100000">
                      <a:srgbClr val="FFFFFF"/>
                    </a:gs>
                  </a:gsLst>
                  <a:lin ang="5400000" scaled="0"/>
                </a:gradFill>
              </a:rPr>
              <a:t>R</a:t>
            </a:r>
          </a:p>
        </p:txBody>
      </p:sp>
      <p:cxnSp>
        <p:nvCxnSpPr>
          <p:cNvPr id="32" name="Straight Arrow Connector 31"/>
          <p:cNvCxnSpPr/>
          <p:nvPr/>
        </p:nvCxnSpPr>
        <p:spPr>
          <a:xfrm>
            <a:off x="3533234" y="2108258"/>
            <a:ext cx="1575362" cy="0"/>
          </a:xfrm>
          <a:prstGeom prst="straightConnector1">
            <a:avLst/>
          </a:pr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012683" y="2108258"/>
            <a:ext cx="1575362" cy="0"/>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4" idx="3"/>
            <a:endCxn id="29" idx="2"/>
          </p:cNvCxnSpPr>
          <p:nvPr/>
        </p:nvCxnSpPr>
        <p:spPr>
          <a:xfrm flipV="1">
            <a:off x="7012683" y="1321147"/>
            <a:ext cx="1580494" cy="787113"/>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012683" y="2108259"/>
            <a:ext cx="1580494" cy="787113"/>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5810805" y="2300626"/>
            <a:ext cx="570417" cy="561322"/>
            <a:chOff x="5938838" y="5600700"/>
            <a:chExt cx="2090737" cy="2057400"/>
          </a:xfrm>
        </p:grpSpPr>
        <p:sp>
          <p:nvSpPr>
            <p:cNvPr id="37"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bg1">
                <a:lumMod val="95000"/>
              </a:schemeClr>
            </a:solidFill>
            <a:ln>
              <a:noFill/>
            </a:ln>
          </p:spPr>
          <p:txBody>
            <a:bodyPr vert="horz" wrap="square" lIns="68598" tIns="34299" rIns="68598" bIns="34299" numCol="1" anchor="t" anchorCtr="0" compatLnSpc="1">
              <a:prstTxWarp prst="textNoShape">
                <a:avLst/>
              </a:prstTxWarp>
            </a:bodyPr>
            <a:lstStyle/>
            <a:p>
              <a:endParaRPr lang="en-US" sz="1350" dirty="0"/>
            </a:p>
          </p:txBody>
        </p:sp>
        <p:sp>
          <p:nvSpPr>
            <p:cNvPr id="38"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310493250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1DBD41-FA92-4CFF-9513-F189CCC32DE5}"/>
              </a:ext>
            </a:extLst>
          </p:cNvPr>
          <p:cNvSpPr>
            <a:spLocks noGrp="1"/>
          </p:cNvSpPr>
          <p:nvPr>
            <p:ph type="title"/>
          </p:nvPr>
        </p:nvSpPr>
        <p:spPr>
          <a:xfrm>
            <a:off x="269241" y="2084186"/>
            <a:ext cx="9859116" cy="1471878"/>
          </a:xfrm>
        </p:spPr>
        <p:txBody>
          <a:bodyPr/>
          <a:lstStyle/>
          <a:p>
            <a:r>
              <a:rPr lang="en-US" dirty="0"/>
              <a:t>Topics and Subscriptions</a:t>
            </a:r>
            <a:br>
              <a:rPr lang="en-US" dirty="0"/>
            </a:br>
            <a:r>
              <a:rPr lang="en-US" sz="3600" dirty="0"/>
              <a:t>Publish Subscribe Pattern</a:t>
            </a:r>
            <a:endParaRPr lang="de-DE" sz="3600" dirty="0"/>
          </a:p>
        </p:txBody>
      </p:sp>
    </p:spTree>
    <p:extLst>
      <p:ext uri="{BB962C8B-B14F-4D97-AF65-F5344CB8AC3E}">
        <p14:creationId xmlns:p14="http://schemas.microsoft.com/office/powerpoint/2010/main" val="29819467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6730" y="653202"/>
            <a:ext cx="8363938" cy="747897"/>
          </a:xfrm>
        </p:spPr>
        <p:txBody>
          <a:bodyPr/>
          <a:lstStyle/>
          <a:p>
            <a:r>
              <a:rPr lang="en-US" dirty="0">
                <a:solidFill>
                  <a:srgbClr val="09009E"/>
                </a:solidFill>
              </a:rPr>
              <a:t>Topics</a:t>
            </a:r>
          </a:p>
        </p:txBody>
      </p:sp>
      <p:grpSp>
        <p:nvGrpSpPr>
          <p:cNvPr id="15" name="Group 14"/>
          <p:cNvGrpSpPr/>
          <p:nvPr/>
        </p:nvGrpSpPr>
        <p:grpSpPr>
          <a:xfrm>
            <a:off x="2840729" y="1028075"/>
            <a:ext cx="6890921" cy="2190650"/>
            <a:chOff x="1670340" y="86823"/>
            <a:chExt cx="9492762" cy="3017785"/>
          </a:xfrm>
        </p:grpSpPr>
        <p:sp>
          <p:nvSpPr>
            <p:cNvPr id="7" name="Oval 6"/>
            <p:cNvSpPr/>
            <p:nvPr/>
          </p:nvSpPr>
          <p:spPr bwMode="auto">
            <a:xfrm>
              <a:off x="9476663" y="1167787"/>
              <a:ext cx="855858" cy="855856"/>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7503" tIns="33752" rIns="67503" bIns="33752" numCol="1" rtlCol="0" anchor="ctr" anchorCtr="0" compatLnSpc="1">
              <a:prstTxWarp prst="textNoShape">
                <a:avLst/>
              </a:prstTxWarp>
            </a:bodyPr>
            <a:lstStyle/>
            <a:p>
              <a:pPr algn="ctr" defTabSz="674841" fontAlgn="base">
                <a:spcBef>
                  <a:spcPct val="0"/>
                </a:spcBef>
                <a:spcAft>
                  <a:spcPct val="0"/>
                </a:spcAft>
              </a:pPr>
              <a:r>
                <a:rPr lang="en-US" sz="3001" dirty="0">
                  <a:ln>
                    <a:solidFill>
                      <a:schemeClr val="bg1">
                        <a:alpha val="0"/>
                      </a:schemeClr>
                    </a:solidFill>
                  </a:ln>
                  <a:gradFill>
                    <a:gsLst>
                      <a:gs pos="0">
                        <a:srgbClr val="FFFFFF"/>
                      </a:gs>
                      <a:gs pos="100000">
                        <a:srgbClr val="FFFFFF"/>
                      </a:gs>
                    </a:gsLst>
                    <a:lin ang="5400000" scaled="0"/>
                  </a:gradFill>
                </a:rPr>
                <a:t>R</a:t>
              </a:r>
            </a:p>
          </p:txBody>
        </p:sp>
        <p:sp>
          <p:nvSpPr>
            <p:cNvPr id="27" name="Oval 26"/>
            <p:cNvSpPr/>
            <p:nvPr/>
          </p:nvSpPr>
          <p:spPr bwMode="auto">
            <a:xfrm>
              <a:off x="9476663" y="86823"/>
              <a:ext cx="855858" cy="855856"/>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7503" tIns="33752" rIns="67503" bIns="33752" numCol="1" rtlCol="0" anchor="ctr" anchorCtr="0" compatLnSpc="1">
              <a:prstTxWarp prst="textNoShape">
                <a:avLst/>
              </a:prstTxWarp>
            </a:bodyPr>
            <a:lstStyle/>
            <a:p>
              <a:pPr algn="ctr" defTabSz="674841" fontAlgn="base">
                <a:spcBef>
                  <a:spcPct val="0"/>
                </a:spcBef>
                <a:spcAft>
                  <a:spcPct val="0"/>
                </a:spcAft>
              </a:pPr>
              <a:r>
                <a:rPr lang="en-US" sz="3001" dirty="0">
                  <a:ln>
                    <a:solidFill>
                      <a:schemeClr val="bg1">
                        <a:alpha val="0"/>
                      </a:schemeClr>
                    </a:solidFill>
                  </a:ln>
                  <a:gradFill>
                    <a:gsLst>
                      <a:gs pos="0">
                        <a:srgbClr val="FFFFFF"/>
                      </a:gs>
                      <a:gs pos="100000">
                        <a:srgbClr val="FFFFFF"/>
                      </a:gs>
                    </a:gsLst>
                    <a:lin ang="5400000" scaled="0"/>
                  </a:gradFill>
                </a:rPr>
                <a:t>R</a:t>
              </a:r>
            </a:p>
          </p:txBody>
        </p:sp>
        <p:sp>
          <p:nvSpPr>
            <p:cNvPr id="30" name="Oval 29"/>
            <p:cNvSpPr/>
            <p:nvPr/>
          </p:nvSpPr>
          <p:spPr bwMode="auto">
            <a:xfrm>
              <a:off x="9476663" y="2248752"/>
              <a:ext cx="855858" cy="855856"/>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7503" tIns="33752" rIns="67503" bIns="33752" numCol="1" rtlCol="0" anchor="ctr" anchorCtr="0" compatLnSpc="1">
              <a:prstTxWarp prst="textNoShape">
                <a:avLst/>
              </a:prstTxWarp>
            </a:bodyPr>
            <a:lstStyle/>
            <a:p>
              <a:pPr algn="ctr" defTabSz="674841" fontAlgn="base">
                <a:spcBef>
                  <a:spcPct val="0"/>
                </a:spcBef>
                <a:spcAft>
                  <a:spcPct val="0"/>
                </a:spcAft>
              </a:pPr>
              <a:r>
                <a:rPr lang="en-US" sz="3001" dirty="0">
                  <a:ln>
                    <a:solidFill>
                      <a:schemeClr val="bg1">
                        <a:alpha val="0"/>
                      </a:schemeClr>
                    </a:solidFill>
                  </a:ln>
                  <a:gradFill>
                    <a:gsLst>
                      <a:gs pos="0">
                        <a:srgbClr val="FFFFFF"/>
                      </a:gs>
                      <a:gs pos="100000">
                        <a:srgbClr val="FFFFFF"/>
                      </a:gs>
                    </a:gsLst>
                    <a:lin ang="5400000" scaled="0"/>
                  </a:gradFill>
                </a:rPr>
                <a:t>R</a:t>
              </a:r>
            </a:p>
          </p:txBody>
        </p:sp>
        <p:sp>
          <p:nvSpPr>
            <p:cNvPr id="40" name="Oval 39"/>
            <p:cNvSpPr/>
            <p:nvPr/>
          </p:nvSpPr>
          <p:spPr bwMode="auto">
            <a:xfrm>
              <a:off x="10307244" y="1708269"/>
              <a:ext cx="855858" cy="855856"/>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7503" tIns="33752" rIns="67503" bIns="33752" numCol="1" rtlCol="0" anchor="ctr" anchorCtr="0" compatLnSpc="1">
              <a:prstTxWarp prst="textNoShape">
                <a:avLst/>
              </a:prstTxWarp>
            </a:bodyPr>
            <a:lstStyle/>
            <a:p>
              <a:pPr algn="ctr" defTabSz="674841" fontAlgn="base">
                <a:spcBef>
                  <a:spcPct val="0"/>
                </a:spcBef>
                <a:spcAft>
                  <a:spcPct val="0"/>
                </a:spcAft>
              </a:pPr>
              <a:r>
                <a:rPr lang="en-US" sz="3001" dirty="0">
                  <a:ln>
                    <a:solidFill>
                      <a:schemeClr val="bg1">
                        <a:alpha val="0"/>
                      </a:schemeClr>
                    </a:solidFill>
                  </a:ln>
                  <a:gradFill>
                    <a:gsLst>
                      <a:gs pos="0">
                        <a:srgbClr val="FFFFFF"/>
                      </a:gs>
                      <a:gs pos="100000">
                        <a:srgbClr val="FFFFFF"/>
                      </a:gs>
                    </a:gsLst>
                    <a:lin ang="5400000" scaled="0"/>
                  </a:gradFill>
                </a:rPr>
                <a:t>R</a:t>
              </a:r>
            </a:p>
          </p:txBody>
        </p:sp>
        <p:sp>
          <p:nvSpPr>
            <p:cNvPr id="43" name="Oval 42"/>
            <p:cNvSpPr/>
            <p:nvPr/>
          </p:nvSpPr>
          <p:spPr bwMode="auto">
            <a:xfrm>
              <a:off x="10307244" y="627305"/>
              <a:ext cx="855858" cy="855856"/>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7503" tIns="33752" rIns="67503" bIns="33752" numCol="1" rtlCol="0" anchor="ctr" anchorCtr="0" compatLnSpc="1">
              <a:prstTxWarp prst="textNoShape">
                <a:avLst/>
              </a:prstTxWarp>
            </a:bodyPr>
            <a:lstStyle/>
            <a:p>
              <a:pPr algn="ctr" defTabSz="674841" fontAlgn="base">
                <a:spcBef>
                  <a:spcPct val="0"/>
                </a:spcBef>
                <a:spcAft>
                  <a:spcPct val="0"/>
                </a:spcAft>
              </a:pPr>
              <a:r>
                <a:rPr lang="en-US" sz="3001" dirty="0">
                  <a:ln>
                    <a:solidFill>
                      <a:schemeClr val="bg1">
                        <a:alpha val="0"/>
                      </a:schemeClr>
                    </a:solidFill>
                  </a:ln>
                  <a:gradFill>
                    <a:gsLst>
                      <a:gs pos="0">
                        <a:srgbClr val="FFFFFF"/>
                      </a:gs>
                      <a:gs pos="100000">
                        <a:srgbClr val="FFFFFF"/>
                      </a:gs>
                    </a:gsLst>
                    <a:lin ang="5400000" scaled="0"/>
                  </a:gradFill>
                </a:rPr>
                <a:t>R</a:t>
              </a:r>
            </a:p>
          </p:txBody>
        </p:sp>
        <p:cxnSp>
          <p:nvCxnSpPr>
            <p:cNvPr id="26" name="Straight Arrow Connector 25"/>
            <p:cNvCxnSpPr/>
            <p:nvPr/>
          </p:nvCxnSpPr>
          <p:spPr>
            <a:xfrm>
              <a:off x="7363473" y="1594440"/>
              <a:ext cx="2099936" cy="0"/>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6" idx="3"/>
            </p:cNvCxnSpPr>
            <p:nvPr/>
          </p:nvCxnSpPr>
          <p:spPr>
            <a:xfrm flipV="1">
              <a:off x="7363473" y="545231"/>
              <a:ext cx="2106776" cy="1002218"/>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6" idx="3"/>
            </p:cNvCxnSpPr>
            <p:nvPr/>
          </p:nvCxnSpPr>
          <p:spPr>
            <a:xfrm>
              <a:off x="7363473" y="1547449"/>
              <a:ext cx="2131401" cy="951202"/>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6" idx="3"/>
            </p:cNvCxnSpPr>
            <p:nvPr/>
          </p:nvCxnSpPr>
          <p:spPr>
            <a:xfrm flipV="1">
              <a:off x="7363473" y="1023305"/>
              <a:ext cx="2953295" cy="524144"/>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6" idx="3"/>
              <a:endCxn id="40" idx="2"/>
            </p:cNvCxnSpPr>
            <p:nvPr/>
          </p:nvCxnSpPr>
          <p:spPr>
            <a:xfrm>
              <a:off x="7363473" y="1547449"/>
              <a:ext cx="2943771" cy="588748"/>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bwMode="auto">
            <a:xfrm>
              <a:off x="4825352" y="1019910"/>
              <a:ext cx="2538121"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7503" tIns="33752" rIns="67503" bIns="33752" numCol="1" rtlCol="0" anchor="ctr" anchorCtr="0" compatLnSpc="1">
              <a:prstTxWarp prst="textNoShape">
                <a:avLst/>
              </a:prstTxWarp>
            </a:bodyPr>
            <a:lstStyle/>
            <a:p>
              <a:pPr algn="ctr" defTabSz="674841" fontAlgn="base">
                <a:spcBef>
                  <a:spcPct val="0"/>
                </a:spcBef>
                <a:spcAft>
                  <a:spcPct val="0"/>
                </a:spcAft>
              </a:pPr>
              <a:endParaRPr lang="en-US" sz="1350" dirty="0">
                <a:solidFill>
                  <a:srgbClr val="FFFFFF"/>
                </a:solidFill>
              </a:endParaRPr>
            </a:p>
          </p:txBody>
        </p:sp>
        <p:sp>
          <p:nvSpPr>
            <p:cNvPr id="37" name="Rectangle 36"/>
            <p:cNvSpPr/>
            <p:nvPr/>
          </p:nvSpPr>
          <p:spPr bwMode="auto">
            <a:xfrm>
              <a:off x="4967602" y="1179150"/>
              <a:ext cx="1507625" cy="736602"/>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137196" numCol="1" rtlCol="0" anchor="ctr" anchorCtr="0" compatLnSpc="1">
              <a:prstTxWarp prst="textNoShape">
                <a:avLst/>
              </a:prstTxWarp>
            </a:bodyPr>
            <a:lstStyle/>
            <a:p>
              <a:pPr algn="ctr" defTabSz="685757" fontAlgn="base">
                <a:spcBef>
                  <a:spcPct val="0"/>
                </a:spcBef>
                <a:spcAft>
                  <a:spcPct val="0"/>
                </a:spcAft>
              </a:pPr>
              <a:r>
                <a:rPr lang="en-US" sz="2701" dirty="0">
                  <a:ln>
                    <a:solidFill>
                      <a:schemeClr val="bg1">
                        <a:alpha val="0"/>
                      </a:schemeClr>
                    </a:solidFill>
                  </a:ln>
                  <a:solidFill>
                    <a:srgbClr val="595959">
                      <a:alpha val="99000"/>
                    </a:srgbClr>
                  </a:solidFill>
                  <a:latin typeface="Segoe UI Light" pitchFamily="34" charset="0"/>
                </a:rPr>
                <a:t>Topic</a:t>
              </a:r>
            </a:p>
          </p:txBody>
        </p:sp>
        <p:sp>
          <p:nvSpPr>
            <p:cNvPr id="38" name="Oval 37"/>
            <p:cNvSpPr/>
            <p:nvPr/>
          </p:nvSpPr>
          <p:spPr bwMode="auto">
            <a:xfrm>
              <a:off x="1670340" y="1019910"/>
              <a:ext cx="1055076" cy="1055076"/>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7503" tIns="33752" rIns="67503" bIns="33752" numCol="1" rtlCol="0" anchor="ctr" anchorCtr="0" compatLnSpc="1">
              <a:prstTxWarp prst="textNoShape">
                <a:avLst/>
              </a:prstTxWarp>
            </a:bodyPr>
            <a:lstStyle/>
            <a:p>
              <a:pPr algn="ctr" defTabSz="674841" fontAlgn="base">
                <a:spcBef>
                  <a:spcPct val="0"/>
                </a:spcBef>
                <a:spcAft>
                  <a:spcPct val="0"/>
                </a:spcAft>
              </a:pPr>
              <a:r>
                <a:rPr lang="en-US" sz="3001" dirty="0">
                  <a:ln>
                    <a:solidFill>
                      <a:schemeClr val="bg1">
                        <a:alpha val="0"/>
                      </a:schemeClr>
                    </a:solidFill>
                  </a:ln>
                  <a:gradFill>
                    <a:gsLst>
                      <a:gs pos="0">
                        <a:srgbClr val="FFFFFF"/>
                      </a:gs>
                      <a:gs pos="100000">
                        <a:srgbClr val="FFFFFF"/>
                      </a:gs>
                    </a:gsLst>
                    <a:lin ang="5400000" scaled="0"/>
                  </a:gradFill>
                </a:rPr>
                <a:t>S</a:t>
              </a:r>
            </a:p>
          </p:txBody>
        </p:sp>
        <p:cxnSp>
          <p:nvCxnSpPr>
            <p:cNvPr id="39" name="Straight Arrow Connector 38"/>
            <p:cNvCxnSpPr/>
            <p:nvPr/>
          </p:nvCxnSpPr>
          <p:spPr>
            <a:xfrm>
              <a:off x="2725416" y="1547448"/>
              <a:ext cx="2099936" cy="0"/>
            </a:xfrm>
            <a:prstGeom prst="straightConnector1">
              <a:avLst/>
            </a:pr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bwMode="auto">
            <a:xfrm>
              <a:off x="6485859" y="1179150"/>
              <a:ext cx="735361" cy="236152"/>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137196" rIns="68595" bIns="137196" numCol="1" rtlCol="0" anchor="ctr" anchorCtr="0" compatLnSpc="1">
              <a:prstTxWarp prst="textNoShape">
                <a:avLst/>
              </a:prstTxWarp>
            </a:bodyPr>
            <a:lstStyle/>
            <a:p>
              <a:pPr algn="ctr" defTabSz="685757" fontAlgn="base">
                <a:spcBef>
                  <a:spcPct val="0"/>
                </a:spcBef>
                <a:spcAft>
                  <a:spcPct val="0"/>
                </a:spcAft>
              </a:pPr>
              <a:r>
                <a:rPr lang="en-US" sz="1200" dirty="0">
                  <a:ln>
                    <a:solidFill>
                      <a:schemeClr val="bg1">
                        <a:alpha val="0"/>
                      </a:schemeClr>
                    </a:solidFill>
                  </a:ln>
                  <a:solidFill>
                    <a:srgbClr val="595959">
                      <a:alpha val="99000"/>
                    </a:srgbClr>
                  </a:solidFill>
                  <a:latin typeface="+mj-lt"/>
                </a:rPr>
                <a:t>Sub</a:t>
              </a:r>
            </a:p>
          </p:txBody>
        </p:sp>
        <p:sp>
          <p:nvSpPr>
            <p:cNvPr id="46" name="Rectangle 45"/>
            <p:cNvSpPr/>
            <p:nvPr/>
          </p:nvSpPr>
          <p:spPr bwMode="auto">
            <a:xfrm>
              <a:off x="6485859" y="1429375"/>
              <a:ext cx="735361" cy="236152"/>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137196" rIns="68595" bIns="137196" numCol="1" rtlCol="0" anchor="ctr" anchorCtr="0" compatLnSpc="1">
              <a:prstTxWarp prst="textNoShape">
                <a:avLst/>
              </a:prstTxWarp>
            </a:bodyPr>
            <a:lstStyle/>
            <a:p>
              <a:pPr algn="ctr" defTabSz="685757" fontAlgn="base">
                <a:spcBef>
                  <a:spcPct val="0"/>
                </a:spcBef>
                <a:spcAft>
                  <a:spcPct val="0"/>
                </a:spcAft>
              </a:pPr>
              <a:r>
                <a:rPr lang="en-US" sz="1200" dirty="0">
                  <a:ln>
                    <a:solidFill>
                      <a:schemeClr val="bg1">
                        <a:alpha val="0"/>
                      </a:schemeClr>
                    </a:solidFill>
                  </a:ln>
                  <a:solidFill>
                    <a:srgbClr val="595959">
                      <a:alpha val="99000"/>
                    </a:srgbClr>
                  </a:solidFill>
                  <a:latin typeface="+mj-lt"/>
                </a:rPr>
                <a:t>Sub</a:t>
              </a:r>
            </a:p>
          </p:txBody>
        </p:sp>
        <p:sp>
          <p:nvSpPr>
            <p:cNvPr id="47" name="Rectangle 46"/>
            <p:cNvSpPr/>
            <p:nvPr/>
          </p:nvSpPr>
          <p:spPr bwMode="auto">
            <a:xfrm>
              <a:off x="6485859" y="1679600"/>
              <a:ext cx="735361" cy="236152"/>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137196" rIns="68595" bIns="137196" numCol="1" rtlCol="0" anchor="ctr" anchorCtr="0" compatLnSpc="1">
              <a:prstTxWarp prst="textNoShape">
                <a:avLst/>
              </a:prstTxWarp>
            </a:bodyPr>
            <a:lstStyle/>
            <a:p>
              <a:pPr algn="ctr" defTabSz="685757" fontAlgn="base">
                <a:spcBef>
                  <a:spcPct val="0"/>
                </a:spcBef>
                <a:spcAft>
                  <a:spcPct val="0"/>
                </a:spcAft>
              </a:pPr>
              <a:r>
                <a:rPr lang="en-US" sz="1200" dirty="0">
                  <a:ln>
                    <a:solidFill>
                      <a:schemeClr val="bg1">
                        <a:alpha val="0"/>
                      </a:schemeClr>
                    </a:solidFill>
                  </a:ln>
                  <a:solidFill>
                    <a:srgbClr val="595959">
                      <a:alpha val="99000"/>
                    </a:srgbClr>
                  </a:solidFill>
                  <a:latin typeface="+mj-lt"/>
                </a:rPr>
                <a:t>Sub</a:t>
              </a:r>
            </a:p>
          </p:txBody>
        </p:sp>
        <p:grpSp>
          <p:nvGrpSpPr>
            <p:cNvPr id="41" name="Group 40"/>
            <p:cNvGrpSpPr/>
            <p:nvPr/>
          </p:nvGrpSpPr>
          <p:grpSpPr>
            <a:xfrm>
              <a:off x="5761385" y="1803873"/>
              <a:ext cx="760358" cy="748234"/>
              <a:chOff x="5938838" y="5600700"/>
              <a:chExt cx="2090737" cy="2057400"/>
            </a:xfrm>
          </p:grpSpPr>
          <p:sp>
            <p:nvSpPr>
              <p:cNvPr id="42" name="Freeform 6"/>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bg1">
                  <a:lumMod val="95000"/>
                </a:schemeClr>
              </a:solidFill>
              <a:ln>
                <a:noFill/>
              </a:ln>
            </p:spPr>
            <p:txBody>
              <a:bodyPr vert="horz" wrap="square" lIns="68598" tIns="34299" rIns="68598" bIns="34299" numCol="1" anchor="t" anchorCtr="0" compatLnSpc="1">
                <a:prstTxWarp prst="textNoShape">
                  <a:avLst/>
                </a:prstTxWarp>
              </a:bodyPr>
              <a:lstStyle/>
              <a:p>
                <a:endParaRPr lang="en-US" sz="1350" dirty="0"/>
              </a:p>
            </p:txBody>
          </p:sp>
          <p:sp>
            <p:nvSpPr>
              <p:cNvPr id="44" name="Freeform 7"/>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350" dirty="0"/>
              </a:p>
            </p:txBody>
          </p:sp>
        </p:grpSp>
      </p:grpSp>
      <p:sp>
        <p:nvSpPr>
          <p:cNvPr id="48" name="Rectangle 47"/>
          <p:cNvSpPr/>
          <p:nvPr/>
        </p:nvSpPr>
        <p:spPr bwMode="auto">
          <a:xfrm>
            <a:off x="2727041" y="3309020"/>
            <a:ext cx="3311658" cy="224937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96" tIns="68598" rIns="68595" bIns="0" numCol="1" rtlCol="0" anchor="t" anchorCtr="0" compatLnSpc="1">
            <a:prstTxWarp prst="textNoShape">
              <a:avLst/>
            </a:prstTxWarp>
          </a:bodyPr>
          <a:lstStyle/>
          <a:p>
            <a:pPr defTabSz="685757" fontAlgn="base">
              <a:spcBef>
                <a:spcPct val="0"/>
              </a:spcBef>
              <a:spcAft>
                <a:spcPts val="450"/>
              </a:spcAft>
            </a:pPr>
            <a:r>
              <a:rPr lang="en-US" sz="2401" dirty="0">
                <a:gradFill>
                  <a:gsLst>
                    <a:gs pos="0">
                      <a:srgbClr val="FFFFFF"/>
                    </a:gs>
                    <a:gs pos="100000">
                      <a:srgbClr val="FFFFFF"/>
                    </a:gs>
                  </a:gsLst>
                  <a:lin ang="5400000" scaled="0"/>
                </a:gradFill>
                <a:latin typeface="Segoe UI Light" pitchFamily="34" charset="0"/>
              </a:rPr>
              <a:t>Message Distribution</a:t>
            </a:r>
          </a:p>
          <a:p>
            <a:pPr defTabSz="685757" fontAlgn="base">
              <a:spcBef>
                <a:spcPct val="0"/>
              </a:spcBef>
              <a:spcAft>
                <a:spcPct val="0"/>
              </a:spcAft>
            </a:pPr>
            <a:r>
              <a:rPr lang="en-US" sz="1500" dirty="0">
                <a:gradFill>
                  <a:gsLst>
                    <a:gs pos="0">
                      <a:srgbClr val="FFFFFF"/>
                    </a:gs>
                    <a:gs pos="100000">
                      <a:srgbClr val="FFFFFF"/>
                    </a:gs>
                  </a:gsLst>
                  <a:lin ang="5400000" scaled="0"/>
                </a:gradFill>
                <a:latin typeface="+mj-lt"/>
              </a:rPr>
              <a:t>Each receiver gets its own copy of each message. Subscriptions are independent. Allows for many independent ‘taps’ into a message stream. Subscriber can filter down by interest. </a:t>
            </a:r>
          </a:p>
        </p:txBody>
      </p:sp>
      <p:sp>
        <p:nvSpPr>
          <p:cNvPr id="49" name="Rectangle 48"/>
          <p:cNvSpPr/>
          <p:nvPr/>
        </p:nvSpPr>
        <p:spPr bwMode="auto">
          <a:xfrm>
            <a:off x="6228723" y="3309020"/>
            <a:ext cx="3311658" cy="224937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96" tIns="68598" rIns="68595" bIns="0" numCol="1" rtlCol="0" anchor="t" anchorCtr="0" compatLnSpc="1">
            <a:prstTxWarp prst="textNoShape">
              <a:avLst/>
            </a:prstTxWarp>
          </a:bodyPr>
          <a:lstStyle/>
          <a:p>
            <a:pPr defTabSz="685757" fontAlgn="base">
              <a:spcBef>
                <a:spcPct val="0"/>
              </a:spcBef>
              <a:spcAft>
                <a:spcPts val="450"/>
              </a:spcAft>
            </a:pPr>
            <a:r>
              <a:rPr lang="en-US" sz="2401" dirty="0">
                <a:gradFill>
                  <a:gsLst>
                    <a:gs pos="0">
                      <a:srgbClr val="FFFFFF"/>
                    </a:gs>
                    <a:gs pos="100000">
                      <a:srgbClr val="FFFFFF"/>
                    </a:gs>
                  </a:gsLst>
                  <a:lin ang="5400000" scaled="0"/>
                </a:gradFill>
                <a:latin typeface="Segoe UI Light" pitchFamily="34" charset="0"/>
              </a:rPr>
              <a:t>Constrained Message Distribution (Partitioning)</a:t>
            </a:r>
          </a:p>
          <a:p>
            <a:pPr defTabSz="685757" fontAlgn="base">
              <a:spcBef>
                <a:spcPct val="0"/>
              </a:spcBef>
              <a:spcAft>
                <a:spcPct val="0"/>
              </a:spcAft>
            </a:pPr>
            <a:r>
              <a:rPr lang="en-US" sz="1500" dirty="0">
                <a:gradFill>
                  <a:gsLst>
                    <a:gs pos="0">
                      <a:srgbClr val="FFFFFF"/>
                    </a:gs>
                    <a:gs pos="100000">
                      <a:srgbClr val="FFFFFF"/>
                    </a:gs>
                  </a:gsLst>
                  <a:lin ang="5400000" scaled="0"/>
                </a:gradFill>
                <a:latin typeface="+mj-lt"/>
              </a:rPr>
              <a:t>Receiver get mutually exclusive slices </a:t>
            </a:r>
            <a:br>
              <a:rPr lang="en-US" sz="1500" dirty="0">
                <a:gradFill>
                  <a:gsLst>
                    <a:gs pos="0">
                      <a:srgbClr val="FFFFFF"/>
                    </a:gs>
                    <a:gs pos="100000">
                      <a:srgbClr val="FFFFFF"/>
                    </a:gs>
                  </a:gsLst>
                  <a:lin ang="5400000" scaled="0"/>
                </a:gradFill>
                <a:latin typeface="+mj-lt"/>
              </a:rPr>
            </a:br>
            <a:r>
              <a:rPr lang="en-US" sz="1500" dirty="0">
                <a:gradFill>
                  <a:gsLst>
                    <a:gs pos="0">
                      <a:srgbClr val="FFFFFF"/>
                    </a:gs>
                    <a:gs pos="100000">
                      <a:srgbClr val="FFFFFF"/>
                    </a:gs>
                  </a:gsLst>
                  <a:lin ang="5400000" scaled="0"/>
                </a:gradFill>
                <a:latin typeface="+mj-lt"/>
              </a:rPr>
              <a:t>of the message stream by creating appropriate filter expressions.</a:t>
            </a:r>
          </a:p>
        </p:txBody>
      </p:sp>
    </p:spTree>
    <p:extLst>
      <p:ext uri="{BB962C8B-B14F-4D97-AF65-F5344CB8AC3E}">
        <p14:creationId xmlns:p14="http://schemas.microsoft.com/office/powerpoint/2010/main" val="380413133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F0D7A21-F452-4A06-B382-E6E3BE61650D}"/>
              </a:ext>
            </a:extLst>
          </p:cNvPr>
          <p:cNvSpPr/>
          <p:nvPr/>
        </p:nvSpPr>
        <p:spPr bwMode="auto">
          <a:xfrm>
            <a:off x="268907" y="703539"/>
            <a:ext cx="11654187" cy="5450922"/>
          </a:xfrm>
          <a:prstGeom prst="rect">
            <a:avLst/>
          </a:prstGeom>
          <a:solidFill>
            <a:schemeClr val="accent4">
              <a:lumMod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709" rIns="0" bIns="43709"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73857" rtl="0" eaLnBrk="1" fontAlgn="base" latinLnBrk="0" hangingPunct="1">
              <a:lnSpc>
                <a:spcPct val="100000"/>
              </a:lnSpc>
              <a:spcBef>
                <a:spcPct val="0"/>
              </a:spcBef>
              <a:spcAft>
                <a:spcPct val="0"/>
              </a:spcAft>
              <a:buClrTx/>
              <a:buSzTx/>
              <a:buFontTx/>
              <a:buNone/>
              <a:tabLst/>
              <a:defRPr/>
            </a:pPr>
            <a:endParaRPr kumimoji="0" lang="en-US" sz="187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7" name="Picture 6">
            <a:extLst>
              <a:ext uri="{FF2B5EF4-FFF2-40B4-BE49-F238E27FC236}">
                <a16:creationId xmlns:a16="http://schemas.microsoft.com/office/drawing/2014/main" id="{AB8DCA2B-419E-4C9D-9102-AFBB3A709A90}"/>
              </a:ext>
            </a:extLst>
          </p:cNvPr>
          <p:cNvPicPr>
            <a:picLocks noChangeAspect="1"/>
          </p:cNvPicPr>
          <p:nvPr/>
        </p:nvPicPr>
        <p:blipFill>
          <a:blip r:embed="rId2"/>
          <a:stretch>
            <a:fillRect/>
          </a:stretch>
        </p:blipFill>
        <p:spPr>
          <a:xfrm>
            <a:off x="1090513" y="1302874"/>
            <a:ext cx="1839772" cy="1839772"/>
          </a:xfrm>
          <a:prstGeom prst="rect">
            <a:avLst/>
          </a:prstGeom>
          <a:ln>
            <a:noFill/>
          </a:ln>
        </p:spPr>
      </p:pic>
      <p:pic>
        <p:nvPicPr>
          <p:cNvPr id="8" name="Picture 7">
            <a:extLst>
              <a:ext uri="{FF2B5EF4-FFF2-40B4-BE49-F238E27FC236}">
                <a16:creationId xmlns:a16="http://schemas.microsoft.com/office/drawing/2014/main" id="{58B30815-CDC5-4394-9F37-B46749A5EBE8}"/>
              </a:ext>
            </a:extLst>
          </p:cNvPr>
          <p:cNvPicPr>
            <a:picLocks noChangeAspect="1"/>
          </p:cNvPicPr>
          <p:nvPr/>
        </p:nvPicPr>
        <p:blipFill rotWithShape="1">
          <a:blip r:embed="rId3"/>
          <a:srcRect l="2769" t="1446" r="6258"/>
          <a:stretch/>
        </p:blipFill>
        <p:spPr>
          <a:xfrm>
            <a:off x="3863557" y="1274541"/>
            <a:ext cx="1783651" cy="1932288"/>
          </a:xfrm>
          <a:prstGeom prst="rect">
            <a:avLst/>
          </a:prstGeom>
        </p:spPr>
      </p:pic>
      <p:pic>
        <p:nvPicPr>
          <p:cNvPr id="9" name="Picture 8">
            <a:extLst>
              <a:ext uri="{FF2B5EF4-FFF2-40B4-BE49-F238E27FC236}">
                <a16:creationId xmlns:a16="http://schemas.microsoft.com/office/drawing/2014/main" id="{259505DF-3667-456F-89B1-D42ECBC5C972}"/>
              </a:ext>
            </a:extLst>
          </p:cNvPr>
          <p:cNvPicPr>
            <a:picLocks noChangeAspect="1"/>
          </p:cNvPicPr>
          <p:nvPr/>
        </p:nvPicPr>
        <p:blipFill>
          <a:blip r:embed="rId4"/>
          <a:stretch>
            <a:fillRect/>
          </a:stretch>
        </p:blipFill>
        <p:spPr>
          <a:xfrm>
            <a:off x="6672052" y="1305087"/>
            <a:ext cx="1841986" cy="1841986"/>
          </a:xfrm>
          <a:prstGeom prst="rect">
            <a:avLst/>
          </a:prstGeom>
        </p:spPr>
      </p:pic>
      <p:sp>
        <p:nvSpPr>
          <p:cNvPr id="10" name="TextBox 8">
            <a:extLst>
              <a:ext uri="{FF2B5EF4-FFF2-40B4-BE49-F238E27FC236}">
                <a16:creationId xmlns:a16="http://schemas.microsoft.com/office/drawing/2014/main" id="{12D38A2E-E67B-4A3F-896F-4D848B015656}"/>
              </a:ext>
            </a:extLst>
          </p:cNvPr>
          <p:cNvSpPr txBox="1"/>
          <p:nvPr/>
        </p:nvSpPr>
        <p:spPr>
          <a:xfrm>
            <a:off x="941128" y="3390876"/>
            <a:ext cx="2166053" cy="621968"/>
          </a:xfrm>
          <a:prstGeom prst="rect">
            <a:avLst/>
          </a:prstGeom>
          <a:noFill/>
        </p:spPr>
        <p:txBody>
          <a:bodyPr wrap="squar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solidFill>
                  <a:srgbClr val="F8F8F8"/>
                </a:solidFill>
                <a:effectLst/>
                <a:uLnTx/>
                <a:uFillTx/>
                <a:latin typeface="Segoe UI"/>
                <a:ea typeface="+mn-ea"/>
                <a:cs typeface="+mn-cs"/>
              </a:rPr>
              <a:t>Service Bus</a:t>
            </a:r>
          </a:p>
        </p:txBody>
      </p:sp>
      <p:sp>
        <p:nvSpPr>
          <p:cNvPr id="11" name="TextBox 9">
            <a:extLst>
              <a:ext uri="{FF2B5EF4-FFF2-40B4-BE49-F238E27FC236}">
                <a16:creationId xmlns:a16="http://schemas.microsoft.com/office/drawing/2014/main" id="{6E38AA6E-983D-4DCE-9ED3-059100CF340C}"/>
              </a:ext>
            </a:extLst>
          </p:cNvPr>
          <p:cNvSpPr txBox="1"/>
          <p:nvPr/>
        </p:nvSpPr>
        <p:spPr>
          <a:xfrm>
            <a:off x="3837324" y="3381047"/>
            <a:ext cx="1888608" cy="621968"/>
          </a:xfrm>
          <a:prstGeom prst="rect">
            <a:avLst/>
          </a:prstGeom>
          <a:noFill/>
        </p:spPr>
        <p:txBody>
          <a:bodyPr wrap="squar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Event Hubs</a:t>
            </a:r>
          </a:p>
        </p:txBody>
      </p:sp>
      <p:sp>
        <p:nvSpPr>
          <p:cNvPr id="12" name="TextBox 10">
            <a:extLst>
              <a:ext uri="{FF2B5EF4-FFF2-40B4-BE49-F238E27FC236}">
                <a16:creationId xmlns:a16="http://schemas.microsoft.com/office/drawing/2014/main" id="{56C2C618-4EDF-4B89-B098-A0EF13FCCC63}"/>
              </a:ext>
            </a:extLst>
          </p:cNvPr>
          <p:cNvSpPr txBox="1"/>
          <p:nvPr/>
        </p:nvSpPr>
        <p:spPr>
          <a:xfrm>
            <a:off x="6648740" y="3381047"/>
            <a:ext cx="1888608" cy="621968"/>
          </a:xfrm>
          <a:prstGeom prst="rect">
            <a:avLst/>
          </a:prstGeom>
          <a:noFill/>
        </p:spPr>
        <p:txBody>
          <a:bodyPr wrap="squar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Relays</a:t>
            </a:r>
          </a:p>
        </p:txBody>
      </p:sp>
      <p:sp>
        <p:nvSpPr>
          <p:cNvPr id="13" name="TextBox 11">
            <a:extLst>
              <a:ext uri="{FF2B5EF4-FFF2-40B4-BE49-F238E27FC236}">
                <a16:creationId xmlns:a16="http://schemas.microsoft.com/office/drawing/2014/main" id="{25BF028A-B357-47CE-B983-BC9F99D81BC1}"/>
              </a:ext>
            </a:extLst>
          </p:cNvPr>
          <p:cNvSpPr txBox="1"/>
          <p:nvPr/>
        </p:nvSpPr>
        <p:spPr>
          <a:xfrm>
            <a:off x="3412284" y="4006310"/>
            <a:ext cx="2727346" cy="744971"/>
          </a:xfrm>
          <a:prstGeom prst="rect">
            <a:avLst/>
          </a:prstGeom>
          <a:noFill/>
        </p:spPr>
        <p:txBody>
          <a:bodyPr wrap="squar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dirty="0">
                <a:ln>
                  <a:noFill/>
                </a:ln>
                <a:solidFill>
                  <a:srgbClr val="F8F8F8"/>
                </a:solidFill>
                <a:effectLst/>
                <a:uLnTx/>
                <a:uFillTx/>
                <a:latin typeface="Segoe UI"/>
                <a:ea typeface="+mn-ea"/>
                <a:cs typeface="+mn-cs"/>
              </a:rPr>
              <a:t>Distributed data streaming</a:t>
            </a:r>
          </a:p>
          <a:p>
            <a:pPr marL="0" marR="0" lvl="0" indent="0" algn="l" defTabSz="896214" rtl="0" eaLnBrk="1" fontAlgn="auto" latinLnBrk="0" hangingPunct="1">
              <a:lnSpc>
                <a:spcPct val="90000"/>
              </a:lnSpc>
              <a:spcBef>
                <a:spcPts val="0"/>
              </a:spcBef>
              <a:spcAft>
                <a:spcPts val="588"/>
              </a:spcAft>
              <a:buClrTx/>
              <a:buSzTx/>
              <a:buFontTx/>
              <a:buNone/>
              <a:tabLst/>
              <a:defRPr/>
            </a:pPr>
            <a:endParaRPr kumimoji="0" lang="en-US" sz="1175" b="0" i="0" u="none" strike="noStrike" kern="0" cap="none" spc="0" normalizeH="0" baseline="0" noProof="0" dirty="0">
              <a:ln>
                <a:noFill/>
              </a:ln>
              <a:solidFill>
                <a:srgbClr val="F8F8F8"/>
              </a:solidFill>
              <a:effectLst/>
              <a:uLnTx/>
              <a:uFillTx/>
              <a:latin typeface="Segoe UI"/>
              <a:ea typeface="+mn-ea"/>
              <a:cs typeface="+mn-cs"/>
            </a:endParaRPr>
          </a:p>
        </p:txBody>
      </p:sp>
      <p:sp>
        <p:nvSpPr>
          <p:cNvPr id="14" name="TextBox 12">
            <a:extLst>
              <a:ext uri="{FF2B5EF4-FFF2-40B4-BE49-F238E27FC236}">
                <a16:creationId xmlns:a16="http://schemas.microsoft.com/office/drawing/2014/main" id="{C9792431-BA20-410F-ADE6-E498935FE25D}"/>
              </a:ext>
            </a:extLst>
          </p:cNvPr>
          <p:cNvSpPr txBox="1"/>
          <p:nvPr/>
        </p:nvSpPr>
        <p:spPr>
          <a:xfrm>
            <a:off x="646726" y="3984009"/>
            <a:ext cx="2727346" cy="1528737"/>
          </a:xfrm>
          <a:prstGeom prst="rect">
            <a:avLst/>
          </a:prstGeom>
          <a:noFill/>
        </p:spPr>
        <p:txBody>
          <a:bodyPr wrap="squar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dirty="0">
                <a:ln>
                  <a:noFill/>
                </a:ln>
                <a:solidFill>
                  <a:srgbClr val="F8F8F8"/>
                </a:solidFill>
                <a:effectLst/>
                <a:uLnTx/>
                <a:uFillTx/>
                <a:latin typeface="Segoe UI"/>
                <a:ea typeface="+mn-ea"/>
                <a:cs typeface="+mn-cs"/>
              </a:rPr>
              <a:t>Asynchronous enterprise messaging </a:t>
            </a:r>
          </a:p>
          <a:p>
            <a:pPr marL="0" marR="0" lvl="0" indent="0" algn="ctr" defTabSz="896214" rtl="0" eaLnBrk="1" fontAlgn="auto" latinLnBrk="0" hangingPunct="1">
              <a:lnSpc>
                <a:spcPct val="90000"/>
              </a:lnSpc>
              <a:spcBef>
                <a:spcPts val="0"/>
              </a:spcBef>
              <a:spcAft>
                <a:spcPts val="588"/>
              </a:spcAft>
              <a:buClrTx/>
              <a:buSzTx/>
              <a:buFontTx/>
              <a:buNone/>
              <a:tabLst/>
              <a:defRPr/>
            </a:pPr>
            <a:endParaRPr lang="en-US" sz="1567" kern="0" dirty="0">
              <a:solidFill>
                <a:srgbClr val="F8F8F8"/>
              </a:solidFill>
              <a:latin typeface="Segoe UI"/>
            </a:endParaRPr>
          </a:p>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dirty="0">
                <a:ln>
                  <a:noFill/>
                </a:ln>
                <a:solidFill>
                  <a:srgbClr val="F8F8F8"/>
                </a:solidFill>
                <a:effectLst/>
                <a:uLnTx/>
                <a:uFillTx/>
                <a:latin typeface="Segoe UI"/>
                <a:ea typeface="+mn-ea"/>
                <a:cs typeface="+mn-cs"/>
              </a:rPr>
              <a:t>Load-leveling, duplication detection, ordering, etc.</a:t>
            </a:r>
          </a:p>
        </p:txBody>
      </p:sp>
      <p:sp>
        <p:nvSpPr>
          <p:cNvPr id="15" name="TextBox 13">
            <a:extLst>
              <a:ext uri="{FF2B5EF4-FFF2-40B4-BE49-F238E27FC236}">
                <a16:creationId xmlns:a16="http://schemas.microsoft.com/office/drawing/2014/main" id="{D9B7A2E3-0380-44DD-B016-903FAF1E4450}"/>
              </a:ext>
            </a:extLst>
          </p:cNvPr>
          <p:cNvSpPr txBox="1"/>
          <p:nvPr/>
        </p:nvSpPr>
        <p:spPr>
          <a:xfrm>
            <a:off x="6229371" y="4006311"/>
            <a:ext cx="2727346" cy="1196915"/>
          </a:xfrm>
          <a:prstGeom prst="rect">
            <a:avLst/>
          </a:prstGeom>
          <a:noFill/>
        </p:spPr>
        <p:txBody>
          <a:bodyPr wrap="squar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dirty="0">
                <a:ln>
                  <a:noFill/>
                </a:ln>
                <a:solidFill>
                  <a:srgbClr val="F8F8F8"/>
                </a:solidFill>
                <a:effectLst/>
                <a:uLnTx/>
                <a:uFillTx/>
                <a:latin typeface="Segoe UI"/>
                <a:ea typeface="+mn-ea"/>
                <a:cs typeface="+mn-cs"/>
              </a:rPr>
              <a:t>Secure two-way communication without changes to your network</a:t>
            </a:r>
          </a:p>
          <a:p>
            <a:pPr marL="0" marR="0" lvl="0" indent="0" algn="l" defTabSz="896214" rtl="0" eaLnBrk="1" fontAlgn="auto" latinLnBrk="0" hangingPunct="1">
              <a:lnSpc>
                <a:spcPct val="90000"/>
              </a:lnSpc>
              <a:spcBef>
                <a:spcPts val="0"/>
              </a:spcBef>
              <a:spcAft>
                <a:spcPts val="588"/>
              </a:spcAft>
              <a:buClrTx/>
              <a:buSzTx/>
              <a:buFontTx/>
              <a:buNone/>
              <a:tabLst/>
              <a:defRPr/>
            </a:pPr>
            <a:endParaRPr kumimoji="0" lang="en-US" sz="1175" b="0" i="0" u="none" strike="noStrike" kern="0" cap="none" spc="0" normalizeH="0" baseline="0" noProof="0" dirty="0">
              <a:ln>
                <a:noFill/>
              </a:ln>
              <a:solidFill>
                <a:srgbClr val="F8F8F8"/>
              </a:solidFill>
              <a:effectLst/>
              <a:uLnTx/>
              <a:uFillTx/>
              <a:latin typeface="Segoe UI"/>
              <a:ea typeface="+mn-ea"/>
              <a:cs typeface="+mn-cs"/>
            </a:endParaRPr>
          </a:p>
        </p:txBody>
      </p:sp>
      <p:pic>
        <p:nvPicPr>
          <p:cNvPr id="16" name="Picture 15">
            <a:extLst>
              <a:ext uri="{FF2B5EF4-FFF2-40B4-BE49-F238E27FC236}">
                <a16:creationId xmlns:a16="http://schemas.microsoft.com/office/drawing/2014/main" id="{00067919-F615-4DB7-8EC6-30595B0964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8206" y="1220712"/>
            <a:ext cx="2018243" cy="2018243"/>
          </a:xfrm>
          <a:prstGeom prst="rect">
            <a:avLst/>
          </a:prstGeom>
        </p:spPr>
      </p:pic>
      <p:sp>
        <p:nvSpPr>
          <p:cNvPr id="17" name="TextBox 17">
            <a:extLst>
              <a:ext uri="{FF2B5EF4-FFF2-40B4-BE49-F238E27FC236}">
                <a16:creationId xmlns:a16="http://schemas.microsoft.com/office/drawing/2014/main" id="{F93B3D15-6B29-4838-8A15-D8CEDBDD4AC3}"/>
              </a:ext>
            </a:extLst>
          </p:cNvPr>
          <p:cNvSpPr txBox="1"/>
          <p:nvPr/>
        </p:nvSpPr>
        <p:spPr>
          <a:xfrm>
            <a:off x="9423973" y="3380603"/>
            <a:ext cx="1888608" cy="621968"/>
          </a:xfrm>
          <a:prstGeom prst="rect">
            <a:avLst/>
          </a:prstGeom>
          <a:noFill/>
        </p:spPr>
        <p:txBody>
          <a:bodyPr wrap="squar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Event Grid</a:t>
            </a:r>
          </a:p>
        </p:txBody>
      </p:sp>
      <p:sp>
        <p:nvSpPr>
          <p:cNvPr id="18" name="TextBox 18">
            <a:extLst>
              <a:ext uri="{FF2B5EF4-FFF2-40B4-BE49-F238E27FC236}">
                <a16:creationId xmlns:a16="http://schemas.microsoft.com/office/drawing/2014/main" id="{665529ED-81BE-4323-A62F-66F2F48851CD}"/>
              </a:ext>
            </a:extLst>
          </p:cNvPr>
          <p:cNvSpPr txBox="1"/>
          <p:nvPr/>
        </p:nvSpPr>
        <p:spPr>
          <a:xfrm>
            <a:off x="8998933" y="4005866"/>
            <a:ext cx="2727346" cy="975476"/>
          </a:xfrm>
          <a:prstGeom prst="rect">
            <a:avLst/>
          </a:prstGeom>
          <a:noFill/>
        </p:spPr>
        <p:txBody>
          <a:bodyPr wrap="squar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dirty="0">
                <a:ln>
                  <a:noFill/>
                </a:ln>
                <a:solidFill>
                  <a:srgbClr val="F8F8F8"/>
                </a:solidFill>
                <a:effectLst/>
                <a:uLnTx/>
                <a:uFillTx/>
                <a:latin typeface="Segoe UI"/>
                <a:ea typeface="+mn-ea"/>
                <a:cs typeface="+mn-cs"/>
              </a:rPr>
              <a:t>Cross-cloud reactive </a:t>
            </a:r>
            <a:r>
              <a:rPr kumimoji="0" lang="en-US" sz="1567" b="0" i="0" u="none" strike="noStrike" kern="0" cap="none" spc="0" normalizeH="0" baseline="0" noProof="0" dirty="0" err="1">
                <a:ln>
                  <a:noFill/>
                </a:ln>
                <a:solidFill>
                  <a:srgbClr val="F8F8F8"/>
                </a:solidFill>
                <a:effectLst/>
                <a:uLnTx/>
                <a:uFillTx/>
                <a:latin typeface="Segoe UI"/>
                <a:ea typeface="+mn-ea"/>
                <a:cs typeface="+mn-cs"/>
              </a:rPr>
              <a:t>eventing</a:t>
            </a:r>
            <a:endParaRPr kumimoji="0" lang="en-US" sz="1567" b="0" i="0" u="none" strike="noStrike" kern="0" cap="none" spc="0" normalizeH="0" baseline="0" noProof="0" dirty="0">
              <a:ln>
                <a:noFill/>
              </a:ln>
              <a:solidFill>
                <a:srgbClr val="F8F8F8"/>
              </a:solidFill>
              <a:effectLst/>
              <a:uLnTx/>
              <a:uFillTx/>
              <a:latin typeface="Segoe UI"/>
              <a:ea typeface="+mn-ea"/>
              <a:cs typeface="+mn-cs"/>
            </a:endParaRPr>
          </a:p>
          <a:p>
            <a:pPr marL="0" marR="0" lvl="0" indent="0" algn="l" defTabSz="896214" rtl="0" eaLnBrk="1" fontAlgn="auto" latinLnBrk="0" hangingPunct="1">
              <a:lnSpc>
                <a:spcPct val="90000"/>
              </a:lnSpc>
              <a:spcBef>
                <a:spcPts val="0"/>
              </a:spcBef>
              <a:spcAft>
                <a:spcPts val="588"/>
              </a:spcAft>
              <a:buClrTx/>
              <a:buSzTx/>
              <a:buFontTx/>
              <a:buNone/>
              <a:tabLst/>
              <a:defRPr/>
            </a:pPr>
            <a:endParaRPr kumimoji="0" lang="en-US" sz="1175" b="0" i="0" u="none" strike="noStrike" kern="0" cap="none" spc="0" normalizeH="0" baseline="0" noProof="0" dirty="0">
              <a:ln>
                <a:noFill/>
              </a:ln>
              <a:solidFill>
                <a:srgbClr val="F8F8F8"/>
              </a:solidFill>
              <a:effectLst/>
              <a:uLnTx/>
              <a:uFillTx/>
              <a:latin typeface="Segoe UI"/>
              <a:ea typeface="+mn-ea"/>
              <a:cs typeface="+mn-cs"/>
            </a:endParaRPr>
          </a:p>
        </p:txBody>
      </p:sp>
    </p:spTree>
    <p:extLst>
      <p:ext uri="{BB962C8B-B14F-4D97-AF65-F5344CB8AC3E}">
        <p14:creationId xmlns:p14="http://schemas.microsoft.com/office/powerpoint/2010/main" val="40273976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24000" y="856580"/>
          <a:ext cx="119094" cy="119094"/>
        </p:xfrm>
        <a:graphic>
          <a:graphicData uri="http://schemas.openxmlformats.org/presentationml/2006/ole">
            <mc:AlternateContent xmlns:mc="http://schemas.openxmlformats.org/markup-compatibility/2006">
              <mc:Choice xmlns:v="urn:schemas-microsoft-com:vml" Requires="v">
                <p:oleObj spid="_x0000_s12290" name="think-cell Slide" r:id="rId7" imgW="270" imgH="270" progId="TCLayout.ActiveDocument.1">
                  <p:embed/>
                </p:oleObj>
              </mc:Choice>
              <mc:Fallback>
                <p:oleObj name="think-cell Slide" r:id="rId7" imgW="270" imgH="270" progId="TCLayout.ActiveDocument.1">
                  <p:embed/>
                  <p:pic>
                    <p:nvPicPr>
                      <p:cNvPr id="2" name="Object 1" hidden="1"/>
                      <p:cNvPicPr/>
                      <p:nvPr/>
                    </p:nvPicPr>
                    <p:blipFill>
                      <a:blip r:embed="rId8"/>
                      <a:stretch>
                        <a:fillRect/>
                      </a:stretch>
                    </p:blipFill>
                    <p:spPr>
                      <a:xfrm>
                        <a:off x="1524000" y="856580"/>
                        <a:ext cx="119094" cy="119094"/>
                      </a:xfrm>
                      <a:prstGeom prst="rect">
                        <a:avLst/>
                      </a:prstGeom>
                    </p:spPr>
                  </p:pic>
                </p:oleObj>
              </mc:Fallback>
            </mc:AlternateContent>
          </a:graphicData>
        </a:graphic>
      </p:graphicFrame>
      <p:sp>
        <p:nvSpPr>
          <p:cNvPr id="4" name="Title 3"/>
          <p:cNvSpPr>
            <a:spLocks noGrp="1"/>
          </p:cNvSpPr>
          <p:nvPr>
            <p:ph type="title"/>
            <p:custDataLst>
              <p:tags r:id="rId3"/>
            </p:custDataLst>
          </p:nvPr>
        </p:nvSpPr>
        <p:spPr>
          <a:xfrm>
            <a:off x="1913436" y="582170"/>
            <a:ext cx="8363938" cy="747897"/>
          </a:xfrm>
        </p:spPr>
        <p:txBody>
          <a:bodyPr/>
          <a:lstStyle/>
          <a:p>
            <a:r>
              <a:rPr lang="en-US" dirty="0">
                <a:solidFill>
                  <a:srgbClr val="09009E"/>
                </a:solidFill>
              </a:rPr>
              <a:t>Subscription Filters</a:t>
            </a:r>
          </a:p>
        </p:txBody>
      </p:sp>
      <p:sp>
        <p:nvSpPr>
          <p:cNvPr id="5" name="Text Placeholder 4"/>
          <p:cNvSpPr>
            <a:spLocks noGrp="1"/>
          </p:cNvSpPr>
          <p:nvPr>
            <p:ph type="body" sz="quarter" idx="10"/>
            <p:custDataLst>
              <p:tags r:id="rId4"/>
            </p:custDataLst>
          </p:nvPr>
        </p:nvSpPr>
        <p:spPr>
          <a:xfrm>
            <a:off x="189411" y="1942712"/>
            <a:ext cx="10900955" cy="3589408"/>
          </a:xfrm>
        </p:spPr>
        <p:txBody>
          <a:bodyPr>
            <a:normAutofit/>
          </a:bodyPr>
          <a:lstStyle/>
          <a:p>
            <a:r>
              <a:rPr lang="en-US" sz="3600" dirty="0">
                <a:solidFill>
                  <a:schemeClr val="accent2">
                    <a:alpha val="99000"/>
                  </a:schemeClr>
                </a:solidFill>
                <a:latin typeface="Segoe UI Light" pitchFamily="34" charset="0"/>
              </a:rPr>
              <a:t>Filter conditions operate on message properties </a:t>
            </a:r>
            <a:br>
              <a:rPr lang="en-US" sz="3600" dirty="0">
                <a:solidFill>
                  <a:schemeClr val="accent2">
                    <a:alpha val="99000"/>
                  </a:schemeClr>
                </a:solidFill>
                <a:latin typeface="Segoe UI Light" pitchFamily="34" charset="0"/>
              </a:rPr>
            </a:br>
            <a:r>
              <a:rPr lang="en-US" sz="3600" dirty="0">
                <a:solidFill>
                  <a:schemeClr val="accent2">
                    <a:alpha val="99000"/>
                  </a:schemeClr>
                </a:solidFill>
                <a:latin typeface="Segoe UI Light" pitchFamily="34" charset="0"/>
              </a:rPr>
              <a:t>and are expressed in SQL’92 syntax </a:t>
            </a:r>
          </a:p>
          <a:p>
            <a:pPr lvl="1"/>
            <a:r>
              <a:rPr lang="en-US" sz="1800" dirty="0">
                <a:latin typeface="Consolas" pitchFamily="49" charset="0"/>
                <a:cs typeface="Consolas" pitchFamily="49" charset="0"/>
                <a:sym typeface="Segoe UI"/>
              </a:rPr>
              <a:t>InvoiceTotal &gt; 10000.00 OR ClientRating &lt;3</a:t>
            </a:r>
          </a:p>
          <a:p>
            <a:pPr lvl="1"/>
            <a:r>
              <a:rPr lang="en-US" sz="1800" dirty="0">
                <a:latin typeface="Consolas" pitchFamily="49" charset="0"/>
                <a:cs typeface="Consolas" pitchFamily="49" charset="0"/>
                <a:sym typeface="Segoe UI"/>
              </a:rPr>
              <a:t>ShipDestCtry = ‘USA’ AND ShipDestState=‘WA’</a:t>
            </a:r>
          </a:p>
          <a:p>
            <a:pPr lvl="1"/>
            <a:r>
              <a:rPr lang="en-US" sz="1800" dirty="0">
                <a:latin typeface="Consolas" pitchFamily="49" charset="0"/>
                <a:cs typeface="Consolas" pitchFamily="49" charset="0"/>
                <a:sym typeface="Segoe UI"/>
              </a:rPr>
              <a:t>LastName LIKE ‘V%’</a:t>
            </a:r>
          </a:p>
          <a:p>
            <a:pPr lvl="1"/>
            <a:endParaRPr lang="en-US" sz="1800" dirty="0">
              <a:latin typeface="Consolas" pitchFamily="49" charset="0"/>
              <a:cs typeface="Consolas" pitchFamily="49" charset="0"/>
              <a:sym typeface="Segoe UI"/>
            </a:endParaRPr>
          </a:p>
          <a:p>
            <a:r>
              <a:rPr lang="en-US" sz="3600" dirty="0">
                <a:solidFill>
                  <a:schemeClr val="accent2">
                    <a:alpha val="99000"/>
                  </a:schemeClr>
                </a:solidFill>
              </a:rPr>
              <a:t>Filters actions may modify/add/remove properties as </a:t>
            </a:r>
            <a:br>
              <a:rPr lang="en-US" sz="3600" dirty="0">
                <a:solidFill>
                  <a:schemeClr val="accent2">
                    <a:alpha val="99000"/>
                  </a:schemeClr>
                </a:solidFill>
              </a:rPr>
            </a:br>
            <a:r>
              <a:rPr lang="en-US" sz="3600" dirty="0">
                <a:solidFill>
                  <a:schemeClr val="accent2">
                    <a:alpha val="99000"/>
                  </a:schemeClr>
                </a:solidFill>
              </a:rPr>
              <a:t>message is selected</a:t>
            </a:r>
          </a:p>
          <a:p>
            <a:pPr lvl="1"/>
            <a:r>
              <a:rPr lang="en-US" sz="1800" dirty="0">
                <a:latin typeface="Consolas" pitchFamily="49" charset="0"/>
                <a:cs typeface="Consolas" pitchFamily="49" charset="0"/>
                <a:sym typeface="Segoe UI"/>
              </a:rPr>
              <a:t>SET AuditRequired = 1</a:t>
            </a:r>
          </a:p>
        </p:txBody>
      </p:sp>
    </p:spTree>
    <p:extLst>
      <p:ext uri="{BB962C8B-B14F-4D97-AF65-F5344CB8AC3E}">
        <p14:creationId xmlns:p14="http://schemas.microsoft.com/office/powerpoint/2010/main" val="336221522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1DBD41-FA92-4CFF-9513-F189CCC32DE5}"/>
              </a:ext>
            </a:extLst>
          </p:cNvPr>
          <p:cNvSpPr>
            <a:spLocks noGrp="1"/>
          </p:cNvSpPr>
          <p:nvPr>
            <p:ph type="title"/>
          </p:nvPr>
        </p:nvSpPr>
        <p:spPr>
          <a:xfrm>
            <a:off x="269241" y="2084186"/>
            <a:ext cx="9859116" cy="1471878"/>
          </a:xfrm>
        </p:spPr>
        <p:txBody>
          <a:bodyPr/>
          <a:lstStyle/>
          <a:p>
            <a:r>
              <a:rPr lang="en-US" dirty="0"/>
              <a:t>ServiceBus JavaScript</a:t>
            </a:r>
            <a:br>
              <a:rPr lang="en-US" dirty="0"/>
            </a:br>
            <a:endParaRPr lang="de-DE" sz="3600" dirty="0"/>
          </a:p>
        </p:txBody>
      </p:sp>
    </p:spTree>
    <p:extLst>
      <p:ext uri="{BB962C8B-B14F-4D97-AF65-F5344CB8AC3E}">
        <p14:creationId xmlns:p14="http://schemas.microsoft.com/office/powerpoint/2010/main" val="25306194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83475" y="365125"/>
            <a:ext cx="10515600" cy="1325563"/>
          </a:xfrm>
        </p:spPr>
        <p:txBody>
          <a:bodyPr/>
          <a:lstStyle/>
          <a:p>
            <a:r>
              <a:rPr lang="en-US" dirty="0"/>
              <a:t>ServiceBus with </a:t>
            </a:r>
            <a:r>
              <a:rPr lang="en-US" dirty="0" err="1"/>
              <a:t>Javascript</a:t>
            </a:r>
            <a:r>
              <a:rPr lang="en-US" dirty="0"/>
              <a:t>: </a:t>
            </a:r>
            <a:r>
              <a:rPr lang="en-US" dirty="0" err="1"/>
              <a:t>SbJSSdk</a:t>
            </a:r>
            <a:endParaRPr lang="en-US" dirty="0"/>
          </a:p>
        </p:txBody>
      </p:sp>
      <p:sp>
        <p:nvSpPr>
          <p:cNvPr id="12" name="Content Placeholder 11"/>
          <p:cNvSpPr>
            <a:spLocks noGrp="1"/>
          </p:cNvSpPr>
          <p:nvPr>
            <p:ph idx="1"/>
          </p:nvPr>
        </p:nvSpPr>
        <p:spPr>
          <a:xfrm>
            <a:off x="646612" y="1797180"/>
            <a:ext cx="9693184" cy="4389352"/>
          </a:xfrm>
        </p:spPr>
        <p:txBody>
          <a:bodyPr>
            <a:normAutofit fontScale="92500" lnSpcReduction="10000"/>
          </a:bodyPr>
          <a:lstStyle/>
          <a:p>
            <a:endParaRPr lang="en-US" dirty="0"/>
          </a:p>
          <a:p>
            <a:r>
              <a:rPr lang="en-US" dirty="0"/>
              <a:t>Massively Simplifies SB via REST</a:t>
            </a:r>
          </a:p>
          <a:p>
            <a:pPr lvl="1"/>
            <a:r>
              <a:rPr lang="en-US" dirty="0"/>
              <a:t>Developed by daenet in cooperation with SB team.</a:t>
            </a:r>
          </a:p>
          <a:p>
            <a:r>
              <a:rPr lang="en-US" dirty="0" err="1"/>
              <a:t>NuGet</a:t>
            </a:r>
            <a:endParaRPr lang="en-US" dirty="0"/>
          </a:p>
          <a:p>
            <a:pPr lvl="1"/>
            <a:r>
              <a:rPr lang="en-US" dirty="0" err="1"/>
              <a:t>SbJsSdk</a:t>
            </a:r>
            <a:r>
              <a:rPr lang="en-US" dirty="0"/>
              <a:t> </a:t>
            </a:r>
            <a:br>
              <a:rPr lang="en-US" dirty="0"/>
            </a:br>
            <a:r>
              <a:rPr lang="en-US" sz="2000" dirty="0">
                <a:hlinkClick r:id="rId2"/>
              </a:rPr>
              <a:t>https://www.nuget.org/packages/SbJsSdk/</a:t>
            </a:r>
            <a:br>
              <a:rPr lang="en-US" dirty="0"/>
            </a:br>
            <a:r>
              <a:rPr lang="en-US" sz="2000" dirty="0"/>
              <a:t>PM&gt; Install-Package </a:t>
            </a:r>
            <a:r>
              <a:rPr lang="en-US" sz="2000" dirty="0" err="1"/>
              <a:t>SbJsSdk</a:t>
            </a:r>
            <a:r>
              <a:rPr lang="en-US" sz="2000" dirty="0"/>
              <a:t> -Version 1.0.0.1 </a:t>
            </a:r>
            <a:endParaRPr lang="en-US" dirty="0"/>
          </a:p>
          <a:p>
            <a:pPr lvl="1"/>
            <a:r>
              <a:rPr lang="en-US" dirty="0"/>
              <a:t>Sample for Azure Service Bus </a:t>
            </a:r>
            <a:r>
              <a:rPr lang="en-US" dirty="0" err="1"/>
              <a:t>JasvScript</a:t>
            </a:r>
            <a:r>
              <a:rPr lang="en-US" dirty="0"/>
              <a:t> SDK</a:t>
            </a:r>
            <a:br>
              <a:rPr lang="en-US" dirty="0"/>
            </a:br>
            <a:r>
              <a:rPr lang="en-US" sz="2000" dirty="0">
                <a:hlinkClick r:id="rId3"/>
              </a:rPr>
              <a:t>https://www.nuget.org/packages/SbJsSdkSample/</a:t>
            </a:r>
            <a:br>
              <a:rPr lang="en-US" dirty="0"/>
            </a:br>
            <a:r>
              <a:rPr lang="en-US" sz="2000" dirty="0"/>
              <a:t>PM&gt; Install-Package </a:t>
            </a:r>
            <a:r>
              <a:rPr lang="en-US" sz="2000" dirty="0" err="1"/>
              <a:t>SbJsSdkSample</a:t>
            </a:r>
            <a:r>
              <a:rPr lang="en-US" sz="2000" dirty="0"/>
              <a:t> -Version 1.0.0.2</a:t>
            </a:r>
            <a:r>
              <a:rPr lang="en-US" dirty="0"/>
              <a:t> </a:t>
            </a:r>
          </a:p>
          <a:p>
            <a:r>
              <a:rPr lang="en-US" dirty="0" err="1"/>
              <a:t>GitHub</a:t>
            </a:r>
            <a:br>
              <a:rPr lang="en-US" dirty="0"/>
            </a:br>
            <a:r>
              <a:rPr lang="en-US" dirty="0"/>
              <a:t> </a:t>
            </a:r>
            <a:r>
              <a:rPr lang="en-US" sz="2400" dirty="0"/>
              <a:t>Source Code for both packages:</a:t>
            </a:r>
            <a:br>
              <a:rPr lang="en-US" dirty="0"/>
            </a:br>
            <a:r>
              <a:rPr lang="en-US" dirty="0"/>
              <a:t> </a:t>
            </a:r>
            <a:r>
              <a:rPr lang="en-US" sz="2000" dirty="0">
                <a:hlinkClick r:id="rId4"/>
              </a:rPr>
              <a:t>https://github.com/ddobric/ServiceBusJavaScriptSdk/wiki</a:t>
            </a:r>
            <a:endParaRPr lang="en-US" sz="2000" dirty="0"/>
          </a:p>
          <a:p>
            <a:endParaRPr lang="en-US" dirty="0"/>
          </a:p>
          <a:p>
            <a:pPr marL="457200" lvl="1" indent="0">
              <a:buNone/>
            </a:pPr>
            <a:endParaRPr lang="en-US" dirty="0"/>
          </a:p>
          <a:p>
            <a:pPr marL="457200" lvl="1" indent="0">
              <a:buNone/>
            </a:pPr>
            <a:endParaRPr lang="en-US" dirty="0"/>
          </a:p>
          <a:p>
            <a:pPr lvl="1"/>
            <a:endParaRPr lang="en-US" dirty="0"/>
          </a:p>
          <a:p>
            <a:endParaRPr lang="en-US" dirty="0"/>
          </a:p>
        </p:txBody>
      </p:sp>
    </p:spTree>
    <p:extLst>
      <p:ext uri="{BB962C8B-B14F-4D97-AF65-F5344CB8AC3E}">
        <p14:creationId xmlns:p14="http://schemas.microsoft.com/office/powerpoint/2010/main" val="2971885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24000" y="856580"/>
          <a:ext cx="119094" cy="119094"/>
        </p:xfrm>
        <a:graphic>
          <a:graphicData uri="http://schemas.openxmlformats.org/presentationml/2006/ole">
            <mc:AlternateContent xmlns:mc="http://schemas.openxmlformats.org/markup-compatibility/2006">
              <mc:Choice xmlns:v="urn:schemas-microsoft-com:vml" Requires="v">
                <p:oleObj spid="_x0000_s13314" name="think-cell Slide" r:id="rId6" imgW="270" imgH="270" progId="TCLayout.ActiveDocument.1">
                  <p:embed/>
                </p:oleObj>
              </mc:Choice>
              <mc:Fallback>
                <p:oleObj name="think-cell Slide" r:id="rId6" imgW="270" imgH="270" progId="TCLayout.ActiveDocument.1">
                  <p:embed/>
                  <p:pic>
                    <p:nvPicPr>
                      <p:cNvPr id="2" name="Object 1" hidden="1"/>
                      <p:cNvPicPr/>
                      <p:nvPr/>
                    </p:nvPicPr>
                    <p:blipFill>
                      <a:blip r:embed="rId7"/>
                      <a:stretch>
                        <a:fillRect/>
                      </a:stretch>
                    </p:blipFill>
                    <p:spPr>
                      <a:xfrm>
                        <a:off x="1524000" y="856580"/>
                        <a:ext cx="119094" cy="119094"/>
                      </a:xfrm>
                      <a:prstGeom prst="rect">
                        <a:avLst/>
                      </a:prstGeom>
                    </p:spPr>
                  </p:pic>
                </p:oleObj>
              </mc:Fallback>
            </mc:AlternateContent>
          </a:graphicData>
        </a:graphic>
      </p:graphicFrame>
      <p:sp>
        <p:nvSpPr>
          <p:cNvPr id="4" name="Text Placeholder 3"/>
          <p:cNvSpPr>
            <a:spLocks noGrp="1"/>
          </p:cNvSpPr>
          <p:nvPr>
            <p:ph type="body" sz="quarter" idx="10"/>
            <p:custDataLst>
              <p:tags r:id="rId3"/>
            </p:custDataLst>
          </p:nvPr>
        </p:nvSpPr>
        <p:spPr>
          <a:xfrm>
            <a:off x="1915008" y="2802998"/>
            <a:ext cx="8022140" cy="1034252"/>
          </a:xfrm>
        </p:spPr>
        <p:txBody>
          <a:bodyPr/>
          <a:lstStyle/>
          <a:p>
            <a:r>
              <a:rPr lang="en-US" sz="5401" dirty="0">
                <a:cs typeface="Segoe UI"/>
              </a:rPr>
              <a:t>Service Bus Notification Hub</a:t>
            </a:r>
          </a:p>
          <a:p>
            <a:endParaRPr lang="en-US" sz="3601" dirty="0">
              <a:cs typeface="Segoe UI"/>
            </a:endParaRPr>
          </a:p>
        </p:txBody>
      </p:sp>
    </p:spTree>
    <p:extLst>
      <p:ext uri="{BB962C8B-B14F-4D97-AF65-F5344CB8AC3E}">
        <p14:creationId xmlns:p14="http://schemas.microsoft.com/office/powerpoint/2010/main" val="335964328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2224" y="692350"/>
            <a:ext cx="8363938" cy="747897"/>
          </a:xfrm>
        </p:spPr>
        <p:txBody>
          <a:bodyPr/>
          <a:lstStyle/>
          <a:p>
            <a:r>
              <a:rPr lang="en-US" dirty="0">
                <a:solidFill>
                  <a:srgbClr val="09009E"/>
                </a:solidFill>
              </a:rPr>
              <a:t>How Push Notifications Work</a:t>
            </a:r>
          </a:p>
        </p:txBody>
      </p:sp>
      <p:cxnSp>
        <p:nvCxnSpPr>
          <p:cNvPr id="17" name="Straight Arrow Connector 16"/>
          <p:cNvCxnSpPr/>
          <p:nvPr/>
        </p:nvCxnSpPr>
        <p:spPr>
          <a:xfrm flipV="1">
            <a:off x="3177544" y="2694706"/>
            <a:ext cx="5379425" cy="39240"/>
          </a:xfrm>
          <a:prstGeom prst="straightConnector1">
            <a:avLst/>
          </a:pr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3365689" y="2300288"/>
            <a:ext cx="2917751" cy="338472"/>
            <a:chOff x="2454944" y="1924442"/>
            <a:chExt cx="3889321" cy="451179"/>
          </a:xfrm>
        </p:grpSpPr>
        <p:sp>
          <p:nvSpPr>
            <p:cNvPr id="24" name="Oval 23"/>
            <p:cNvSpPr/>
            <p:nvPr/>
          </p:nvSpPr>
          <p:spPr bwMode="auto">
            <a:xfrm>
              <a:off x="2454944" y="1924442"/>
              <a:ext cx="458328" cy="451179"/>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7503" tIns="33752" rIns="67503" bIns="33752" numCol="1" rtlCol="0" anchor="ctr" anchorCtr="0" compatLnSpc="1">
              <a:prstTxWarp prst="textNoShape">
                <a:avLst/>
              </a:prstTxWarp>
            </a:bodyPr>
            <a:lstStyle/>
            <a:p>
              <a:pPr algn="ctr" defTabSz="674841" fontAlgn="base">
                <a:spcBef>
                  <a:spcPct val="0"/>
                </a:spcBef>
                <a:spcAft>
                  <a:spcPct val="0"/>
                </a:spcAft>
              </a:pPr>
              <a:r>
                <a:rPr lang="en-US" sz="1500" dirty="0">
                  <a:ln>
                    <a:solidFill>
                      <a:srgbClr val="FFFFFF">
                        <a:alpha val="0"/>
                      </a:srgbClr>
                    </a:solidFill>
                  </a:ln>
                  <a:gradFill>
                    <a:gsLst>
                      <a:gs pos="0">
                        <a:srgbClr val="FFFFFF"/>
                      </a:gs>
                      <a:gs pos="100000">
                        <a:srgbClr val="FFFFFF"/>
                      </a:gs>
                    </a:gsLst>
                    <a:lin ang="5400000" scaled="0"/>
                  </a:gradFill>
                </a:rPr>
                <a:t>1</a:t>
              </a:r>
            </a:p>
          </p:txBody>
        </p:sp>
        <p:sp>
          <p:nvSpPr>
            <p:cNvPr id="4" name="TextBox 3"/>
            <p:cNvSpPr txBox="1"/>
            <p:nvPr/>
          </p:nvSpPr>
          <p:spPr>
            <a:xfrm>
              <a:off x="2982483" y="1983831"/>
              <a:ext cx="3361782" cy="332312"/>
            </a:xfrm>
            <a:prstGeom prst="rect">
              <a:avLst/>
            </a:prstGeom>
            <a:noFill/>
          </p:spPr>
          <p:txBody>
            <a:bodyPr wrap="squar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Retrieve device handle</a:t>
              </a:r>
            </a:p>
          </p:txBody>
        </p:sp>
      </p:grpSp>
      <p:pic>
        <p:nvPicPr>
          <p:cNvPr id="5" name="Picture 4"/>
          <p:cNvPicPr>
            <a:picLocks noChangeAspect="1"/>
          </p:cNvPicPr>
          <p:nvPr/>
        </p:nvPicPr>
        <p:blipFill>
          <a:blip r:embed="rId3">
            <a:clrChange>
              <a:clrFrom>
                <a:srgbClr val="FFFFFF"/>
              </a:clrFrom>
              <a:clrTo>
                <a:srgbClr val="FFFFFF">
                  <a:alpha val="0"/>
                </a:srgbClr>
              </a:clrTo>
            </a:clrChange>
            <a:duotone>
              <a:schemeClr val="accent2">
                <a:shade val="45000"/>
                <a:satMod val="135000"/>
              </a:schemeClr>
              <a:prstClr val="white"/>
            </a:duotone>
            <a:extLst>
              <a:ext uri="{BEBA8EAE-BF5A-486C-A8C5-ECC9F3942E4B}">
                <a14:imgProps xmlns:a14="http://schemas.microsoft.com/office/drawing/2010/main">
                  <a14:imgLayer r:embed="rId4">
                    <a14:imgEffect>
                      <a14:artisticCrisscrossEtching/>
                    </a14:imgEffect>
                  </a14:imgLayer>
                </a14:imgProps>
              </a:ext>
            </a:extLst>
          </a:blip>
          <a:stretch>
            <a:fillRect/>
          </a:stretch>
        </p:blipFill>
        <p:spPr>
          <a:xfrm>
            <a:off x="8608890" y="2152704"/>
            <a:ext cx="716489" cy="1019006"/>
          </a:xfrm>
          <a:prstGeom prst="rect">
            <a:avLst/>
          </a:prstGeom>
        </p:spPr>
      </p:pic>
      <p:sp>
        <p:nvSpPr>
          <p:cNvPr id="25" name="TextBox 24"/>
          <p:cNvSpPr txBox="1"/>
          <p:nvPr/>
        </p:nvSpPr>
        <p:spPr>
          <a:xfrm>
            <a:off x="7951015" y="3171710"/>
            <a:ext cx="2052511" cy="553998"/>
          </a:xfrm>
          <a:prstGeom prst="rect">
            <a:avLst/>
          </a:prstGeom>
          <a:noFill/>
        </p:spPr>
        <p:txBody>
          <a:bodyPr wrap="square" lIns="0" tIns="0" rIns="0" bIns="0" rtlCol="0">
            <a:spAutoFit/>
          </a:bodyPr>
          <a:lstStyle/>
          <a:p>
            <a:pPr algn="ct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PNS</a:t>
            </a:r>
          </a:p>
          <a:p>
            <a:pPr algn="ct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(APNS, WNS, GCM)</a:t>
            </a:r>
          </a:p>
        </p:txBody>
      </p:sp>
      <p:cxnSp>
        <p:nvCxnSpPr>
          <p:cNvPr id="29" name="Straight Arrow Connector 28"/>
          <p:cNvCxnSpPr/>
          <p:nvPr/>
        </p:nvCxnSpPr>
        <p:spPr>
          <a:xfrm flipH="1">
            <a:off x="3177544" y="2901203"/>
            <a:ext cx="5379424" cy="34697"/>
          </a:xfrm>
          <a:prstGeom prst="straightConnector1">
            <a:avLst/>
          </a:pr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sp>
        <p:nvSpPr>
          <p:cNvPr id="30" name="Freeform 31"/>
          <p:cNvSpPr>
            <a:spLocks noEditPoints="1"/>
          </p:cNvSpPr>
          <p:nvPr/>
        </p:nvSpPr>
        <p:spPr bwMode="black">
          <a:xfrm>
            <a:off x="5752361" y="4037134"/>
            <a:ext cx="483667" cy="718194"/>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chemeClr val="bg1">
              <a:lumMod val="50000"/>
            </a:schemeClr>
          </a:solidFill>
          <a:ln>
            <a:noFill/>
          </a:ln>
        </p:spPr>
        <p:txBody>
          <a:bodyPr vert="horz" wrap="square" lIns="68598" tIns="34299" rIns="68598" bIns="34299" numCol="1" anchor="t" anchorCtr="0" compatLnSpc="1">
            <a:prstTxWarp prst="textNoShape">
              <a:avLst/>
            </a:prstTxWarp>
          </a:bodyPr>
          <a:lstStyle/>
          <a:p>
            <a:endParaRPr lang="en-US" sz="1200"/>
          </a:p>
        </p:txBody>
      </p:sp>
      <p:cxnSp>
        <p:nvCxnSpPr>
          <p:cNvPr id="32" name="Elbow Connector 31"/>
          <p:cNvCxnSpPr/>
          <p:nvPr/>
        </p:nvCxnSpPr>
        <p:spPr>
          <a:xfrm>
            <a:off x="2883789" y="3319357"/>
            <a:ext cx="2688611" cy="1158292"/>
          </a:xfrm>
          <a:prstGeom prst="bentConnector3">
            <a:avLst>
              <a:gd name="adj1" fmla="val -192"/>
            </a:avLst>
          </a:prstGeom>
          <a:ln w="28575">
            <a:tailEnd type="triangle"/>
          </a:ln>
        </p:spPr>
        <p:style>
          <a:lnRef idx="1">
            <a:schemeClr val="accent4"/>
          </a:lnRef>
          <a:fillRef idx="0">
            <a:schemeClr val="accent4"/>
          </a:fillRef>
          <a:effectRef idx="0">
            <a:schemeClr val="accent4"/>
          </a:effectRef>
          <a:fontRef idx="minor">
            <a:schemeClr val="tx1"/>
          </a:fontRef>
        </p:style>
      </p:cxnSp>
      <p:grpSp>
        <p:nvGrpSpPr>
          <p:cNvPr id="47" name="Group 46"/>
          <p:cNvGrpSpPr/>
          <p:nvPr/>
        </p:nvGrpSpPr>
        <p:grpSpPr>
          <a:xfrm>
            <a:off x="2173438" y="4514138"/>
            <a:ext cx="3488942" cy="338472"/>
            <a:chOff x="865691" y="4875473"/>
            <a:chExt cx="4650711" cy="451179"/>
          </a:xfrm>
        </p:grpSpPr>
        <p:sp>
          <p:nvSpPr>
            <p:cNvPr id="34" name="Oval 33"/>
            <p:cNvSpPr/>
            <p:nvPr/>
          </p:nvSpPr>
          <p:spPr bwMode="auto">
            <a:xfrm>
              <a:off x="865691" y="4875473"/>
              <a:ext cx="458328" cy="451179"/>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7503" tIns="33752" rIns="67503" bIns="33752" numCol="1" rtlCol="0" anchor="ctr" anchorCtr="0" compatLnSpc="1">
              <a:prstTxWarp prst="textNoShape">
                <a:avLst/>
              </a:prstTxWarp>
            </a:bodyPr>
            <a:lstStyle/>
            <a:p>
              <a:pPr algn="ctr" defTabSz="674841" fontAlgn="base">
                <a:spcBef>
                  <a:spcPct val="0"/>
                </a:spcBef>
                <a:spcAft>
                  <a:spcPct val="0"/>
                </a:spcAft>
              </a:pPr>
              <a:r>
                <a:rPr lang="en-US" sz="1500" dirty="0">
                  <a:ln>
                    <a:solidFill>
                      <a:srgbClr val="FFFFFF">
                        <a:alpha val="0"/>
                      </a:srgbClr>
                    </a:solidFill>
                  </a:ln>
                  <a:gradFill>
                    <a:gsLst>
                      <a:gs pos="0">
                        <a:srgbClr val="FFFFFF"/>
                      </a:gs>
                      <a:gs pos="100000">
                        <a:srgbClr val="FFFFFF"/>
                      </a:gs>
                    </a:gsLst>
                    <a:lin ang="5400000" scaled="0"/>
                  </a:gradFill>
                </a:rPr>
                <a:t>2</a:t>
              </a:r>
            </a:p>
          </p:txBody>
        </p:sp>
        <p:sp>
          <p:nvSpPr>
            <p:cNvPr id="35" name="TextBox 34"/>
            <p:cNvSpPr txBox="1"/>
            <p:nvPr/>
          </p:nvSpPr>
          <p:spPr>
            <a:xfrm>
              <a:off x="1443962" y="4934864"/>
              <a:ext cx="4072440" cy="332312"/>
            </a:xfrm>
            <a:prstGeom prst="rect">
              <a:avLst/>
            </a:prstGeom>
            <a:noFill/>
          </p:spPr>
          <p:txBody>
            <a:bodyPr wrap="squar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Store handle in app back-end</a:t>
              </a:r>
            </a:p>
          </p:txBody>
        </p:sp>
      </p:grpSp>
      <p:sp>
        <p:nvSpPr>
          <p:cNvPr id="37" name="Freeform 18"/>
          <p:cNvSpPr>
            <a:spLocks noEditPoints="1"/>
          </p:cNvSpPr>
          <p:nvPr/>
        </p:nvSpPr>
        <p:spPr bwMode="auto">
          <a:xfrm>
            <a:off x="2599757" y="2461778"/>
            <a:ext cx="497701" cy="719240"/>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0070C0"/>
          </a:solidFill>
          <a:ln>
            <a:noFill/>
          </a:ln>
        </p:spPr>
        <p:txBody>
          <a:bodyPr vert="horz" wrap="square" lIns="68598" tIns="34299" rIns="68598" bIns="34299" numCol="1" anchor="t" anchorCtr="0" compatLnSpc="1">
            <a:prstTxWarp prst="textNoShape">
              <a:avLst/>
            </a:prstTxWarp>
          </a:bodyPr>
          <a:lstStyle/>
          <a:p>
            <a:endParaRPr lang="en-US" sz="1350"/>
          </a:p>
        </p:txBody>
      </p:sp>
      <p:cxnSp>
        <p:nvCxnSpPr>
          <p:cNvPr id="38" name="Elbow Connector 37"/>
          <p:cNvCxnSpPr/>
          <p:nvPr/>
        </p:nvCxnSpPr>
        <p:spPr>
          <a:xfrm flipV="1">
            <a:off x="6434771" y="3848761"/>
            <a:ext cx="2532362" cy="628889"/>
          </a:xfrm>
          <a:prstGeom prst="bentConnector3">
            <a:avLst>
              <a:gd name="adj1" fmla="val 99736"/>
            </a:avLst>
          </a:prstGeom>
          <a:ln w="28575">
            <a:tailEnd type="triangle"/>
          </a:ln>
        </p:spPr>
        <p:style>
          <a:lnRef idx="1">
            <a:schemeClr val="accent4"/>
          </a:lnRef>
          <a:fillRef idx="0">
            <a:schemeClr val="accent4"/>
          </a:fillRef>
          <a:effectRef idx="0">
            <a:schemeClr val="accent4"/>
          </a:effectRef>
          <a:fontRef idx="minor">
            <a:schemeClr val="tx1"/>
          </a:fontRef>
        </p:style>
      </p:cxnSp>
      <p:grpSp>
        <p:nvGrpSpPr>
          <p:cNvPr id="48" name="Group 47"/>
          <p:cNvGrpSpPr/>
          <p:nvPr/>
        </p:nvGrpSpPr>
        <p:grpSpPr>
          <a:xfrm>
            <a:off x="6545680" y="4514138"/>
            <a:ext cx="3476520" cy="338472"/>
            <a:chOff x="6693828" y="4875473"/>
            <a:chExt cx="4634153" cy="451179"/>
          </a:xfrm>
        </p:grpSpPr>
        <p:sp>
          <p:nvSpPr>
            <p:cNvPr id="42" name="Oval 41"/>
            <p:cNvSpPr/>
            <p:nvPr/>
          </p:nvSpPr>
          <p:spPr bwMode="auto">
            <a:xfrm>
              <a:off x="6693828" y="4875473"/>
              <a:ext cx="458328" cy="451179"/>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7503" tIns="33752" rIns="67503" bIns="33752" numCol="1" rtlCol="0" anchor="ctr" anchorCtr="0" compatLnSpc="1">
              <a:prstTxWarp prst="textNoShape">
                <a:avLst/>
              </a:prstTxWarp>
            </a:bodyPr>
            <a:lstStyle/>
            <a:p>
              <a:pPr algn="ctr" defTabSz="674841" fontAlgn="base">
                <a:spcBef>
                  <a:spcPct val="0"/>
                </a:spcBef>
                <a:spcAft>
                  <a:spcPct val="0"/>
                </a:spcAft>
              </a:pPr>
              <a:r>
                <a:rPr lang="en-US" sz="1500" dirty="0">
                  <a:ln>
                    <a:solidFill>
                      <a:srgbClr val="FFFFFF">
                        <a:alpha val="0"/>
                      </a:srgbClr>
                    </a:solidFill>
                  </a:ln>
                  <a:gradFill>
                    <a:gsLst>
                      <a:gs pos="0">
                        <a:srgbClr val="FFFFFF"/>
                      </a:gs>
                      <a:gs pos="100000">
                        <a:srgbClr val="FFFFFF"/>
                      </a:gs>
                    </a:gsLst>
                    <a:lin ang="5400000" scaled="0"/>
                  </a:gradFill>
                </a:rPr>
                <a:t>3</a:t>
              </a:r>
            </a:p>
          </p:txBody>
        </p:sp>
        <p:sp>
          <p:nvSpPr>
            <p:cNvPr id="43" name="TextBox 42"/>
            <p:cNvSpPr txBox="1"/>
            <p:nvPr/>
          </p:nvSpPr>
          <p:spPr>
            <a:xfrm>
              <a:off x="7255540" y="4934864"/>
              <a:ext cx="4072441" cy="332312"/>
            </a:xfrm>
            <a:prstGeom prst="rect">
              <a:avLst/>
            </a:prstGeom>
            <a:noFill/>
          </p:spPr>
          <p:txBody>
            <a:bodyPr wrap="squar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Send notification to handle</a:t>
              </a:r>
            </a:p>
          </p:txBody>
        </p:sp>
      </p:grpSp>
      <p:grpSp>
        <p:nvGrpSpPr>
          <p:cNvPr id="49" name="Group 48"/>
          <p:cNvGrpSpPr/>
          <p:nvPr/>
        </p:nvGrpSpPr>
        <p:grpSpPr>
          <a:xfrm>
            <a:off x="3709524" y="3013551"/>
            <a:ext cx="5274356" cy="338472"/>
            <a:chOff x="2913272" y="2875211"/>
            <a:chExt cx="7030643" cy="451179"/>
          </a:xfrm>
        </p:grpSpPr>
        <p:sp>
          <p:nvSpPr>
            <p:cNvPr id="44" name="Oval 43"/>
            <p:cNvSpPr/>
            <p:nvPr/>
          </p:nvSpPr>
          <p:spPr bwMode="auto">
            <a:xfrm>
              <a:off x="2913272" y="2875211"/>
              <a:ext cx="458328" cy="451179"/>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7503" tIns="33752" rIns="67503" bIns="33752" numCol="1" rtlCol="0" anchor="ctr" anchorCtr="0" compatLnSpc="1">
              <a:prstTxWarp prst="textNoShape">
                <a:avLst/>
              </a:prstTxWarp>
            </a:bodyPr>
            <a:lstStyle/>
            <a:p>
              <a:pPr algn="ctr" defTabSz="674841" fontAlgn="base">
                <a:spcBef>
                  <a:spcPct val="0"/>
                </a:spcBef>
                <a:spcAft>
                  <a:spcPct val="0"/>
                </a:spcAft>
              </a:pPr>
              <a:r>
                <a:rPr lang="en-US" sz="1500" dirty="0">
                  <a:ln>
                    <a:solidFill>
                      <a:srgbClr val="FFFFFF">
                        <a:alpha val="0"/>
                      </a:srgbClr>
                    </a:solidFill>
                  </a:ln>
                  <a:gradFill>
                    <a:gsLst>
                      <a:gs pos="0">
                        <a:srgbClr val="FFFFFF"/>
                      </a:gs>
                      <a:gs pos="100000">
                        <a:srgbClr val="FFFFFF"/>
                      </a:gs>
                    </a:gsLst>
                    <a:lin ang="5400000" scaled="0"/>
                  </a:gradFill>
                </a:rPr>
                <a:t>4</a:t>
              </a:r>
            </a:p>
          </p:txBody>
        </p:sp>
        <p:sp>
          <p:nvSpPr>
            <p:cNvPr id="45" name="TextBox 44"/>
            <p:cNvSpPr txBox="1"/>
            <p:nvPr/>
          </p:nvSpPr>
          <p:spPr>
            <a:xfrm>
              <a:off x="3482338" y="2930374"/>
              <a:ext cx="6461577" cy="332312"/>
            </a:xfrm>
            <a:prstGeom prst="rect">
              <a:avLst/>
            </a:prstGeom>
            <a:noFill/>
          </p:spPr>
          <p:txBody>
            <a:bodyPr wrap="squar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Device notified (even when app is inactive)</a:t>
              </a:r>
            </a:p>
          </p:txBody>
        </p:sp>
      </p:grpSp>
    </p:spTree>
    <p:extLst>
      <p:ext uri="{BB962C8B-B14F-4D97-AF65-F5344CB8AC3E}">
        <p14:creationId xmlns:p14="http://schemas.microsoft.com/office/powerpoint/2010/main" val="38725673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22" presetClass="entr" presetSubtype="8"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par>
                                <p:cTn id="16" presetID="22" presetClass="entr" presetSubtype="8"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left)">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par>
                                <p:cTn id="24" presetID="22" presetClass="entr" presetSubtype="4" fill="hold"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down)">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par>
                                <p:cTn id="32" presetID="22" presetClass="entr" presetSubtype="2"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right)">
                                      <p:cBhvr>
                                        <p:cTn id="3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254" y="602793"/>
            <a:ext cx="8363938" cy="747897"/>
          </a:xfrm>
        </p:spPr>
        <p:txBody>
          <a:bodyPr>
            <a:normAutofit fontScale="90000"/>
          </a:bodyPr>
          <a:lstStyle/>
          <a:p>
            <a:r>
              <a:rPr lang="en-US" dirty="0">
                <a:solidFill>
                  <a:srgbClr val="09009E"/>
                </a:solidFill>
              </a:rPr>
              <a:t>How Service Bus </a:t>
            </a:r>
            <a:br>
              <a:rPr lang="en-US" dirty="0">
                <a:solidFill>
                  <a:srgbClr val="09009E"/>
                </a:solidFill>
              </a:rPr>
            </a:br>
            <a:r>
              <a:rPr lang="en-US" dirty="0">
                <a:solidFill>
                  <a:srgbClr val="09009E"/>
                </a:solidFill>
              </a:rPr>
              <a:t>Notification Hub Works</a:t>
            </a:r>
          </a:p>
        </p:txBody>
      </p:sp>
      <p:cxnSp>
        <p:nvCxnSpPr>
          <p:cNvPr id="17" name="Straight Arrow Connector 16"/>
          <p:cNvCxnSpPr/>
          <p:nvPr/>
        </p:nvCxnSpPr>
        <p:spPr>
          <a:xfrm>
            <a:off x="3163460" y="2860639"/>
            <a:ext cx="5331176" cy="12353"/>
          </a:xfrm>
          <a:prstGeom prst="straightConnector1">
            <a:avLst/>
          </a:prstGeom>
          <a:ln w="28575">
            <a:solidFill>
              <a:schemeClr val="accent6"/>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4636530" y="2388290"/>
            <a:ext cx="2917751" cy="338472"/>
            <a:chOff x="2454944" y="1924442"/>
            <a:chExt cx="3889321" cy="451179"/>
          </a:xfrm>
        </p:grpSpPr>
        <p:sp>
          <p:nvSpPr>
            <p:cNvPr id="24" name="Oval 23"/>
            <p:cNvSpPr/>
            <p:nvPr/>
          </p:nvSpPr>
          <p:spPr bwMode="auto">
            <a:xfrm>
              <a:off x="2454944" y="1924442"/>
              <a:ext cx="458328" cy="451179"/>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7503" tIns="33752" rIns="67503" bIns="33752" numCol="1" rtlCol="0" anchor="ctr" anchorCtr="0" compatLnSpc="1">
              <a:prstTxWarp prst="textNoShape">
                <a:avLst/>
              </a:prstTxWarp>
            </a:bodyPr>
            <a:lstStyle/>
            <a:p>
              <a:pPr algn="ctr" defTabSz="674841" fontAlgn="base">
                <a:spcBef>
                  <a:spcPct val="0"/>
                </a:spcBef>
                <a:spcAft>
                  <a:spcPct val="0"/>
                </a:spcAft>
              </a:pPr>
              <a:r>
                <a:rPr lang="en-US" sz="1500" dirty="0">
                  <a:ln>
                    <a:solidFill>
                      <a:srgbClr val="FFFFFF">
                        <a:alpha val="0"/>
                      </a:srgbClr>
                    </a:solidFill>
                  </a:ln>
                  <a:gradFill>
                    <a:gsLst>
                      <a:gs pos="0">
                        <a:srgbClr val="FFFFFF"/>
                      </a:gs>
                      <a:gs pos="100000">
                        <a:srgbClr val="FFFFFF"/>
                      </a:gs>
                    </a:gsLst>
                    <a:lin ang="5400000" scaled="0"/>
                  </a:gradFill>
                </a:rPr>
                <a:t>1</a:t>
              </a:r>
            </a:p>
          </p:txBody>
        </p:sp>
        <p:sp>
          <p:nvSpPr>
            <p:cNvPr id="4" name="TextBox 3"/>
            <p:cNvSpPr txBox="1"/>
            <p:nvPr/>
          </p:nvSpPr>
          <p:spPr>
            <a:xfrm>
              <a:off x="2982483" y="1983831"/>
              <a:ext cx="3361782" cy="332312"/>
            </a:xfrm>
            <a:prstGeom prst="rect">
              <a:avLst/>
            </a:prstGeom>
            <a:noFill/>
          </p:spPr>
          <p:txBody>
            <a:bodyPr wrap="squar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Retrieve device handle</a:t>
              </a:r>
            </a:p>
          </p:txBody>
        </p:sp>
      </p:grpSp>
      <p:pic>
        <p:nvPicPr>
          <p:cNvPr id="5" name="Picture 4"/>
          <p:cNvPicPr>
            <a:picLocks noChangeAspect="1"/>
          </p:cNvPicPr>
          <p:nvPr/>
        </p:nvPicPr>
        <p:blipFill>
          <a:blip r:embed="rId3">
            <a:clrChange>
              <a:clrFrom>
                <a:srgbClr val="FFFFFF"/>
              </a:clrFrom>
              <a:clrTo>
                <a:srgbClr val="FFFFFF">
                  <a:alpha val="0"/>
                </a:srgbClr>
              </a:clrTo>
            </a:clrChange>
            <a:duotone>
              <a:schemeClr val="accent2">
                <a:shade val="45000"/>
                <a:satMod val="135000"/>
              </a:schemeClr>
              <a:prstClr val="white"/>
            </a:duotone>
            <a:extLst>
              <a:ext uri="{BEBA8EAE-BF5A-486C-A8C5-ECC9F3942E4B}">
                <a14:imgProps xmlns:a14="http://schemas.microsoft.com/office/drawing/2010/main">
                  <a14:imgLayer r:embed="rId4">
                    <a14:imgEffect>
                      <a14:artisticCrisscrossEtching/>
                    </a14:imgEffect>
                  </a14:imgLayer>
                </a14:imgProps>
              </a:ext>
            </a:extLst>
          </a:blip>
          <a:stretch>
            <a:fillRect/>
          </a:stretch>
        </p:blipFill>
        <p:spPr>
          <a:xfrm>
            <a:off x="8608890" y="2152704"/>
            <a:ext cx="716489" cy="1019006"/>
          </a:xfrm>
          <a:prstGeom prst="rect">
            <a:avLst/>
          </a:prstGeom>
        </p:spPr>
      </p:pic>
      <p:sp>
        <p:nvSpPr>
          <p:cNvPr id="25" name="TextBox 24"/>
          <p:cNvSpPr txBox="1"/>
          <p:nvPr/>
        </p:nvSpPr>
        <p:spPr>
          <a:xfrm>
            <a:off x="7951015" y="3171711"/>
            <a:ext cx="2052511" cy="249299"/>
          </a:xfrm>
          <a:prstGeom prst="rect">
            <a:avLst/>
          </a:prstGeom>
          <a:noFill/>
        </p:spPr>
        <p:txBody>
          <a:bodyPr wrap="square" lIns="0" tIns="0" rIns="0" bIns="0" rtlCol="0">
            <a:spAutoFit/>
          </a:bodyPr>
          <a:lstStyle/>
          <a:p>
            <a:pPr algn="ct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PNS</a:t>
            </a:r>
          </a:p>
        </p:txBody>
      </p:sp>
      <p:sp>
        <p:nvSpPr>
          <p:cNvPr id="30" name="Freeform 31"/>
          <p:cNvSpPr>
            <a:spLocks noEditPoints="1"/>
          </p:cNvSpPr>
          <p:nvPr/>
        </p:nvSpPr>
        <p:spPr bwMode="black">
          <a:xfrm>
            <a:off x="5685557" y="4852610"/>
            <a:ext cx="483667" cy="718194"/>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chemeClr val="bg1">
              <a:lumMod val="50000"/>
            </a:schemeClr>
          </a:solidFill>
          <a:ln>
            <a:noFill/>
          </a:ln>
        </p:spPr>
        <p:txBody>
          <a:bodyPr vert="horz" wrap="square" lIns="68598" tIns="34299" rIns="68598" bIns="34299" numCol="1" anchor="t" anchorCtr="0" compatLnSpc="1">
            <a:prstTxWarp prst="textNoShape">
              <a:avLst/>
            </a:prstTxWarp>
          </a:bodyPr>
          <a:lstStyle/>
          <a:p>
            <a:endParaRPr lang="en-US" sz="1200"/>
          </a:p>
        </p:txBody>
      </p:sp>
      <p:cxnSp>
        <p:nvCxnSpPr>
          <p:cNvPr id="32" name="Elbow Connector 31"/>
          <p:cNvCxnSpPr/>
          <p:nvPr/>
        </p:nvCxnSpPr>
        <p:spPr>
          <a:xfrm>
            <a:off x="2693539" y="3341848"/>
            <a:ext cx="2819473" cy="842493"/>
          </a:xfrm>
          <a:prstGeom prst="bentConnector3">
            <a:avLst>
              <a:gd name="adj1" fmla="val -255"/>
            </a:avLst>
          </a:prstGeom>
          <a:ln w="28575">
            <a:tailEnd type="triangle"/>
          </a:ln>
        </p:spPr>
        <p:style>
          <a:lnRef idx="1">
            <a:schemeClr val="accent4"/>
          </a:lnRef>
          <a:fillRef idx="0">
            <a:schemeClr val="accent4"/>
          </a:fillRef>
          <a:effectRef idx="0">
            <a:schemeClr val="accent4"/>
          </a:effectRef>
          <a:fontRef idx="minor">
            <a:schemeClr val="tx1"/>
          </a:fontRef>
        </p:style>
      </p:cxnSp>
      <p:grpSp>
        <p:nvGrpSpPr>
          <p:cNvPr id="47" name="Group 46"/>
          <p:cNvGrpSpPr/>
          <p:nvPr/>
        </p:nvGrpSpPr>
        <p:grpSpPr>
          <a:xfrm>
            <a:off x="2440116" y="4328663"/>
            <a:ext cx="3476520" cy="338472"/>
            <a:chOff x="865691" y="4875473"/>
            <a:chExt cx="4634153" cy="451179"/>
          </a:xfrm>
        </p:grpSpPr>
        <p:sp>
          <p:nvSpPr>
            <p:cNvPr id="34" name="Oval 33"/>
            <p:cNvSpPr/>
            <p:nvPr/>
          </p:nvSpPr>
          <p:spPr bwMode="auto">
            <a:xfrm>
              <a:off x="865691" y="4875473"/>
              <a:ext cx="458328" cy="451179"/>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7503" tIns="33752" rIns="67503" bIns="33752" numCol="1" rtlCol="0" anchor="ctr" anchorCtr="0" compatLnSpc="1">
              <a:prstTxWarp prst="textNoShape">
                <a:avLst/>
              </a:prstTxWarp>
            </a:bodyPr>
            <a:lstStyle/>
            <a:p>
              <a:pPr algn="ctr" defTabSz="674841" fontAlgn="base">
                <a:spcBef>
                  <a:spcPct val="0"/>
                </a:spcBef>
                <a:spcAft>
                  <a:spcPct val="0"/>
                </a:spcAft>
              </a:pPr>
              <a:r>
                <a:rPr lang="en-US" sz="1500" dirty="0">
                  <a:ln>
                    <a:solidFill>
                      <a:srgbClr val="FFFFFF">
                        <a:alpha val="0"/>
                      </a:srgbClr>
                    </a:solidFill>
                  </a:ln>
                  <a:gradFill>
                    <a:gsLst>
                      <a:gs pos="0">
                        <a:srgbClr val="FFFFFF"/>
                      </a:gs>
                      <a:gs pos="100000">
                        <a:srgbClr val="FFFFFF"/>
                      </a:gs>
                    </a:gsLst>
                    <a:lin ang="5400000" scaled="0"/>
                  </a:gradFill>
                </a:rPr>
                <a:t>2</a:t>
              </a:r>
            </a:p>
          </p:txBody>
        </p:sp>
        <p:sp>
          <p:nvSpPr>
            <p:cNvPr id="35" name="TextBox 34"/>
            <p:cNvSpPr txBox="1"/>
            <p:nvPr/>
          </p:nvSpPr>
          <p:spPr>
            <a:xfrm>
              <a:off x="1427403" y="4879879"/>
              <a:ext cx="4072441" cy="332312"/>
            </a:xfrm>
            <a:prstGeom prst="rect">
              <a:avLst/>
            </a:prstGeom>
            <a:noFill/>
          </p:spPr>
          <p:txBody>
            <a:bodyPr wrap="squar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Registration with tags</a:t>
              </a:r>
            </a:p>
          </p:txBody>
        </p:sp>
      </p:grpSp>
      <p:sp>
        <p:nvSpPr>
          <p:cNvPr id="37" name="Freeform 18"/>
          <p:cNvSpPr>
            <a:spLocks noEditPoints="1"/>
          </p:cNvSpPr>
          <p:nvPr/>
        </p:nvSpPr>
        <p:spPr bwMode="auto">
          <a:xfrm>
            <a:off x="2599757" y="2461778"/>
            <a:ext cx="497701" cy="719240"/>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0070C0"/>
          </a:solidFill>
          <a:ln>
            <a:noFill/>
          </a:ln>
        </p:spPr>
        <p:txBody>
          <a:bodyPr vert="horz" wrap="square" lIns="68598" tIns="34299" rIns="68598" bIns="34299" numCol="1" anchor="t" anchorCtr="0" compatLnSpc="1">
            <a:prstTxWarp prst="textNoShape">
              <a:avLst/>
            </a:prstTxWarp>
          </a:bodyPr>
          <a:lstStyle/>
          <a:p>
            <a:endParaRPr lang="en-US" sz="1350"/>
          </a:p>
        </p:txBody>
      </p:sp>
      <p:cxnSp>
        <p:nvCxnSpPr>
          <p:cNvPr id="38" name="Elbow Connector 37"/>
          <p:cNvCxnSpPr/>
          <p:nvPr/>
        </p:nvCxnSpPr>
        <p:spPr>
          <a:xfrm rot="10800000">
            <a:off x="2861511" y="3356199"/>
            <a:ext cx="2604323" cy="664438"/>
          </a:xfrm>
          <a:prstGeom prst="bentConnector3">
            <a:avLst>
              <a:gd name="adj1" fmla="val 100089"/>
            </a:avLst>
          </a:prstGeom>
          <a:ln w="28575">
            <a:tailEnd type="triangle"/>
          </a:ln>
        </p:spPr>
        <p:style>
          <a:lnRef idx="1">
            <a:schemeClr val="accent4"/>
          </a:lnRef>
          <a:fillRef idx="0">
            <a:schemeClr val="accent4"/>
          </a:fillRef>
          <a:effectRef idx="0">
            <a:schemeClr val="accent4"/>
          </a:effectRef>
          <a:fontRef idx="minor">
            <a:schemeClr val="tx1"/>
          </a:fontRef>
        </p:style>
      </p:cxnSp>
      <p:grpSp>
        <p:nvGrpSpPr>
          <p:cNvPr id="48" name="Group 47"/>
          <p:cNvGrpSpPr/>
          <p:nvPr/>
        </p:nvGrpSpPr>
        <p:grpSpPr>
          <a:xfrm>
            <a:off x="7001028" y="4487543"/>
            <a:ext cx="3476520" cy="338472"/>
            <a:chOff x="6693828" y="4875473"/>
            <a:chExt cx="4634153" cy="451179"/>
          </a:xfrm>
        </p:grpSpPr>
        <p:sp>
          <p:nvSpPr>
            <p:cNvPr id="42" name="Oval 41"/>
            <p:cNvSpPr/>
            <p:nvPr/>
          </p:nvSpPr>
          <p:spPr bwMode="auto">
            <a:xfrm>
              <a:off x="6693828" y="4875473"/>
              <a:ext cx="458328" cy="451179"/>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7503" tIns="33752" rIns="67503" bIns="33752" numCol="1" rtlCol="0" anchor="ctr" anchorCtr="0" compatLnSpc="1">
              <a:prstTxWarp prst="textNoShape">
                <a:avLst/>
              </a:prstTxWarp>
            </a:bodyPr>
            <a:lstStyle/>
            <a:p>
              <a:pPr algn="ctr" defTabSz="674841" fontAlgn="base">
                <a:spcBef>
                  <a:spcPct val="0"/>
                </a:spcBef>
                <a:spcAft>
                  <a:spcPct val="0"/>
                </a:spcAft>
              </a:pPr>
              <a:r>
                <a:rPr lang="en-US" sz="1500" dirty="0">
                  <a:ln>
                    <a:solidFill>
                      <a:srgbClr val="FFFFFF">
                        <a:alpha val="0"/>
                      </a:srgbClr>
                    </a:solidFill>
                  </a:ln>
                  <a:gradFill>
                    <a:gsLst>
                      <a:gs pos="0">
                        <a:srgbClr val="FFFFFF"/>
                      </a:gs>
                      <a:gs pos="100000">
                        <a:srgbClr val="FFFFFF"/>
                      </a:gs>
                    </a:gsLst>
                    <a:lin ang="5400000" scaled="0"/>
                  </a:gradFill>
                </a:rPr>
                <a:t>3</a:t>
              </a:r>
            </a:p>
          </p:txBody>
        </p:sp>
        <p:sp>
          <p:nvSpPr>
            <p:cNvPr id="43" name="TextBox 42"/>
            <p:cNvSpPr txBox="1"/>
            <p:nvPr/>
          </p:nvSpPr>
          <p:spPr>
            <a:xfrm>
              <a:off x="7255540" y="4934864"/>
              <a:ext cx="4072441" cy="332312"/>
            </a:xfrm>
            <a:prstGeom prst="rect">
              <a:avLst/>
            </a:prstGeom>
            <a:noFill/>
          </p:spPr>
          <p:txBody>
            <a:bodyPr wrap="squar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Send notification to handle</a:t>
              </a:r>
            </a:p>
          </p:txBody>
        </p:sp>
      </p:grpSp>
      <p:pic>
        <p:nvPicPr>
          <p:cNvPr id="26" name="Picture 9" descr="C:\Users\Jonahs\Dropbox\Projects SCOTT\MEET Windows Azure\source\Background\tile-icon-messaging.png"/>
          <p:cNvPicPr>
            <a:picLocks noChangeAspect="1" noChangeArrowheads="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5597245" y="3848760"/>
            <a:ext cx="638782" cy="638782"/>
          </a:xfrm>
          <a:prstGeom prst="rect">
            <a:avLst/>
          </a:prstGeom>
          <a:noFill/>
          <a:extLst>
            <a:ext uri="{909E8E84-426E-40DD-AFC4-6F175D3DCCD1}">
              <a14:hiddenFill xmlns:a14="http://schemas.microsoft.com/office/drawing/2010/main">
                <a:solidFill>
                  <a:srgbClr val="FFFFFF"/>
                </a:solidFill>
              </a14:hiddenFill>
            </a:ext>
          </a:extLst>
        </p:spPr>
      </p:pic>
      <p:sp>
        <p:nvSpPr>
          <p:cNvPr id="11" name="Arc 10"/>
          <p:cNvSpPr/>
          <p:nvPr/>
        </p:nvSpPr>
        <p:spPr>
          <a:xfrm>
            <a:off x="5831048" y="4184340"/>
            <a:ext cx="1034591" cy="1027367"/>
          </a:xfrm>
          <a:prstGeom prst="arc">
            <a:avLst>
              <a:gd name="adj1" fmla="val 16200000"/>
              <a:gd name="adj2" fmla="val 5540239"/>
            </a:avLst>
          </a:prstGeom>
          <a:ln w="28575">
            <a:solidFill>
              <a:srgbClr val="8CC600"/>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grpSp>
        <p:nvGrpSpPr>
          <p:cNvPr id="39" name="Group 38"/>
          <p:cNvGrpSpPr/>
          <p:nvPr/>
        </p:nvGrpSpPr>
        <p:grpSpPr>
          <a:xfrm>
            <a:off x="3070186" y="3566115"/>
            <a:ext cx="3476520" cy="338472"/>
            <a:chOff x="6693828" y="4875473"/>
            <a:chExt cx="4634153" cy="451179"/>
          </a:xfrm>
        </p:grpSpPr>
        <p:sp>
          <p:nvSpPr>
            <p:cNvPr id="40" name="Oval 39"/>
            <p:cNvSpPr/>
            <p:nvPr/>
          </p:nvSpPr>
          <p:spPr bwMode="auto">
            <a:xfrm>
              <a:off x="6693828" y="4875473"/>
              <a:ext cx="458328" cy="451179"/>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7503" tIns="33752" rIns="67503" bIns="33752" numCol="1" rtlCol="0" anchor="ctr" anchorCtr="0" compatLnSpc="1">
              <a:prstTxWarp prst="textNoShape">
                <a:avLst/>
              </a:prstTxWarp>
            </a:bodyPr>
            <a:lstStyle/>
            <a:p>
              <a:pPr algn="ctr" defTabSz="674841" fontAlgn="base">
                <a:spcBef>
                  <a:spcPct val="0"/>
                </a:spcBef>
                <a:spcAft>
                  <a:spcPct val="0"/>
                </a:spcAft>
              </a:pPr>
              <a:r>
                <a:rPr lang="en-US" sz="1500" dirty="0">
                  <a:ln>
                    <a:solidFill>
                      <a:srgbClr val="FFFFFF">
                        <a:alpha val="0"/>
                      </a:srgbClr>
                    </a:solidFill>
                  </a:ln>
                  <a:gradFill>
                    <a:gsLst>
                      <a:gs pos="0">
                        <a:srgbClr val="FFFFFF"/>
                      </a:gs>
                      <a:gs pos="100000">
                        <a:srgbClr val="FFFFFF"/>
                      </a:gs>
                    </a:gsLst>
                    <a:lin ang="5400000" scaled="0"/>
                  </a:gradFill>
                </a:rPr>
                <a:t>4</a:t>
              </a:r>
            </a:p>
          </p:txBody>
        </p:sp>
        <p:sp>
          <p:nvSpPr>
            <p:cNvPr id="41" name="TextBox 40"/>
            <p:cNvSpPr txBox="1"/>
            <p:nvPr/>
          </p:nvSpPr>
          <p:spPr>
            <a:xfrm>
              <a:off x="7255540" y="4934864"/>
              <a:ext cx="4072441" cy="332312"/>
            </a:xfrm>
            <a:prstGeom prst="rect">
              <a:avLst/>
            </a:prstGeom>
            <a:noFill/>
          </p:spPr>
          <p:txBody>
            <a:bodyPr wrap="squar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Push notification</a:t>
              </a:r>
            </a:p>
          </p:txBody>
        </p:sp>
      </p:grpSp>
    </p:spTree>
    <p:extLst>
      <p:ext uri="{BB962C8B-B14F-4D97-AF65-F5344CB8AC3E}">
        <p14:creationId xmlns:p14="http://schemas.microsoft.com/office/powerpoint/2010/main" val="18386539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22" presetClass="entr" presetSubtype="8"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par>
                                <p:cTn id="16" presetID="22" presetClass="entr" presetSubtype="8"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left)">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down)">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22" presetClass="entr" presetSubtype="2" fill="hold"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right)">
                                      <p:cBhvr>
                                        <p:cTn id="3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155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1DBD41-FA92-4CFF-9513-F189CCC32DE5}"/>
              </a:ext>
            </a:extLst>
          </p:cNvPr>
          <p:cNvSpPr>
            <a:spLocks noGrp="1"/>
          </p:cNvSpPr>
          <p:nvPr>
            <p:ph type="title"/>
          </p:nvPr>
        </p:nvSpPr>
        <p:spPr/>
        <p:txBody>
          <a:bodyPr/>
          <a:lstStyle/>
          <a:p>
            <a:r>
              <a:rPr lang="en-US" dirty="0"/>
              <a:t>Service Bus Intro</a:t>
            </a:r>
            <a:endParaRPr lang="de-DE" dirty="0"/>
          </a:p>
        </p:txBody>
      </p:sp>
    </p:spTree>
    <p:extLst>
      <p:ext uri="{BB962C8B-B14F-4D97-AF65-F5344CB8AC3E}">
        <p14:creationId xmlns:p14="http://schemas.microsoft.com/office/powerpoint/2010/main" val="273299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24000" y="856580"/>
          <a:ext cx="119094" cy="119094"/>
        </p:xfrm>
        <a:graphic>
          <a:graphicData uri="http://schemas.openxmlformats.org/presentationml/2006/ole">
            <mc:AlternateContent xmlns:mc="http://schemas.openxmlformats.org/markup-compatibility/2006">
              <mc:Choice xmlns:v="urn:schemas-microsoft-com:vml" Requires="v">
                <p:oleObj spid="_x0000_s1026" name="think-cell Slide" r:id="rId13" imgW="270" imgH="270" progId="TCLayout.ActiveDocument.1">
                  <p:embed/>
                </p:oleObj>
              </mc:Choice>
              <mc:Fallback>
                <p:oleObj name="think-cell Slide" r:id="rId13" imgW="270" imgH="270" progId="TCLayout.ActiveDocument.1">
                  <p:embed/>
                  <p:pic>
                    <p:nvPicPr>
                      <p:cNvPr id="2" name="Object 1" hidden="1"/>
                      <p:cNvPicPr/>
                      <p:nvPr/>
                    </p:nvPicPr>
                    <p:blipFill>
                      <a:blip r:embed="rId14"/>
                      <a:stretch>
                        <a:fillRect/>
                      </a:stretch>
                    </p:blipFill>
                    <p:spPr>
                      <a:xfrm>
                        <a:off x="1524000" y="856580"/>
                        <a:ext cx="119094" cy="119094"/>
                      </a:xfrm>
                      <a:prstGeom prst="rect">
                        <a:avLst/>
                      </a:prstGeom>
                    </p:spPr>
                  </p:pic>
                </p:oleObj>
              </mc:Fallback>
            </mc:AlternateContent>
          </a:graphicData>
        </a:graphic>
      </p:graphicFrame>
      <p:sp>
        <p:nvSpPr>
          <p:cNvPr id="3" name="Title 2"/>
          <p:cNvSpPr>
            <a:spLocks noGrp="1"/>
          </p:cNvSpPr>
          <p:nvPr>
            <p:ph type="title"/>
            <p:custDataLst>
              <p:tags r:id="rId3"/>
            </p:custDataLst>
          </p:nvPr>
        </p:nvSpPr>
        <p:spPr>
          <a:xfrm>
            <a:off x="1913436" y="1028075"/>
            <a:ext cx="8363938" cy="893554"/>
          </a:xfrm>
        </p:spPr>
        <p:txBody>
          <a:bodyPr>
            <a:normAutofit fontScale="90000"/>
          </a:bodyPr>
          <a:lstStyle/>
          <a:p>
            <a:r>
              <a:rPr lang="en-US" dirty="0"/>
              <a:t>Service Bus Namespace</a:t>
            </a:r>
            <a:br>
              <a:rPr lang="en-US" dirty="0"/>
            </a:br>
            <a:r>
              <a:rPr lang="en-US" sz="2401" dirty="0">
                <a:hlinkClick r:id="rId15"/>
              </a:rPr>
              <a:t>https://yourapp.servicebus.windows.net/foo/bar/baz</a:t>
            </a:r>
            <a:r>
              <a:rPr lang="en-US" sz="2401" dirty="0"/>
              <a:t> </a:t>
            </a:r>
          </a:p>
        </p:txBody>
      </p:sp>
      <p:sp>
        <p:nvSpPr>
          <p:cNvPr id="6" name="Content Placeholder 5"/>
          <p:cNvSpPr>
            <a:spLocks noGrp="1"/>
          </p:cNvSpPr>
          <p:nvPr>
            <p:ph type="body" sz="quarter" idx="10"/>
          </p:nvPr>
        </p:nvSpPr>
        <p:spPr>
          <a:xfrm>
            <a:off x="1913436" y="2283951"/>
            <a:ext cx="4525488" cy="3076643"/>
          </a:xfrm>
        </p:spPr>
        <p:txBody>
          <a:bodyPr>
            <a:normAutofit lnSpcReduction="10000"/>
          </a:bodyPr>
          <a:lstStyle/>
          <a:p>
            <a:r>
              <a:rPr lang="en-US" sz="2101" dirty="0">
                <a:solidFill>
                  <a:srgbClr val="09009E"/>
                </a:solidFill>
                <a:latin typeface="Segoe UI" panose="020B0502040204020203" pitchFamily="34" charset="0"/>
                <a:cs typeface="Segoe UI" panose="020B0502040204020203" pitchFamily="34" charset="0"/>
              </a:rPr>
              <a:t>Naming tree</a:t>
            </a:r>
          </a:p>
          <a:p>
            <a:pPr lvl="1">
              <a:spcAft>
                <a:spcPts val="450"/>
              </a:spcAft>
            </a:pPr>
            <a:r>
              <a:rPr lang="en-US" dirty="0">
                <a:solidFill>
                  <a:srgbClr val="09009E"/>
                </a:solidFill>
                <a:latin typeface="Segoe UI" panose="020B0502040204020203" pitchFamily="34" charset="0"/>
                <a:cs typeface="Segoe UI" panose="020B0502040204020203" pitchFamily="34" charset="0"/>
              </a:rPr>
              <a:t>ATOM Feed at the root for discovery</a:t>
            </a:r>
          </a:p>
          <a:p>
            <a:pPr lvl="1">
              <a:spcAft>
                <a:spcPts val="450"/>
              </a:spcAft>
            </a:pPr>
            <a:r>
              <a:rPr lang="en-US" dirty="0">
                <a:solidFill>
                  <a:srgbClr val="09009E"/>
                </a:solidFill>
                <a:latin typeface="Segoe UI" panose="020B0502040204020203" pitchFamily="34" charset="0"/>
                <a:cs typeface="Segoe UI" panose="020B0502040204020203" pitchFamily="34" charset="0"/>
              </a:rPr>
              <a:t>Management via REST on the ATOM feed hierarchy</a:t>
            </a:r>
          </a:p>
          <a:p>
            <a:pPr lvl="1"/>
            <a:r>
              <a:rPr lang="en-US" dirty="0">
                <a:solidFill>
                  <a:srgbClr val="09009E"/>
                </a:solidFill>
                <a:latin typeface="Segoe UI" panose="020B0502040204020203" pitchFamily="34" charset="0"/>
                <a:cs typeface="Segoe UI" panose="020B0502040204020203" pitchFamily="34" charset="0"/>
              </a:rPr>
              <a:t>All names that can exist do exist</a:t>
            </a:r>
          </a:p>
          <a:p>
            <a:pPr lvl="1"/>
            <a:endParaRPr lang="en-US" dirty="0">
              <a:solidFill>
                <a:srgbClr val="09009E"/>
              </a:solidFill>
              <a:latin typeface="Segoe UI" panose="020B0502040204020203" pitchFamily="34" charset="0"/>
              <a:cs typeface="Segoe UI" panose="020B0502040204020203" pitchFamily="34" charset="0"/>
            </a:endParaRPr>
          </a:p>
          <a:p>
            <a:r>
              <a:rPr lang="en-US" sz="2101" dirty="0">
                <a:solidFill>
                  <a:srgbClr val="09009E"/>
                </a:solidFill>
                <a:latin typeface="Segoe UI" panose="020B0502040204020203" pitchFamily="34" charset="0"/>
                <a:cs typeface="Segoe UI" panose="020B0502040204020203" pitchFamily="34" charset="0"/>
              </a:rPr>
              <a:t>“Infinite” depth </a:t>
            </a:r>
          </a:p>
          <a:p>
            <a:pPr lvl="1"/>
            <a:r>
              <a:rPr lang="en-US" dirty="0">
                <a:solidFill>
                  <a:srgbClr val="09009E"/>
                </a:solidFill>
                <a:latin typeface="Segoe UI" panose="020B0502040204020203" pitchFamily="34" charset="0"/>
                <a:cs typeface="Segoe UI" panose="020B0502040204020203" pitchFamily="34" charset="0"/>
              </a:rPr>
              <a:t>Factually: 32 segments, 450 character path limit</a:t>
            </a:r>
          </a:p>
          <a:p>
            <a:pPr lvl="1"/>
            <a:endParaRPr lang="en-US" dirty="0">
              <a:solidFill>
                <a:srgbClr val="09009E"/>
              </a:solidFill>
              <a:latin typeface="Segoe UI" panose="020B0502040204020203" pitchFamily="34" charset="0"/>
              <a:cs typeface="Segoe UI" panose="020B0502040204020203" pitchFamily="34" charset="0"/>
            </a:endParaRPr>
          </a:p>
          <a:p>
            <a:r>
              <a:rPr lang="en-US" sz="2101" dirty="0">
                <a:solidFill>
                  <a:srgbClr val="09009E"/>
                </a:solidFill>
                <a:latin typeface="Segoe UI" panose="020B0502040204020203" pitchFamily="34" charset="0"/>
                <a:cs typeface="Segoe UI" panose="020B0502040204020203" pitchFamily="34" charset="0"/>
              </a:rPr>
              <a:t>Entities own the namespace tree leaves</a:t>
            </a:r>
          </a:p>
          <a:p>
            <a:r>
              <a:rPr lang="en-US" sz="2101" dirty="0">
                <a:solidFill>
                  <a:srgbClr val="09009E"/>
                </a:solidFill>
                <a:latin typeface="Segoe UI" panose="020B0502040204020203" pitchFamily="34" charset="0"/>
                <a:cs typeface="Segoe UI" panose="020B0502040204020203" pitchFamily="34" charset="0"/>
              </a:rPr>
              <a:t>Any branch can be differently secured </a:t>
            </a:r>
            <a:br>
              <a:rPr lang="en-US" sz="2101" dirty="0">
                <a:solidFill>
                  <a:srgbClr val="09009E"/>
                </a:solidFill>
                <a:latin typeface="Segoe UI" panose="020B0502040204020203" pitchFamily="34" charset="0"/>
                <a:cs typeface="Segoe UI" panose="020B0502040204020203" pitchFamily="34" charset="0"/>
              </a:rPr>
            </a:br>
            <a:r>
              <a:rPr lang="en-US" sz="2101" dirty="0">
                <a:solidFill>
                  <a:srgbClr val="09009E"/>
                </a:solidFill>
                <a:latin typeface="Segoe UI" panose="020B0502040204020203" pitchFamily="34" charset="0"/>
                <a:cs typeface="Segoe UI" panose="020B0502040204020203" pitchFamily="34" charset="0"/>
              </a:rPr>
              <a:t>with ACS</a:t>
            </a:r>
          </a:p>
        </p:txBody>
      </p:sp>
      <p:cxnSp>
        <p:nvCxnSpPr>
          <p:cNvPr id="24" name="Straight Connector 23"/>
          <p:cNvCxnSpPr/>
          <p:nvPr>
            <p:custDataLst>
              <p:tags r:id="rId4"/>
            </p:custDataLst>
          </p:nvPr>
        </p:nvCxnSpPr>
        <p:spPr>
          <a:xfrm>
            <a:off x="6814934" y="1941522"/>
            <a:ext cx="271313" cy="0"/>
          </a:xfrm>
          <a:prstGeom prst="line">
            <a:avLst/>
          </a:prstGeom>
          <a:ln>
            <a:solidFill>
              <a:schemeClr val="accent1"/>
            </a:solidFill>
          </a:ln>
          <a:effectLst/>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custDataLst>
              <p:tags r:id="rId5"/>
            </p:custDataLst>
          </p:nvPr>
        </p:nvCxnSpPr>
        <p:spPr>
          <a:xfrm>
            <a:off x="6913832" y="1941524"/>
            <a:ext cx="919664" cy="684787"/>
          </a:xfrm>
          <a:prstGeom prst="line">
            <a:avLst/>
          </a:prstGeom>
          <a:ln cap="rnd">
            <a:solidFill>
              <a:schemeClr val="accent1"/>
            </a:solidFill>
            <a:prstDash val="sysDot"/>
          </a:ln>
          <a:effectLst/>
        </p:spPr>
        <p:style>
          <a:lnRef idx="3">
            <a:schemeClr val="accent1"/>
          </a:lnRef>
          <a:fillRef idx="0">
            <a:schemeClr val="accent1"/>
          </a:fillRef>
          <a:effectRef idx="2">
            <a:schemeClr val="accent1"/>
          </a:effectRef>
          <a:fontRef idx="minor">
            <a:schemeClr val="tx1"/>
          </a:fontRef>
        </p:style>
      </p:cxnSp>
      <p:grpSp>
        <p:nvGrpSpPr>
          <p:cNvPr id="52" name="Group 51"/>
          <p:cNvGrpSpPr/>
          <p:nvPr>
            <p:custDataLst>
              <p:tags r:id="rId6"/>
            </p:custDataLst>
          </p:nvPr>
        </p:nvGrpSpPr>
        <p:grpSpPr>
          <a:xfrm>
            <a:off x="6577125" y="2658174"/>
            <a:ext cx="3664271" cy="2055650"/>
            <a:chOff x="4248148" y="2233155"/>
            <a:chExt cx="6961413" cy="3905342"/>
          </a:xfrm>
        </p:grpSpPr>
        <p:sp>
          <p:nvSpPr>
            <p:cNvPr id="10" name="Oval 9"/>
            <p:cNvSpPr/>
            <p:nvPr/>
          </p:nvSpPr>
          <p:spPr bwMode="auto">
            <a:xfrm>
              <a:off x="10297301" y="2233155"/>
              <a:ext cx="912260" cy="917517"/>
            </a:xfrm>
            <a:prstGeom prst="ellipse">
              <a:avLst/>
            </a:prstGeom>
            <a:solidFill>
              <a:schemeClr val="accent4">
                <a:lumMod val="7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822972" fontAlgn="base">
                <a:spcBef>
                  <a:spcPct val="0"/>
                </a:spcBef>
                <a:spcAft>
                  <a:spcPct val="0"/>
                </a:spcAft>
              </a:pPr>
              <a:r>
                <a:rPr lang="en-US" sz="1350" dirty="0">
                  <a:ln>
                    <a:solidFill>
                      <a:schemeClr val="bg1">
                        <a:alpha val="0"/>
                      </a:schemeClr>
                    </a:solidFill>
                  </a:ln>
                  <a:solidFill>
                    <a:schemeClr val="bg1">
                      <a:alpha val="99000"/>
                    </a:schemeClr>
                  </a:solidFill>
                </a:rPr>
                <a:t>baz</a:t>
              </a:r>
            </a:p>
          </p:txBody>
        </p:sp>
        <p:sp>
          <p:nvSpPr>
            <p:cNvPr id="12" name="Oval 11"/>
            <p:cNvSpPr/>
            <p:nvPr/>
          </p:nvSpPr>
          <p:spPr bwMode="auto">
            <a:xfrm>
              <a:off x="4248148" y="3979752"/>
              <a:ext cx="912260" cy="917517"/>
            </a:xfrm>
            <a:prstGeom prst="ellipse">
              <a:avLst/>
            </a:prstGeom>
            <a:solidFill>
              <a:schemeClr val="accent2"/>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0" compatLnSpc="1">
              <a:prstTxWarp prst="textNoShape">
                <a:avLst/>
              </a:prstTxWarp>
            </a:bodyPr>
            <a:lstStyle/>
            <a:p>
              <a:pPr algn="ctr" defTabSz="822972" fontAlgn="base">
                <a:spcBef>
                  <a:spcPct val="0"/>
                </a:spcBef>
                <a:spcAft>
                  <a:spcPct val="0"/>
                </a:spcAft>
              </a:pPr>
              <a:r>
                <a:rPr lang="en-US" sz="1350" dirty="0">
                  <a:ln>
                    <a:solidFill>
                      <a:schemeClr val="bg1">
                        <a:alpha val="0"/>
                      </a:schemeClr>
                    </a:solidFill>
                  </a:ln>
                  <a:solidFill>
                    <a:schemeClr val="bg1">
                      <a:alpha val="99000"/>
                    </a:schemeClr>
                  </a:solidFill>
                </a:rPr>
                <a:t>pqr</a:t>
              </a:r>
            </a:p>
          </p:txBody>
        </p:sp>
        <p:sp>
          <p:nvSpPr>
            <p:cNvPr id="13" name="Oval 12"/>
            <p:cNvSpPr/>
            <p:nvPr/>
          </p:nvSpPr>
          <p:spPr bwMode="auto">
            <a:xfrm>
              <a:off x="6957232" y="4631607"/>
              <a:ext cx="912260" cy="917517"/>
            </a:xfrm>
            <a:prstGeom prst="ellipse">
              <a:avLst/>
            </a:prstGeom>
            <a:solidFill>
              <a:schemeClr val="accent4">
                <a:lumMod val="7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822972" fontAlgn="base">
                <a:spcBef>
                  <a:spcPct val="0"/>
                </a:spcBef>
                <a:spcAft>
                  <a:spcPct val="0"/>
                </a:spcAft>
              </a:pPr>
              <a:r>
                <a:rPr lang="en-US" sz="1350" dirty="0">
                  <a:ln>
                    <a:solidFill>
                      <a:schemeClr val="bg1">
                        <a:alpha val="0"/>
                      </a:schemeClr>
                    </a:solidFill>
                  </a:ln>
                  <a:solidFill>
                    <a:schemeClr val="bg1">
                      <a:alpha val="99000"/>
                    </a:schemeClr>
                  </a:solidFill>
                </a:rPr>
                <a:t>def</a:t>
              </a:r>
            </a:p>
          </p:txBody>
        </p:sp>
        <p:cxnSp>
          <p:nvCxnSpPr>
            <p:cNvPr id="14" name="Straight Arrow Connector 13"/>
            <p:cNvCxnSpPr/>
            <p:nvPr/>
          </p:nvCxnSpPr>
          <p:spPr>
            <a:xfrm>
              <a:off x="5668633" y="2691913"/>
              <a:ext cx="899856" cy="0"/>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7549103" y="2691913"/>
              <a:ext cx="772215" cy="0"/>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a:off x="9301932" y="2691913"/>
              <a:ext cx="995368" cy="0"/>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a:stCxn id="7" idx="5"/>
              <a:endCxn id="11" idx="1"/>
            </p:cNvCxnSpPr>
            <p:nvPr/>
          </p:nvCxnSpPr>
          <p:spPr>
            <a:xfrm>
              <a:off x="5466680" y="3036667"/>
              <a:ext cx="463494" cy="648444"/>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a:stCxn id="11" idx="5"/>
              <a:endCxn id="13" idx="1"/>
            </p:cNvCxnSpPr>
            <p:nvPr/>
          </p:nvCxnSpPr>
          <p:spPr>
            <a:xfrm>
              <a:off x="6575238" y="4333894"/>
              <a:ext cx="515592" cy="432081"/>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sp>
          <p:nvSpPr>
            <p:cNvPr id="19" name="Oval 18"/>
            <p:cNvSpPr/>
            <p:nvPr/>
          </p:nvSpPr>
          <p:spPr bwMode="auto">
            <a:xfrm>
              <a:off x="5587875" y="5220980"/>
              <a:ext cx="912260" cy="917517"/>
            </a:xfrm>
            <a:prstGeom prst="ellipse">
              <a:avLst/>
            </a:prstGeom>
            <a:solidFill>
              <a:schemeClr val="accent4">
                <a:lumMod val="7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822972" fontAlgn="base">
                <a:spcBef>
                  <a:spcPct val="0"/>
                </a:spcBef>
                <a:spcAft>
                  <a:spcPct val="0"/>
                </a:spcAft>
              </a:pPr>
              <a:r>
                <a:rPr lang="en-US" sz="1350" dirty="0">
                  <a:ln>
                    <a:solidFill>
                      <a:schemeClr val="bg1">
                        <a:alpha val="0"/>
                      </a:schemeClr>
                    </a:solidFill>
                  </a:ln>
                  <a:solidFill>
                    <a:schemeClr val="bg1">
                      <a:alpha val="99000"/>
                    </a:schemeClr>
                  </a:solidFill>
                </a:rPr>
                <a:t>ghi</a:t>
              </a:r>
            </a:p>
          </p:txBody>
        </p:sp>
        <p:cxnSp>
          <p:nvCxnSpPr>
            <p:cNvPr id="20" name="Straight Arrow Connector 19"/>
            <p:cNvCxnSpPr>
              <a:stCxn id="11" idx="4"/>
              <a:endCxn id="19" idx="0"/>
            </p:cNvCxnSpPr>
            <p:nvPr/>
          </p:nvCxnSpPr>
          <p:spPr>
            <a:xfrm flipH="1">
              <a:off x="6044004" y="4468261"/>
              <a:ext cx="208702" cy="752718"/>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21" name="Straight Arrow Connector 20"/>
            <p:cNvCxnSpPr>
              <a:endCxn id="12" idx="0"/>
            </p:cNvCxnSpPr>
            <p:nvPr/>
          </p:nvCxnSpPr>
          <p:spPr>
            <a:xfrm flipH="1">
              <a:off x="4704278" y="3162577"/>
              <a:ext cx="336060" cy="817174"/>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sp>
          <p:nvSpPr>
            <p:cNvPr id="22" name="Oval 21"/>
            <p:cNvSpPr/>
            <p:nvPr/>
          </p:nvSpPr>
          <p:spPr bwMode="auto">
            <a:xfrm>
              <a:off x="10209297" y="3556982"/>
              <a:ext cx="912259" cy="917517"/>
            </a:xfrm>
            <a:prstGeom prst="ellipse">
              <a:avLst/>
            </a:prstGeom>
            <a:solidFill>
              <a:schemeClr val="accent4">
                <a:lumMod val="7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822972" fontAlgn="base">
                <a:spcBef>
                  <a:spcPct val="0"/>
                </a:spcBef>
                <a:spcAft>
                  <a:spcPct val="0"/>
                </a:spcAft>
              </a:pPr>
              <a:r>
                <a:rPr lang="en-US" sz="1350" dirty="0">
                  <a:ln>
                    <a:solidFill>
                      <a:schemeClr val="bg1">
                        <a:alpha val="0"/>
                      </a:schemeClr>
                    </a:solidFill>
                  </a:ln>
                  <a:solidFill>
                    <a:schemeClr val="bg1">
                      <a:alpha val="99000"/>
                    </a:schemeClr>
                  </a:solidFill>
                </a:rPr>
                <a:t>bee</a:t>
              </a:r>
            </a:p>
          </p:txBody>
        </p:sp>
        <p:cxnSp>
          <p:nvCxnSpPr>
            <p:cNvPr id="23" name="Straight Arrow Connector 22"/>
            <p:cNvCxnSpPr>
              <a:stCxn id="9" idx="5"/>
              <a:endCxn id="22" idx="1"/>
            </p:cNvCxnSpPr>
            <p:nvPr/>
          </p:nvCxnSpPr>
          <p:spPr>
            <a:xfrm>
              <a:off x="9099979" y="3016305"/>
              <a:ext cx="1242915" cy="675045"/>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sp>
          <p:nvSpPr>
            <p:cNvPr id="30" name="Oval 29"/>
            <p:cNvSpPr/>
            <p:nvPr/>
          </p:nvSpPr>
          <p:spPr bwMode="auto">
            <a:xfrm>
              <a:off x="7831009" y="3556982"/>
              <a:ext cx="912260" cy="917517"/>
            </a:xfrm>
            <a:prstGeom prst="ellipse">
              <a:avLst/>
            </a:prstGeom>
            <a:solidFill>
              <a:schemeClr val="accent2"/>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0" compatLnSpc="1">
              <a:prstTxWarp prst="textNoShape">
                <a:avLst/>
              </a:prstTxWarp>
            </a:bodyPr>
            <a:lstStyle/>
            <a:p>
              <a:pPr algn="ctr" defTabSz="822972" fontAlgn="base">
                <a:spcBef>
                  <a:spcPct val="0"/>
                </a:spcBef>
                <a:spcAft>
                  <a:spcPct val="0"/>
                </a:spcAft>
              </a:pPr>
              <a:r>
                <a:rPr lang="en-US" sz="1350" dirty="0">
                  <a:ln>
                    <a:solidFill>
                      <a:schemeClr val="bg1">
                        <a:alpha val="0"/>
                      </a:schemeClr>
                    </a:solidFill>
                  </a:ln>
                  <a:solidFill>
                    <a:schemeClr val="bg1">
                      <a:alpha val="99000"/>
                    </a:schemeClr>
                  </a:solidFill>
                </a:rPr>
                <a:t>boo</a:t>
              </a:r>
            </a:p>
          </p:txBody>
        </p:sp>
        <p:cxnSp>
          <p:nvCxnSpPr>
            <p:cNvPr id="31" name="Straight Arrow Connector 30"/>
            <p:cNvCxnSpPr>
              <a:stCxn id="8" idx="5"/>
              <a:endCxn id="30" idx="1"/>
            </p:cNvCxnSpPr>
            <p:nvPr/>
          </p:nvCxnSpPr>
          <p:spPr>
            <a:xfrm>
              <a:off x="7347151" y="3036667"/>
              <a:ext cx="617456" cy="654683"/>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35" name="Straight Arrow Connector 34"/>
            <p:cNvCxnSpPr>
              <a:endCxn id="8" idx="2"/>
            </p:cNvCxnSpPr>
            <p:nvPr/>
          </p:nvCxnSpPr>
          <p:spPr>
            <a:xfrm>
              <a:off x="5433752" y="2712277"/>
              <a:ext cx="1134738"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6"/>
              <a:endCxn id="9" idx="2"/>
            </p:cNvCxnSpPr>
            <p:nvPr/>
          </p:nvCxnSpPr>
          <p:spPr>
            <a:xfrm flipV="1">
              <a:off x="7480749" y="2691914"/>
              <a:ext cx="840569" cy="20362"/>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9" idx="6"/>
              <a:endCxn id="10" idx="2"/>
            </p:cNvCxnSpPr>
            <p:nvPr/>
          </p:nvCxnSpPr>
          <p:spPr>
            <a:xfrm>
              <a:off x="9233577" y="2691914"/>
              <a:ext cx="1063724"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4799315" y="2699795"/>
              <a:ext cx="349356" cy="126638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1" idx="1"/>
            </p:cNvCxnSpPr>
            <p:nvPr/>
          </p:nvCxnSpPr>
          <p:spPr>
            <a:xfrm>
              <a:off x="5317466" y="2812125"/>
              <a:ext cx="612708" cy="87298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7191751" y="2876273"/>
              <a:ext cx="803231" cy="79471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6098541" y="4165926"/>
              <a:ext cx="170091" cy="103469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13" idx="1"/>
            </p:cNvCxnSpPr>
            <p:nvPr/>
          </p:nvCxnSpPr>
          <p:spPr>
            <a:xfrm>
              <a:off x="6295782" y="4003023"/>
              <a:ext cx="795047" cy="76295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22" idx="1"/>
            </p:cNvCxnSpPr>
            <p:nvPr/>
          </p:nvCxnSpPr>
          <p:spPr>
            <a:xfrm>
              <a:off x="8909026" y="2794822"/>
              <a:ext cx="1433868" cy="896528"/>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bwMode="auto">
            <a:xfrm>
              <a:off x="4688019" y="2253517"/>
              <a:ext cx="912260" cy="917517"/>
            </a:xfrm>
            <a:prstGeom prst="ellipse">
              <a:avLst/>
            </a:prstGeom>
            <a:solidFill>
              <a:schemeClr val="accent4"/>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0" compatLnSpc="1">
              <a:prstTxWarp prst="textNoShape">
                <a:avLst/>
              </a:prstTxWarp>
            </a:bodyPr>
            <a:lstStyle/>
            <a:p>
              <a:pPr algn="ctr" defTabSz="822972" fontAlgn="base">
                <a:spcBef>
                  <a:spcPct val="0"/>
                </a:spcBef>
                <a:spcAft>
                  <a:spcPct val="0"/>
                </a:spcAft>
              </a:pPr>
              <a:r>
                <a:rPr lang="en-US" sz="1350" dirty="0">
                  <a:ln>
                    <a:solidFill>
                      <a:schemeClr val="bg1">
                        <a:alpha val="0"/>
                      </a:schemeClr>
                    </a:solidFill>
                  </a:ln>
                  <a:solidFill>
                    <a:schemeClr val="bg1">
                      <a:alpha val="99000"/>
                    </a:schemeClr>
                  </a:solidFill>
                </a:rPr>
                <a:t>/</a:t>
              </a:r>
            </a:p>
          </p:txBody>
        </p:sp>
        <p:sp>
          <p:nvSpPr>
            <p:cNvPr id="11" name="Oval 10"/>
            <p:cNvSpPr/>
            <p:nvPr/>
          </p:nvSpPr>
          <p:spPr bwMode="auto">
            <a:xfrm>
              <a:off x="5796576" y="3550744"/>
              <a:ext cx="912260" cy="917517"/>
            </a:xfrm>
            <a:prstGeom prst="ellipse">
              <a:avLst/>
            </a:prstGeom>
            <a:solidFill>
              <a:schemeClr val="accent2"/>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0" compatLnSpc="1">
              <a:prstTxWarp prst="textNoShape">
                <a:avLst/>
              </a:prstTxWarp>
            </a:bodyPr>
            <a:lstStyle/>
            <a:p>
              <a:pPr algn="ctr" defTabSz="822972" fontAlgn="base">
                <a:spcBef>
                  <a:spcPct val="0"/>
                </a:spcBef>
                <a:spcAft>
                  <a:spcPct val="0"/>
                </a:spcAft>
              </a:pPr>
              <a:r>
                <a:rPr lang="en-US" sz="1350" dirty="0">
                  <a:ln>
                    <a:solidFill>
                      <a:schemeClr val="bg1">
                        <a:alpha val="0"/>
                      </a:schemeClr>
                    </a:solidFill>
                  </a:ln>
                  <a:solidFill>
                    <a:schemeClr val="bg1">
                      <a:alpha val="99000"/>
                    </a:schemeClr>
                  </a:solidFill>
                </a:rPr>
                <a:t>abc</a:t>
              </a:r>
            </a:p>
          </p:txBody>
        </p:sp>
        <p:sp>
          <p:nvSpPr>
            <p:cNvPr id="8" name="Oval 7"/>
            <p:cNvSpPr/>
            <p:nvPr/>
          </p:nvSpPr>
          <p:spPr bwMode="auto">
            <a:xfrm>
              <a:off x="6568489" y="2253517"/>
              <a:ext cx="912260" cy="917517"/>
            </a:xfrm>
            <a:prstGeom prst="ellipse">
              <a:avLst/>
            </a:prstGeom>
            <a:solidFill>
              <a:schemeClr val="accent4"/>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0" compatLnSpc="1">
              <a:prstTxWarp prst="textNoShape">
                <a:avLst/>
              </a:prstTxWarp>
            </a:bodyPr>
            <a:lstStyle/>
            <a:p>
              <a:pPr algn="ctr" defTabSz="822972" fontAlgn="base">
                <a:spcBef>
                  <a:spcPct val="0"/>
                </a:spcBef>
                <a:spcAft>
                  <a:spcPct val="0"/>
                </a:spcAft>
              </a:pPr>
              <a:r>
                <a:rPr lang="en-US" sz="1350" dirty="0">
                  <a:ln>
                    <a:solidFill>
                      <a:schemeClr val="bg1">
                        <a:alpha val="0"/>
                      </a:schemeClr>
                    </a:solidFill>
                  </a:ln>
                  <a:solidFill>
                    <a:schemeClr val="bg1">
                      <a:alpha val="99000"/>
                    </a:schemeClr>
                  </a:solidFill>
                </a:rPr>
                <a:t>foo</a:t>
              </a:r>
            </a:p>
          </p:txBody>
        </p:sp>
        <p:sp>
          <p:nvSpPr>
            <p:cNvPr id="9" name="Oval 8"/>
            <p:cNvSpPr/>
            <p:nvPr/>
          </p:nvSpPr>
          <p:spPr bwMode="auto">
            <a:xfrm>
              <a:off x="8321318" y="2233155"/>
              <a:ext cx="912260" cy="917517"/>
            </a:xfrm>
            <a:prstGeom prst="ellipse">
              <a:avLst/>
            </a:prstGeom>
            <a:solidFill>
              <a:schemeClr val="accent4"/>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0" compatLnSpc="1">
              <a:prstTxWarp prst="textNoShape">
                <a:avLst/>
              </a:prstTxWarp>
            </a:bodyPr>
            <a:lstStyle/>
            <a:p>
              <a:pPr algn="ctr" defTabSz="822972" fontAlgn="base">
                <a:spcBef>
                  <a:spcPct val="0"/>
                </a:spcBef>
                <a:spcAft>
                  <a:spcPct val="0"/>
                </a:spcAft>
              </a:pPr>
              <a:r>
                <a:rPr lang="en-US" sz="1350" dirty="0">
                  <a:ln>
                    <a:solidFill>
                      <a:schemeClr val="bg1">
                        <a:alpha val="0"/>
                      </a:schemeClr>
                    </a:solidFill>
                  </a:ln>
                  <a:solidFill>
                    <a:schemeClr val="bg1">
                      <a:alpha val="99000"/>
                    </a:schemeClr>
                  </a:solidFill>
                </a:rPr>
                <a:t>bar</a:t>
              </a:r>
            </a:p>
          </p:txBody>
        </p:sp>
      </p:grpSp>
      <p:cxnSp>
        <p:nvCxnSpPr>
          <p:cNvPr id="44" name="Straight Connector 43"/>
          <p:cNvCxnSpPr/>
          <p:nvPr>
            <p:custDataLst>
              <p:tags r:id="rId7"/>
            </p:custDataLst>
          </p:nvPr>
        </p:nvCxnSpPr>
        <p:spPr>
          <a:xfrm>
            <a:off x="7350147" y="1941522"/>
            <a:ext cx="271313" cy="0"/>
          </a:xfrm>
          <a:prstGeom prst="line">
            <a:avLst/>
          </a:prstGeom>
          <a:ln>
            <a:solidFill>
              <a:schemeClr val="accent1"/>
            </a:solidFill>
          </a:ln>
          <a:effectLst/>
        </p:spPr>
        <p:style>
          <a:lnRef idx="3">
            <a:schemeClr val="accent1"/>
          </a:lnRef>
          <a:fillRef idx="0">
            <a:schemeClr val="accent1"/>
          </a:fillRef>
          <a:effectRef idx="2">
            <a:schemeClr val="accent1"/>
          </a:effectRef>
          <a:fontRef idx="minor">
            <a:schemeClr val="tx1"/>
          </a:fontRef>
        </p:style>
      </p:cxnSp>
      <p:cxnSp>
        <p:nvCxnSpPr>
          <p:cNvPr id="46" name="Straight Connector 45"/>
          <p:cNvCxnSpPr/>
          <p:nvPr>
            <p:custDataLst>
              <p:tags r:id="rId8"/>
            </p:custDataLst>
          </p:nvPr>
        </p:nvCxnSpPr>
        <p:spPr>
          <a:xfrm>
            <a:off x="7464124" y="1941524"/>
            <a:ext cx="1221193" cy="684787"/>
          </a:xfrm>
          <a:prstGeom prst="line">
            <a:avLst/>
          </a:prstGeom>
          <a:ln cap="rnd">
            <a:solidFill>
              <a:schemeClr val="accent1"/>
            </a:solidFill>
            <a:prstDash val="sysDot"/>
          </a:ln>
          <a:effectLst/>
        </p:spPr>
        <p:style>
          <a:lnRef idx="3">
            <a:schemeClr val="accent1"/>
          </a:lnRef>
          <a:fillRef idx="0">
            <a:schemeClr val="accent1"/>
          </a:fillRef>
          <a:effectRef idx="2">
            <a:schemeClr val="accent1"/>
          </a:effectRef>
          <a:fontRef idx="minor">
            <a:schemeClr val="tx1"/>
          </a:fontRef>
        </p:style>
      </p:cxnSp>
      <p:cxnSp>
        <p:nvCxnSpPr>
          <p:cNvPr id="48" name="Straight Connector 47"/>
          <p:cNvCxnSpPr/>
          <p:nvPr>
            <p:custDataLst>
              <p:tags r:id="rId9"/>
            </p:custDataLst>
          </p:nvPr>
        </p:nvCxnSpPr>
        <p:spPr>
          <a:xfrm>
            <a:off x="7855209" y="1941522"/>
            <a:ext cx="271313" cy="0"/>
          </a:xfrm>
          <a:prstGeom prst="line">
            <a:avLst/>
          </a:prstGeom>
          <a:ln>
            <a:solidFill>
              <a:schemeClr val="accent1"/>
            </a:solidFill>
          </a:ln>
          <a:effectLst/>
        </p:spPr>
        <p:style>
          <a:lnRef idx="3">
            <a:schemeClr val="accent1"/>
          </a:lnRef>
          <a:fillRef idx="0">
            <a:schemeClr val="accent1"/>
          </a:fillRef>
          <a:effectRef idx="2">
            <a:schemeClr val="accent1"/>
          </a:effectRef>
          <a:fontRef idx="minor">
            <a:schemeClr val="tx1"/>
          </a:fontRef>
        </p:style>
      </p:cxnSp>
      <p:cxnSp>
        <p:nvCxnSpPr>
          <p:cNvPr id="50" name="Straight Connector 49"/>
          <p:cNvCxnSpPr/>
          <p:nvPr>
            <p:custDataLst>
              <p:tags r:id="rId10"/>
            </p:custDataLst>
          </p:nvPr>
        </p:nvCxnSpPr>
        <p:spPr>
          <a:xfrm>
            <a:off x="7939031" y="1941524"/>
            <a:ext cx="1771484" cy="684787"/>
          </a:xfrm>
          <a:prstGeom prst="line">
            <a:avLst/>
          </a:prstGeom>
          <a:ln cap="rnd">
            <a:solidFill>
              <a:schemeClr val="accent1"/>
            </a:solidFill>
            <a:prstDash val="sysDot"/>
          </a:ln>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19976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24000" y="856580"/>
          <a:ext cx="119094" cy="119094"/>
        </p:xfrm>
        <a:graphic>
          <a:graphicData uri="http://schemas.openxmlformats.org/presentationml/2006/ole">
            <mc:AlternateContent xmlns:mc="http://schemas.openxmlformats.org/markup-compatibility/2006">
              <mc:Choice xmlns:v="urn:schemas-microsoft-com:vml" Requires="v">
                <p:oleObj spid="_x0000_s2050" name="think-cell Slide" r:id="rId7" imgW="270" imgH="270" progId="TCLayout.ActiveDocument.1">
                  <p:embed/>
                </p:oleObj>
              </mc:Choice>
              <mc:Fallback>
                <p:oleObj name="think-cell Slide" r:id="rId7" imgW="270" imgH="270" progId="TCLayout.ActiveDocument.1">
                  <p:embed/>
                  <p:pic>
                    <p:nvPicPr>
                      <p:cNvPr id="4" name="Object 3" hidden="1"/>
                      <p:cNvPicPr/>
                      <p:nvPr/>
                    </p:nvPicPr>
                    <p:blipFill>
                      <a:blip r:embed="rId8"/>
                      <a:stretch>
                        <a:fillRect/>
                      </a:stretch>
                    </p:blipFill>
                    <p:spPr>
                      <a:xfrm>
                        <a:off x="1524000" y="856580"/>
                        <a:ext cx="119094" cy="119094"/>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607151" y="384050"/>
            <a:ext cx="8363938" cy="747897"/>
          </a:xfrm>
        </p:spPr>
        <p:txBody>
          <a:bodyPr/>
          <a:lstStyle/>
          <a:p>
            <a:r>
              <a:rPr lang="en-US" dirty="0">
                <a:solidFill>
                  <a:srgbClr val="09009E"/>
                </a:solidFill>
              </a:rPr>
              <a:t>Service Bus Rights and Claims</a:t>
            </a:r>
          </a:p>
        </p:txBody>
      </p:sp>
      <p:sp>
        <p:nvSpPr>
          <p:cNvPr id="3" name="Content Placeholder 2"/>
          <p:cNvSpPr>
            <a:spLocks noGrp="1"/>
          </p:cNvSpPr>
          <p:nvPr>
            <p:ph type="body" sz="quarter" idx="10"/>
            <p:custDataLst>
              <p:tags r:id="rId4"/>
            </p:custDataLst>
          </p:nvPr>
        </p:nvSpPr>
        <p:spPr>
          <a:xfrm>
            <a:off x="529045" y="2269284"/>
            <a:ext cx="11227525" cy="3197862"/>
          </a:xfrm>
        </p:spPr>
        <p:txBody>
          <a:bodyPr/>
          <a:lstStyle/>
          <a:p>
            <a:r>
              <a:rPr lang="en-US" sz="2400" dirty="0">
                <a:solidFill>
                  <a:srgbClr val="09009E"/>
                </a:solidFill>
                <a:latin typeface="Segoe UI" panose="020B0502040204020203" pitchFamily="34" charset="0"/>
                <a:cs typeface="Segoe UI" panose="020B0502040204020203" pitchFamily="34" charset="0"/>
              </a:rPr>
              <a:t>Service Bus defines one authorization claim type with three possible values </a:t>
            </a:r>
          </a:p>
          <a:p>
            <a:endParaRPr lang="en-US" sz="2400" dirty="0">
              <a:solidFill>
                <a:srgbClr val="09009E"/>
              </a:solidFill>
              <a:latin typeface="Segoe UI" panose="020B0502040204020203" pitchFamily="34" charset="0"/>
              <a:cs typeface="Segoe UI" panose="020B0502040204020203" pitchFamily="34" charset="0"/>
            </a:endParaRPr>
          </a:p>
          <a:p>
            <a:r>
              <a:rPr lang="en-US" sz="1600" dirty="0">
                <a:solidFill>
                  <a:srgbClr val="09009E"/>
                </a:solidFill>
                <a:latin typeface="Segoe UI" panose="020B0502040204020203" pitchFamily="34" charset="0"/>
                <a:cs typeface="Segoe UI" panose="020B0502040204020203" pitchFamily="34" charset="0"/>
              </a:rPr>
              <a:t>‘</a:t>
            </a:r>
            <a:r>
              <a:rPr lang="en-US" sz="1800" dirty="0">
                <a:solidFill>
                  <a:srgbClr val="09009E"/>
                </a:solidFill>
                <a:latin typeface="Segoe UI" panose="020B0502040204020203" pitchFamily="34" charset="0"/>
                <a:cs typeface="Segoe UI" panose="020B0502040204020203" pitchFamily="34" charset="0"/>
              </a:rPr>
              <a:t>Send’ – Permit ‘send’ operations on a Service Bus entity</a:t>
            </a:r>
          </a:p>
          <a:p>
            <a:pPr lvl="1">
              <a:spcAft>
                <a:spcPts val="450"/>
              </a:spcAft>
            </a:pPr>
            <a:r>
              <a:rPr lang="en-US" sz="1800" dirty="0">
                <a:solidFill>
                  <a:srgbClr val="09009E"/>
                </a:solidFill>
                <a:latin typeface="Segoe UI" panose="020B0502040204020203" pitchFamily="34" charset="0"/>
                <a:cs typeface="Segoe UI" panose="020B0502040204020203" pitchFamily="34" charset="0"/>
              </a:rPr>
              <a:t>‘Listen’ – Permit ‘send’ or ‘receive’ operations on a Service Bus entity</a:t>
            </a:r>
          </a:p>
          <a:p>
            <a:pPr lvl="1">
              <a:spcAft>
                <a:spcPts val="450"/>
              </a:spcAft>
            </a:pPr>
            <a:r>
              <a:rPr lang="en-US" sz="1800" dirty="0">
                <a:solidFill>
                  <a:srgbClr val="09009E"/>
                </a:solidFill>
                <a:latin typeface="Segoe UI" panose="020B0502040204020203" pitchFamily="34" charset="0"/>
                <a:cs typeface="Segoe UI" panose="020B0502040204020203" pitchFamily="34" charset="0"/>
              </a:rPr>
              <a:t>‘Manage’ – Permit management operations like creating, inspecting, or deleting Service Bus entities. </a:t>
            </a:r>
          </a:p>
        </p:txBody>
      </p:sp>
      <p:sp>
        <p:nvSpPr>
          <p:cNvPr id="5" name="Freeform 154"/>
          <p:cNvSpPr>
            <a:spLocks noEditPoints="1"/>
          </p:cNvSpPr>
          <p:nvPr/>
        </p:nvSpPr>
        <p:spPr bwMode="black">
          <a:xfrm>
            <a:off x="9961868" y="4694697"/>
            <a:ext cx="1990111" cy="1989592"/>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rgbClr val="595959"/>
          </a:solidFill>
          <a:ln>
            <a:noFill/>
          </a:ln>
        </p:spPr>
        <p:txBody>
          <a:bodyPr vert="horz" wrap="square" lIns="61745" tIns="30873" rIns="61745" bIns="30873" numCol="1" anchor="t" anchorCtr="0" compatLnSpc="1">
            <a:prstTxWarp prst="textNoShape">
              <a:avLst/>
            </a:prstTxWarp>
          </a:bodyPr>
          <a:lstStyle/>
          <a:p>
            <a:endParaRPr lang="en-US" sz="1200" dirty="0"/>
          </a:p>
        </p:txBody>
      </p:sp>
      <p:sp>
        <p:nvSpPr>
          <p:cNvPr id="6" name="Rectangle 5">
            <a:extLst>
              <a:ext uri="{FF2B5EF4-FFF2-40B4-BE49-F238E27FC236}">
                <a16:creationId xmlns:a16="http://schemas.microsoft.com/office/drawing/2014/main" id="{49C38FAA-B38E-447D-B898-DFCAC0BA3619}"/>
              </a:ext>
            </a:extLst>
          </p:cNvPr>
          <p:cNvSpPr/>
          <p:nvPr/>
        </p:nvSpPr>
        <p:spPr>
          <a:xfrm>
            <a:off x="609328" y="6281317"/>
            <a:ext cx="12971418" cy="646331"/>
          </a:xfrm>
          <a:prstGeom prst="rect">
            <a:avLst/>
          </a:prstGeom>
        </p:spPr>
        <p:txBody>
          <a:bodyPr wrap="square">
            <a:spAutoFit/>
          </a:bodyPr>
          <a:lstStyle/>
          <a:p>
            <a:r>
              <a:rPr lang="de-DE" dirty="0">
                <a:hlinkClick r:id="rId9"/>
              </a:rPr>
              <a:t>https://developers.de/blogs/damir_dobric/archive/2013/10/17/how-to-create-shared-access-signature-for-service-bus.aspx</a:t>
            </a:r>
            <a:endParaRPr lang="de-DE" dirty="0"/>
          </a:p>
          <a:p>
            <a:endParaRPr lang="de-DE" dirty="0"/>
          </a:p>
        </p:txBody>
      </p:sp>
    </p:spTree>
    <p:extLst>
      <p:ext uri="{BB962C8B-B14F-4D97-AF65-F5344CB8AC3E}">
        <p14:creationId xmlns:p14="http://schemas.microsoft.com/office/powerpoint/2010/main" val="406203572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1DBD41-FA92-4CFF-9513-F189CCC32DE5}"/>
              </a:ext>
            </a:extLst>
          </p:cNvPr>
          <p:cNvSpPr>
            <a:spLocks noGrp="1"/>
          </p:cNvSpPr>
          <p:nvPr>
            <p:ph type="title"/>
          </p:nvPr>
        </p:nvSpPr>
        <p:spPr>
          <a:xfrm>
            <a:off x="269241" y="2084186"/>
            <a:ext cx="9859116" cy="1651093"/>
          </a:xfrm>
        </p:spPr>
        <p:txBody>
          <a:bodyPr/>
          <a:lstStyle/>
          <a:p>
            <a:r>
              <a:rPr lang="en-US" dirty="0"/>
              <a:t>Service Bus Relay</a:t>
            </a:r>
            <a:br>
              <a:rPr lang="en-US" dirty="0"/>
            </a:br>
            <a:r>
              <a:rPr lang="en-US" dirty="0"/>
              <a:t>(WCF/.NET)</a:t>
            </a:r>
            <a:endParaRPr lang="de-DE" dirty="0"/>
          </a:p>
        </p:txBody>
      </p:sp>
    </p:spTree>
    <p:extLst>
      <p:ext uri="{BB962C8B-B14F-4D97-AF65-F5344CB8AC3E}">
        <p14:creationId xmlns:p14="http://schemas.microsoft.com/office/powerpoint/2010/main" val="38547385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custDataLst>
              <p:tags r:id="rId1"/>
            </p:custDataLst>
          </p:nvPr>
        </p:nvSpPr>
        <p:spPr bwMode="auto">
          <a:xfrm>
            <a:off x="6891218" y="1941523"/>
            <a:ext cx="3386156" cy="361687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822972" fontAlgn="base">
              <a:spcBef>
                <a:spcPct val="0"/>
              </a:spcBef>
              <a:spcAft>
                <a:spcPct val="0"/>
              </a:spcAft>
            </a:pPr>
            <a:endParaRPr lang="en-US" sz="1500" i="1" dirty="0">
              <a:ln>
                <a:solidFill>
                  <a:schemeClr val="bg1">
                    <a:alpha val="0"/>
                  </a:schemeClr>
                </a:solidFill>
              </a:ln>
              <a:solidFill>
                <a:schemeClr val="bg1"/>
              </a:solidFill>
            </a:endParaRPr>
          </a:p>
        </p:txBody>
      </p:sp>
      <p:sp>
        <p:nvSpPr>
          <p:cNvPr id="23" name="Freeform 6"/>
          <p:cNvSpPr>
            <a:spLocks/>
          </p:cNvSpPr>
          <p:nvPr/>
        </p:nvSpPr>
        <p:spPr bwMode="auto">
          <a:xfrm>
            <a:off x="7794246" y="2056993"/>
            <a:ext cx="1580100" cy="1059055"/>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r>
              <a:rPr lang="en-US" dirty="0">
                <a:ln>
                  <a:solidFill>
                    <a:srgbClr val="FFFFFF">
                      <a:alpha val="0"/>
                    </a:srgbClr>
                  </a:solidFill>
                </a:ln>
                <a:solidFill>
                  <a:srgbClr val="FFFFFF">
                    <a:alpha val="99000"/>
                  </a:srgbClr>
                </a:solidFill>
                <a:latin typeface="Segoe UI Light" pitchFamily="34" charset="0"/>
              </a:rPr>
              <a:t>Cloud App</a:t>
            </a:r>
          </a:p>
        </p:txBody>
      </p:sp>
      <p:sp>
        <p:nvSpPr>
          <p:cNvPr id="9" name="Content Placeholder 8"/>
          <p:cNvSpPr>
            <a:spLocks noGrp="1"/>
          </p:cNvSpPr>
          <p:nvPr>
            <p:ph idx="1"/>
            <p:custDataLst>
              <p:tags r:id="rId2"/>
            </p:custDataLst>
          </p:nvPr>
        </p:nvSpPr>
        <p:spPr>
          <a:xfrm>
            <a:off x="706513" y="2145929"/>
            <a:ext cx="7488832" cy="4133055"/>
          </a:xfrm>
        </p:spPr>
        <p:txBody>
          <a:bodyPr/>
          <a:lstStyle/>
          <a:p>
            <a:pPr>
              <a:spcAft>
                <a:spcPts val="1350"/>
              </a:spcAft>
            </a:pPr>
            <a:r>
              <a:rPr lang="en-US" sz="2701" dirty="0">
                <a:solidFill>
                  <a:srgbClr val="09009E">
                    <a:alpha val="99000"/>
                  </a:srgbClr>
                </a:solidFill>
              </a:rPr>
              <a:t>Cloud-Hosted, reliable asynchronous </a:t>
            </a:r>
            <a:br>
              <a:rPr lang="en-US" sz="2701" dirty="0">
                <a:solidFill>
                  <a:srgbClr val="09009E">
                    <a:alpha val="99000"/>
                  </a:srgbClr>
                </a:solidFill>
              </a:rPr>
            </a:br>
            <a:r>
              <a:rPr lang="en-US" sz="2701" dirty="0">
                <a:solidFill>
                  <a:srgbClr val="09009E">
                    <a:alpha val="99000"/>
                  </a:srgbClr>
                </a:solidFill>
              </a:rPr>
              <a:t>Messaging Infrastructure with </a:t>
            </a:r>
            <a:br>
              <a:rPr lang="en-US" sz="2701" dirty="0">
                <a:solidFill>
                  <a:srgbClr val="09009E">
                    <a:alpha val="99000"/>
                  </a:srgbClr>
                </a:solidFill>
              </a:rPr>
            </a:br>
            <a:r>
              <a:rPr lang="en-US" sz="2701" dirty="0">
                <a:solidFill>
                  <a:srgbClr val="09009E">
                    <a:alpha val="99000"/>
                  </a:srgbClr>
                </a:solidFill>
              </a:rPr>
              <a:t>Publish/Subscribe</a:t>
            </a:r>
          </a:p>
          <a:p>
            <a:pPr>
              <a:spcAft>
                <a:spcPts val="1350"/>
              </a:spcAft>
            </a:pPr>
            <a:r>
              <a:rPr lang="en-US" sz="2701" dirty="0">
                <a:solidFill>
                  <a:srgbClr val="09009E">
                    <a:alpha val="99000"/>
                  </a:srgbClr>
                </a:solidFill>
              </a:rPr>
              <a:t>Cloud-Based Relay enabling </a:t>
            </a:r>
            <a:br>
              <a:rPr lang="en-US" sz="2701" dirty="0">
                <a:solidFill>
                  <a:srgbClr val="09009E">
                    <a:alpha val="99000"/>
                  </a:srgbClr>
                </a:solidFill>
              </a:rPr>
            </a:br>
            <a:r>
              <a:rPr lang="en-US" sz="2701" dirty="0">
                <a:solidFill>
                  <a:srgbClr val="09009E">
                    <a:alpha val="99000"/>
                  </a:srgbClr>
                </a:solidFill>
              </a:rPr>
              <a:t>NAT/Firewall Traversal for reach </a:t>
            </a:r>
            <a:br>
              <a:rPr lang="en-US" sz="2701" dirty="0">
                <a:solidFill>
                  <a:srgbClr val="09009E">
                    <a:alpha val="99000"/>
                  </a:srgbClr>
                </a:solidFill>
              </a:rPr>
            </a:br>
            <a:r>
              <a:rPr lang="en-US" sz="2701" dirty="0">
                <a:solidFill>
                  <a:srgbClr val="09009E">
                    <a:alpha val="99000"/>
                  </a:srgbClr>
                </a:solidFill>
              </a:rPr>
              <a:t>into on-</a:t>
            </a:r>
            <a:r>
              <a:rPr lang="en-US" sz="2701" dirty="0" err="1">
                <a:solidFill>
                  <a:srgbClr val="09009E">
                    <a:alpha val="99000"/>
                  </a:srgbClr>
                </a:solidFill>
              </a:rPr>
              <a:t>prem</a:t>
            </a:r>
            <a:r>
              <a:rPr lang="en-US" sz="2701" dirty="0">
                <a:solidFill>
                  <a:srgbClr val="09009E">
                    <a:alpha val="99000"/>
                  </a:srgbClr>
                </a:solidFill>
              </a:rPr>
              <a:t> assets</a:t>
            </a:r>
          </a:p>
        </p:txBody>
      </p:sp>
      <p:sp>
        <p:nvSpPr>
          <p:cNvPr id="3" name="Title 2"/>
          <p:cNvSpPr>
            <a:spLocks noGrp="1"/>
          </p:cNvSpPr>
          <p:nvPr>
            <p:ph type="title"/>
            <p:custDataLst>
              <p:tags r:id="rId3"/>
            </p:custDataLst>
          </p:nvPr>
        </p:nvSpPr>
        <p:spPr>
          <a:xfrm>
            <a:off x="1713417" y="579016"/>
            <a:ext cx="7488831" cy="915506"/>
          </a:xfrm>
          <a:prstGeom prst="rect">
            <a:avLst/>
          </a:prstGeom>
        </p:spPr>
        <p:txBody>
          <a:bodyPr>
            <a:normAutofit fontScale="90000"/>
          </a:bodyPr>
          <a:lstStyle/>
          <a:p>
            <a:r>
              <a:rPr lang="en-US" sz="4400" dirty="0">
                <a:solidFill>
                  <a:srgbClr val="09009E"/>
                </a:solidFill>
              </a:rPr>
              <a:t>Cloud/On-Premise Integration</a:t>
            </a:r>
          </a:p>
        </p:txBody>
      </p:sp>
      <p:sp>
        <p:nvSpPr>
          <p:cNvPr id="6" name="Rectangle 5"/>
          <p:cNvSpPr/>
          <p:nvPr/>
        </p:nvSpPr>
        <p:spPr bwMode="auto">
          <a:xfrm>
            <a:off x="7726823" y="3876462"/>
            <a:ext cx="1714947" cy="82317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96" tIns="34297" rIns="68595" bIns="34297" numCol="1" rtlCol="0" anchor="ctr" anchorCtr="0" compatLnSpc="1">
            <a:prstTxWarp prst="textNoShape">
              <a:avLst/>
            </a:prstTxWarp>
          </a:bodyPr>
          <a:lstStyle/>
          <a:p>
            <a:pPr algn="ctr"/>
            <a:r>
              <a:rPr lang="en-US" sz="1500" dirty="0">
                <a:ln>
                  <a:solidFill>
                    <a:schemeClr val="bg1">
                      <a:alpha val="0"/>
                    </a:schemeClr>
                  </a:solidFill>
                </a:ln>
                <a:solidFill>
                  <a:schemeClr val="lt1">
                    <a:alpha val="99000"/>
                  </a:schemeClr>
                </a:solidFill>
              </a:rPr>
              <a:t>On-Prem assets</a:t>
            </a:r>
          </a:p>
        </p:txBody>
      </p:sp>
      <p:cxnSp>
        <p:nvCxnSpPr>
          <p:cNvPr id="8" name="Straight Arrow Connector 7"/>
          <p:cNvCxnSpPr/>
          <p:nvPr/>
        </p:nvCxnSpPr>
        <p:spPr>
          <a:xfrm>
            <a:off x="8584295" y="3125588"/>
            <a:ext cx="0" cy="735799"/>
          </a:xfrm>
          <a:prstGeom prst="straightConnector1">
            <a:avLst/>
          </a:prstGeom>
          <a:ln w="28575">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280168" y="3325481"/>
            <a:ext cx="2608256"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80168" y="5250618"/>
            <a:ext cx="2608256"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368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2896" y="719328"/>
            <a:ext cx="11716512" cy="5535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Object 7" hidden="1"/>
          <p:cNvGraphicFramePr>
            <a:graphicFrameLocks noChangeAspect="1"/>
          </p:cNvGraphicFramePr>
          <p:nvPr>
            <p:custDataLst>
              <p:tags r:id="rId2"/>
            </p:custDataLst>
          </p:nvPr>
        </p:nvGraphicFramePr>
        <p:xfrm>
          <a:off x="1524000" y="856580"/>
          <a:ext cx="119094" cy="119094"/>
        </p:xfrm>
        <a:graphic>
          <a:graphicData uri="http://schemas.openxmlformats.org/presentationml/2006/ole">
            <mc:AlternateContent xmlns:mc="http://schemas.openxmlformats.org/markup-compatibility/2006">
              <mc:Choice xmlns:v="urn:schemas-microsoft-com:vml" Requires="v">
                <p:oleObj spid="_x0000_s3074" name="think-cell Slide" r:id="rId6" imgW="270" imgH="270" progId="TCLayout.ActiveDocument.1">
                  <p:embed/>
                </p:oleObj>
              </mc:Choice>
              <mc:Fallback>
                <p:oleObj name="think-cell Slide" r:id="rId6" imgW="270" imgH="270" progId="TCLayout.ActiveDocument.1">
                  <p:embed/>
                  <p:pic>
                    <p:nvPicPr>
                      <p:cNvPr id="8" name="Object 7" hidden="1"/>
                      <p:cNvPicPr/>
                      <p:nvPr/>
                    </p:nvPicPr>
                    <p:blipFill>
                      <a:blip r:embed="rId7"/>
                      <a:stretch>
                        <a:fillRect/>
                      </a:stretch>
                    </p:blipFill>
                    <p:spPr>
                      <a:xfrm>
                        <a:off x="1524000" y="856580"/>
                        <a:ext cx="119094" cy="119094"/>
                      </a:xfrm>
                      <a:prstGeom prst="rect">
                        <a:avLst/>
                      </a:prstGeom>
                    </p:spPr>
                  </p:pic>
                </p:oleObj>
              </mc:Fallback>
            </mc:AlternateContent>
          </a:graphicData>
        </a:graphic>
      </p:graphicFrame>
      <p:sp>
        <p:nvSpPr>
          <p:cNvPr id="3" name="Title 2"/>
          <p:cNvSpPr>
            <a:spLocks noGrp="1"/>
          </p:cNvSpPr>
          <p:nvPr>
            <p:ph type="title"/>
            <p:custDataLst>
              <p:tags r:id="rId3"/>
            </p:custDataLst>
          </p:nvPr>
        </p:nvSpPr>
        <p:spPr>
          <a:xfrm>
            <a:off x="1913436" y="1028076"/>
            <a:ext cx="8363938" cy="415607"/>
          </a:xfrm>
        </p:spPr>
        <p:txBody>
          <a:bodyPr>
            <a:normAutofit fontScale="90000"/>
          </a:bodyPr>
          <a:lstStyle/>
          <a:p>
            <a:r>
              <a:rPr lang="en-US" sz="3001" dirty="0">
                <a:solidFill>
                  <a:schemeClr val="bg1"/>
                </a:solidFill>
              </a:rPr>
              <a:t>“Expose Web Services from anywhere to anywhere”</a:t>
            </a:r>
          </a:p>
        </p:txBody>
      </p:sp>
      <p:sp>
        <p:nvSpPr>
          <p:cNvPr id="6" name="Content Placeholder 2"/>
          <p:cNvSpPr txBox="1">
            <a:spLocks/>
          </p:cNvSpPr>
          <p:nvPr/>
        </p:nvSpPr>
        <p:spPr>
          <a:xfrm>
            <a:off x="4476693" y="3925717"/>
            <a:ext cx="5806637" cy="1145227"/>
          </a:xfrm>
          <a:prstGeom prst="rect">
            <a:avLst/>
          </a:prstGeom>
        </p:spPr>
        <p:txBody>
          <a:bodyPr vert="horz" lIns="91448" tIns="45724" rIns="91448" bIns="45724"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82" lvl="1" indent="0" defTabSz="685927">
              <a:lnSpc>
                <a:spcPct val="90000"/>
              </a:lnSpc>
              <a:spcBef>
                <a:spcPts val="0"/>
              </a:spcBef>
              <a:spcAft>
                <a:spcPts val="450"/>
              </a:spcAft>
              <a:buSzPct val="80000"/>
              <a:buNone/>
            </a:pPr>
            <a:r>
              <a:rPr lang="en-US" sz="1350" spc="-38" dirty="0">
                <a:solidFill>
                  <a:schemeClr val="bg1">
                    <a:alpha val="99000"/>
                  </a:schemeClr>
                </a:solidFill>
                <a:latin typeface="Segoe UI Semibold" pitchFamily="34" charset="0"/>
                <a:cs typeface="Segoe UI" pitchFamily="34" charset="0"/>
              </a:rPr>
              <a:t>Outbound TCP (Ports 9350-9353)</a:t>
            </a:r>
          </a:p>
          <a:p>
            <a:pPr marL="2382" lvl="1" indent="0" defTabSz="685927">
              <a:lnSpc>
                <a:spcPct val="90000"/>
              </a:lnSpc>
              <a:spcBef>
                <a:spcPts val="0"/>
              </a:spcBef>
              <a:spcAft>
                <a:spcPts val="450"/>
              </a:spcAft>
              <a:buSzPct val="80000"/>
              <a:buNone/>
            </a:pPr>
            <a:r>
              <a:rPr lang="en-US" sz="1200" spc="-38" dirty="0">
                <a:solidFill>
                  <a:schemeClr val="bg1">
                    <a:alpha val="99000"/>
                  </a:schemeClr>
                </a:solidFill>
                <a:latin typeface="Segoe UI"/>
                <a:cs typeface="Segoe UI" pitchFamily="34" charset="0"/>
              </a:rPr>
              <a:t>9350 Unsecured TCP One-way (client)</a:t>
            </a:r>
          </a:p>
          <a:p>
            <a:pPr marL="2382" lvl="1" indent="0" defTabSz="685927">
              <a:lnSpc>
                <a:spcPct val="90000"/>
              </a:lnSpc>
              <a:spcBef>
                <a:spcPts val="0"/>
              </a:spcBef>
              <a:spcAft>
                <a:spcPts val="450"/>
              </a:spcAft>
              <a:buSzPct val="80000"/>
              <a:buNone/>
            </a:pPr>
            <a:r>
              <a:rPr lang="en-US" sz="1200" spc="-38" dirty="0">
                <a:solidFill>
                  <a:schemeClr val="bg1">
                    <a:alpha val="99000"/>
                  </a:schemeClr>
                </a:solidFill>
                <a:latin typeface="Segoe UI"/>
                <a:cs typeface="Segoe UI" pitchFamily="34" charset="0"/>
              </a:rPr>
              <a:t>9351 Secured TCP One-way (all listeners, secured clients)</a:t>
            </a:r>
          </a:p>
          <a:p>
            <a:pPr marL="2382" lvl="1" indent="0" defTabSz="685927">
              <a:lnSpc>
                <a:spcPct val="90000"/>
              </a:lnSpc>
              <a:spcBef>
                <a:spcPts val="0"/>
              </a:spcBef>
              <a:spcAft>
                <a:spcPts val="450"/>
              </a:spcAft>
              <a:buSzPct val="80000"/>
              <a:buNone/>
            </a:pPr>
            <a:r>
              <a:rPr lang="en-US" sz="1200" spc="-38" dirty="0">
                <a:solidFill>
                  <a:schemeClr val="bg1">
                    <a:alpha val="99000"/>
                  </a:schemeClr>
                </a:solidFill>
                <a:latin typeface="Segoe UI"/>
                <a:cs typeface="Segoe UI" pitchFamily="34" charset="0"/>
              </a:rPr>
              <a:t>9352 Secured TCP Rendezvous (all listeners except one-way)</a:t>
            </a:r>
          </a:p>
          <a:p>
            <a:pPr marL="2382" lvl="1" indent="0" defTabSz="685927">
              <a:lnSpc>
                <a:spcPct val="90000"/>
              </a:lnSpc>
              <a:spcBef>
                <a:spcPts val="0"/>
              </a:spcBef>
              <a:spcAft>
                <a:spcPts val="900"/>
              </a:spcAft>
              <a:buSzPct val="80000"/>
              <a:buNone/>
            </a:pPr>
            <a:r>
              <a:rPr lang="en-US" sz="1200" spc="-38" dirty="0">
                <a:solidFill>
                  <a:schemeClr val="bg1">
                    <a:alpha val="99000"/>
                  </a:schemeClr>
                </a:solidFill>
                <a:latin typeface="Segoe UI"/>
                <a:cs typeface="Segoe UI" pitchFamily="34" charset="0"/>
              </a:rPr>
              <a:t>9353 Direct Connect Probing Protocol (TCP listeners with direct connect)</a:t>
            </a:r>
          </a:p>
          <a:p>
            <a:pPr marL="2382" lvl="1" indent="0" defTabSz="685927">
              <a:lnSpc>
                <a:spcPct val="90000"/>
              </a:lnSpc>
              <a:spcBef>
                <a:spcPts val="0"/>
              </a:spcBef>
              <a:spcAft>
                <a:spcPts val="450"/>
              </a:spcAft>
              <a:buSzPct val="80000"/>
              <a:buNone/>
            </a:pPr>
            <a:r>
              <a:rPr lang="en-US" sz="1350" spc="-38" dirty="0">
                <a:solidFill>
                  <a:schemeClr val="bg1">
                    <a:alpha val="99000"/>
                  </a:schemeClr>
                </a:solidFill>
                <a:latin typeface="Segoe UI Semibold" pitchFamily="34" charset="0"/>
                <a:cs typeface="Segoe UI" pitchFamily="34" charset="0"/>
              </a:rPr>
              <a:t>Outbound HTTP (Port 80, Listeners)</a:t>
            </a:r>
          </a:p>
          <a:p>
            <a:pPr marL="2382" lvl="1" indent="0" defTabSz="685927">
              <a:lnSpc>
                <a:spcPct val="90000"/>
              </a:lnSpc>
              <a:spcBef>
                <a:spcPts val="0"/>
              </a:spcBef>
              <a:spcAft>
                <a:spcPts val="900"/>
              </a:spcAft>
              <a:buSzPct val="80000"/>
              <a:buNone/>
            </a:pPr>
            <a:r>
              <a:rPr lang="en-US" sz="1200" spc="-38" dirty="0">
                <a:solidFill>
                  <a:schemeClr val="bg1">
                    <a:alpha val="99000"/>
                  </a:schemeClr>
                </a:solidFill>
                <a:latin typeface="Segoe UI"/>
                <a:cs typeface="Segoe UI" pitchFamily="34" charset="0"/>
              </a:rPr>
              <a:t>TCP equivalent tunnel with overlaid TLS/SSL formed over pair of HTTP requests</a:t>
            </a:r>
          </a:p>
          <a:p>
            <a:pPr marL="2382" lvl="1" indent="0" defTabSz="685927">
              <a:lnSpc>
                <a:spcPct val="90000"/>
              </a:lnSpc>
              <a:spcBef>
                <a:spcPts val="0"/>
              </a:spcBef>
              <a:spcAft>
                <a:spcPts val="450"/>
              </a:spcAft>
              <a:buSzPct val="80000"/>
              <a:buNone/>
            </a:pPr>
            <a:r>
              <a:rPr lang="en-US" sz="1200" spc="-38" dirty="0">
                <a:solidFill>
                  <a:schemeClr val="bg1">
                    <a:alpha val="99000"/>
                  </a:schemeClr>
                </a:solidFill>
                <a:latin typeface="Segoe UI"/>
                <a:cs typeface="Segoe UI" pitchFamily="34" charset="0"/>
              </a:rPr>
              <a:t>Alternate connectivity path if outbound TCP is blocked</a:t>
            </a:r>
          </a:p>
          <a:p>
            <a:pPr marL="2382" lvl="1" indent="0" defTabSz="685927">
              <a:lnSpc>
                <a:spcPct val="90000"/>
              </a:lnSpc>
              <a:spcBef>
                <a:spcPts val="0"/>
              </a:spcBef>
              <a:spcAft>
                <a:spcPts val="450"/>
              </a:spcAft>
              <a:buSzPct val="80000"/>
              <a:buNone/>
            </a:pPr>
            <a:r>
              <a:rPr lang="en-US" sz="1350" spc="-38" dirty="0">
                <a:solidFill>
                  <a:schemeClr val="bg1">
                    <a:alpha val="99000"/>
                  </a:schemeClr>
                </a:solidFill>
                <a:latin typeface="Segoe UI Semibold" pitchFamily="34" charset="0"/>
                <a:cs typeface="Segoe UI" pitchFamily="34" charset="0"/>
              </a:rPr>
              <a:t>Outbound HTTPS (Port 443, Senders)</a:t>
            </a:r>
          </a:p>
        </p:txBody>
      </p:sp>
      <p:sp>
        <p:nvSpPr>
          <p:cNvPr id="7" name="Content Placeholder 2"/>
          <p:cNvSpPr txBox="1">
            <a:spLocks/>
          </p:cNvSpPr>
          <p:nvPr/>
        </p:nvSpPr>
        <p:spPr>
          <a:xfrm>
            <a:off x="4465616" y="1941524"/>
            <a:ext cx="5817712" cy="1145227"/>
          </a:xfrm>
          <a:prstGeom prst="rect">
            <a:avLst/>
          </a:prstGeom>
        </p:spPr>
        <p:txBody>
          <a:bodyPr vert="horz" lIns="91448" tIns="45724" rIns="91448" bIns="45724" rtlCol="0" anchor="t"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82" lvl="1" indent="0" defTabSz="685927">
              <a:lnSpc>
                <a:spcPct val="90000"/>
              </a:lnSpc>
              <a:spcBef>
                <a:spcPts val="0"/>
              </a:spcBef>
              <a:spcAft>
                <a:spcPts val="450"/>
              </a:spcAft>
              <a:buSzPct val="80000"/>
              <a:buNone/>
            </a:pPr>
            <a:r>
              <a:rPr lang="en-US" sz="1350" spc="-38" dirty="0">
                <a:solidFill>
                  <a:schemeClr val="bg1">
                    <a:alpha val="99000"/>
                  </a:schemeClr>
                </a:solidFill>
                <a:latin typeface="Segoe UI"/>
                <a:cs typeface="Segoe UI" pitchFamily="34" charset="0"/>
              </a:rPr>
              <a:t>Relayed One-Way Unicast and Multicast</a:t>
            </a:r>
          </a:p>
          <a:p>
            <a:pPr marL="2382" lvl="1" indent="0" defTabSz="685927">
              <a:lnSpc>
                <a:spcPct val="90000"/>
              </a:lnSpc>
              <a:spcBef>
                <a:spcPts val="0"/>
              </a:spcBef>
              <a:spcAft>
                <a:spcPts val="450"/>
              </a:spcAft>
              <a:buSzPct val="80000"/>
              <a:buNone/>
            </a:pPr>
            <a:r>
              <a:rPr lang="en-US" sz="1350" spc="-38" dirty="0">
                <a:solidFill>
                  <a:schemeClr val="bg1">
                    <a:alpha val="99000"/>
                  </a:schemeClr>
                </a:solidFill>
                <a:latin typeface="Segoe UI"/>
                <a:cs typeface="Segoe UI" pitchFamily="34" charset="0"/>
              </a:rPr>
              <a:t>Relayed WCF NET.TCP with Direct Connect Option</a:t>
            </a:r>
          </a:p>
          <a:p>
            <a:pPr marL="2382" lvl="1" indent="0" defTabSz="685927">
              <a:lnSpc>
                <a:spcPct val="90000"/>
              </a:lnSpc>
              <a:spcBef>
                <a:spcPts val="0"/>
              </a:spcBef>
              <a:spcAft>
                <a:spcPts val="450"/>
              </a:spcAft>
              <a:buSzPct val="80000"/>
              <a:buNone/>
            </a:pPr>
            <a:r>
              <a:rPr lang="en-US" sz="1350" spc="-38" dirty="0">
                <a:solidFill>
                  <a:schemeClr val="bg1">
                    <a:alpha val="99000"/>
                  </a:schemeClr>
                </a:solidFill>
                <a:latin typeface="Segoe UI"/>
                <a:cs typeface="Segoe UI" pitchFamily="34" charset="0"/>
              </a:rPr>
              <a:t>Relayed WCF HTTP with support for REST and SOAP 1.1/1.2</a:t>
            </a:r>
          </a:p>
          <a:p>
            <a:pPr marL="2382" lvl="1" indent="0" defTabSz="685927">
              <a:lnSpc>
                <a:spcPct val="90000"/>
              </a:lnSpc>
              <a:spcBef>
                <a:spcPts val="0"/>
              </a:spcBef>
              <a:spcAft>
                <a:spcPts val="450"/>
              </a:spcAft>
              <a:buSzPct val="80000"/>
              <a:buNone/>
            </a:pPr>
            <a:r>
              <a:rPr lang="en-US" sz="1350" spc="-38" dirty="0">
                <a:solidFill>
                  <a:schemeClr val="bg1">
                    <a:alpha val="99000"/>
                  </a:schemeClr>
                </a:solidFill>
                <a:latin typeface="Segoe UI"/>
                <a:cs typeface="Segoe UI" pitchFamily="34" charset="0"/>
              </a:rPr>
              <a:t>Endpoint protection with Access Control</a:t>
            </a:r>
          </a:p>
        </p:txBody>
      </p:sp>
      <p:cxnSp>
        <p:nvCxnSpPr>
          <p:cNvPr id="18" name="Straight Connector 17"/>
          <p:cNvCxnSpPr/>
          <p:nvPr/>
        </p:nvCxnSpPr>
        <p:spPr>
          <a:xfrm>
            <a:off x="1524001" y="3201271"/>
            <a:ext cx="9144000"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8" cstate="print">
            <a:extLst>
              <a:ext uri="{BEBA8EAE-BF5A-486C-A8C5-ECC9F3942E4B}">
                <a14:imgProps xmlns:a14="http://schemas.microsoft.com/office/drawing/2010/main">
                  <a14:imgLayer r:embed="rId9">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1913104" y="5637235"/>
            <a:ext cx="1261769" cy="146664"/>
          </a:xfrm>
          <a:prstGeom prst="rect">
            <a:avLst/>
          </a:prstGeom>
        </p:spPr>
      </p:pic>
      <p:grpSp>
        <p:nvGrpSpPr>
          <p:cNvPr id="5" name="Group 4"/>
          <p:cNvGrpSpPr/>
          <p:nvPr/>
        </p:nvGrpSpPr>
        <p:grpSpPr>
          <a:xfrm>
            <a:off x="1920975" y="1990014"/>
            <a:ext cx="2406590" cy="808704"/>
            <a:chOff x="529161" y="1510850"/>
            <a:chExt cx="3207951" cy="1077990"/>
          </a:xfrm>
        </p:grpSpPr>
        <p:sp>
          <p:nvSpPr>
            <p:cNvPr id="10" name="TextBox 9"/>
            <p:cNvSpPr txBox="1"/>
            <p:nvPr/>
          </p:nvSpPr>
          <p:spPr>
            <a:xfrm>
              <a:off x="1650018" y="1603870"/>
              <a:ext cx="2087094" cy="984970"/>
            </a:xfrm>
            <a:prstGeom prst="rect">
              <a:avLst/>
            </a:prstGeom>
            <a:noFill/>
          </p:spPr>
          <p:txBody>
            <a:bodyPr wrap="square" lIns="0" tIns="0" rIns="0" bIns="0" rtlCol="0">
              <a:spAutoFit/>
            </a:bodyPr>
            <a:lstStyle/>
            <a:p>
              <a:r>
                <a:rPr lang="en-US" sz="2401" spc="-75" dirty="0">
                  <a:solidFill>
                    <a:srgbClr val="FFFFFF">
                      <a:alpha val="99000"/>
                    </a:srgbClr>
                  </a:solidFill>
                  <a:latin typeface="Segoe UI" pitchFamily="34" charset="0"/>
                  <a:ea typeface="Segoe UI" pitchFamily="34" charset="0"/>
                  <a:cs typeface="Segoe UI" pitchFamily="34" charset="0"/>
                </a:rPr>
                <a:t>Key Capabilities</a:t>
              </a:r>
            </a:p>
          </p:txBody>
        </p:sp>
        <p:sp>
          <p:nvSpPr>
            <p:cNvPr id="20" name="Freeform 24"/>
            <p:cNvSpPr>
              <a:spLocks noEditPoints="1"/>
            </p:cNvSpPr>
            <p:nvPr/>
          </p:nvSpPr>
          <p:spPr bwMode="black">
            <a:xfrm>
              <a:off x="529161" y="1510850"/>
              <a:ext cx="898162" cy="1041948"/>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rgbClr val="FFFFFF"/>
            </a:solidFill>
            <a:ln>
              <a:noFill/>
            </a:ln>
          </p:spPr>
          <p:txBody>
            <a:bodyPr vert="horz" wrap="square" lIns="61745" tIns="30873" rIns="61745" bIns="30873" numCol="1" anchor="t" anchorCtr="0" compatLnSpc="1">
              <a:prstTxWarp prst="textNoShape">
                <a:avLst/>
              </a:prstTxWarp>
            </a:bodyPr>
            <a:lstStyle/>
            <a:p>
              <a:endParaRPr lang="en-US" sz="1200" dirty="0"/>
            </a:p>
          </p:txBody>
        </p:sp>
      </p:grpSp>
      <p:grpSp>
        <p:nvGrpSpPr>
          <p:cNvPr id="22" name="Group 21"/>
          <p:cNvGrpSpPr/>
          <p:nvPr/>
        </p:nvGrpSpPr>
        <p:grpSpPr>
          <a:xfrm>
            <a:off x="1913437" y="4059318"/>
            <a:ext cx="2414128" cy="709357"/>
            <a:chOff x="519113" y="4269202"/>
            <a:chExt cx="3217999" cy="945563"/>
          </a:xfrm>
        </p:grpSpPr>
        <p:sp>
          <p:nvSpPr>
            <p:cNvPr id="13" name="TextBox 12"/>
            <p:cNvSpPr txBox="1"/>
            <p:nvPr/>
          </p:nvSpPr>
          <p:spPr>
            <a:xfrm>
              <a:off x="1650020" y="4426721"/>
              <a:ext cx="2087092" cy="788044"/>
            </a:xfrm>
            <a:prstGeom prst="rect">
              <a:avLst/>
            </a:prstGeom>
            <a:noFill/>
          </p:spPr>
          <p:txBody>
            <a:bodyPr wrap="square" lIns="0" tIns="0" rIns="0" bIns="0" rtlCol="0">
              <a:spAutoFit/>
            </a:bodyPr>
            <a:lstStyle/>
            <a:p>
              <a:pPr>
                <a:lnSpc>
                  <a:spcPct val="80000"/>
                </a:lnSpc>
              </a:pPr>
              <a:r>
                <a:rPr lang="en-US" sz="2401" spc="-75" dirty="0">
                  <a:solidFill>
                    <a:srgbClr val="FFFFFF">
                      <a:alpha val="99000"/>
                    </a:srgbClr>
                  </a:solidFill>
                  <a:latin typeface="Segoe UI" pitchFamily="34" charset="0"/>
                  <a:ea typeface="Segoe UI" pitchFamily="34" charset="0"/>
                  <a:cs typeface="Segoe UI" pitchFamily="34" charset="0"/>
                </a:rPr>
                <a:t>Connectivity Options</a:t>
              </a:r>
            </a:p>
          </p:txBody>
        </p:sp>
        <p:sp>
          <p:nvSpPr>
            <p:cNvPr id="21" name="Freeform 78"/>
            <p:cNvSpPr>
              <a:spLocks noEditPoints="1"/>
            </p:cNvSpPr>
            <p:nvPr/>
          </p:nvSpPr>
          <p:spPr bwMode="black">
            <a:xfrm>
              <a:off x="519113" y="4269202"/>
              <a:ext cx="935878" cy="895651"/>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61745" tIns="30873" rIns="61745" bIns="30873" numCol="1" anchor="t" anchorCtr="0" compatLnSpc="1">
              <a:prstTxWarp prst="textNoShape">
                <a:avLst/>
              </a:prstTxWarp>
            </a:bodyPr>
            <a:lstStyle/>
            <a:p>
              <a:endParaRPr lang="en-US" sz="1200" dirty="0"/>
            </a:p>
          </p:txBody>
        </p:sp>
      </p:grpSp>
    </p:spTree>
    <p:extLst>
      <p:ext uri="{BB962C8B-B14F-4D97-AF65-F5344CB8AC3E}">
        <p14:creationId xmlns:p14="http://schemas.microsoft.com/office/powerpoint/2010/main" val="4207017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eKfI7RUiQE.KCRdFzpY_K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6b02OOzXZUOa6TFK3IbNw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KkzX.rqMC0SKKSdYmRclt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D_3LuOnu406CFY7mD1TJi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GIjGeBoam0uGRzkKksE_fA"/>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WH.HyVMTwUilPheZqF0Nv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kyc46o2rXkuMwh48Kxg5_Q"/>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z.D1kxY8lE.bvFSBMxFwm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t.6eWQHnhUmqrPAF2YYJO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KiIa4NixSUi4Vhi7rzDZn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FmnJBfebu0eSOGf4g_IlH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QlsvYbeePEiCGxm_qOEcW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1sIGT0bcG0SqcLhwdIeul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amvoBJtUTUOso5QjHqQ.L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WGeoe730uEGjsUn4Wd3HFw"/>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7uBKeSdem0Ovr.mrzpEM0A"/>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iovHImuS30CZ3T.jMUQH2w"/>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c1f2WJW_7UmkfSuAdtWjkA"/>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tRNwBBykkEaohu38quWmw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FgO7b1hDs0SbMcIPKrguX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m7Y3UI3GuUKHdOTaT1Zuu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xDBCEtoq0eZBByn2OCG4g"/>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U9MtD6nTFEKY5opI1abl7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bBm5kXzVcUiQgHnf1OYxc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NlBn0KC9F061Wtoz9aGq.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rrfGdvZSaEewcmnhxleC0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z.D1kxY8lE.bvFSBMxFwm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t.6eWQHnhUmqrPAF2YYJOA"/>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g.btUeDB8EWUGlDozHItB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sepD32ACekGzvIbIFV07P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nON5rL19WUyplvl.wAY9O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_NKxPWlY802Pbx.vlhwHxA"/>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IiuwP2R0XUSc1jSgDCq7Nw"/>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8FCXIqzVtEWJo6Xorp0WkA"/>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USnSn5Y2qUWHWbL5Z8UYQQ"/>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7ULXaBaCku7tvO27_XH0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O7YbroUVg0erX4WGAFzcuA"/>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K5vULSzGDESg5xBw7Lo1m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Oh5NAVbD7EqyF.po0u4_OQ"/>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Oc8jxjEDoUWewiYQhc31Mw"/>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3L1mMkpQTUyoTosn3MFkvg"/>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ock5CBdwHkWtR0lzIHMac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vqR8v6DPl068IV962UDH_g"/>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2nDpP9g4hUuNcesrB3y9WQ"/>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63JC5aLbp06cT3uHyLwR3g"/>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k4jwQY.b_kO1wiohFaktsg"/>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stIIS3iJjU2eOLGVlnVVDg"/>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ktCa5VETRkSHwyGdSsVFY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wU8m.V44y0KaDW9wrwVEbg"/>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mY6SKPCvskCviH6NCXL6EA"/>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6BGOdgTPKEiotGMrPhlbZQ"/>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tw.1OJWL1E.KdK5quTsgo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bXO798QG.EGsP.fg3Nxa2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bo3_Q_stSkiwXUh03ZeQ4w"/>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GEZ8I2pNPU.9XzBkmmjhRg"/>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yFGIMf2.0U2Yk9MP6EFQxw"/>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ljwnr30dCkuJYhiMwDA96g"/>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rLMwlEevI0.Fd1.yaBO5v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HD4OT8tLfEa9_POefGXEcA"/>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SIr7MjWiV0CqOMP_Yl9GQg"/>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byvqeavpcUaxIhTG552HJw"/>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clyqOIfllEqotUbMJrDAHg"/>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Z1bu6nhqW02zd3SPmljC7Q"/>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X3aaxMHACUiEcDhJFjQ1F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_6_EpHcuIk2M1rv5VbLx.Q"/>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xP8fyCBaoUuhV7hncVcGJw"/>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lpVitwrDi0yzCMXIaCMXfA"/>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USNICKH6VUiLd.Pa._UJQw"/>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If3wurT64kyRdgGHQ3DLgA"/>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IfJZ_gjQY0qsLqpqQuDf7g"/>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0wu2DpBElUyq8ZQXv3J48g"/>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ytnhFH3Kl02wzFWbOP4l5A"/>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SSUX0zS.O0WdZnARXAF7aA"/>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pf_RBV7aj0.7SFngYwtWq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jgyBkd_XEKS8r6kxDTMzQ"/>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kATFhX41skWWCu_MVEuisw"/>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K_iO0Zouc0uMlE_1QZLHwg"/>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l8FdZi_sWUWuRm.dYRcQXg"/>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S6w2HEZbNk.5EWYPS8ZcKw"/>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swqvtB5TV0qbL4SNUYLmS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OeHWOGmeZUqLVSjSpozLj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AiYEpxh30UOhNcKXotJy6Q"/>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kyc46o2rXkuMwh48Kxg5_Q"/>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NlBn0KC9F061Wtoz9aGq.g"/>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rrfGdvZSaEewcmnhxleC0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WxE_Rbtfd0WymbHO_XxvYw"/>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dGdpD3Wjo0Gyw7Hptb4Od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zjzuRZ93ykWCZtqc0iEzgQ"/>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nON5rL19WUyplvl.wAY9OQ"/>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IiuwP2R0XUSc1jSgDCq7Nw"/>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USnSn5Y2qUWHWbL5Z8UYQQ"/>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7ULXaBaCku7tvO27_XH0A"/>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O7YbroUVg0erX4WGAFzcuA"/>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K5vULSzGDESg5xBw7Lo1m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xO.aZELsGEKqGzRhn_geWg"/>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Oh5NAVbD7EqyF.po0u4_OQ"/>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Oc8jxjEDoUWewiYQhc31Mw"/>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3L1mMkpQTUyoTosn3MFkvg"/>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ock5CBdwHkWtR0lzIHMacg"/>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2nDpP9g4hUuNcesrB3y9WQ"/>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63JC5aLbp06cT3uHyLwR3g"/>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k4jwQY.b_kO1wiohFaktsg"/>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stIIS3iJjU2eOLGVlnVVDg"/>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ktCa5VETRkSHwyGdSsVFYg"/>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wU8m.V44y0KaDW9wrwVEb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yXpApG_1f0GZP0z2ur3hd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asIoD0xaRkKpQx3O_MEXMQ"/>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mY6SKPCvskCviH6NCXL6E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6BGOdgTPKEiotGMrPhlbZQ"/>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tw.1OJWL1E.KdK5quTsgo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bXO798QG.EGsP.fg3Nxa2Q"/>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GEZ8I2pNPU.9XzBkmmjhRg"/>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yFGIMf2.0U2Yk9MP6EFQxw"/>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ljwnr30dCkuJYhiMwDA96g"/>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rLMwlEevI0.Fd1.yaBO5v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HD4OT8tLfEa9_POefGXEc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SIr7MjWiV0CqOMP_Yl9GQ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byvqeavpcUaxIhTG552HJw"/>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clyqOIfllEqotUbMJrDAHg"/>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Z1bu6nhqW02zd3SPmljC7Q"/>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AiYEpxh30UOhNcKXotJy6Q"/>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kyc46o2rXkuMwh48Kxg5_Q"/>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vJT24YinXEiBahFnMsmh3Q"/>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7yFBGWpDqEOZdBC2wJW.gA"/>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VIK2I_ycXkKRn_D_qxvLAw"/>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k.oVmQYf80qA22H4ss9rJ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6ebtjFVZd0WDyaKrMVpwbg"/>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ilsfZ8NmPEukeqxVknM2NQ"/>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fIit3ISUNE62SuKk.3sh3A"/>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vXlP3BhYXESHCA8ZSD7P_Q"/>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z.D1kxY8lE.bvFSBMxFwmw"/>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t.6eWQHnhUmqrPAF2YYJOA"/>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eMkBcfXE4U6BKLmq_nhxAg"/>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371l34r.4Em4BrgCTzh.Gg"/>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LFDELxtXIUW_ZB87eDITbg"/>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aWpXXybcu023WqPF3kyndA"/>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W0hu8ifFrUqLr2mBPXkpw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EOQPrYcc.EacGmpZ4udcoQ"/>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uEwV63CMZ0KsgWGPtEDd4g"/>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rzEhIIGmaEehKROUvqd6HQ"/>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gpA7wbQiWU6gOUiK5yR6jQ"/>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Olu6DeXcqEmsxXuz3TmLLg"/>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cF3_LTWnw0iPMOK2pFHNgQ"/>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bl4jLT4dVEyxe339Aus3xw"/>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ko44L3SGlEKWsh.gcOMRlQ"/>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NlBn0KC9F061Wtoz9aGq.g"/>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rrfGdvZSaEewcmnhxleC0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6doulqsmYUmqM4gt85w0mQ"/>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aMUL2wNcHUCppUwy8zBFhg"/>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pHHPi3dOyU2bxfVLX228CA"/>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JhlJIIESlkeKa6_wJXYvGQ"/>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pKRZ_vCTc06b2heZuBtGfw"/>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hthZx1da4UKJmfSRreLLcQ"/>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cmsImDnj1UC_RYiyIjNR5A"/>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rG8Auv5NU0OnLAdxAtQ4RA"/>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B3_o0mghRUCrMv3R1fmgW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AiYEpxh30UOhNcKXotJy6Q"/>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nPSKRLqebk6ak4MjhIp7Fw"/>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fiGbWkhrhEexA7sssJu3Og"/>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DpZmnOs_L0KgkjdnlpuRPA"/>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UBRHo9kh9kKem.MwhdsyQQ"/>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sTWy8cTqaEirpxYwGaMziA"/>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zJ2AsOdUHEG42nSj_.iuCg"/>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NJRjfb_Tl0ar6_3XX4qW6w"/>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sB8G.VDWg0u13Dr4dBgjuA"/>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yAY6T85540eKn3b54m6sJw"/>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PhrFcxlpLkykJgZ.sNKjZ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5UPxU1Tl60ipZm8NVLotyg"/>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P30NRLlZCkSAnmQw9df_UA"/>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aMUL2wNcHUCppUwy8zBFhg"/>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bX6n2d2i8kiozUXvd2N4fw"/>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dXi7.NwOQUu.nvNV9pOMiA"/>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or2djt7hQU2EdRapl1WIkA"/>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PNBRR.H.0UyHnQWHtNMjdA"/>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KiVSu1ki1kCZ8TdY_rT8WQ"/>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k9uecQ6iiEaGCIghB8CQ.Q"/>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VzT0QHafE0ecyzOKjQwlG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aY_qhZf7gEy3j0SMbgCMuw"/>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hthZx1da4UKJmfSRreLLcQ"/>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UBRHo9kh9kKem.MwhdsyQQ"/>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sTWy8cTqaEirpxYwGaMziA"/>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zJ2AsOdUHEG42nSj_.iuCg"/>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sB8G.VDWg0u13Dr4dBgjuA"/>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XbMINZMlNE6i_X.NzuVBIw"/>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zFoqYwbamUetz7bImVuoAA"/>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Yy83q8AuaUqd3dxvPQO0WQ"/>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exJskEyQGEmJKbGbCAWOq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2aoC70w6akCWVG0t3EXNcw"/>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cvdaJpAR2UGNSi.BNyR31w"/>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Jr8Ws3RpL0mY_g8ZVfSMzA"/>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6kiWrBJqwEWu3qQJoVgKyQ"/>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cuMS1buyeUCUtBpWR4NVEA"/>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Gp1YOrbsFE2h7gfwdRtlng"/>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wH23YWKNBUy6LefN1HMHPQ"/>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PTQiqTOwxUO6cOYMR0DVYg"/>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HTIsZn9PU0S0ah21R9wWeg"/>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9z2vSsO.YkW_4p0qrrxSxg"/>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UB2iCrPW0iOtixR1F.VV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M.O516Ptk0KbmN9a0ZNuJ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6EdI1ogBvUu_U2n26.0D8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dLbF9swH90yyVlGSCHUzD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I8fXHdPtT0q4RZHJM1luM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nUaBIcXfUKeZDaEL9C8z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jksxCUpankixnifJfyCZb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jFHtDFmQUKnqZl3aQx81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OhTqMV6_0UeuXMMQdnPh3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Hi17_P9PVkOD0UncfipKH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vumvNPwWe0..heay4bQAL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_bfhUF.ILkad65gIgwaK6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I7K34nTb0O6BA5q1M5aE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_PbEktcFNkeu83SjnVZu1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ZPZND.ivEuHdLJnY_Fxf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djukL5VveUa7YPvIVNGT1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FeIGWr8CQ0yX7PsrzfGH2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ZkCoXDZw70qhtkH_j9bJN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JYkfS.ZKq0OOaXVQAWXd5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Y2Ao6jMOq0eJ837r63Q0n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gzR.ZDLppUu5uP18ez82u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FfJlhf15_0WG6uVTlba0K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Tw9efNl9k0yrkXDw3ZR.g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oEyIGomQSU2CpZWjuhqIE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eKfI7RUiQE.KCRdFzpY_K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6b02OOzXZUOa6TFK3IbNw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KkzX.rqMC0SKKSdYmRclt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D_3LuOnu406CFY7mD1TJi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GIjGeBoam0uGRzkKksE_f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WH.HyVMTwUilPheZqF0Nv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CfXp4zdK.Eyjz6YU8n7wo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9Dl2irYu10uuFrO5p1EQP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kyc46o2rXkuMwh48Kxg5_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D1kxY8lE.bvFSBMxFwm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M.O516Ptk0KbmN9a0ZNuJ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t.6eWQHnhUmqrPAF2YYJO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7uBKeSdem0Ovr.mrzpEM0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iovHImuS30CZ3T.jMUQH2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c1f2WJW_7UmkfSuAdtWjk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tRNwBBykkEaohu38quWmw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FgO7b1hDs0SbMcIPKrguX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m7Y3UI3GuUKHdOTaT1Zuu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U9MtD6nTFEKY5opI1abl7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bBm5kXzVcUiQgHnf1OYxc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NlBn0KC9F061Wtoz9aGq.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pI7K34nTb0O6BA5q1M5aE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rrfGdvZSaEewcmnhxleC0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udXBtrtu9U.sqf_z.SW9A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6doulqsmYUmqM4gt85w0m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AiYEpxh30UOhNcKXotJy6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5UPxU1Tl60ipZm8NVLoty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aY_qhZf7gEy3j0SMbgCMu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2aoC70w6akCWVG0t3EXNc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9z2vSsO.YkW_4p0qrrxSx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M.O516Ptk0KbmN9a0ZNuJ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6EdI1ogBvUu_U2n26.0D8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dLbF9swH90yyVlGSCHUzD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I8fXHdPtT0q4RZHJM1luM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LnUaBIcXfUKeZDaEL9C8z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jksxCUpankixnifJfyCZb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jFHtDFmQUKnqZl3aQx81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OhTqMV6_0UeuXMMQdnPh3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Hi17_P9PVkOD0UncfipKH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vumvNPwWe0..heay4bQAL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_bfhUF.ILkad65gIgwaK6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pI7K34nTb0O6BA5q1M5aE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_PbEktcFNkeu83SjnVZu1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IZPZND.ivEuHdLJnY_Fxf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djukL5VveUa7YPvIVNGT1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FeIGWr8CQ0yX7PsrzfGH2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ZkCoXDZw70qhtkH_j9bJN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JYkfS.ZKq0OOaXVQAWXd5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Y2Ao6jMOq0eJ837r63Q0n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gzR.ZDLppUu5uP18ez82u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FfJlhf15_0WG6uVTlba0K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Tw9efNl9k0yrkXDw3ZR.gA"/>
</p:tagLst>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2032</Words>
  <Application>Microsoft Office PowerPoint</Application>
  <PresentationFormat>Widescreen</PresentationFormat>
  <Paragraphs>421</Paragraphs>
  <Slides>36</Slides>
  <Notes>23</Notes>
  <HiddenSlides>3</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36</vt:i4>
      </vt:variant>
    </vt:vector>
  </HeadingPairs>
  <TitlesOfParts>
    <vt:vector size="48" baseType="lpstr">
      <vt:lpstr>Arial</vt:lpstr>
      <vt:lpstr>Calibri</vt:lpstr>
      <vt:lpstr>Calibri Light</vt:lpstr>
      <vt:lpstr>Consolas</vt:lpstr>
      <vt:lpstr>Segoe UI</vt:lpstr>
      <vt:lpstr>Segoe UI Light</vt:lpstr>
      <vt:lpstr>Segoe UI Semibold</vt:lpstr>
      <vt:lpstr>Segoe UI Symbol</vt:lpstr>
      <vt:lpstr>Segoe WP SemiLight</vt:lpstr>
      <vt:lpstr>1_Office Theme</vt:lpstr>
      <vt:lpstr>2_Office Theme</vt:lpstr>
      <vt:lpstr>think-cell Slide</vt:lpstr>
      <vt:lpstr>PowerPoint Presentation</vt:lpstr>
      <vt:lpstr>Agenda</vt:lpstr>
      <vt:lpstr>PowerPoint Presentation</vt:lpstr>
      <vt:lpstr>Service Bus Intro</vt:lpstr>
      <vt:lpstr>Service Bus Namespace https://yourapp.servicebus.windows.net/foo/bar/baz </vt:lpstr>
      <vt:lpstr>Service Bus Rights and Claims</vt:lpstr>
      <vt:lpstr>Service Bus Relay (WCF/.NET)</vt:lpstr>
      <vt:lpstr>Cloud/On-Premise Integration</vt:lpstr>
      <vt:lpstr>“Expose Web Services from anywhere to anywhere”</vt:lpstr>
      <vt:lpstr>Hybrid Connector scenarios</vt:lpstr>
      <vt:lpstr>Relay Programming Model</vt:lpstr>
      <vt:lpstr>Oneway</vt:lpstr>
      <vt:lpstr>Event</vt:lpstr>
      <vt:lpstr>Request/Reply (TCP &amp; HTTP)</vt:lpstr>
      <vt:lpstr>Hybrid Connect</vt:lpstr>
      <vt:lpstr>Service Bus Relay Samples</vt:lpstr>
      <vt:lpstr>Hybrid Connector</vt:lpstr>
      <vt:lpstr>Architecture of Hybrid Connector</vt:lpstr>
      <vt:lpstr>Messaging Service Assisted Communication</vt:lpstr>
      <vt:lpstr>Relay vs. Message Broker</vt:lpstr>
      <vt:lpstr>Push vs. Pull</vt:lpstr>
      <vt:lpstr>Ways to Pull</vt:lpstr>
      <vt:lpstr>Messages</vt:lpstr>
      <vt:lpstr>Create Message (.NET Core)</vt:lpstr>
      <vt:lpstr>Queues Point to Point pattern</vt:lpstr>
      <vt:lpstr>Queues</vt:lpstr>
      <vt:lpstr>Queues</vt:lpstr>
      <vt:lpstr>Topics and Subscriptions Publish Subscribe Pattern</vt:lpstr>
      <vt:lpstr>Topics</vt:lpstr>
      <vt:lpstr>Subscription Filters</vt:lpstr>
      <vt:lpstr>ServiceBus JavaScript </vt:lpstr>
      <vt:lpstr>ServiceBus with Javascript: SbJSSdk</vt:lpstr>
      <vt:lpstr>PowerPoint Presentation</vt:lpstr>
      <vt:lpstr>How Push Notifications Work</vt:lpstr>
      <vt:lpstr>How Service Bus  Notification Hub Works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 Couchez</dc:creator>
  <cp:lastModifiedBy>Damir Dobric</cp:lastModifiedBy>
  <cp:revision>326</cp:revision>
  <dcterms:created xsi:type="dcterms:W3CDTF">2014-04-01T15:39:24Z</dcterms:created>
  <dcterms:modified xsi:type="dcterms:W3CDTF">2020-05-08T06:42:52Z</dcterms:modified>
</cp:coreProperties>
</file>