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1685" r:id="rId3"/>
    <p:sldId id="288" r:id="rId4"/>
    <p:sldId id="256" r:id="rId5"/>
    <p:sldId id="1844" r:id="rId6"/>
    <p:sldId id="298" r:id="rId7"/>
    <p:sldId id="277" r:id="rId8"/>
    <p:sldId id="278" r:id="rId9"/>
    <p:sldId id="279" r:id="rId10"/>
    <p:sldId id="280" r:id="rId11"/>
    <p:sldId id="260" r:id="rId12"/>
    <p:sldId id="265" r:id="rId13"/>
    <p:sldId id="1829" r:id="rId14"/>
    <p:sldId id="1828" r:id="rId15"/>
    <p:sldId id="276" r:id="rId16"/>
    <p:sldId id="266" r:id="rId17"/>
    <p:sldId id="1843" r:id="rId18"/>
    <p:sldId id="1661" r:id="rId19"/>
    <p:sldId id="1682" r:id="rId20"/>
    <p:sldId id="1832" r:id="rId21"/>
    <p:sldId id="1834" r:id="rId22"/>
    <p:sldId id="1835" r:id="rId23"/>
    <p:sldId id="1836" r:id="rId24"/>
    <p:sldId id="1842" r:id="rId25"/>
    <p:sldId id="1840" r:id="rId26"/>
    <p:sldId id="1837" r:id="rId27"/>
    <p:sldId id="1838" r:id="rId28"/>
    <p:sldId id="1839" r:id="rId29"/>
    <p:sldId id="289" r:id="rId30"/>
    <p:sldId id="1822" r:id="rId31"/>
    <p:sldId id="3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1685"/>
            <p14:sldId id="288"/>
            <p14:sldId id="256"/>
            <p14:sldId id="1844"/>
            <p14:sldId id="298"/>
            <p14:sldId id="277"/>
            <p14:sldId id="278"/>
            <p14:sldId id="279"/>
            <p14:sldId id="280"/>
            <p14:sldId id="260"/>
            <p14:sldId id="265"/>
            <p14:sldId id="1829"/>
            <p14:sldId id="1828"/>
            <p14:sldId id="276"/>
            <p14:sldId id="266"/>
            <p14:sldId id="1843"/>
            <p14:sldId id="1661"/>
            <p14:sldId id="1682"/>
            <p14:sldId id="1832"/>
            <p14:sldId id="1834"/>
            <p14:sldId id="1835"/>
            <p14:sldId id="1836"/>
            <p14:sldId id="1842"/>
            <p14:sldId id="1840"/>
            <p14:sldId id="1837"/>
            <p14:sldId id="1838"/>
            <p14:sldId id="1839"/>
            <p14:sldId id="289"/>
            <p14:sldId id="1822"/>
            <p14:sldId id="308"/>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72836" autoAdjust="0"/>
  </p:normalViewPr>
  <p:slideViewPr>
    <p:cSldViewPr snapToGrid="0">
      <p:cViewPr varScale="1">
        <p:scale>
          <a:sx n="91" d="100"/>
          <a:sy n="91" d="100"/>
        </p:scale>
        <p:origin x="1613"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obric" userId="1ab3a3c3-cc56-483f-a812-2bce20aa91a1" providerId="ADAL" clId="{8BB0F09A-0509-4BF5-9323-0999B14E0161}"/>
    <pc:docChg chg="custSel addSld modSld">
      <pc:chgData name="Damir Dobric" userId="1ab3a3c3-cc56-483f-a812-2bce20aa91a1" providerId="ADAL" clId="{8BB0F09A-0509-4BF5-9323-0999B14E0161}" dt="2019-11-05T13:41:12.481" v="105" actId="20577"/>
      <pc:docMkLst>
        <pc:docMk/>
      </pc:docMkLst>
      <pc:sldChg chg="addSp delSp modSp add">
        <pc:chgData name="Damir Dobric" userId="1ab3a3c3-cc56-483f-a812-2bce20aa91a1" providerId="ADAL" clId="{8BB0F09A-0509-4BF5-9323-0999B14E0161}" dt="2019-11-05T13:41:12.481" v="105" actId="20577"/>
        <pc:sldMkLst>
          <pc:docMk/>
          <pc:sldMk cId="396637795" sldId="1844"/>
        </pc:sldMkLst>
        <pc:spChg chg="mod">
          <ac:chgData name="Damir Dobric" userId="1ab3a3c3-cc56-483f-a812-2bce20aa91a1" providerId="ADAL" clId="{8BB0F09A-0509-4BF5-9323-0999B14E0161}" dt="2019-11-05T13:40:39.562" v="30" actId="6549"/>
          <ac:spMkLst>
            <pc:docMk/>
            <pc:sldMk cId="396637795" sldId="1844"/>
            <ac:spMk id="2" creationId="{64E3CCC1-09CD-4BE4-8B1D-828AFEE68BF8}"/>
          </ac:spMkLst>
        </pc:spChg>
        <pc:spChg chg="del">
          <ac:chgData name="Damir Dobric" userId="1ab3a3c3-cc56-483f-a812-2bce20aa91a1" providerId="ADAL" clId="{8BB0F09A-0509-4BF5-9323-0999B14E0161}" dt="2019-11-05T13:40:12.147" v="1" actId="478"/>
          <ac:spMkLst>
            <pc:docMk/>
            <pc:sldMk cId="396637795" sldId="1844"/>
            <ac:spMk id="3" creationId="{1A729575-BECE-43D3-AD9B-C2A38593E07A}"/>
          </ac:spMkLst>
        </pc:spChg>
        <pc:spChg chg="del">
          <ac:chgData name="Damir Dobric" userId="1ab3a3c3-cc56-483f-a812-2bce20aa91a1" providerId="ADAL" clId="{8BB0F09A-0509-4BF5-9323-0999B14E0161}" dt="2019-11-05T13:40:12.147" v="1" actId="478"/>
          <ac:spMkLst>
            <pc:docMk/>
            <pc:sldMk cId="396637795" sldId="1844"/>
            <ac:spMk id="4" creationId="{C175AF82-DD49-4337-A6A0-389CF9CE61D6}"/>
          </ac:spMkLst>
        </pc:spChg>
        <pc:graphicFrameChg chg="add modGraphic">
          <ac:chgData name="Damir Dobric" userId="1ab3a3c3-cc56-483f-a812-2bce20aa91a1" providerId="ADAL" clId="{8BB0F09A-0509-4BF5-9323-0999B14E0161}" dt="2019-11-05T13:41:12.481" v="105" actId="20577"/>
          <ac:graphicFrameMkLst>
            <pc:docMk/>
            <pc:sldMk cId="396637795" sldId="1844"/>
            <ac:graphicFrameMk id="5" creationId="{9BCECB83-9094-4469-87ED-712F64A1EF61}"/>
          </ac:graphicFrameMkLst>
        </pc:graphicFrameChg>
      </pc:sldChg>
    </pc:docChg>
  </pc:docChgLst>
  <pc:docChgLst>
    <pc:chgData name="Damir Dobric" userId="1ab3a3c3-cc56-483f-a812-2bce20aa91a1" providerId="ADAL" clId="{38138DEC-4905-4835-A3F5-9B34082D7139}"/>
    <pc:docChg chg="custSel delSld modSld modSection">
      <pc:chgData name="Damir Dobric" userId="1ab3a3c3-cc56-483f-a812-2bce20aa91a1" providerId="ADAL" clId="{38138DEC-4905-4835-A3F5-9B34082D7139}" dt="2020-05-08T10:14:31.100" v="10" actId="6549"/>
      <pc:docMkLst>
        <pc:docMk/>
      </pc:docMkLst>
      <pc:sldChg chg="modSp mod">
        <pc:chgData name="Damir Dobric" userId="1ab3a3c3-cc56-483f-a812-2bce20aa91a1" providerId="ADAL" clId="{38138DEC-4905-4835-A3F5-9B34082D7139}" dt="2020-05-08T10:14:31.100" v="10" actId="6549"/>
        <pc:sldMkLst>
          <pc:docMk/>
          <pc:sldMk cId="240297334" sldId="1685"/>
        </pc:sldMkLst>
        <pc:spChg chg="mod">
          <ac:chgData name="Damir Dobric" userId="1ab3a3c3-cc56-483f-a812-2bce20aa91a1" providerId="ADAL" clId="{38138DEC-4905-4835-A3F5-9B34082D7139}" dt="2020-05-08T10:14:31.100" v="10" actId="6549"/>
          <ac:spMkLst>
            <pc:docMk/>
            <pc:sldMk cId="240297334" sldId="1685"/>
            <ac:spMk id="3" creationId="{A3AC4B44-AF89-410F-8A69-41849D412D1C}"/>
          </ac:spMkLst>
        </pc:spChg>
      </pc:sldChg>
      <pc:sldChg chg="addSp delSp modSp mod">
        <pc:chgData name="Damir Dobric" userId="1ab3a3c3-cc56-483f-a812-2bce20aa91a1" providerId="ADAL" clId="{38138DEC-4905-4835-A3F5-9B34082D7139}" dt="2020-05-05T15:38:26.858" v="9" actId="1076"/>
        <pc:sldMkLst>
          <pc:docMk/>
          <pc:sldMk cId="4015074920" sldId="1822"/>
        </pc:sldMkLst>
        <pc:spChg chg="mod">
          <ac:chgData name="Damir Dobric" userId="1ab3a3c3-cc56-483f-a812-2bce20aa91a1" providerId="ADAL" clId="{38138DEC-4905-4835-A3F5-9B34082D7139}" dt="2020-05-05T15:29:21.140" v="7" actId="20577"/>
          <ac:spMkLst>
            <pc:docMk/>
            <pc:sldMk cId="4015074920" sldId="1822"/>
            <ac:spMk id="2" creationId="{67F276EB-B7AD-4A3C-845C-CBC446F071E1}"/>
          </ac:spMkLst>
        </pc:spChg>
        <pc:spChg chg="mod">
          <ac:chgData name="Damir Dobric" userId="1ab3a3c3-cc56-483f-a812-2bce20aa91a1" providerId="ADAL" clId="{38138DEC-4905-4835-A3F5-9B34082D7139}" dt="2020-05-05T15:38:26.858" v="9" actId="1076"/>
          <ac:spMkLst>
            <pc:docMk/>
            <pc:sldMk cId="4015074920" sldId="1822"/>
            <ac:spMk id="3" creationId="{B94F557E-473B-4235-A4F3-87CCFA603A28}"/>
          </ac:spMkLst>
        </pc:spChg>
        <pc:spChg chg="add del mod">
          <ac:chgData name="Damir Dobric" userId="1ab3a3c3-cc56-483f-a812-2bce20aa91a1" providerId="ADAL" clId="{38138DEC-4905-4835-A3F5-9B34082D7139}" dt="2020-05-05T15:28:59.814" v="2" actId="478"/>
          <ac:spMkLst>
            <pc:docMk/>
            <pc:sldMk cId="4015074920" sldId="1822"/>
            <ac:spMk id="5" creationId="{7E0205ED-77D3-48E6-9B5E-ECB49A74D1FA}"/>
          </ac:spMkLst>
        </pc:spChg>
        <pc:spChg chg="add mod">
          <ac:chgData name="Damir Dobric" userId="1ab3a3c3-cc56-483f-a812-2bce20aa91a1" providerId="ADAL" clId="{38138DEC-4905-4835-A3F5-9B34082D7139}" dt="2020-05-05T15:38:26.858" v="9" actId="1076"/>
          <ac:spMkLst>
            <pc:docMk/>
            <pc:sldMk cId="4015074920" sldId="1822"/>
            <ac:spMk id="7" creationId="{67FE4770-AE8C-452B-B87A-EA5039CC3E17}"/>
          </ac:spMkLst>
        </pc:spChg>
      </pc:sldChg>
      <pc:sldChg chg="del">
        <pc:chgData name="Damir Dobric" userId="1ab3a3c3-cc56-483f-a812-2bce20aa91a1" providerId="ADAL" clId="{38138DEC-4905-4835-A3F5-9B34082D7139}" dt="2020-05-05T15:29:16.704" v="6" actId="47"/>
        <pc:sldMkLst>
          <pc:docMk/>
          <pc:sldMk cId="2217464942" sldId="1824"/>
        </pc:sldMkLst>
      </pc:sldChg>
    </pc:docChg>
  </pc:docChgLst>
  <pc:docChgLst>
    <pc:chgData name="Damir Dobric" userId="1ab3a3c3-cc56-483f-a812-2bce20aa91a1" providerId="ADAL" clId="{80055B7D-94F9-489F-AC1F-34B431EC088B}"/>
    <pc:docChg chg="custSel addSld delSld modSld sldOrd modSection">
      <pc:chgData name="Damir Dobric" userId="1ab3a3c3-cc56-483f-a812-2bce20aa91a1" providerId="ADAL" clId="{80055B7D-94F9-489F-AC1F-34B431EC088B}" dt="2018-07-11T12:21:46.451" v="60" actId="1076"/>
      <pc:docMkLst>
        <pc:docMk/>
      </pc:docMkLst>
      <pc:sldChg chg="delSp modSp">
        <pc:chgData name="Damir Dobric" userId="1ab3a3c3-cc56-483f-a812-2bce20aa91a1" providerId="ADAL" clId="{80055B7D-94F9-489F-AC1F-34B431EC088B}" dt="2018-07-11T08:34:12.346" v="8" actId="6549"/>
        <pc:sldMkLst>
          <pc:docMk/>
          <pc:sldMk cId="1505107189" sldId="288"/>
        </pc:sldMkLst>
        <pc:spChg chg="mod">
          <ac:chgData name="Damir Dobric" userId="1ab3a3c3-cc56-483f-a812-2bce20aa91a1" providerId="ADAL" clId="{80055B7D-94F9-489F-AC1F-34B431EC088B}" dt="2018-07-11T08:34:12.346" v="8" actId="6549"/>
          <ac:spMkLst>
            <pc:docMk/>
            <pc:sldMk cId="1505107189" sldId="288"/>
            <ac:spMk id="2" creationId="{97324CAF-E0F4-4B41-83F2-53A0D5D243E9}"/>
          </ac:spMkLst>
        </pc:spChg>
        <pc:spChg chg="del">
          <ac:chgData name="Damir Dobric" userId="1ab3a3c3-cc56-483f-a812-2bce20aa91a1" providerId="ADAL" clId="{80055B7D-94F9-489F-AC1F-34B431EC088B}" dt="2018-07-11T08:34:09.664" v="7" actId="478"/>
          <ac:spMkLst>
            <pc:docMk/>
            <pc:sldMk cId="1505107189" sldId="288"/>
            <ac:spMk id="16" creationId="{BAEC3B03-7DB2-4543-B9F3-0EB051B981DC}"/>
          </ac:spMkLst>
        </pc:spChg>
      </pc:sldChg>
      <pc:sldChg chg="del">
        <pc:chgData name="Damir Dobric" userId="1ab3a3c3-cc56-483f-a812-2bce20aa91a1" providerId="ADAL" clId="{80055B7D-94F9-489F-AC1F-34B431EC088B}" dt="2018-07-11T08:34:31.495" v="12" actId="2696"/>
        <pc:sldMkLst>
          <pc:docMk/>
          <pc:sldMk cId="1547849197" sldId="297"/>
        </pc:sldMkLst>
      </pc:sldChg>
      <pc:sldChg chg="del">
        <pc:chgData name="Damir Dobric" userId="1ab3a3c3-cc56-483f-a812-2bce20aa91a1" providerId="ADAL" clId="{80055B7D-94F9-489F-AC1F-34B431EC088B}" dt="2018-07-11T08:34:48.459" v="13" actId="2696"/>
        <pc:sldMkLst>
          <pc:docMk/>
          <pc:sldMk cId="4024132677" sldId="299"/>
        </pc:sldMkLst>
      </pc:sldChg>
      <pc:sldChg chg="del">
        <pc:chgData name="Damir Dobric" userId="1ab3a3c3-cc56-483f-a812-2bce20aa91a1" providerId="ADAL" clId="{80055B7D-94F9-489F-AC1F-34B431EC088B}" dt="2018-07-11T08:34:21.196" v="9" actId="2696"/>
        <pc:sldMkLst>
          <pc:docMk/>
          <pc:sldMk cId="1191538642" sldId="303"/>
        </pc:sldMkLst>
      </pc:sldChg>
      <pc:sldChg chg="del">
        <pc:chgData name="Damir Dobric" userId="1ab3a3c3-cc56-483f-a812-2bce20aa91a1" providerId="ADAL" clId="{80055B7D-94F9-489F-AC1F-34B431EC088B}" dt="2018-07-11T08:34:24.868" v="10" actId="2696"/>
        <pc:sldMkLst>
          <pc:docMk/>
          <pc:sldMk cId="1485345101" sldId="304"/>
        </pc:sldMkLst>
      </pc:sldChg>
      <pc:sldChg chg="del">
        <pc:chgData name="Damir Dobric" userId="1ab3a3c3-cc56-483f-a812-2bce20aa91a1" providerId="ADAL" clId="{80055B7D-94F9-489F-AC1F-34B431EC088B}" dt="2018-07-11T08:34:28.743" v="11" actId="2696"/>
        <pc:sldMkLst>
          <pc:docMk/>
          <pc:sldMk cId="494433985" sldId="305"/>
        </pc:sldMkLst>
      </pc:sldChg>
      <pc:sldChg chg="del">
        <pc:chgData name="Damir Dobric" userId="1ab3a3c3-cc56-483f-a812-2bce20aa91a1" providerId="ADAL" clId="{80055B7D-94F9-489F-AC1F-34B431EC088B}" dt="2018-07-11T08:33:57.268" v="6" actId="2696"/>
        <pc:sldMkLst>
          <pc:docMk/>
          <pc:sldMk cId="3822624392" sldId="1821"/>
        </pc:sldMkLst>
      </pc:sldChg>
      <pc:sldChg chg="addSp modSp ord">
        <pc:chgData name="Damir Dobric" userId="1ab3a3c3-cc56-483f-a812-2bce20aa91a1" providerId="ADAL" clId="{80055B7D-94F9-489F-AC1F-34B431EC088B}" dt="2018-07-11T08:46:21.533" v="58" actId="1076"/>
        <pc:sldMkLst>
          <pc:docMk/>
          <pc:sldMk cId="4015074920" sldId="1822"/>
        </pc:sldMkLst>
        <pc:spChg chg="add mod">
          <ac:chgData name="Damir Dobric" userId="1ab3a3c3-cc56-483f-a812-2bce20aa91a1" providerId="ADAL" clId="{80055B7D-94F9-489F-AC1F-34B431EC088B}" dt="2018-07-11T08:46:21.533" v="58" actId="1076"/>
          <ac:spMkLst>
            <pc:docMk/>
            <pc:sldMk cId="4015074920" sldId="1822"/>
            <ac:spMk id="3" creationId="{B94F557E-473B-4235-A4F3-87CCFA603A28}"/>
          </ac:spMkLst>
        </pc:spChg>
      </pc:sldChg>
      <pc:sldChg chg="ord">
        <pc:chgData name="Damir Dobric" userId="1ab3a3c3-cc56-483f-a812-2bce20aa91a1" providerId="ADAL" clId="{80055B7D-94F9-489F-AC1F-34B431EC088B}" dt="2018-07-11T08:30:45.945" v="5"/>
        <pc:sldMkLst>
          <pc:docMk/>
          <pc:sldMk cId="2217464942" sldId="1824"/>
        </pc:sldMkLst>
      </pc:sldChg>
      <pc:sldChg chg="modSp">
        <pc:chgData name="Damir Dobric" userId="1ab3a3c3-cc56-483f-a812-2bce20aa91a1" providerId="ADAL" clId="{80055B7D-94F9-489F-AC1F-34B431EC088B}" dt="2018-07-11T08:35:36.501" v="27" actId="20577"/>
        <pc:sldMkLst>
          <pc:docMk/>
          <pc:sldMk cId="369702793" sldId="1828"/>
        </pc:sldMkLst>
        <pc:spChg chg="mod">
          <ac:chgData name="Damir Dobric" userId="1ab3a3c3-cc56-483f-a812-2bce20aa91a1" providerId="ADAL" clId="{80055B7D-94F9-489F-AC1F-34B431EC088B}" dt="2018-07-11T08:35:36.501" v="27" actId="20577"/>
          <ac:spMkLst>
            <pc:docMk/>
            <pc:sldMk cId="369702793" sldId="1828"/>
            <ac:spMk id="156" creationId="{1782B92A-1D35-4217-9B85-40A504D134B6}"/>
          </ac:spMkLst>
        </pc:spChg>
      </pc:sldChg>
      <pc:sldChg chg="addSp modSp">
        <pc:chgData name="Damir Dobric" userId="1ab3a3c3-cc56-483f-a812-2bce20aa91a1" providerId="ADAL" clId="{80055B7D-94F9-489F-AC1F-34B431EC088B}" dt="2018-07-11T12:21:46.451" v="60" actId="1076"/>
        <pc:sldMkLst>
          <pc:docMk/>
          <pc:sldMk cId="4130082208" sldId="1832"/>
        </pc:sldMkLst>
        <pc:spChg chg="add mod">
          <ac:chgData name="Damir Dobric" userId="1ab3a3c3-cc56-483f-a812-2bce20aa91a1" providerId="ADAL" clId="{80055B7D-94F9-489F-AC1F-34B431EC088B}" dt="2018-07-11T12:21:46.451" v="60" actId="1076"/>
          <ac:spMkLst>
            <pc:docMk/>
            <pc:sldMk cId="4130082208" sldId="1832"/>
            <ac:spMk id="3" creationId="{28A3CCDF-790F-46A7-B337-8BB408BCF275}"/>
          </ac:spMkLst>
        </pc:spChg>
      </pc:sldChg>
      <pc:sldChg chg="del">
        <pc:chgData name="Damir Dobric" userId="1ab3a3c3-cc56-483f-a812-2bce20aa91a1" providerId="ADAL" clId="{80055B7D-94F9-489F-AC1F-34B431EC088B}" dt="2018-07-11T08:30:31.117" v="4" actId="2696"/>
        <pc:sldMkLst>
          <pc:docMk/>
          <pc:sldMk cId="2244136258" sldId="1843"/>
        </pc:sldMkLst>
      </pc:sldChg>
      <pc:sldChg chg="addSp delSp modSp add">
        <pc:chgData name="Damir Dobric" userId="1ab3a3c3-cc56-483f-a812-2bce20aa91a1" providerId="ADAL" clId="{80055B7D-94F9-489F-AC1F-34B431EC088B}" dt="2018-07-11T08:40:35.929" v="52" actId="20577"/>
        <pc:sldMkLst>
          <pc:docMk/>
          <pc:sldMk cId="3899663830" sldId="1843"/>
        </pc:sldMkLst>
        <pc:spChg chg="del">
          <ac:chgData name="Damir Dobric" userId="1ab3a3c3-cc56-483f-a812-2bce20aa91a1" providerId="ADAL" clId="{80055B7D-94F9-489F-AC1F-34B431EC088B}" dt="2018-07-11T08:40:25.189" v="29" actId="478"/>
          <ac:spMkLst>
            <pc:docMk/>
            <pc:sldMk cId="3899663830" sldId="1843"/>
            <ac:spMk id="2" creationId="{E9CD4FEC-8C04-4E47-9A80-2A7D0E0B127C}"/>
          </ac:spMkLst>
        </pc:spChg>
        <pc:spChg chg="mod">
          <ac:chgData name="Damir Dobric" userId="1ab3a3c3-cc56-483f-a812-2bce20aa91a1" providerId="ADAL" clId="{80055B7D-94F9-489F-AC1F-34B431EC088B}" dt="2018-07-11T08:40:35.929" v="52" actId="20577"/>
          <ac:spMkLst>
            <pc:docMk/>
            <pc:sldMk cId="3899663830" sldId="1843"/>
            <ac:spMk id="3" creationId="{887E4320-D565-429F-974B-9F1FE8BE2A5C}"/>
          </ac:spMkLst>
        </pc:spChg>
        <pc:picChg chg="add">
          <ac:chgData name="Damir Dobric" userId="1ab3a3c3-cc56-483f-a812-2bce20aa91a1" providerId="ADAL" clId="{80055B7D-94F9-489F-AC1F-34B431EC088B}" dt="2018-07-11T08:40:25.712" v="30"/>
          <ac:picMkLst>
            <pc:docMk/>
            <pc:sldMk cId="3899663830" sldId="1843"/>
            <ac:picMk id="4" creationId="{85DC77D7-E7F5-4A1B-A950-A3AF2A6D7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7/4/2021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0D7A73-0DE4-4B33-AC8E-57C6C9B74D5C}" type="slidenum">
              <a:rPr lang="en-US" smtClean="0"/>
              <a:t>1</a:t>
            </a:fld>
            <a:endParaRPr lang="en-US"/>
          </a:p>
        </p:txBody>
      </p:sp>
    </p:spTree>
    <p:extLst>
      <p:ext uri="{BB962C8B-B14F-4D97-AF65-F5344CB8AC3E}">
        <p14:creationId xmlns:p14="http://schemas.microsoft.com/office/powerpoint/2010/main" val="2617547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67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073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17</a:t>
            </a:fld>
            <a:endParaRPr lang="en-US"/>
          </a:p>
        </p:txBody>
      </p:sp>
    </p:spTree>
    <p:extLst>
      <p:ext uri="{BB962C8B-B14F-4D97-AF65-F5344CB8AC3E}">
        <p14:creationId xmlns:p14="http://schemas.microsoft.com/office/powerpoint/2010/main" val="89166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18</a:t>
            </a:fld>
            <a:endParaRPr lang="en-US"/>
          </a:p>
        </p:txBody>
      </p:sp>
    </p:spTree>
    <p:extLst>
      <p:ext uri="{BB962C8B-B14F-4D97-AF65-F5344CB8AC3E}">
        <p14:creationId xmlns:p14="http://schemas.microsoft.com/office/powerpoint/2010/main" val="3772949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19</a:t>
            </a:fld>
            <a:endParaRPr lang="en-US"/>
          </a:p>
        </p:txBody>
      </p:sp>
    </p:spTree>
    <p:extLst>
      <p:ext uri="{BB962C8B-B14F-4D97-AF65-F5344CB8AC3E}">
        <p14:creationId xmlns:p14="http://schemas.microsoft.com/office/powerpoint/2010/main" val="2138573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20</a:t>
            </a:fld>
            <a:endParaRPr lang="en-US"/>
          </a:p>
        </p:txBody>
      </p:sp>
    </p:spTree>
    <p:extLst>
      <p:ext uri="{BB962C8B-B14F-4D97-AF65-F5344CB8AC3E}">
        <p14:creationId xmlns:p14="http://schemas.microsoft.com/office/powerpoint/2010/main" val="28071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21</a:t>
            </a:fld>
            <a:endParaRPr lang="en-US"/>
          </a:p>
        </p:txBody>
      </p:sp>
    </p:spTree>
    <p:extLst>
      <p:ext uri="{BB962C8B-B14F-4D97-AF65-F5344CB8AC3E}">
        <p14:creationId xmlns:p14="http://schemas.microsoft.com/office/powerpoint/2010/main" val="171166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663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22</a:t>
            </a:fld>
            <a:endParaRPr lang="en-US"/>
          </a:p>
        </p:txBody>
      </p:sp>
    </p:spTree>
    <p:extLst>
      <p:ext uri="{BB962C8B-B14F-4D97-AF65-F5344CB8AC3E}">
        <p14:creationId xmlns:p14="http://schemas.microsoft.com/office/powerpoint/2010/main" val="355860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23</a:t>
            </a:fld>
            <a:endParaRPr lang="en-US"/>
          </a:p>
        </p:txBody>
      </p:sp>
    </p:spTree>
    <p:extLst>
      <p:ext uri="{BB962C8B-B14F-4D97-AF65-F5344CB8AC3E}">
        <p14:creationId xmlns:p14="http://schemas.microsoft.com/office/powerpoint/2010/main" val="393632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24</a:t>
            </a:fld>
            <a:endParaRPr lang="en-US"/>
          </a:p>
        </p:txBody>
      </p:sp>
    </p:spTree>
    <p:extLst>
      <p:ext uri="{BB962C8B-B14F-4D97-AF65-F5344CB8AC3E}">
        <p14:creationId xmlns:p14="http://schemas.microsoft.com/office/powerpoint/2010/main" val="2891024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25</a:t>
            </a:fld>
            <a:endParaRPr lang="en-US"/>
          </a:p>
        </p:txBody>
      </p:sp>
    </p:spTree>
    <p:extLst>
      <p:ext uri="{BB962C8B-B14F-4D97-AF65-F5344CB8AC3E}">
        <p14:creationId xmlns:p14="http://schemas.microsoft.com/office/powerpoint/2010/main" val="160011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26</a:t>
            </a:fld>
            <a:endParaRPr lang="en-US"/>
          </a:p>
        </p:txBody>
      </p:sp>
    </p:spTree>
    <p:extLst>
      <p:ext uri="{BB962C8B-B14F-4D97-AF65-F5344CB8AC3E}">
        <p14:creationId xmlns:p14="http://schemas.microsoft.com/office/powerpoint/2010/main" val="421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AA44A-7B90-4F62-B5B5-483D55E179BE}" type="slidenum">
              <a:rPr lang="en-US" smtClean="0"/>
              <a:t>27</a:t>
            </a:fld>
            <a:endParaRPr lang="en-US"/>
          </a:p>
        </p:txBody>
      </p:sp>
    </p:spTree>
    <p:extLst>
      <p:ext uri="{BB962C8B-B14F-4D97-AF65-F5344CB8AC3E}">
        <p14:creationId xmlns:p14="http://schemas.microsoft.com/office/powerpoint/2010/main" val="1417578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404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2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7/4/2021 1:01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5AD3E-2416-46F2-AFD8-A6879666E0DC}" type="slidenum">
              <a:rPr lang="de-DE" smtClean="0"/>
              <a:t>5</a:t>
            </a:fld>
            <a:endParaRPr lang="de-DE"/>
          </a:p>
        </p:txBody>
      </p:sp>
    </p:spTree>
    <p:extLst>
      <p:ext uri="{BB962C8B-B14F-4D97-AF65-F5344CB8AC3E}">
        <p14:creationId xmlns:p14="http://schemas.microsoft.com/office/powerpoint/2010/main" val="78668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7/4/2021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C2CF0-013E-420E-94F5-0F5C14555B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47A56F5-26EA-4C8A-8282-DFCA097BB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E76C86-ECFE-4A14-AEB7-60504114A9CE}"/>
              </a:ext>
            </a:extLst>
          </p:cNvPr>
          <p:cNvSpPr>
            <a:spLocks noGrp="1"/>
          </p:cNvSpPr>
          <p:nvPr>
            <p:ph type="dt" sz="half" idx="10"/>
          </p:nvPr>
        </p:nvSpPr>
        <p:spPr/>
        <p:txBody>
          <a:bodyPr/>
          <a:lstStyle/>
          <a:p>
            <a:fld id="{0B422DBD-4D3D-4693-A1CE-2E9E38C27AE6}" type="datetimeFigureOut">
              <a:rPr lang="de-DE" smtClean="0"/>
              <a:t>04.07.2021</a:t>
            </a:fld>
            <a:endParaRPr lang="de-DE"/>
          </a:p>
        </p:txBody>
      </p:sp>
      <p:sp>
        <p:nvSpPr>
          <p:cNvPr id="5" name="Fußzeilenplatzhalter 4">
            <a:extLst>
              <a:ext uri="{FF2B5EF4-FFF2-40B4-BE49-F238E27FC236}">
                <a16:creationId xmlns:a16="http://schemas.microsoft.com/office/drawing/2014/main" id="{12FB3B04-1B86-489D-BD6D-F8998829DC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D9E799-AB1B-4089-91D8-3EEEF28B1F12}"/>
              </a:ext>
            </a:extLst>
          </p:cNvPr>
          <p:cNvSpPr>
            <a:spLocks noGrp="1"/>
          </p:cNvSpPr>
          <p:nvPr>
            <p:ph type="sldNum" sz="quarter" idx="12"/>
          </p:nvPr>
        </p:nvSpPr>
        <p:spPr/>
        <p:txBody>
          <a:bodyPr/>
          <a:lstStyle/>
          <a:p>
            <a:fld id="{A4DC9A67-3F21-45D4-9BAA-87C149493CD7}" type="slidenum">
              <a:rPr lang="de-DE" smtClean="0"/>
              <a:t>‹#›</a:t>
            </a:fld>
            <a:endParaRPr lang="de-DE"/>
          </a:p>
        </p:txBody>
      </p:sp>
    </p:spTree>
    <p:extLst>
      <p:ext uri="{BB962C8B-B14F-4D97-AF65-F5344CB8AC3E}">
        <p14:creationId xmlns:p14="http://schemas.microsoft.com/office/powerpoint/2010/main" val="81757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34792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7/4/2021</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7/4/2021</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0"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0.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17.png"/><Relationship Id="rId11" Type="http://schemas.openxmlformats.org/officeDocument/2006/relationships/image" Target="../media/image28.png"/><Relationship Id="rId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15.emf"/><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19.svg"/><Relationship Id="rId3"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31.png"/><Relationship Id="rId2" Type="http://schemas.openxmlformats.org/officeDocument/2006/relationships/notesSlide" Target="../notesSlides/notesSlide13.xml"/><Relationship Id="rId16" Type="http://schemas.openxmlformats.org/officeDocument/2006/relationships/image" Target="../media/image33.png"/><Relationship Id="rId1" Type="http://schemas.openxmlformats.org/officeDocument/2006/relationships/slideLayout" Target="../slideLayouts/slideLayout35.xml"/><Relationship Id="rId6" Type="http://schemas.openxmlformats.org/officeDocument/2006/relationships/image" Target="../media/image13.png"/><Relationship Id="rId11" Type="http://schemas.openxmlformats.org/officeDocument/2006/relationships/image" Target="../media/image26.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17.png"/><Relationship Id="rId4" Type="http://schemas.openxmlformats.org/officeDocument/2006/relationships/image" Target="../media/image36.png"/><Relationship Id="rId9" Type="http://schemas.openxmlformats.org/officeDocument/2006/relationships/image" Target="../media/image16.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hyperlink" Target="https://rp-eastus.eventgrid.azure.net/eventsubscriptions/mysub1/validate?id=BDC0D448-74DC-4E4A-B9B4-EFAB111FF10A&amp;t=2018-05-19T17:42:44.7966715Z&amp;apiVersion=2018-05-01-preview&amp;token=yUW1lFf3PSTWyQruNtQ5vCszJ3SiIcJzBvwYnMlN80A%3d" TargetMode="External"/><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hyperlink" Target="https://aka.ms/socalazure-eventgrid"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aka.ms/eventgridview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aka.ms/eventgridarticle" TargetMode="External"/><Relationship Id="rId2" Type="http://schemas.openxmlformats.org/officeDocument/2006/relationships/notesSlide" Target="../notesSlides/notesSlide26.xml"/><Relationship Id="rId1" Type="http://schemas.openxmlformats.org/officeDocument/2006/relationships/slideLayout" Target="../slideLayouts/slideLayout35.xml"/><Relationship Id="rId6" Type="http://schemas.openxmlformats.org/officeDocument/2006/relationships/hyperlink" Target="https://aka.ms/eventgridviewer" TargetMode="External"/><Relationship Id="rId5" Type="http://schemas.openxmlformats.org/officeDocument/2006/relationships/hyperlink" Target="https://aka.ms/socalazure-eventgrid" TargetMode="External"/><Relationship Id="rId4" Type="http://schemas.openxmlformats.org/officeDocument/2006/relationships/hyperlink" Target="https://azure.com/eventgri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event-grid/custom-event-quickstart-portal" TargetMode="External"/><Relationship Id="rId2" Type="http://schemas.openxmlformats.org/officeDocument/2006/relationships/hyperlink" Target="https://docs.microsoft.com/en-us/azure/event-grid/blob-event-quickstart-portal" TargetMode="Externa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emf"/><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9E6B13F-8000-4B6B-BC7F-03356F5517C5}"/>
              </a:ext>
            </a:extLst>
          </p:cNvPr>
          <p:cNvSpPr txBox="1">
            <a:spLocks/>
          </p:cNvSpPr>
          <p:nvPr/>
        </p:nvSpPr>
        <p:spPr>
          <a:xfrm>
            <a:off x="269302" y="1581915"/>
            <a:ext cx="6756123" cy="17930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Event-Driven Architecture with Azure Event Grid</a:t>
            </a:r>
          </a:p>
        </p:txBody>
      </p:sp>
      <p:sp>
        <p:nvSpPr>
          <p:cNvPr id="3" name="Text Placeholder 4">
            <a:extLst>
              <a:ext uri="{FF2B5EF4-FFF2-40B4-BE49-F238E27FC236}">
                <a16:creationId xmlns:a16="http://schemas.microsoft.com/office/drawing/2014/main" id="{A3AC4B44-AF89-410F-8A69-41849D412D1C}"/>
              </a:ext>
            </a:extLst>
          </p:cNvPr>
          <p:cNvSpPr txBox="1">
            <a:spLocks/>
          </p:cNvSpPr>
          <p:nvPr/>
        </p:nvSpPr>
        <p:spPr>
          <a:xfrm>
            <a:off x="341647" y="4858555"/>
            <a:ext cx="7373276" cy="13158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1961" dirty="0"/>
          </a:p>
        </p:txBody>
      </p:sp>
      <p:pic>
        <p:nvPicPr>
          <p:cNvPr id="4" name="Picture 3">
            <a:extLst>
              <a:ext uri="{FF2B5EF4-FFF2-40B4-BE49-F238E27FC236}">
                <a16:creationId xmlns:a16="http://schemas.microsoft.com/office/drawing/2014/main" id="{5C11F7F2-7696-42BD-AD26-B081421DAE2B}"/>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464996" y="1581915"/>
            <a:ext cx="2861973" cy="2861973"/>
          </a:xfrm>
          <a:prstGeom prst="rect">
            <a:avLst/>
          </a:prstGeom>
          <a:noFill/>
          <a:ln>
            <a:noFill/>
          </a:ln>
        </p:spPr>
      </p:pic>
    </p:spTree>
    <p:extLst>
      <p:ext uri="{BB962C8B-B14F-4D97-AF65-F5344CB8AC3E}">
        <p14:creationId xmlns:p14="http://schemas.microsoft.com/office/powerpoint/2010/main" val="240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B1C9C-E418-4C58-AA59-FA3127A86FE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dirty="0">
                <a:solidFill>
                  <a:schemeClr val="bg1"/>
                </a:solidFill>
              </a:rPr>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chemeClr val="tx1">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1F3A04D-AFA9-4FFE-939C-A928BB43CFCE}"/>
              </a:ext>
            </a:extLst>
          </p:cNvPr>
          <p:cNvSpPr/>
          <p:nvPr/>
        </p:nvSpPr>
        <p:spPr bwMode="auto">
          <a:xfrm>
            <a:off x="6985100"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Publishers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70" name="Straight Connector 69">
            <a:extLst>
              <a:ext uri="{FF2B5EF4-FFF2-40B4-BE49-F238E27FC236}">
                <a16:creationId xmlns:a16="http://schemas.microsoft.com/office/drawing/2014/main" id="{557713CF-FB43-4D3B-8943-4C9BF9310929}"/>
              </a:ext>
            </a:extLst>
          </p:cNvPr>
          <p:cNvCxnSpPr>
            <a:cxnSpLocks/>
          </p:cNvCxnSpPr>
          <p:nvPr/>
        </p:nvCxnSpPr>
        <p:spPr>
          <a:xfrm>
            <a:off x="2151439" y="4678454"/>
            <a:ext cx="918358" cy="891201"/>
          </a:xfrm>
          <a:prstGeom prst="line">
            <a:avLst/>
          </a:prstGeom>
          <a:noFill/>
          <a:ln w="9525" cap="flat" cmpd="sng" algn="ctr">
            <a:noFill/>
            <a:prstDash val="solid"/>
            <a:headEnd type="none"/>
            <a:tailEnd type="none"/>
          </a:ln>
          <a:effectLst/>
        </p:spPr>
      </p:cxnSp>
      <p:sp>
        <p:nvSpPr>
          <p:cNvPr id="71" name="Rectangle 70">
            <a:extLst>
              <a:ext uri="{FF2B5EF4-FFF2-40B4-BE49-F238E27FC236}">
                <a16:creationId xmlns:a16="http://schemas.microsoft.com/office/drawing/2014/main" id="{B25E752A-C740-4083-8E98-8E9DE7E01B28}"/>
              </a:ext>
            </a:extLst>
          </p:cNvPr>
          <p:cNvSpPr/>
          <p:nvPr/>
        </p:nvSpPr>
        <p:spPr bwMode="auto">
          <a:xfrm>
            <a:off x="727248" y="48954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3FEB2E72-C168-4DF3-AD3F-30CBF722BD06}"/>
              </a:ext>
            </a:extLst>
          </p:cNvPr>
          <p:cNvSpPr/>
          <p:nvPr/>
        </p:nvSpPr>
        <p:spPr bwMode="auto">
          <a:xfrm>
            <a:off x="720475"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BCBF35DC-54B3-4482-B941-C29A0278AEB3}"/>
              </a:ext>
            </a:extLst>
          </p:cNvPr>
          <p:cNvSpPr/>
          <p:nvPr/>
        </p:nvSpPr>
        <p:spPr bwMode="auto">
          <a:xfrm>
            <a:off x="3856174"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4" name="TextBox 73">
            <a:extLst>
              <a:ext uri="{FF2B5EF4-FFF2-40B4-BE49-F238E27FC236}">
                <a16:creationId xmlns:a16="http://schemas.microsoft.com/office/drawing/2014/main" id="{95290323-E3ED-4D94-BD08-DCF6897C4C6E}"/>
              </a:ext>
            </a:extLst>
          </p:cNvPr>
          <p:cNvSpPr txBox="1"/>
          <p:nvPr/>
        </p:nvSpPr>
        <p:spPr>
          <a:xfrm>
            <a:off x="720475" y="4224158"/>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Resource Groups</a:t>
            </a:r>
          </a:p>
        </p:txBody>
      </p:sp>
      <p:sp>
        <p:nvSpPr>
          <p:cNvPr id="75" name="TextBox 74">
            <a:extLst>
              <a:ext uri="{FF2B5EF4-FFF2-40B4-BE49-F238E27FC236}">
                <a16:creationId xmlns:a16="http://schemas.microsoft.com/office/drawing/2014/main" id="{DBA772D2-626A-448B-9C42-8915D30E7A5C}"/>
              </a:ext>
            </a:extLst>
          </p:cNvPr>
          <p:cNvSpPr txBox="1"/>
          <p:nvPr/>
        </p:nvSpPr>
        <p:spPr>
          <a:xfrm>
            <a:off x="3856175" y="2359872"/>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77" name="TextBox 76">
            <a:extLst>
              <a:ext uri="{FF2B5EF4-FFF2-40B4-BE49-F238E27FC236}">
                <a16:creationId xmlns:a16="http://schemas.microsoft.com/office/drawing/2014/main" id="{6D3FC770-8D30-49A0-A96C-AF52C5007651}"/>
              </a:ext>
            </a:extLst>
          </p:cNvPr>
          <p:cNvSpPr txBox="1"/>
          <p:nvPr/>
        </p:nvSpPr>
        <p:spPr>
          <a:xfrm>
            <a:off x="725522" y="5145179"/>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Subscriptions</a:t>
            </a:r>
          </a:p>
        </p:txBody>
      </p:sp>
      <p:pic>
        <p:nvPicPr>
          <p:cNvPr id="78" name="Picture 77">
            <a:extLst>
              <a:ext uri="{FF2B5EF4-FFF2-40B4-BE49-F238E27FC236}">
                <a16:creationId xmlns:a16="http://schemas.microsoft.com/office/drawing/2014/main" id="{CC15FC05-10FD-4C27-8A9F-30093E53C80B}"/>
              </a:ext>
            </a:extLst>
          </p:cNvPr>
          <p:cNvPicPr>
            <a:picLocks noChangeAspect="1"/>
          </p:cNvPicPr>
          <p:nvPr/>
        </p:nvPicPr>
        <p:blipFill rotWithShape="1">
          <a:blip r:embed="rId4"/>
          <a:srcRect b="32970"/>
          <a:stretch/>
        </p:blipFill>
        <p:spPr>
          <a:xfrm>
            <a:off x="4019032" y="2311229"/>
            <a:ext cx="311687" cy="314321"/>
          </a:xfrm>
          <a:prstGeom prst="rect">
            <a:avLst/>
          </a:prstGeom>
          <a:solidFill>
            <a:schemeClr val="accent4"/>
          </a:solidFill>
          <a:ln>
            <a:noFill/>
          </a:ln>
        </p:spPr>
      </p:pic>
      <p:pic>
        <p:nvPicPr>
          <p:cNvPr id="79" name="Picture 78">
            <a:extLst>
              <a:ext uri="{FF2B5EF4-FFF2-40B4-BE49-F238E27FC236}">
                <a16:creationId xmlns:a16="http://schemas.microsoft.com/office/drawing/2014/main" id="{C7EAB082-36FA-4DE3-8977-AA779DA9E503}"/>
              </a:ext>
            </a:extLst>
          </p:cNvPr>
          <p:cNvPicPr>
            <a:picLocks noChangeAspect="1"/>
          </p:cNvPicPr>
          <p:nvPr/>
        </p:nvPicPr>
        <p:blipFill>
          <a:blip r:embed="rId5"/>
          <a:stretch>
            <a:fillRect/>
          </a:stretch>
        </p:blipFill>
        <p:spPr>
          <a:xfrm>
            <a:off x="883333" y="4176833"/>
            <a:ext cx="311687" cy="311687"/>
          </a:xfrm>
          <a:prstGeom prst="rect">
            <a:avLst/>
          </a:prstGeom>
          <a:solidFill>
            <a:schemeClr val="accent4"/>
          </a:solidFill>
          <a:ln>
            <a:noFill/>
          </a:ln>
        </p:spPr>
      </p:pic>
      <p:pic>
        <p:nvPicPr>
          <p:cNvPr id="81" name="Picture 80">
            <a:extLst>
              <a:ext uri="{FF2B5EF4-FFF2-40B4-BE49-F238E27FC236}">
                <a16:creationId xmlns:a16="http://schemas.microsoft.com/office/drawing/2014/main" id="{6A310C8F-2815-4EE5-A789-53BE619787B7}"/>
              </a:ext>
            </a:extLst>
          </p:cNvPr>
          <p:cNvPicPr>
            <a:picLocks noChangeAspect="1"/>
          </p:cNvPicPr>
          <p:nvPr/>
        </p:nvPicPr>
        <p:blipFill>
          <a:blip r:embed="rId6"/>
          <a:stretch>
            <a:fillRect/>
          </a:stretch>
        </p:blipFill>
        <p:spPr>
          <a:xfrm>
            <a:off x="896787" y="5095767"/>
            <a:ext cx="298330" cy="298330"/>
          </a:xfrm>
          <a:prstGeom prst="rect">
            <a:avLst/>
          </a:prstGeom>
          <a:solidFill>
            <a:schemeClr val="accent4"/>
          </a:solidFill>
          <a:ln>
            <a:noFill/>
          </a:ln>
        </p:spPr>
      </p:pic>
      <p:grpSp>
        <p:nvGrpSpPr>
          <p:cNvPr id="82" name="Group 81">
            <a:extLst>
              <a:ext uri="{FF2B5EF4-FFF2-40B4-BE49-F238E27FC236}">
                <a16:creationId xmlns:a16="http://schemas.microsoft.com/office/drawing/2014/main" id="{842740B0-ABBF-40AC-AA01-B1E032128E38}"/>
              </a:ext>
            </a:extLst>
          </p:cNvPr>
          <p:cNvGrpSpPr/>
          <p:nvPr/>
        </p:nvGrpSpPr>
        <p:grpSpPr>
          <a:xfrm>
            <a:off x="3826424" y="4895416"/>
            <a:ext cx="2688511" cy="699013"/>
            <a:chOff x="4415152" y="4916944"/>
            <a:chExt cx="2688511" cy="699013"/>
          </a:xfrm>
          <a:solidFill>
            <a:schemeClr val="accent4"/>
          </a:solidFill>
        </p:grpSpPr>
        <p:sp>
          <p:nvSpPr>
            <p:cNvPr id="96" name="Rectangle 95">
              <a:extLst>
                <a:ext uri="{FF2B5EF4-FFF2-40B4-BE49-F238E27FC236}">
                  <a16:creationId xmlns:a16="http://schemas.microsoft.com/office/drawing/2014/main" id="{BA305313-74C6-4FAC-B36E-CD3659EB9CE3}"/>
                </a:ext>
              </a:extLst>
            </p:cNvPr>
            <p:cNvSpPr/>
            <p:nvPr/>
          </p:nvSpPr>
          <p:spPr bwMode="auto">
            <a:xfrm>
              <a:off x="4415152" y="4916944"/>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TextBox 99">
              <a:extLst>
                <a:ext uri="{FF2B5EF4-FFF2-40B4-BE49-F238E27FC236}">
                  <a16:creationId xmlns:a16="http://schemas.microsoft.com/office/drawing/2014/main" id="{E868DA1D-BEBB-47B2-806E-FE502E7E00C6}"/>
                </a:ext>
              </a:extLst>
            </p:cNvPr>
            <p:cNvSpPr txBox="1"/>
            <p:nvPr/>
          </p:nvSpPr>
          <p:spPr>
            <a:xfrm>
              <a:off x="4444093" y="5157920"/>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Custom Topic</a:t>
              </a:r>
            </a:p>
          </p:txBody>
        </p:sp>
        <p:pic>
          <p:nvPicPr>
            <p:cNvPr id="102" name="Picture 101">
              <a:extLst>
                <a:ext uri="{FF2B5EF4-FFF2-40B4-BE49-F238E27FC236}">
                  <a16:creationId xmlns:a16="http://schemas.microsoft.com/office/drawing/2014/main" id="{C8267202-E785-48FD-8EA0-A99EE3FCD0DB}"/>
                </a:ext>
              </a:extLst>
            </p:cNvPr>
            <p:cNvPicPr>
              <a:picLocks noChangeAspect="1"/>
            </p:cNvPicPr>
            <p:nvPr/>
          </p:nvPicPr>
          <p:blipFill>
            <a:blip r:embed="rId7"/>
            <a:stretch>
              <a:fillRect/>
            </a:stretch>
          </p:blipFill>
          <p:spPr>
            <a:xfrm>
              <a:off x="4591366" y="5123964"/>
              <a:ext cx="284973" cy="284973"/>
            </a:xfrm>
            <a:prstGeom prst="rect">
              <a:avLst/>
            </a:prstGeom>
            <a:grpFill/>
            <a:ln>
              <a:noFill/>
            </a:ln>
          </p:spPr>
        </p:pic>
      </p:grpSp>
      <p:grpSp>
        <p:nvGrpSpPr>
          <p:cNvPr id="103" name="Group 102">
            <a:extLst>
              <a:ext uri="{FF2B5EF4-FFF2-40B4-BE49-F238E27FC236}">
                <a16:creationId xmlns:a16="http://schemas.microsoft.com/office/drawing/2014/main" id="{7BACC5DF-C192-4ECD-9AAE-AFBE1F056E10}"/>
              </a:ext>
            </a:extLst>
          </p:cNvPr>
          <p:cNvGrpSpPr/>
          <p:nvPr/>
        </p:nvGrpSpPr>
        <p:grpSpPr>
          <a:xfrm>
            <a:off x="727248" y="2117612"/>
            <a:ext cx="2688511" cy="699013"/>
            <a:chOff x="4396373" y="879136"/>
            <a:chExt cx="2688511" cy="699013"/>
          </a:xfrm>
          <a:solidFill>
            <a:schemeClr val="accent4"/>
          </a:solidFill>
        </p:grpSpPr>
        <p:sp>
          <p:nvSpPr>
            <p:cNvPr id="104" name="Rectangle 103">
              <a:extLst>
                <a:ext uri="{FF2B5EF4-FFF2-40B4-BE49-F238E27FC236}">
                  <a16:creationId xmlns:a16="http://schemas.microsoft.com/office/drawing/2014/main" id="{67C94405-6329-48B5-A04A-716E3E11934C}"/>
                </a:ext>
              </a:extLst>
            </p:cNvPr>
            <p:cNvSpPr/>
            <p:nvPr/>
          </p:nvSpPr>
          <p:spPr bwMode="auto">
            <a:xfrm>
              <a:off x="4396373" y="87913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5" name="TextBox 104">
              <a:extLst>
                <a:ext uri="{FF2B5EF4-FFF2-40B4-BE49-F238E27FC236}">
                  <a16:creationId xmlns:a16="http://schemas.microsoft.com/office/drawing/2014/main" id="{31465950-B245-4AF3-8C72-913E76DFBCA1}"/>
                </a:ext>
              </a:extLst>
            </p:cNvPr>
            <p:cNvSpPr txBox="1"/>
            <p:nvPr/>
          </p:nvSpPr>
          <p:spPr>
            <a:xfrm>
              <a:off x="4396374" y="112012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a:gradFill>
                    <a:gsLst>
                      <a:gs pos="2500">
                        <a:srgbClr val="353535"/>
                      </a:gs>
                      <a:gs pos="34000">
                        <a:srgbClr val="353535"/>
                      </a:gs>
                    </a:gsLst>
                    <a:lin ang="5400000" scaled="0"/>
                  </a:gradFill>
                  <a:latin typeface="Segoe UI"/>
                </a:rPr>
                <a:t>Blob Storage</a:t>
              </a:r>
            </a:p>
          </p:txBody>
        </p:sp>
        <p:pic>
          <p:nvPicPr>
            <p:cNvPr id="107" name="Picture 106">
              <a:extLst>
                <a:ext uri="{FF2B5EF4-FFF2-40B4-BE49-F238E27FC236}">
                  <a16:creationId xmlns:a16="http://schemas.microsoft.com/office/drawing/2014/main" id="{3F516B02-BCC5-474E-8981-84D7AC463A59}"/>
                </a:ext>
              </a:extLst>
            </p:cNvPr>
            <p:cNvPicPr>
              <a:picLocks noChangeAspect="1"/>
            </p:cNvPicPr>
            <p:nvPr/>
          </p:nvPicPr>
          <p:blipFill>
            <a:blip r:embed="rId8"/>
            <a:stretch>
              <a:fillRect/>
            </a:stretch>
          </p:blipFill>
          <p:spPr>
            <a:xfrm>
              <a:off x="4559231" y="1072800"/>
              <a:ext cx="311687" cy="311687"/>
            </a:xfrm>
            <a:prstGeom prst="rect">
              <a:avLst/>
            </a:prstGeom>
            <a:grpFill/>
            <a:ln>
              <a:noFill/>
            </a:ln>
          </p:spPr>
        </p:pic>
      </p:grpSp>
      <p:sp>
        <p:nvSpPr>
          <p:cNvPr id="108" name="Rectangle 107">
            <a:extLst>
              <a:ext uri="{FF2B5EF4-FFF2-40B4-BE49-F238E27FC236}">
                <a16:creationId xmlns:a16="http://schemas.microsoft.com/office/drawing/2014/main" id="{E117BA5C-5242-4B24-B6D4-30EC0BA97835}"/>
              </a:ext>
            </a:extLst>
          </p:cNvPr>
          <p:cNvSpPr/>
          <p:nvPr/>
        </p:nvSpPr>
        <p:spPr bwMode="auto">
          <a:xfrm>
            <a:off x="3826424"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9" name="TextBox 108">
            <a:extLst>
              <a:ext uri="{FF2B5EF4-FFF2-40B4-BE49-F238E27FC236}">
                <a16:creationId xmlns:a16="http://schemas.microsoft.com/office/drawing/2014/main" id="{0CEBA01A-817C-4003-A6C5-851C67149032}"/>
              </a:ext>
            </a:extLst>
          </p:cNvPr>
          <p:cNvSpPr txBox="1"/>
          <p:nvPr/>
        </p:nvSpPr>
        <p:spPr>
          <a:xfrm>
            <a:off x="3826427" y="3296397"/>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Service Bus</a:t>
            </a:r>
          </a:p>
        </p:txBody>
      </p:sp>
      <p:pic>
        <p:nvPicPr>
          <p:cNvPr id="111" name="Picture 110">
            <a:extLst>
              <a:ext uri="{FF2B5EF4-FFF2-40B4-BE49-F238E27FC236}">
                <a16:creationId xmlns:a16="http://schemas.microsoft.com/office/drawing/2014/main" id="{D08216E0-257D-4FE1-A06E-F8A6C4C3B7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5963" y="3249472"/>
            <a:ext cx="310896" cy="310896"/>
          </a:xfrm>
          <a:prstGeom prst="rect">
            <a:avLst/>
          </a:prstGeom>
          <a:solidFill>
            <a:schemeClr val="accent4"/>
          </a:solidFill>
          <a:ln>
            <a:noFill/>
          </a:ln>
        </p:spPr>
      </p:pic>
      <p:sp>
        <p:nvSpPr>
          <p:cNvPr id="114" name="Rectangle 113">
            <a:extLst>
              <a:ext uri="{FF2B5EF4-FFF2-40B4-BE49-F238E27FC236}">
                <a16:creationId xmlns:a16="http://schemas.microsoft.com/office/drawing/2014/main" id="{A42F9287-D1B1-46C3-AFB8-44799A48E121}"/>
              </a:ext>
            </a:extLst>
          </p:cNvPr>
          <p:cNvSpPr/>
          <p:nvPr/>
        </p:nvSpPr>
        <p:spPr bwMode="auto">
          <a:xfrm>
            <a:off x="3826424" y="3983170"/>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5" name="TextBox 114">
            <a:extLst>
              <a:ext uri="{FF2B5EF4-FFF2-40B4-BE49-F238E27FC236}">
                <a16:creationId xmlns:a16="http://schemas.microsoft.com/office/drawing/2014/main" id="{0A2BD967-5F6D-4EF7-BA2A-5FCD6C7191F8}"/>
              </a:ext>
            </a:extLst>
          </p:cNvPr>
          <p:cNvSpPr txBox="1"/>
          <p:nvPr/>
        </p:nvSpPr>
        <p:spPr>
          <a:xfrm>
            <a:off x="3865695" y="4231595"/>
            <a:ext cx="2419660" cy="217047"/>
          </a:xfrm>
          <a:prstGeom prst="rect">
            <a:avLst/>
          </a:prstGeom>
          <a:solidFill>
            <a:schemeClr val="accent4"/>
          </a:solid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IoT Hub</a:t>
            </a:r>
          </a:p>
        </p:txBody>
      </p:sp>
      <p:pic>
        <p:nvPicPr>
          <p:cNvPr id="116" name="Picture 115" descr="A picture containing vector graphics&#10;&#10;Description generated with high confidence">
            <a:extLst>
              <a:ext uri="{FF2B5EF4-FFF2-40B4-BE49-F238E27FC236}">
                <a16:creationId xmlns:a16="http://schemas.microsoft.com/office/drawing/2014/main" id="{9A6AE336-53FD-4D14-981F-F26E2D1BB1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0006" y="4142570"/>
            <a:ext cx="310896" cy="310896"/>
          </a:xfrm>
          <a:prstGeom prst="rect">
            <a:avLst/>
          </a:prstGeom>
          <a:solidFill>
            <a:schemeClr val="accent4"/>
          </a:solidFill>
        </p:spPr>
      </p:pic>
      <p:grpSp>
        <p:nvGrpSpPr>
          <p:cNvPr id="117" name="Group 116">
            <a:extLst>
              <a:ext uri="{FF2B5EF4-FFF2-40B4-BE49-F238E27FC236}">
                <a16:creationId xmlns:a16="http://schemas.microsoft.com/office/drawing/2014/main" id="{808A378C-9B65-459E-9D59-DF7997A9699D}"/>
              </a:ext>
            </a:extLst>
          </p:cNvPr>
          <p:cNvGrpSpPr/>
          <p:nvPr/>
        </p:nvGrpSpPr>
        <p:grpSpPr>
          <a:xfrm>
            <a:off x="720475" y="3070923"/>
            <a:ext cx="2688511" cy="699013"/>
            <a:chOff x="4393541" y="1483446"/>
            <a:chExt cx="2688511" cy="699013"/>
          </a:xfrm>
          <a:solidFill>
            <a:schemeClr val="accent4"/>
          </a:solidFill>
        </p:grpSpPr>
        <p:sp>
          <p:nvSpPr>
            <p:cNvPr id="118" name="Rectangle 117">
              <a:extLst>
                <a:ext uri="{FF2B5EF4-FFF2-40B4-BE49-F238E27FC236}">
                  <a16:creationId xmlns:a16="http://schemas.microsoft.com/office/drawing/2014/main" id="{748638B3-30F9-4D7B-8A5A-1B12768B3D03}"/>
                </a:ext>
              </a:extLst>
            </p:cNvPr>
            <p:cNvSpPr/>
            <p:nvPr/>
          </p:nvSpPr>
          <p:spPr bwMode="auto">
            <a:xfrm>
              <a:off x="4393541" y="1483446"/>
              <a:ext cx="2688511" cy="69901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0" name="TextBox 119">
              <a:extLst>
                <a:ext uri="{FF2B5EF4-FFF2-40B4-BE49-F238E27FC236}">
                  <a16:creationId xmlns:a16="http://schemas.microsoft.com/office/drawing/2014/main" id="{18FA2716-FE23-4945-BA3A-427419E24AE1}"/>
                </a:ext>
              </a:extLst>
            </p:cNvPr>
            <p:cNvSpPr txBox="1"/>
            <p:nvPr/>
          </p:nvSpPr>
          <p:spPr>
            <a:xfrm>
              <a:off x="4393542" y="1724436"/>
              <a:ext cx="2419660" cy="217047"/>
            </a:xfrm>
            <a:prstGeom prst="rect">
              <a:avLst/>
            </a:prstGeom>
            <a:grp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Storage (GPv2)</a:t>
              </a:r>
            </a:p>
          </p:txBody>
        </p:sp>
        <p:pic>
          <p:nvPicPr>
            <p:cNvPr id="121" name="Picture 120">
              <a:extLst>
                <a:ext uri="{FF2B5EF4-FFF2-40B4-BE49-F238E27FC236}">
                  <a16:creationId xmlns:a16="http://schemas.microsoft.com/office/drawing/2014/main" id="{A5567321-0D22-4187-B54A-8EF0FFC40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9955" y="1659682"/>
              <a:ext cx="310896" cy="310896"/>
            </a:xfrm>
            <a:prstGeom prst="rect">
              <a:avLst/>
            </a:prstGeom>
            <a:grpFill/>
          </p:spPr>
        </p:pic>
      </p:grpSp>
      <p:grpSp>
        <p:nvGrpSpPr>
          <p:cNvPr id="2" name="Group 1">
            <a:extLst>
              <a:ext uri="{FF2B5EF4-FFF2-40B4-BE49-F238E27FC236}">
                <a16:creationId xmlns:a16="http://schemas.microsoft.com/office/drawing/2014/main" id="{C6603540-771B-428D-BC2A-188CBF63E6E1}"/>
              </a:ext>
            </a:extLst>
          </p:cNvPr>
          <p:cNvGrpSpPr/>
          <p:nvPr/>
        </p:nvGrpSpPr>
        <p:grpSpPr>
          <a:xfrm>
            <a:off x="7116966" y="2275472"/>
            <a:ext cx="2060876" cy="365760"/>
            <a:chOff x="7237619" y="2916461"/>
            <a:chExt cx="2060876" cy="365760"/>
          </a:xfrm>
          <a:solidFill>
            <a:schemeClr val="accent4"/>
          </a:solidFill>
        </p:grpSpPr>
        <p:pic>
          <p:nvPicPr>
            <p:cNvPr id="122" name="Picture 121">
              <a:extLst>
                <a:ext uri="{FF2B5EF4-FFF2-40B4-BE49-F238E27FC236}">
                  <a16:creationId xmlns:a16="http://schemas.microsoft.com/office/drawing/2014/main" id="{810311C2-F29C-4189-A6F5-F9F2EEED778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506" y="2916461"/>
              <a:ext cx="365760" cy="365760"/>
            </a:xfrm>
            <a:prstGeom prst="rect">
              <a:avLst/>
            </a:prstGeom>
            <a:grpFill/>
            <a:ln>
              <a:noFill/>
            </a:ln>
          </p:spPr>
        </p:pic>
        <p:sp>
          <p:nvSpPr>
            <p:cNvPr id="125" name="TextBox 124">
              <a:extLst>
                <a:ext uri="{FF2B5EF4-FFF2-40B4-BE49-F238E27FC236}">
                  <a16:creationId xmlns:a16="http://schemas.microsoft.com/office/drawing/2014/main" id="{B2E6A477-B375-4167-8670-B6A0260F56F8}"/>
                </a:ext>
              </a:extLst>
            </p:cNvPr>
            <p:cNvSpPr txBox="1"/>
            <p:nvPr/>
          </p:nvSpPr>
          <p:spPr>
            <a:xfrm>
              <a:off x="7237619" y="2990817"/>
              <a:ext cx="2060876"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Media Services</a:t>
              </a:r>
            </a:p>
          </p:txBody>
        </p:sp>
      </p:grpSp>
    </p:spTree>
    <p:extLst>
      <p:ext uri="{BB962C8B-B14F-4D97-AF65-F5344CB8AC3E}">
        <p14:creationId xmlns:p14="http://schemas.microsoft.com/office/powerpoint/2010/main" val="118679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Event Handlers (subscribers)</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171" name="Rectangle 170">
            <a:extLst>
              <a:ext uri="{FF2B5EF4-FFF2-40B4-BE49-F238E27FC236}">
                <a16:creationId xmlns:a16="http://schemas.microsoft.com/office/drawing/2014/main" id="{8DC02D97-9E75-4617-9985-5BE856FD9673}"/>
              </a:ext>
            </a:extLst>
          </p:cNvPr>
          <p:cNvSpPr/>
          <p:nvPr/>
        </p:nvSpPr>
        <p:spPr bwMode="auto">
          <a:xfrm>
            <a:off x="727248" y="2117612"/>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4982F188-89FA-4020-A851-7C412A5E32D9}"/>
              </a:ext>
            </a:extLst>
          </p:cNvPr>
          <p:cNvSpPr/>
          <p:nvPr/>
        </p:nvSpPr>
        <p:spPr bwMode="auto">
          <a:xfrm>
            <a:off x="727247" y="3079493"/>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Rectangle 186">
            <a:extLst>
              <a:ext uri="{FF2B5EF4-FFF2-40B4-BE49-F238E27FC236}">
                <a16:creationId xmlns:a16="http://schemas.microsoft.com/office/drawing/2014/main" id="{12CC15DB-CB17-4AC0-B103-488C6682EB12}"/>
              </a:ext>
            </a:extLst>
          </p:cNvPr>
          <p:cNvSpPr/>
          <p:nvPr/>
        </p:nvSpPr>
        <p:spPr bwMode="auto">
          <a:xfrm>
            <a:off x="727247" y="4041374"/>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Rectangle 187">
            <a:extLst>
              <a:ext uri="{FF2B5EF4-FFF2-40B4-BE49-F238E27FC236}">
                <a16:creationId xmlns:a16="http://schemas.microsoft.com/office/drawing/2014/main" id="{F5463476-78E7-47E1-AA56-894DECCBBB89}"/>
              </a:ext>
            </a:extLst>
          </p:cNvPr>
          <p:cNvSpPr/>
          <p:nvPr/>
        </p:nvSpPr>
        <p:spPr bwMode="auto">
          <a:xfrm>
            <a:off x="727246" y="5003255"/>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9" name="Rectangle 188">
            <a:extLst>
              <a:ext uri="{FF2B5EF4-FFF2-40B4-BE49-F238E27FC236}">
                <a16:creationId xmlns:a16="http://schemas.microsoft.com/office/drawing/2014/main" id="{1A1E2C36-42B7-4A26-AD71-BB79EB0209E9}"/>
              </a:ext>
            </a:extLst>
          </p:cNvPr>
          <p:cNvSpPr/>
          <p:nvPr/>
        </p:nvSpPr>
        <p:spPr bwMode="auto">
          <a:xfrm>
            <a:off x="3823502" y="2111636"/>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0" name="Rectangle 189">
            <a:extLst>
              <a:ext uri="{FF2B5EF4-FFF2-40B4-BE49-F238E27FC236}">
                <a16:creationId xmlns:a16="http://schemas.microsoft.com/office/drawing/2014/main" id="{86C9E37A-73E6-410D-BB92-C29ACC6C52CB}"/>
              </a:ext>
            </a:extLst>
          </p:cNvPr>
          <p:cNvSpPr/>
          <p:nvPr/>
        </p:nvSpPr>
        <p:spPr bwMode="auto">
          <a:xfrm>
            <a:off x="3823501" y="3073517"/>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1" name="Rectangle 190">
            <a:extLst>
              <a:ext uri="{FF2B5EF4-FFF2-40B4-BE49-F238E27FC236}">
                <a16:creationId xmlns:a16="http://schemas.microsoft.com/office/drawing/2014/main" id="{16358E2E-5E01-495F-B88A-3B76A7497CB4}"/>
              </a:ext>
            </a:extLst>
          </p:cNvPr>
          <p:cNvSpPr/>
          <p:nvPr/>
        </p:nvSpPr>
        <p:spPr bwMode="auto">
          <a:xfrm>
            <a:off x="3823501" y="4035398"/>
            <a:ext cx="2688511" cy="699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3" name="Picture 192">
            <a:extLst>
              <a:ext uri="{FF2B5EF4-FFF2-40B4-BE49-F238E27FC236}">
                <a16:creationId xmlns:a16="http://schemas.microsoft.com/office/drawing/2014/main" id="{F706400D-996A-4F42-9EBA-523FAF1EF19D}"/>
              </a:ext>
            </a:extLst>
          </p:cNvPr>
          <p:cNvPicPr>
            <a:picLocks noChangeAspect="1"/>
          </p:cNvPicPr>
          <p:nvPr/>
        </p:nvPicPr>
        <p:blipFill>
          <a:blip r:embed="rId4"/>
          <a:stretch>
            <a:fillRect/>
          </a:stretch>
        </p:blipFill>
        <p:spPr>
          <a:xfrm>
            <a:off x="952484" y="2311761"/>
            <a:ext cx="265858" cy="312142"/>
          </a:xfrm>
          <a:prstGeom prst="rect">
            <a:avLst/>
          </a:prstGeom>
          <a:ln>
            <a:noFill/>
          </a:ln>
        </p:spPr>
      </p:pic>
      <p:sp>
        <p:nvSpPr>
          <p:cNvPr id="194" name="TextBox 193">
            <a:extLst>
              <a:ext uri="{FF2B5EF4-FFF2-40B4-BE49-F238E27FC236}">
                <a16:creationId xmlns:a16="http://schemas.microsoft.com/office/drawing/2014/main" id="{6CC9D29D-1141-4198-A920-2D425EDA5EF3}"/>
              </a:ext>
            </a:extLst>
          </p:cNvPr>
          <p:cNvSpPr txBox="1"/>
          <p:nvPr/>
        </p:nvSpPr>
        <p:spPr>
          <a:xfrm>
            <a:off x="83232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Functions</a:t>
            </a:r>
          </a:p>
        </p:txBody>
      </p:sp>
      <p:pic>
        <p:nvPicPr>
          <p:cNvPr id="195" name="Picture 194">
            <a:extLst>
              <a:ext uri="{FF2B5EF4-FFF2-40B4-BE49-F238E27FC236}">
                <a16:creationId xmlns:a16="http://schemas.microsoft.com/office/drawing/2014/main" id="{273B0633-6BF2-4EC9-9A02-70B469178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227" y="3247489"/>
            <a:ext cx="265858" cy="312142"/>
          </a:xfrm>
          <a:prstGeom prst="rect">
            <a:avLst/>
          </a:prstGeom>
        </p:spPr>
      </p:pic>
      <p:sp>
        <p:nvSpPr>
          <p:cNvPr id="196" name="TextBox 195">
            <a:extLst>
              <a:ext uri="{FF2B5EF4-FFF2-40B4-BE49-F238E27FC236}">
                <a16:creationId xmlns:a16="http://schemas.microsoft.com/office/drawing/2014/main" id="{AB6C23DE-4656-4F3D-AE08-36EBA8B3E429}"/>
              </a:ext>
            </a:extLst>
          </p:cNvPr>
          <p:cNvSpPr txBox="1"/>
          <p:nvPr/>
        </p:nvSpPr>
        <p:spPr>
          <a:xfrm>
            <a:off x="840032" y="3295036"/>
            <a:ext cx="2114550"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Logic Apps</a:t>
            </a:r>
          </a:p>
        </p:txBody>
      </p:sp>
      <p:pic>
        <p:nvPicPr>
          <p:cNvPr id="197" name="Picture 196">
            <a:extLst>
              <a:ext uri="{FF2B5EF4-FFF2-40B4-BE49-F238E27FC236}">
                <a16:creationId xmlns:a16="http://schemas.microsoft.com/office/drawing/2014/main" id="{DC23EB78-3B4D-4BEE-ADB4-EC93ABA898F8}"/>
              </a:ext>
            </a:extLst>
          </p:cNvPr>
          <p:cNvPicPr>
            <a:picLocks noChangeAspect="1"/>
          </p:cNvPicPr>
          <p:nvPr/>
        </p:nvPicPr>
        <p:blipFill>
          <a:blip r:embed="rId6"/>
          <a:stretch>
            <a:fillRect/>
          </a:stretch>
        </p:blipFill>
        <p:spPr>
          <a:xfrm>
            <a:off x="952484" y="4235715"/>
            <a:ext cx="265858" cy="312142"/>
          </a:xfrm>
          <a:prstGeom prst="rect">
            <a:avLst/>
          </a:prstGeom>
          <a:ln>
            <a:noFill/>
          </a:ln>
        </p:spPr>
      </p:pic>
      <p:pic>
        <p:nvPicPr>
          <p:cNvPr id="198" name="Picture 197">
            <a:extLst>
              <a:ext uri="{FF2B5EF4-FFF2-40B4-BE49-F238E27FC236}">
                <a16:creationId xmlns:a16="http://schemas.microsoft.com/office/drawing/2014/main" id="{DAB62D02-93DE-4EAD-AA52-BC16AAA2630C}"/>
              </a:ext>
            </a:extLst>
          </p:cNvPr>
          <p:cNvPicPr>
            <a:picLocks noChangeAspect="1"/>
          </p:cNvPicPr>
          <p:nvPr/>
        </p:nvPicPr>
        <p:blipFill>
          <a:blip r:embed="rId7"/>
          <a:stretch>
            <a:fillRect/>
          </a:stretch>
        </p:blipFill>
        <p:spPr>
          <a:xfrm>
            <a:off x="952484" y="5196690"/>
            <a:ext cx="265858" cy="312142"/>
          </a:xfrm>
          <a:prstGeom prst="rect">
            <a:avLst/>
          </a:prstGeom>
          <a:ln>
            <a:noFill/>
          </a:ln>
        </p:spPr>
      </p:pic>
      <p:pic>
        <p:nvPicPr>
          <p:cNvPr id="199" name="Picture 198">
            <a:extLst>
              <a:ext uri="{FF2B5EF4-FFF2-40B4-BE49-F238E27FC236}">
                <a16:creationId xmlns:a16="http://schemas.microsoft.com/office/drawing/2014/main" id="{18F5F745-52F8-4915-9951-994C95D96FC6}"/>
              </a:ext>
            </a:extLst>
          </p:cNvPr>
          <p:cNvPicPr>
            <a:picLocks noChangeAspect="1"/>
          </p:cNvPicPr>
          <p:nvPr/>
        </p:nvPicPr>
        <p:blipFill rotWithShape="1">
          <a:blip r:embed="rId8"/>
          <a:srcRect b="32970"/>
          <a:stretch/>
        </p:blipFill>
        <p:spPr>
          <a:xfrm>
            <a:off x="4063411" y="2294131"/>
            <a:ext cx="265471" cy="314321"/>
          </a:xfrm>
          <a:prstGeom prst="rect">
            <a:avLst/>
          </a:prstGeom>
          <a:ln>
            <a:noFill/>
          </a:ln>
        </p:spPr>
      </p:pic>
      <p:pic>
        <p:nvPicPr>
          <p:cNvPr id="200" name="Picture 199">
            <a:extLst>
              <a:ext uri="{FF2B5EF4-FFF2-40B4-BE49-F238E27FC236}">
                <a16:creationId xmlns:a16="http://schemas.microsoft.com/office/drawing/2014/main" id="{3866C4E1-600D-4A0E-A5BA-CCFB0F1E6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6335" y="3267575"/>
            <a:ext cx="310896" cy="310896"/>
          </a:xfrm>
          <a:prstGeom prst="rect">
            <a:avLst/>
          </a:prstGeom>
        </p:spPr>
      </p:pic>
      <p:pic>
        <p:nvPicPr>
          <p:cNvPr id="152" name="Picture 151">
            <a:extLst>
              <a:ext uri="{FF2B5EF4-FFF2-40B4-BE49-F238E27FC236}">
                <a16:creationId xmlns:a16="http://schemas.microsoft.com/office/drawing/2014/main" id="{CF9FBB2A-C143-44CE-AB5C-8770C8EA2A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56335" y="4212061"/>
            <a:ext cx="310896" cy="310896"/>
          </a:xfrm>
          <a:prstGeom prst="rect">
            <a:avLst/>
          </a:prstGeom>
        </p:spPr>
      </p:pic>
      <p:sp>
        <p:nvSpPr>
          <p:cNvPr id="205" name="TextBox 204">
            <a:extLst>
              <a:ext uri="{FF2B5EF4-FFF2-40B4-BE49-F238E27FC236}">
                <a16:creationId xmlns:a16="http://schemas.microsoft.com/office/drawing/2014/main" id="{022B11EB-662A-4F39-83AF-8B3C19E8B00C}"/>
              </a:ext>
            </a:extLst>
          </p:cNvPr>
          <p:cNvSpPr txBox="1"/>
          <p:nvPr/>
        </p:nvSpPr>
        <p:spPr>
          <a:xfrm>
            <a:off x="809282" y="4271790"/>
            <a:ext cx="2404765"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Azure Automation</a:t>
            </a:r>
          </a:p>
        </p:txBody>
      </p:sp>
      <p:sp>
        <p:nvSpPr>
          <p:cNvPr id="206" name="TextBox 205">
            <a:extLst>
              <a:ext uri="{FF2B5EF4-FFF2-40B4-BE49-F238E27FC236}">
                <a16:creationId xmlns:a16="http://schemas.microsoft.com/office/drawing/2014/main" id="{2C58C408-069E-4344-9334-C079A39AAB56}"/>
              </a:ext>
            </a:extLst>
          </p:cNvPr>
          <p:cNvSpPr txBox="1"/>
          <p:nvPr/>
        </p:nvSpPr>
        <p:spPr>
          <a:xfrm>
            <a:off x="832324" y="5244237"/>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err="1">
                <a:gradFill>
                  <a:gsLst>
                    <a:gs pos="2500">
                      <a:srgbClr val="353535"/>
                    </a:gs>
                    <a:gs pos="34000">
                      <a:srgbClr val="353535"/>
                    </a:gs>
                  </a:gsLst>
                  <a:lin ang="5400000" scaled="0"/>
                </a:gradFill>
                <a:latin typeface="Segoe UI"/>
              </a:rPr>
              <a:t>WebHooks</a:t>
            </a:r>
            <a:endParaRPr lang="en-US" sz="1567" kern="0" dirty="0">
              <a:gradFill>
                <a:gsLst>
                  <a:gs pos="2500">
                    <a:srgbClr val="353535"/>
                  </a:gs>
                  <a:gs pos="34000">
                    <a:srgbClr val="353535"/>
                  </a:gs>
                </a:gsLst>
                <a:lin ang="5400000" scaled="0"/>
              </a:gradFill>
              <a:latin typeface="Segoe UI"/>
            </a:endParaRPr>
          </a:p>
        </p:txBody>
      </p:sp>
      <p:sp>
        <p:nvSpPr>
          <p:cNvPr id="207" name="TextBox 206">
            <a:extLst>
              <a:ext uri="{FF2B5EF4-FFF2-40B4-BE49-F238E27FC236}">
                <a16:creationId xmlns:a16="http://schemas.microsoft.com/office/drawing/2014/main" id="{0862E8B3-7BF1-41F1-9F35-E61B7A683855}"/>
              </a:ext>
            </a:extLst>
          </p:cNvPr>
          <p:cNvSpPr txBox="1"/>
          <p:nvPr/>
        </p:nvSpPr>
        <p:spPr>
          <a:xfrm>
            <a:off x="4003154" y="2352618"/>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gradFill>
                  <a:gsLst>
                    <a:gs pos="2500">
                      <a:srgbClr val="353535"/>
                    </a:gs>
                    <a:gs pos="34000">
                      <a:srgbClr val="353535"/>
                    </a:gs>
                  </a:gsLst>
                  <a:lin ang="5400000" scaled="0"/>
                </a:gradFill>
                <a:latin typeface="Segoe UI"/>
              </a:rPr>
              <a:t>Event Hubs</a:t>
            </a:r>
          </a:p>
        </p:txBody>
      </p:sp>
      <p:sp>
        <p:nvSpPr>
          <p:cNvPr id="208" name="TextBox 207">
            <a:extLst>
              <a:ext uri="{FF2B5EF4-FFF2-40B4-BE49-F238E27FC236}">
                <a16:creationId xmlns:a16="http://schemas.microsoft.com/office/drawing/2014/main" id="{B249AFDB-6409-4C72-825D-5E15E4E2DBA3}"/>
              </a:ext>
            </a:extLst>
          </p:cNvPr>
          <p:cNvSpPr txBox="1"/>
          <p:nvPr/>
        </p:nvSpPr>
        <p:spPr>
          <a:xfrm>
            <a:off x="4003154" y="3295036"/>
            <a:ext cx="2176462" cy="217047"/>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Storage Queue</a:t>
            </a:r>
          </a:p>
        </p:txBody>
      </p:sp>
      <p:sp>
        <p:nvSpPr>
          <p:cNvPr id="209" name="TextBox 208">
            <a:extLst>
              <a:ext uri="{FF2B5EF4-FFF2-40B4-BE49-F238E27FC236}">
                <a16:creationId xmlns:a16="http://schemas.microsoft.com/office/drawing/2014/main" id="{C135BBF6-DC98-4172-B6C9-E434FFCC8F1F}"/>
              </a:ext>
            </a:extLst>
          </p:cNvPr>
          <p:cNvSpPr txBox="1"/>
          <p:nvPr/>
        </p:nvSpPr>
        <p:spPr>
          <a:xfrm>
            <a:off x="4003154" y="4130926"/>
            <a:ext cx="2176462" cy="434093"/>
          </a:xfrm>
          <a:prstGeom prst="rect">
            <a:avLst/>
          </a:prstGeom>
          <a:noFill/>
          <a:ln>
            <a:noFill/>
          </a:ln>
        </p:spPr>
        <p:txBody>
          <a:bodyPr wrap="square" lIns="627319" tIns="0" rIns="0" bIns="0" rtlCol="0" anchor="ctr" anchorCtr="0">
            <a:spAutoFit/>
          </a:bodyPr>
          <a:lstStyle/>
          <a:p>
            <a:pPr defTabSz="932205">
              <a:lnSpc>
                <a:spcPct val="90000"/>
              </a:lnSpc>
              <a:defRPr/>
            </a:pPr>
            <a:r>
              <a:rPr lang="en-US" sz="1567" kern="0" dirty="0">
                <a:solidFill>
                  <a:srgbClr val="00B050"/>
                </a:solidFill>
                <a:latin typeface="Segoe UI"/>
              </a:rPr>
              <a:t>Relay Hybrid Connection</a:t>
            </a:r>
          </a:p>
        </p:txBody>
      </p:sp>
    </p:spTree>
    <p:extLst>
      <p:ext uri="{BB962C8B-B14F-4D97-AF65-F5344CB8AC3E}">
        <p14:creationId xmlns:p14="http://schemas.microsoft.com/office/powerpoint/2010/main" val="369702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77" name="Rectangle 76">
            <a:extLst>
              <a:ext uri="{FF2B5EF4-FFF2-40B4-BE49-F238E27FC236}">
                <a16:creationId xmlns:a16="http://schemas.microsoft.com/office/drawing/2014/main" id="{A8F463C2-9E51-4E80-881F-7471CB56307E}"/>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itle 6">
            <a:extLst>
              <a:ext uri="{FF2B5EF4-FFF2-40B4-BE49-F238E27FC236}">
                <a16:creationId xmlns:a16="http://schemas.microsoft.com/office/drawing/2014/main" id="{720500DD-EBFD-4CA4-9731-F54585BD6302}"/>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4705" spc="-100" dirty="0">
                <a:solidFill>
                  <a:schemeClr val="bg1"/>
                </a:solidFill>
                <a:latin typeface="Segoe UI Light"/>
              </a:rPr>
              <a:t>Manage all events in once place</a:t>
            </a:r>
            <a:endPar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09212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5483" y="4049399"/>
            <a:ext cx="11653523" cy="2646502"/>
          </a:xfrm>
        </p:spPr>
        <p:txBody>
          <a:bodyPr/>
          <a:lstStyle/>
          <a:p>
            <a:pPr marL="0" indent="0">
              <a:buNone/>
            </a:pPr>
            <a:r>
              <a:rPr lang="en-US" sz="3137" b="1" dirty="0"/>
              <a:t>Events</a:t>
            </a:r>
            <a:r>
              <a:rPr lang="en-US" sz="3137" dirty="0"/>
              <a:t>: </a:t>
            </a:r>
            <a:r>
              <a:rPr lang="en-US" sz="3137" dirty="0">
                <a:solidFill>
                  <a:schemeClr val="bg2">
                    <a:lumMod val="10000"/>
                  </a:schemeClr>
                </a:solidFill>
              </a:rPr>
              <a:t>what happened</a:t>
            </a:r>
          </a:p>
          <a:p>
            <a:pPr marL="0" indent="0">
              <a:buNone/>
            </a:pPr>
            <a:r>
              <a:rPr lang="en-US" sz="3137" b="1" dirty="0"/>
              <a:t>Event Publishers</a:t>
            </a:r>
            <a:r>
              <a:rPr lang="en-US" sz="3137" dirty="0"/>
              <a:t>: </a:t>
            </a:r>
            <a:r>
              <a:rPr lang="en-US" sz="3137" dirty="0">
                <a:solidFill>
                  <a:schemeClr val="bg2">
                    <a:lumMod val="10000"/>
                  </a:schemeClr>
                </a:solidFill>
              </a:rPr>
              <a:t>where it took place</a:t>
            </a:r>
          </a:p>
          <a:p>
            <a:pPr marL="0" indent="0">
              <a:buNone/>
            </a:pPr>
            <a:r>
              <a:rPr lang="en-US" sz="3137" b="1" dirty="0"/>
              <a:t>Topics</a:t>
            </a:r>
            <a:r>
              <a:rPr lang="en-US" sz="3137" dirty="0"/>
              <a:t>: </a:t>
            </a:r>
            <a:r>
              <a:rPr lang="en-US" sz="3137" dirty="0">
                <a:solidFill>
                  <a:schemeClr val="bg2">
                    <a:lumMod val="10000"/>
                  </a:schemeClr>
                </a:solidFill>
              </a:rPr>
              <a:t>where publishers send events</a:t>
            </a:r>
          </a:p>
          <a:p>
            <a:pPr marL="0" indent="0">
              <a:buNone/>
            </a:pPr>
            <a:r>
              <a:rPr lang="en-US" sz="3137" b="1" dirty="0"/>
              <a:t>Event Subscriptions</a:t>
            </a:r>
            <a:r>
              <a:rPr lang="en-US" sz="3137" dirty="0"/>
              <a:t>: </a:t>
            </a:r>
            <a:r>
              <a:rPr lang="en-US" sz="3137" dirty="0">
                <a:solidFill>
                  <a:schemeClr val="bg2">
                    <a:lumMod val="10000"/>
                  </a:schemeClr>
                </a:solidFill>
              </a:rPr>
              <a:t>how you receive events</a:t>
            </a:r>
          </a:p>
          <a:p>
            <a:pPr marL="0" indent="0">
              <a:buNone/>
            </a:pPr>
            <a:r>
              <a:rPr lang="en-US" sz="3137" b="1" dirty="0"/>
              <a:t>Event Handlers</a:t>
            </a:r>
            <a:r>
              <a:rPr lang="en-US" sz="3137" dirty="0"/>
              <a:t>: </a:t>
            </a:r>
            <a:r>
              <a:rPr lang="en-US" sz="3137" dirty="0">
                <a:solidFill>
                  <a:schemeClr val="bg2">
                    <a:lumMod val="10000"/>
                  </a:schemeClr>
                </a:solidFill>
              </a:rPr>
              <a:t>the app or service reacting to the event</a:t>
            </a:r>
          </a:p>
          <a:p>
            <a:endParaRPr lang="en-US" dirty="0"/>
          </a:p>
        </p:txBody>
      </p:sp>
      <p:sp>
        <p:nvSpPr>
          <p:cNvPr id="3" name="Title 2"/>
          <p:cNvSpPr>
            <a:spLocks noGrp="1"/>
          </p:cNvSpPr>
          <p:nvPr>
            <p:ph type="title"/>
          </p:nvPr>
        </p:nvSpPr>
        <p:spPr>
          <a:xfrm>
            <a:off x="107399" y="105264"/>
            <a:ext cx="11655840" cy="899665"/>
          </a:xfrm>
        </p:spPr>
        <p:txBody>
          <a:bodyPr/>
          <a:lstStyle/>
          <a:p>
            <a:r>
              <a:rPr lang="en-US" dirty="0"/>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7E4320-D565-429F-974B-9F1FE8BE2A5C}"/>
              </a:ext>
            </a:extLst>
          </p:cNvPr>
          <p:cNvSpPr>
            <a:spLocks noGrp="1"/>
          </p:cNvSpPr>
          <p:nvPr>
            <p:ph type="title"/>
          </p:nvPr>
        </p:nvSpPr>
        <p:spPr/>
        <p:txBody>
          <a:bodyPr/>
          <a:lstStyle/>
          <a:p>
            <a:r>
              <a:rPr lang="en-US" dirty="0"/>
              <a:t>Comparison of Services</a:t>
            </a:r>
            <a:endParaRPr lang="de-DE" dirty="0"/>
          </a:p>
        </p:txBody>
      </p:sp>
      <p:pic>
        <p:nvPicPr>
          <p:cNvPr id="4" name="Picture 3">
            <a:extLst>
              <a:ext uri="{FF2B5EF4-FFF2-40B4-BE49-F238E27FC236}">
                <a16:creationId xmlns:a16="http://schemas.microsoft.com/office/drawing/2014/main" id="{85DC77D7-E7F5-4A1B-A950-A3AF2A6D72F5}"/>
              </a:ext>
            </a:extLst>
          </p:cNvPr>
          <p:cNvPicPr>
            <a:picLocks noChangeAspect="1"/>
          </p:cNvPicPr>
          <p:nvPr/>
        </p:nvPicPr>
        <p:blipFill>
          <a:blip r:embed="rId2"/>
          <a:stretch>
            <a:fillRect/>
          </a:stretch>
        </p:blipFill>
        <p:spPr>
          <a:xfrm>
            <a:off x="0" y="1460414"/>
            <a:ext cx="12192000" cy="3937172"/>
          </a:xfrm>
          <a:prstGeom prst="rect">
            <a:avLst/>
          </a:prstGeom>
        </p:spPr>
      </p:pic>
    </p:spTree>
    <p:extLst>
      <p:ext uri="{BB962C8B-B14F-4D97-AF65-F5344CB8AC3E}">
        <p14:creationId xmlns:p14="http://schemas.microsoft.com/office/powerpoint/2010/main" val="38996638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2DB6-F221-4D54-9DA8-46F2CAE5DA61}"/>
              </a:ext>
            </a:extLst>
          </p:cNvPr>
          <p:cNvSpPr>
            <a:spLocks noGrp="1"/>
          </p:cNvSpPr>
          <p:nvPr>
            <p:ph type="title"/>
          </p:nvPr>
        </p:nvSpPr>
        <p:spPr/>
        <p:txBody>
          <a:bodyPr/>
          <a:lstStyle/>
          <a:p>
            <a:r>
              <a:rPr lang="en-US" dirty="0">
                <a:solidFill>
                  <a:schemeClr val="bg1"/>
                </a:solidFill>
              </a:rPr>
              <a:t>Event Schema</a:t>
            </a:r>
          </a:p>
        </p:txBody>
      </p:sp>
      <p:sp>
        <p:nvSpPr>
          <p:cNvPr id="3" name="Text Placeholder 2">
            <a:extLst>
              <a:ext uri="{FF2B5EF4-FFF2-40B4-BE49-F238E27FC236}">
                <a16:creationId xmlns:a16="http://schemas.microsoft.com/office/drawing/2014/main" id="{76273E2E-3BE3-48BE-BC68-402802F8E72A}"/>
              </a:ext>
            </a:extLst>
          </p:cNvPr>
          <p:cNvSpPr>
            <a:spLocks noGrp="1"/>
          </p:cNvSpPr>
          <p:nvPr>
            <p:ph type="body" sz="quarter" idx="10"/>
          </p:nvPr>
        </p:nvSpPr>
        <p:spPr>
          <a:xfrm>
            <a:off x="0" y="1197322"/>
            <a:ext cx="13322300" cy="5829288"/>
          </a:xfrm>
        </p:spPr>
        <p:txBody>
          <a:bodyPr/>
          <a:lstStyle/>
          <a:p>
            <a:r>
              <a:rPr lang="en-US" sz="1400" dirty="0"/>
              <a:t>[{</a:t>
            </a:r>
          </a:p>
          <a:p>
            <a:r>
              <a:rPr lang="en-US" sz="1400" dirty="0"/>
              <a:t>   </a:t>
            </a:r>
            <a:r>
              <a:rPr lang="en-US" sz="1400" dirty="0">
                <a:solidFill>
                  <a:srgbClr val="C00000"/>
                </a:solidFill>
              </a:rPr>
              <a:t>"topic"</a:t>
            </a:r>
            <a:r>
              <a:rPr lang="en-US" sz="1400" dirty="0"/>
              <a:t>: </a:t>
            </a:r>
            <a:r>
              <a:rPr lang="en-US" sz="1300" dirty="0">
                <a:solidFill>
                  <a:srgbClr val="004B1C"/>
                </a:solidFill>
              </a:rPr>
              <a:t>"/subscriptions/{subscription-id}/</a:t>
            </a:r>
            <a:r>
              <a:rPr lang="en-US" sz="1300" dirty="0" err="1">
                <a:solidFill>
                  <a:srgbClr val="004B1C"/>
                </a:solidFill>
              </a:rPr>
              <a:t>resourceGroups</a:t>
            </a:r>
            <a:r>
              <a:rPr lang="en-US" sz="1300" dirty="0">
                <a:solidFill>
                  <a:srgbClr val="004B1C"/>
                </a:solidFill>
              </a:rPr>
              <a:t>/rg1/providers/</a:t>
            </a:r>
            <a:r>
              <a:rPr lang="en-US" sz="1300" dirty="0" err="1">
                <a:solidFill>
                  <a:srgbClr val="004B1C"/>
                </a:solidFill>
              </a:rPr>
              <a:t>Microsoft.Storage</a:t>
            </a:r>
            <a:r>
              <a:rPr lang="en-US" sz="1300" dirty="0">
                <a:solidFill>
                  <a:srgbClr val="004B1C"/>
                </a:solidFill>
              </a:rPr>
              <a:t>/</a:t>
            </a:r>
            <a:r>
              <a:rPr lang="en-US" sz="1300" dirty="0" err="1">
                <a:solidFill>
                  <a:srgbClr val="004B1C"/>
                </a:solidFill>
              </a:rPr>
              <a:t>storageAccounts</a:t>
            </a:r>
            <a:r>
              <a:rPr lang="en-US" sz="1300" dirty="0">
                <a:solidFill>
                  <a:srgbClr val="004B1C"/>
                </a:solidFill>
              </a:rPr>
              <a:t>/</a:t>
            </a:r>
            <a:r>
              <a:rPr lang="en-US" sz="1300" dirty="0" err="1">
                <a:solidFill>
                  <a:srgbClr val="004B1C"/>
                </a:solidFill>
              </a:rPr>
              <a:t>socalazure</a:t>
            </a:r>
            <a:r>
              <a:rPr lang="en-US" sz="1300" dirty="0">
                <a:solidFill>
                  <a:srgbClr val="004B1C"/>
                </a:solidFill>
              </a:rPr>
              <a:t>"</a:t>
            </a:r>
            <a:r>
              <a:rPr lang="en-US" sz="1300" dirty="0"/>
              <a:t>,</a:t>
            </a:r>
          </a:p>
          <a:p>
            <a:r>
              <a:rPr lang="en-US" sz="1400" dirty="0"/>
              <a:t>   </a:t>
            </a:r>
            <a:r>
              <a:rPr lang="en-US" sz="1400" dirty="0">
                <a:solidFill>
                  <a:srgbClr val="C00000"/>
                </a:solidFill>
              </a:rPr>
              <a:t>"subject"</a:t>
            </a:r>
            <a:r>
              <a:rPr lang="en-US" sz="1400" dirty="0"/>
              <a:t>: </a:t>
            </a:r>
            <a:r>
              <a:rPr lang="en-US" sz="1400" dirty="0">
                <a:solidFill>
                  <a:srgbClr val="004B1C"/>
                </a:solidFill>
              </a:rPr>
              <a:t>"/</a:t>
            </a:r>
            <a:r>
              <a:rPr lang="en-US" sz="1400" dirty="0" err="1">
                <a:solidFill>
                  <a:srgbClr val="004B1C"/>
                </a:solidFill>
              </a:rPr>
              <a:t>blobServices</a:t>
            </a:r>
            <a:r>
              <a:rPr lang="en-US" sz="1400" dirty="0">
                <a:solidFill>
                  <a:srgbClr val="004B1C"/>
                </a:solidFill>
              </a:rPr>
              <a:t>/default/containers/sample/blobs/</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Microsoft.Storage.BlobCreated</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eventTime</a:t>
            </a:r>
            <a:r>
              <a:rPr lang="en-US" sz="1400" dirty="0">
                <a:solidFill>
                  <a:srgbClr val="C00000"/>
                </a:solidFill>
              </a:rPr>
              <a:t>"</a:t>
            </a:r>
            <a:r>
              <a:rPr lang="en-US" sz="1400" dirty="0"/>
              <a:t>: </a:t>
            </a:r>
            <a:r>
              <a:rPr lang="en-US" sz="1400" dirty="0">
                <a:solidFill>
                  <a:srgbClr val="004B1C"/>
                </a:solidFill>
              </a:rPr>
              <a:t>"2018-03-08T02:32:32.3138466Z"</a:t>
            </a:r>
            <a:r>
              <a:rPr lang="en-US" sz="1400" dirty="0"/>
              <a:t>,</a:t>
            </a:r>
          </a:p>
          <a:p>
            <a:r>
              <a:rPr lang="en-US" sz="1400" dirty="0"/>
              <a:t>   </a:t>
            </a:r>
            <a:r>
              <a:rPr lang="en-US" sz="1400" dirty="0">
                <a:solidFill>
                  <a:srgbClr val="C00000"/>
                </a:solidFill>
              </a:rPr>
              <a:t>"id"</a:t>
            </a:r>
            <a:r>
              <a:rPr lang="en-US" sz="1400" dirty="0"/>
              <a:t>: </a:t>
            </a:r>
            <a:r>
              <a:rPr lang="en-US" sz="1400" dirty="0">
                <a:solidFill>
                  <a:srgbClr val="004B1C"/>
                </a:solidFill>
              </a:rPr>
              <a:t>"60b827dd-701e-010a-2e85-b6ba5f0618c4"</a:t>
            </a:r>
            <a:r>
              <a:rPr lang="en-US" sz="1400" dirty="0"/>
              <a:t>,</a:t>
            </a:r>
          </a:p>
          <a:p>
            <a:r>
              <a:rPr lang="en-US" sz="1400" dirty="0"/>
              <a:t>   </a:t>
            </a:r>
            <a:r>
              <a:rPr lang="en-US" sz="1400" dirty="0">
                <a:solidFill>
                  <a:srgbClr val="C00000"/>
                </a:solidFill>
              </a:rPr>
              <a:t>"data"</a:t>
            </a:r>
            <a:r>
              <a:rPr lang="en-US" sz="1400" dirty="0"/>
              <a:t>: {</a:t>
            </a:r>
          </a:p>
          <a:p>
            <a:r>
              <a:rPr lang="en-US" sz="1400" dirty="0"/>
              <a:t>      </a:t>
            </a:r>
            <a:r>
              <a:rPr lang="en-US" sz="1400" dirty="0">
                <a:solidFill>
                  <a:srgbClr val="C00000"/>
                </a:solidFill>
              </a:rPr>
              <a:t>"</a:t>
            </a:r>
            <a:r>
              <a:rPr lang="en-US" sz="1400" dirty="0" err="1">
                <a:solidFill>
                  <a:srgbClr val="C00000"/>
                </a:solidFill>
              </a:rPr>
              <a:t>api</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PutBlockList</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clientRequestId</a:t>
            </a:r>
            <a:r>
              <a:rPr lang="en-US" sz="1400" dirty="0">
                <a:solidFill>
                  <a:srgbClr val="C00000"/>
                </a:solidFill>
              </a:rPr>
              <a:t>"</a:t>
            </a:r>
            <a:r>
              <a:rPr lang="en-US" sz="1400" dirty="0"/>
              <a:t>: </a:t>
            </a:r>
            <a:r>
              <a:rPr lang="en-US" sz="1400" dirty="0">
                <a:solidFill>
                  <a:srgbClr val="004B1C"/>
                </a:solidFill>
              </a:rPr>
              <a:t>"580ebc71-0b38-4e13-9c3e-5db169ad2032"</a:t>
            </a:r>
            <a:r>
              <a:rPr lang="en-US" sz="1400" dirty="0"/>
              <a:t>,</a:t>
            </a:r>
          </a:p>
          <a:p>
            <a:r>
              <a:rPr lang="en-US" sz="1400" dirty="0"/>
              <a:t>      </a:t>
            </a:r>
            <a:r>
              <a:rPr lang="en-US" sz="1400" dirty="0">
                <a:solidFill>
                  <a:srgbClr val="C00000"/>
                </a:solidFill>
              </a:rPr>
              <a:t>"</a:t>
            </a:r>
            <a:r>
              <a:rPr lang="en-US" sz="1400" dirty="0" err="1">
                <a:solidFill>
                  <a:srgbClr val="C00000"/>
                </a:solidFill>
              </a:rPr>
              <a:t>requestId</a:t>
            </a:r>
            <a:r>
              <a:rPr lang="en-US" sz="1400" dirty="0">
                <a:solidFill>
                  <a:srgbClr val="C00000"/>
                </a:solidFill>
              </a:rPr>
              <a:t>"</a:t>
            </a:r>
            <a:r>
              <a:rPr lang="en-US" sz="1400" dirty="0"/>
              <a:t>: </a:t>
            </a:r>
            <a:r>
              <a:rPr lang="en-US" sz="1400" dirty="0">
                <a:solidFill>
                  <a:srgbClr val="004B1C"/>
                </a:solidFill>
              </a:rPr>
              <a:t>"60b827dd-701e-010a-2e85-b6ba5f000000"</a:t>
            </a:r>
            <a:r>
              <a:rPr lang="en-US" sz="1400" dirty="0"/>
              <a:t>,</a:t>
            </a:r>
          </a:p>
          <a:p>
            <a:r>
              <a:rPr lang="en-US" sz="1400" dirty="0"/>
              <a:t>      </a:t>
            </a:r>
            <a:r>
              <a:rPr lang="en-US" sz="1400" dirty="0">
                <a:solidFill>
                  <a:srgbClr val="C00000"/>
                </a:solidFill>
              </a:rPr>
              <a:t>"</a:t>
            </a:r>
            <a:r>
              <a:rPr lang="en-US" sz="1400" dirty="0" err="1">
                <a:solidFill>
                  <a:srgbClr val="C00000"/>
                </a:solidFill>
              </a:rPr>
              <a:t>eTag</a:t>
            </a:r>
            <a:r>
              <a:rPr lang="en-US" sz="1400" dirty="0">
                <a:solidFill>
                  <a:srgbClr val="C00000"/>
                </a:solidFill>
              </a:rPr>
              <a:t>"</a:t>
            </a:r>
            <a:r>
              <a:rPr lang="en-US" sz="1400" dirty="0"/>
              <a:t>: </a:t>
            </a:r>
            <a:r>
              <a:rPr lang="en-US" sz="1400" dirty="0">
                <a:solidFill>
                  <a:srgbClr val="004B1C"/>
                </a:solidFill>
              </a:rPr>
              <a:t>"0x8D5849CD8572590"</a:t>
            </a:r>
            <a:r>
              <a:rPr lang="en-US" sz="1400" dirty="0"/>
              <a:t>,</a:t>
            </a:r>
          </a:p>
          <a:p>
            <a:r>
              <a:rPr lang="en-US" sz="1400" dirty="0"/>
              <a:t>      </a:t>
            </a:r>
            <a:r>
              <a:rPr lang="en-US" sz="1400" dirty="0">
                <a:solidFill>
                  <a:srgbClr val="C00000"/>
                </a:solidFill>
              </a:rPr>
              <a:t>"</a:t>
            </a:r>
            <a:r>
              <a:rPr lang="en-US" sz="1400" dirty="0" err="1">
                <a:solidFill>
                  <a:srgbClr val="C00000"/>
                </a:solidFill>
              </a:rPr>
              <a:t>contentType</a:t>
            </a:r>
            <a:r>
              <a:rPr lang="en-US" sz="1400" dirty="0">
                <a:solidFill>
                  <a:srgbClr val="C00000"/>
                </a:solidFill>
              </a:rPr>
              <a:t>"</a:t>
            </a:r>
            <a:r>
              <a:rPr lang="en-US" sz="1400" dirty="0"/>
              <a:t>: </a:t>
            </a:r>
            <a:r>
              <a:rPr lang="en-US" sz="1400" dirty="0">
                <a:solidFill>
                  <a:srgbClr val="004B1C"/>
                </a:solidFill>
              </a:rPr>
              <a:t>"image/jpeg"</a:t>
            </a:r>
            <a:r>
              <a:rPr lang="en-US" sz="1400" dirty="0"/>
              <a:t>,</a:t>
            </a:r>
          </a:p>
          <a:p>
            <a:r>
              <a:rPr lang="en-US" sz="1400" dirty="0"/>
              <a:t>      </a:t>
            </a:r>
            <a:r>
              <a:rPr lang="en-US" sz="1400" dirty="0">
                <a:solidFill>
                  <a:srgbClr val="C00000"/>
                </a:solidFill>
              </a:rPr>
              <a:t>"</a:t>
            </a:r>
            <a:r>
              <a:rPr lang="en-US" sz="1400" dirty="0" err="1">
                <a:solidFill>
                  <a:srgbClr val="C00000"/>
                </a:solidFill>
              </a:rPr>
              <a:t>contentLength</a:t>
            </a:r>
            <a:r>
              <a:rPr lang="en-US" sz="1400" dirty="0">
                <a:solidFill>
                  <a:srgbClr val="C00000"/>
                </a:solidFill>
              </a:rPr>
              <a:t>"</a:t>
            </a:r>
            <a:r>
              <a:rPr lang="en-US" sz="1400" dirty="0"/>
              <a:t>: 687245,</a:t>
            </a:r>
          </a:p>
          <a:p>
            <a:r>
              <a:rPr lang="en-US" sz="1400" dirty="0"/>
              <a:t>      </a:t>
            </a:r>
            <a:r>
              <a:rPr lang="en-US" sz="1400" dirty="0">
                <a:solidFill>
                  <a:srgbClr val="C00000"/>
                </a:solidFill>
              </a:rPr>
              <a:t>"</a:t>
            </a:r>
            <a:r>
              <a:rPr lang="en-US" sz="1400" dirty="0" err="1">
                <a:solidFill>
                  <a:srgbClr val="C00000"/>
                </a:solidFill>
              </a:rPr>
              <a:t>blobType</a:t>
            </a:r>
            <a:r>
              <a:rPr lang="en-US" sz="1400" dirty="0">
                <a:solidFill>
                  <a:srgbClr val="C00000"/>
                </a:solidFill>
              </a:rPr>
              <a:t>"</a:t>
            </a:r>
            <a:r>
              <a:rPr lang="en-US" sz="1400" dirty="0"/>
              <a:t>: </a:t>
            </a:r>
            <a:r>
              <a:rPr lang="en-US" sz="1400" dirty="0">
                <a:solidFill>
                  <a:srgbClr val="004B1C"/>
                </a:solidFill>
              </a:rPr>
              <a:t>"</a:t>
            </a:r>
            <a:r>
              <a:rPr lang="en-US" sz="1400" dirty="0" err="1">
                <a:solidFill>
                  <a:srgbClr val="004B1C"/>
                </a:solidFill>
              </a:rPr>
              <a:t>BlockBlob</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url</a:t>
            </a:r>
            <a:r>
              <a:rPr lang="en-US" sz="1400" dirty="0">
                <a:solidFill>
                  <a:srgbClr val="C00000"/>
                </a:solidFill>
              </a:rPr>
              <a:t>"</a:t>
            </a:r>
            <a:r>
              <a:rPr lang="en-US" sz="1400" dirty="0"/>
              <a:t>: </a:t>
            </a:r>
            <a:r>
              <a:rPr lang="en-US" sz="1400" dirty="0">
                <a:solidFill>
                  <a:srgbClr val="004B1C"/>
                </a:solidFill>
              </a:rPr>
              <a:t>"https://</a:t>
            </a:r>
            <a:r>
              <a:rPr lang="en-US" sz="1400" dirty="0" err="1">
                <a:solidFill>
                  <a:srgbClr val="004B1C"/>
                </a:solidFill>
              </a:rPr>
              <a:t>socalazure.blob.core.windows.net</a:t>
            </a:r>
            <a:r>
              <a:rPr lang="en-US" sz="1400" dirty="0">
                <a:solidFill>
                  <a:srgbClr val="004B1C"/>
                </a:solidFill>
              </a:rPr>
              <a:t>/sample/</a:t>
            </a:r>
            <a:r>
              <a:rPr lang="en-US" sz="1400" dirty="0" err="1">
                <a:solidFill>
                  <a:srgbClr val="004B1C"/>
                </a:solidFill>
              </a:rPr>
              <a:t>grid.jpg</a:t>
            </a:r>
            <a:r>
              <a:rPr lang="en-US" sz="1400" dirty="0">
                <a:solidFill>
                  <a:srgbClr val="004B1C"/>
                </a:solidFill>
              </a:rPr>
              <a:t>"</a:t>
            </a:r>
            <a:r>
              <a:rPr lang="en-US" sz="1400" dirty="0"/>
              <a:t>,</a:t>
            </a:r>
          </a:p>
          <a:p>
            <a:r>
              <a:rPr lang="en-US" sz="1400" dirty="0"/>
              <a:t>      </a:t>
            </a:r>
            <a:r>
              <a:rPr lang="en-US" sz="1400" dirty="0">
                <a:solidFill>
                  <a:srgbClr val="C00000"/>
                </a:solidFill>
              </a:rPr>
              <a:t>"sequencer"</a:t>
            </a:r>
            <a:r>
              <a:rPr lang="en-US" sz="1400" dirty="0"/>
              <a:t>: </a:t>
            </a:r>
            <a:r>
              <a:rPr lang="en-US" sz="1400" dirty="0">
                <a:solidFill>
                  <a:srgbClr val="004B1C"/>
                </a:solidFill>
              </a:rPr>
              <a:t>"0000000000000000000000000000043C00000000004b90e3"</a:t>
            </a:r>
            <a:r>
              <a:rPr lang="en-US" sz="1400" dirty="0"/>
              <a:t>,</a:t>
            </a:r>
          </a:p>
          <a:p>
            <a:r>
              <a:rPr lang="en-US" sz="1400" dirty="0"/>
              <a:t>      </a:t>
            </a:r>
            <a:r>
              <a:rPr lang="en-US" sz="1400" dirty="0">
                <a:solidFill>
                  <a:srgbClr val="C00000"/>
                </a:solidFill>
              </a:rPr>
              <a:t>"</a:t>
            </a:r>
            <a:r>
              <a:rPr lang="en-US" sz="1400" dirty="0" err="1">
                <a:solidFill>
                  <a:srgbClr val="C00000"/>
                </a:solidFill>
              </a:rPr>
              <a:t>storageDiagnostics</a:t>
            </a:r>
            <a:r>
              <a:rPr lang="en-US" sz="1400" dirty="0">
                <a:solidFill>
                  <a:srgbClr val="C00000"/>
                </a:solidFill>
              </a:rPr>
              <a:t>"</a:t>
            </a:r>
            <a:r>
              <a:rPr lang="en-US" sz="1400" dirty="0"/>
              <a:t>: {</a:t>
            </a:r>
          </a:p>
          <a:p>
            <a:r>
              <a:rPr lang="en-US" sz="1400" dirty="0"/>
              <a:t>         </a:t>
            </a:r>
            <a:r>
              <a:rPr lang="en-US" sz="1400" dirty="0">
                <a:solidFill>
                  <a:srgbClr val="C00000"/>
                </a:solidFill>
              </a:rPr>
              <a:t>"</a:t>
            </a:r>
            <a:r>
              <a:rPr lang="en-US" sz="1400" dirty="0" err="1">
                <a:solidFill>
                  <a:srgbClr val="C00000"/>
                </a:solidFill>
              </a:rPr>
              <a:t>batchId</a:t>
            </a:r>
            <a:r>
              <a:rPr lang="en-US" sz="1400" dirty="0">
                <a:solidFill>
                  <a:srgbClr val="C00000"/>
                </a:solidFill>
              </a:rPr>
              <a:t>"</a:t>
            </a:r>
            <a:r>
              <a:rPr lang="en-US" sz="1400" dirty="0"/>
              <a:t>: </a:t>
            </a:r>
            <a:r>
              <a:rPr lang="en-US" sz="1400" dirty="0">
                <a:solidFill>
                  <a:srgbClr val="004B1C"/>
                </a:solidFill>
              </a:rPr>
              <a:t>"11c2a1b3-013f-4c7a-a31e-cf455a2c7d3f"</a:t>
            </a:r>
          </a:p>
          <a:p>
            <a:r>
              <a:rPr lang="en-US" sz="1400" dirty="0"/>
              <a:t>      }</a:t>
            </a:r>
          </a:p>
          <a:p>
            <a:r>
              <a:rPr lang="en-US" sz="1400" dirty="0"/>
              <a:t>   },</a:t>
            </a:r>
          </a:p>
          <a:p>
            <a:r>
              <a:rPr lang="en-US" sz="1400" dirty="0"/>
              <a:t>   </a:t>
            </a:r>
            <a:r>
              <a:rPr lang="en-US" sz="1400" dirty="0">
                <a:solidFill>
                  <a:srgbClr val="C00000"/>
                </a:solidFill>
              </a:rPr>
              <a:t>"</a:t>
            </a:r>
            <a:r>
              <a:rPr lang="en-US" sz="1400" dirty="0" err="1">
                <a:solidFill>
                  <a:srgbClr val="C00000"/>
                </a:solidFill>
              </a:rPr>
              <a:t>dataVersion</a:t>
            </a:r>
            <a:r>
              <a:rPr lang="en-US" sz="1400" dirty="0">
                <a:solidFill>
                  <a:srgbClr val="C00000"/>
                </a:solidFill>
              </a:rPr>
              <a:t>"</a:t>
            </a:r>
            <a:r>
              <a:rPr lang="en-US" sz="1400" dirty="0"/>
              <a:t>: </a:t>
            </a:r>
            <a:r>
              <a:rPr lang="en-US" sz="1400" dirty="0">
                <a:solidFill>
                  <a:srgbClr val="004B1C"/>
                </a:solidFill>
              </a:rPr>
              <a:t>""</a:t>
            </a:r>
            <a:r>
              <a:rPr lang="en-US" sz="1400" dirty="0"/>
              <a:t>,</a:t>
            </a:r>
          </a:p>
          <a:p>
            <a:r>
              <a:rPr lang="en-US" sz="1400" dirty="0"/>
              <a:t>   </a:t>
            </a:r>
            <a:r>
              <a:rPr lang="en-US" sz="1400" dirty="0">
                <a:solidFill>
                  <a:srgbClr val="C00000"/>
                </a:solidFill>
              </a:rPr>
              <a:t>"</a:t>
            </a:r>
            <a:r>
              <a:rPr lang="en-US" sz="1400" dirty="0" err="1">
                <a:solidFill>
                  <a:srgbClr val="C00000"/>
                </a:solidFill>
              </a:rPr>
              <a:t>metadataVersion</a:t>
            </a:r>
            <a:r>
              <a:rPr lang="en-US" sz="1400" dirty="0">
                <a:solidFill>
                  <a:srgbClr val="C00000"/>
                </a:solidFill>
              </a:rPr>
              <a:t>"</a:t>
            </a:r>
            <a:r>
              <a:rPr lang="en-US" sz="1400" dirty="0"/>
              <a:t>: </a:t>
            </a:r>
            <a:r>
              <a:rPr lang="en-US" sz="1400" dirty="0">
                <a:solidFill>
                  <a:srgbClr val="004B1C"/>
                </a:solidFill>
              </a:rPr>
              <a:t>"1"</a:t>
            </a:r>
          </a:p>
          <a:p>
            <a:r>
              <a:rPr lang="en-US" sz="1400" dirty="0"/>
              <a:t>}]</a:t>
            </a:r>
          </a:p>
          <a:p>
            <a:endParaRPr lang="en-US" sz="1400" dirty="0"/>
          </a:p>
        </p:txBody>
      </p:sp>
      <p:sp>
        <p:nvSpPr>
          <p:cNvPr id="4" name="TextBox 3">
            <a:extLst>
              <a:ext uri="{FF2B5EF4-FFF2-40B4-BE49-F238E27FC236}">
                <a16:creationId xmlns:a16="http://schemas.microsoft.com/office/drawing/2014/main" id="{526AC09D-9147-4AF7-8778-6132B927E687}"/>
              </a:ext>
            </a:extLst>
          </p:cNvPr>
          <p:cNvSpPr txBox="1"/>
          <p:nvPr/>
        </p:nvSpPr>
        <p:spPr>
          <a:xfrm>
            <a:off x="0" y="6519134"/>
            <a:ext cx="12192000" cy="433965"/>
          </a:xfrm>
          <a:prstGeom prst="rect">
            <a:avLst/>
          </a:prstGeom>
          <a:noFill/>
        </p:spPr>
        <p:txBody>
          <a:bodyPr wrap="square" lIns="182880" tIns="146304" rIns="182880" bIns="146304" rtlCol="0">
            <a:spAutoFit/>
          </a:bodyPr>
          <a:lstStyle/>
          <a:p>
            <a:pPr algn="r">
              <a:lnSpc>
                <a:spcPct val="90000"/>
              </a:lnSpc>
              <a:spcAft>
                <a:spcPts val="600"/>
              </a:spcAft>
            </a:pPr>
            <a:r>
              <a:rPr lang="en-US" sz="1000" dirty="0"/>
              <a:t>https://docs.microsoft.com/en-us/azure/event-grid/event-schema</a:t>
            </a:r>
          </a:p>
        </p:txBody>
      </p:sp>
      <p:sp>
        <p:nvSpPr>
          <p:cNvPr id="5" name="Right Brace 4">
            <a:extLst>
              <a:ext uri="{FF2B5EF4-FFF2-40B4-BE49-F238E27FC236}">
                <a16:creationId xmlns:a16="http://schemas.microsoft.com/office/drawing/2014/main" id="{85507F2D-1F03-4D8F-9762-02864956E9E1}"/>
              </a:ext>
            </a:extLst>
          </p:cNvPr>
          <p:cNvSpPr/>
          <p:nvPr/>
        </p:nvSpPr>
        <p:spPr>
          <a:xfrm>
            <a:off x="8782050" y="2895600"/>
            <a:ext cx="386174" cy="302259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BAC17D6-4F9D-43ED-B6EB-C913F22E3C6B}"/>
              </a:ext>
            </a:extLst>
          </p:cNvPr>
          <p:cNvSpPr txBox="1"/>
          <p:nvPr/>
        </p:nvSpPr>
        <p:spPr>
          <a:xfrm>
            <a:off x="9083558" y="4090340"/>
            <a:ext cx="318346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Properties specific to the publisher</a:t>
            </a:r>
          </a:p>
        </p:txBody>
      </p:sp>
      <p:sp>
        <p:nvSpPr>
          <p:cNvPr id="7" name="Rectangle 6">
            <a:extLst>
              <a:ext uri="{FF2B5EF4-FFF2-40B4-BE49-F238E27FC236}">
                <a16:creationId xmlns:a16="http://schemas.microsoft.com/office/drawing/2014/main" id="{7D4EE6D5-A52E-48D9-95AE-9B6A8607AD05}"/>
              </a:ext>
            </a:extLst>
          </p:cNvPr>
          <p:cNvSpPr/>
          <p:nvPr/>
        </p:nvSpPr>
        <p:spPr bwMode="auto">
          <a:xfrm>
            <a:off x="407575" y="2851150"/>
            <a:ext cx="8374475" cy="3067049"/>
          </a:xfrm>
          <a:prstGeom prst="rect">
            <a:avLst/>
          </a:prstGeom>
          <a:solidFill>
            <a:srgbClr val="0078D7">
              <a:alpha val="2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0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p:txBody>
          <a:bodyPr/>
          <a:lstStyle/>
          <a:p>
            <a:r>
              <a:rPr lang="en-US" dirty="0">
                <a:solidFill>
                  <a:schemeClr val="bg1"/>
                </a:solidFill>
              </a:rPr>
              <a:t>Subscription Validation</a:t>
            </a:r>
          </a:p>
        </p:txBody>
      </p:sp>
      <p:sp>
        <p:nvSpPr>
          <p:cNvPr id="4" name="Text Placeholder 3">
            <a:extLst>
              <a:ext uri="{FF2B5EF4-FFF2-40B4-BE49-F238E27FC236}">
                <a16:creationId xmlns:a16="http://schemas.microsoft.com/office/drawing/2014/main" id="{49271247-B280-BB47-A9BD-31063E2E59BB}"/>
              </a:ext>
            </a:extLst>
          </p:cNvPr>
          <p:cNvSpPr>
            <a:spLocks noGrp="1"/>
          </p:cNvSpPr>
          <p:nvPr>
            <p:ph type="body" sz="quarter" idx="10"/>
          </p:nvPr>
        </p:nvSpPr>
        <p:spPr>
          <a:xfrm>
            <a:off x="269239" y="1197322"/>
            <a:ext cx="11922762" cy="5087547"/>
          </a:xfrm>
        </p:spPr>
        <p:txBody>
          <a:bodyPr/>
          <a:lstStyle/>
          <a:p>
            <a:r>
              <a:rPr lang="en-US" sz="1800" dirty="0"/>
              <a:t>[{</a:t>
            </a:r>
          </a:p>
          <a:p>
            <a:pPr lvl="1"/>
            <a:r>
              <a:rPr lang="en-US" sz="1800" dirty="0">
                <a:solidFill>
                  <a:srgbClr val="004B1C"/>
                </a:solidFill>
              </a:rPr>
              <a:t>"id"</a:t>
            </a:r>
            <a:r>
              <a:rPr lang="en-US" sz="1800" dirty="0">
                <a:solidFill>
                  <a:schemeClr val="tx1">
                    <a:lumMod val="50000"/>
                  </a:schemeClr>
                </a:solidFill>
              </a:rPr>
              <a:t>:</a:t>
            </a:r>
            <a:r>
              <a:rPr lang="en-US" sz="1800" dirty="0">
                <a:solidFill>
                  <a:srgbClr val="004B1C"/>
                </a:solidFill>
              </a:rPr>
              <a:t> "d81e1cee-cd14-4bf6-8105-13cdc71284b3", </a:t>
            </a:r>
          </a:p>
          <a:p>
            <a:pPr lvl="1"/>
            <a:r>
              <a:rPr lang="en-US" sz="1800" dirty="0">
                <a:solidFill>
                  <a:srgbClr val="004B1C"/>
                </a:solidFill>
              </a:rPr>
              <a:t>"topic"</a:t>
            </a:r>
            <a:r>
              <a:rPr lang="en-US" sz="1800" dirty="0">
                <a:solidFill>
                  <a:schemeClr val="tx1">
                    <a:lumMod val="50000"/>
                  </a:schemeClr>
                </a:solidFill>
              </a:rPr>
              <a:t>:</a:t>
            </a:r>
            <a:r>
              <a:rPr lang="en-US" sz="1800" dirty="0">
                <a:solidFill>
                  <a:srgbClr val="004B1C"/>
                </a:solidFill>
              </a:rPr>
              <a:t> "/subscriptions/</a:t>
            </a:r>
            <a:r>
              <a:rPr lang="en-US" sz="1800" dirty="0" err="1">
                <a:solidFill>
                  <a:srgbClr val="004B1C"/>
                </a:solidFill>
              </a:rPr>
              <a:t>xxxxxxx</a:t>
            </a:r>
            <a:r>
              <a:rPr lang="en-US" sz="1800" dirty="0">
                <a:solidFill>
                  <a:srgbClr val="004B1C"/>
                </a:solidFill>
              </a:rPr>
              <a:t>/</a:t>
            </a:r>
            <a:r>
              <a:rPr lang="en-US" sz="1800" dirty="0" err="1">
                <a:solidFill>
                  <a:srgbClr val="004B1C"/>
                </a:solidFill>
              </a:rPr>
              <a:t>resourceGroups</a:t>
            </a:r>
            <a:r>
              <a:rPr lang="en-US" sz="1800" dirty="0">
                <a:solidFill>
                  <a:srgbClr val="004B1C"/>
                </a:solidFill>
              </a:rPr>
              <a:t>/</a:t>
            </a:r>
            <a:r>
              <a:rPr lang="en-US" sz="1800" dirty="0" err="1">
                <a:solidFill>
                  <a:srgbClr val="004B1C"/>
                </a:solidFill>
              </a:rPr>
              <a:t>cbus</a:t>
            </a:r>
            <a:r>
              <a:rPr lang="en-US" sz="1800" dirty="0">
                <a:solidFill>
                  <a:srgbClr val="004B1C"/>
                </a:solidFill>
              </a:rPr>
              <a:t>-   </a:t>
            </a:r>
            <a:r>
              <a:rPr lang="en-US" sz="1800" dirty="0" err="1">
                <a:solidFill>
                  <a:srgbClr val="004B1C"/>
                </a:solidFill>
              </a:rPr>
              <a:t>eventgrid</a:t>
            </a:r>
            <a:r>
              <a:rPr lang="en-US" sz="1800" dirty="0">
                <a:solidFill>
                  <a:srgbClr val="004B1C"/>
                </a:solidFill>
              </a:rPr>
              <a:t>/providers/</a:t>
            </a:r>
            <a:r>
              <a:rPr lang="en-US" sz="1800" dirty="0" err="1">
                <a:solidFill>
                  <a:srgbClr val="004B1C"/>
                </a:solidFill>
              </a:rPr>
              <a:t>microsoft.eventgrid</a:t>
            </a:r>
            <a:r>
              <a:rPr lang="en-US" sz="1800" dirty="0">
                <a:solidFill>
                  <a:srgbClr val="004B1C"/>
                </a:solidFill>
              </a:rPr>
              <a:t>/topics/cbus-topic-1", </a:t>
            </a:r>
          </a:p>
          <a:p>
            <a:pPr lvl="1"/>
            <a:r>
              <a:rPr lang="en-US" sz="1800" dirty="0">
                <a:solidFill>
                  <a:srgbClr val="004B1C"/>
                </a:solidFill>
              </a:rPr>
              <a:t>"subject"</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"data"</a:t>
            </a:r>
            <a:r>
              <a:rPr lang="en-US" sz="1800" dirty="0">
                <a:solidFill>
                  <a:schemeClr val="tx1">
                    <a:lumMod val="50000"/>
                  </a:schemeClr>
                </a:solidFill>
              </a:rPr>
              <a:t>:</a:t>
            </a:r>
            <a:r>
              <a:rPr lang="en-US" sz="1800" dirty="0">
                <a:solidFill>
                  <a:srgbClr val="004B1C"/>
                </a:solidFill>
              </a:rPr>
              <a:t> { </a:t>
            </a:r>
          </a:p>
          <a:p>
            <a:pPr lvl="1"/>
            <a:r>
              <a:rPr lang="en-US" sz="1800" dirty="0">
                <a:solidFill>
                  <a:srgbClr val="004B1C"/>
                </a:solidFill>
              </a:rPr>
              <a:t>   "</a:t>
            </a:r>
            <a:r>
              <a:rPr lang="en-US" sz="1800" dirty="0" err="1">
                <a:solidFill>
                  <a:srgbClr val="004B1C"/>
                </a:solidFill>
              </a:rPr>
              <a:t>validationCode</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"BDC0D448-74DC-4E4A-B9B4-EFAB111FF10A", </a:t>
            </a:r>
          </a:p>
          <a:p>
            <a:pPr lvl="1"/>
            <a:r>
              <a:rPr lang="en-US" sz="1800" dirty="0">
                <a:solidFill>
                  <a:srgbClr val="004B1C"/>
                </a:solidFill>
              </a:rPr>
              <a:t>   "</a:t>
            </a:r>
            <a:r>
              <a:rPr lang="en-US" sz="1800" dirty="0" err="1">
                <a:solidFill>
                  <a:srgbClr val="004B1C"/>
                </a:solidFill>
              </a:rPr>
              <a:t>validationUrl</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a:t>
            </a:r>
            <a:r>
              <a:rPr lang="en-US" sz="1800" dirty="0">
                <a:solidFill>
                  <a:srgbClr val="004B1C"/>
                </a:solidFill>
                <a:hlinkClick r:id="rId3"/>
              </a:rPr>
              <a:t>https://rp-eastus.eventgrid.azure.net/eventsubscriptions/mysub1/validate?id=BDC0D448-74DC-4E4A-B9B4-EFAB111FF10A&amp;t=2018-05-19T17:42:44.7966715Z&amp;apiVersion=2018-05-01-preview&amp;token=yUW1lFf3PSTWyQruNtQ5vCszJ3SiIcJzBvwYnMlN80A%3d</a:t>
            </a:r>
            <a:endParaRPr lang="en-US" sz="1800" dirty="0">
              <a:solidFill>
                <a:srgbClr val="004B1C"/>
              </a:solidFill>
            </a:endParaRPr>
          </a:p>
          <a:p>
            <a:pPr lvl="1"/>
            <a:r>
              <a:rPr lang="en-US" sz="1800" dirty="0">
                <a:solidFill>
                  <a:srgbClr val="004B1C"/>
                </a:solidFill>
              </a:rPr>
              <a:t>  }, </a:t>
            </a:r>
          </a:p>
          <a:p>
            <a:pPr lvl="1"/>
            <a:r>
              <a:rPr lang="en-US" sz="1800" dirty="0">
                <a:solidFill>
                  <a:srgbClr val="004B1C"/>
                </a:solidFill>
              </a:rPr>
              <a:t>"</a:t>
            </a:r>
            <a:r>
              <a:rPr lang="en-US" sz="1800" dirty="0" err="1">
                <a:solidFill>
                  <a:srgbClr val="004B1C"/>
                </a:solidFill>
              </a:rPr>
              <a:t>eventType</a:t>
            </a:r>
            <a:r>
              <a:rPr lang="en-US" sz="1800" dirty="0">
                <a:solidFill>
                  <a:srgbClr val="004B1C"/>
                </a:solidFill>
              </a:rPr>
              <a:t>": "</a:t>
            </a:r>
            <a:r>
              <a:rPr lang="en-US" sz="1800" dirty="0" err="1">
                <a:solidFill>
                  <a:srgbClr val="004B1C"/>
                </a:solidFill>
              </a:rPr>
              <a:t>Microsoft.EventGrid.SubscriptionValidationEvent</a:t>
            </a:r>
            <a:r>
              <a:rPr lang="en-US" sz="1800" dirty="0">
                <a:solidFill>
                  <a:srgbClr val="004B1C"/>
                </a:solidFill>
              </a:rPr>
              <a:t>", </a:t>
            </a:r>
          </a:p>
          <a:p>
            <a:pPr lvl="1"/>
            <a:r>
              <a:rPr lang="en-US" sz="1800" dirty="0">
                <a:solidFill>
                  <a:srgbClr val="004B1C"/>
                </a:solidFill>
              </a:rPr>
              <a:t>"</a:t>
            </a:r>
            <a:r>
              <a:rPr lang="en-US" sz="1800" dirty="0" err="1">
                <a:solidFill>
                  <a:srgbClr val="004B1C"/>
                </a:solidFill>
              </a:rPr>
              <a:t>eventTime</a:t>
            </a:r>
            <a:r>
              <a:rPr lang="en-US" sz="1800" dirty="0">
                <a:solidFill>
                  <a:srgbClr val="004B1C"/>
                </a:solidFill>
              </a:rPr>
              <a:t>": "2018-05-19T17:42:44.8123163Z", </a:t>
            </a:r>
          </a:p>
          <a:p>
            <a:pPr lvl="1"/>
            <a:r>
              <a:rPr lang="en-US" sz="1800" dirty="0">
                <a:solidFill>
                  <a:srgbClr val="004B1C"/>
                </a:solidFill>
              </a:rPr>
              <a:t>"</a:t>
            </a:r>
            <a:r>
              <a:rPr lang="en-US" sz="1800" dirty="0" err="1">
                <a:solidFill>
                  <a:srgbClr val="004B1C"/>
                </a:solidFill>
              </a:rPr>
              <a:t>metadataVersion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"1", </a:t>
            </a:r>
          </a:p>
          <a:p>
            <a:pPr lvl="1"/>
            <a:r>
              <a:rPr lang="en-US" sz="1800" dirty="0">
                <a:solidFill>
                  <a:srgbClr val="004B1C"/>
                </a:solidFill>
              </a:rPr>
              <a:t>"</a:t>
            </a:r>
            <a:r>
              <a:rPr lang="en-US" sz="1800" dirty="0" err="1">
                <a:solidFill>
                  <a:srgbClr val="004B1C"/>
                </a:solidFill>
              </a:rPr>
              <a:t>dataVersion</a:t>
            </a:r>
            <a:r>
              <a:rPr lang="en-US" sz="1800" dirty="0">
                <a:solidFill>
                  <a:srgbClr val="004B1C"/>
                </a:solidFill>
              </a:rPr>
              <a:t>"</a:t>
            </a:r>
            <a:r>
              <a:rPr lang="en-US" sz="1800" dirty="0">
                <a:solidFill>
                  <a:schemeClr val="tx1">
                    <a:lumMod val="50000"/>
                  </a:schemeClr>
                </a:solidFill>
              </a:rPr>
              <a:t>:</a:t>
            </a:r>
            <a:r>
              <a:rPr lang="en-US" sz="1800" dirty="0">
                <a:solidFill>
                  <a:srgbClr val="004B1C"/>
                </a:solidFill>
              </a:rPr>
              <a:t> "2" </a:t>
            </a:r>
          </a:p>
          <a:p>
            <a:r>
              <a:rPr lang="en-US" sz="1800" dirty="0"/>
              <a:t>}]</a:t>
            </a:r>
          </a:p>
        </p:txBody>
      </p:sp>
      <p:cxnSp>
        <p:nvCxnSpPr>
          <p:cNvPr id="6" name="Straight Arrow Connector 5">
            <a:extLst>
              <a:ext uri="{FF2B5EF4-FFF2-40B4-BE49-F238E27FC236}">
                <a16:creationId xmlns:a16="http://schemas.microsoft.com/office/drawing/2014/main" id="{DE06240B-A6CA-DC46-B80B-1ECF2964D98B}"/>
              </a:ext>
            </a:extLst>
          </p:cNvPr>
          <p:cNvCxnSpPr/>
          <p:nvPr/>
        </p:nvCxnSpPr>
        <p:spPr>
          <a:xfrm flipH="1">
            <a:off x="8476211" y="2310938"/>
            <a:ext cx="1264920" cy="853440"/>
          </a:xfrm>
          <a:prstGeom prst="straightConnector1">
            <a:avLst/>
          </a:prstGeom>
          <a:ln w="666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D882660-BFB4-DA44-8C06-BA9DB7CF86A8}"/>
              </a:ext>
            </a:extLst>
          </p:cNvPr>
          <p:cNvSpPr/>
          <p:nvPr/>
        </p:nvSpPr>
        <p:spPr bwMode="auto">
          <a:xfrm>
            <a:off x="548640" y="3307080"/>
            <a:ext cx="11490960" cy="1066800"/>
          </a:xfrm>
          <a:prstGeom prst="rect">
            <a:avLst/>
          </a:prstGeom>
          <a:noFill/>
          <a:ln w="412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9DF4404-0B8E-6F41-84FA-C3BCDE827896}"/>
              </a:ext>
            </a:extLst>
          </p:cNvPr>
          <p:cNvSpPr txBox="1"/>
          <p:nvPr/>
        </p:nvSpPr>
        <p:spPr>
          <a:xfrm>
            <a:off x="269238" y="6468398"/>
            <a:ext cx="116558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https://</a:t>
            </a:r>
            <a:r>
              <a:rPr lang="en-US" sz="1600" dirty="0" err="1">
                <a:gradFill>
                  <a:gsLst>
                    <a:gs pos="2917">
                      <a:schemeClr val="tx1"/>
                    </a:gs>
                    <a:gs pos="30000">
                      <a:schemeClr val="tx1"/>
                    </a:gs>
                  </a:gsLst>
                  <a:lin ang="5400000" scaled="0"/>
                </a:gradFill>
              </a:rPr>
              <a:t>docs.microsoft.com</a:t>
            </a:r>
            <a:r>
              <a:rPr lang="en-US" sz="1600" dirty="0">
                <a:gradFill>
                  <a:gsLst>
                    <a:gs pos="2917">
                      <a:schemeClr val="tx1"/>
                    </a:gs>
                    <a:gs pos="30000">
                      <a:schemeClr val="tx1"/>
                    </a:gs>
                  </a:gsLst>
                  <a:lin ang="5400000" scaled="0"/>
                </a:gradFill>
              </a:rPr>
              <a:t>/</a:t>
            </a:r>
            <a:r>
              <a:rPr lang="en-US" sz="1600" dirty="0" err="1">
                <a:gradFill>
                  <a:gsLst>
                    <a:gs pos="2917">
                      <a:schemeClr val="tx1"/>
                    </a:gs>
                    <a:gs pos="30000">
                      <a:schemeClr val="tx1"/>
                    </a:gs>
                  </a:gsLst>
                  <a:lin ang="5400000" scaled="0"/>
                </a:gradFill>
              </a:rPr>
              <a:t>en</a:t>
            </a:r>
            <a:r>
              <a:rPr lang="en-US" sz="1600" dirty="0">
                <a:gradFill>
                  <a:gsLst>
                    <a:gs pos="2917">
                      <a:schemeClr val="tx1"/>
                    </a:gs>
                    <a:gs pos="30000">
                      <a:schemeClr val="tx1"/>
                    </a:gs>
                  </a:gsLst>
                  <a:lin ang="5400000" scaled="0"/>
                </a:gradFill>
              </a:rPr>
              <a:t>-us/azure/event-grid/</a:t>
            </a:r>
            <a:r>
              <a:rPr lang="en-US" sz="1600" dirty="0" err="1">
                <a:gradFill>
                  <a:gsLst>
                    <a:gs pos="2917">
                      <a:schemeClr val="tx1"/>
                    </a:gs>
                    <a:gs pos="30000">
                      <a:schemeClr val="tx1"/>
                    </a:gs>
                  </a:gsLst>
                  <a:lin ang="5400000" scaled="0"/>
                </a:gradFill>
              </a:rPr>
              <a:t>security-authentication#webhook-event-delivery</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647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.NET SDK</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540987"/>
            <a:ext cx="6316473" cy="435811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credentials and client</a:t>
            </a:r>
          </a:p>
          <a:p>
            <a:r>
              <a:rPr lang="en-US" sz="1200" dirty="0" err="1">
                <a:latin typeface="Consolas" panose="020B0609020204030204" pitchFamily="49" charset="0"/>
              </a:rPr>
              <a:t>ServiceClientCredentials</a:t>
            </a:r>
            <a:r>
              <a:rPr lang="en-US" sz="1200" dirty="0">
                <a:latin typeface="Consolas" panose="020B0609020204030204" pitchFamily="49" charset="0"/>
              </a:rPr>
              <a:t> credentials = new </a:t>
            </a:r>
            <a:r>
              <a:rPr lang="en-US" sz="1200" dirty="0" err="1">
                <a:latin typeface="Consolas" panose="020B0609020204030204" pitchFamily="49" charset="0"/>
              </a:rPr>
              <a:t>TopicCredentials</a:t>
            </a:r>
            <a:r>
              <a:rPr lang="en-US" sz="1200" dirty="0">
                <a:latin typeface="Consolas" panose="020B0609020204030204" pitchFamily="49" charset="0"/>
              </a:rPr>
              <a:t>(</a:t>
            </a:r>
            <a:r>
              <a:rPr lang="en-US" sz="1200" dirty="0" err="1">
                <a:latin typeface="Consolas" panose="020B0609020204030204" pitchFamily="49" charset="0"/>
              </a:rPr>
              <a:t>TopicKey</a:t>
            </a:r>
            <a:r>
              <a:rPr lang="en-US" sz="1200" dirty="0">
                <a:latin typeface="Consolas" panose="020B0609020204030204" pitchFamily="49" charset="0"/>
              </a:rPr>
              <a:t>);</a:t>
            </a:r>
          </a:p>
          <a:p>
            <a:r>
              <a:rPr lang="en-US" sz="1200" dirty="0">
                <a:latin typeface="Consolas" panose="020B0609020204030204" pitchFamily="49" charset="0"/>
              </a:rPr>
              <a:t>var client = new </a:t>
            </a:r>
            <a:r>
              <a:rPr lang="en-US" sz="1200" dirty="0" err="1">
                <a:latin typeface="Consolas" panose="020B0609020204030204" pitchFamily="49" charset="0"/>
              </a:rPr>
              <a:t>EventGridClient</a:t>
            </a:r>
            <a:r>
              <a:rPr lang="en-US" sz="1200" dirty="0">
                <a:latin typeface="Consolas" panose="020B0609020204030204" pitchFamily="49" charset="0"/>
              </a:rPr>
              <a:t>(credentials);</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Populate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EventGridEvent</a:t>
            </a:r>
            <a:r>
              <a:rPr lang="en-US" sz="1200" dirty="0">
                <a:latin typeface="Consolas" panose="020B0609020204030204" pitchFamily="49" charset="0"/>
              </a:rPr>
              <a: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EventGridEvent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Data = feedback,</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DateTime.Now</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DataVersion</a:t>
            </a:r>
            <a:r>
              <a:rPr lang="en-US" sz="1200" dirty="0">
                <a:latin typeface="Consolas" panose="020B0609020204030204" pitchFamily="49" charset="0"/>
              </a:rPr>
              <a:t> = "1.0"</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Publish</a:t>
            </a:r>
          </a:p>
          <a:p>
            <a:r>
              <a:rPr lang="en-US" sz="1200" dirty="0">
                <a:latin typeface="Consolas" panose="020B0609020204030204" pitchFamily="49" charset="0"/>
              </a:rPr>
              <a:t>await </a:t>
            </a:r>
            <a:r>
              <a:rPr lang="en-US" sz="1200" dirty="0" err="1">
                <a:latin typeface="Consolas" panose="020B0609020204030204" pitchFamily="49" charset="0"/>
              </a:rPr>
              <a:t>client.PublishEventsAsync</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TopicHostName</a:t>
            </a:r>
            <a:r>
              <a:rPr lang="en-US" sz="1200" dirty="0">
                <a:latin typeface="Consolas" panose="020B0609020204030204" pitchFamily="49" charset="0"/>
              </a:rPr>
              <a:t>,</a:t>
            </a:r>
          </a:p>
          <a:p>
            <a:r>
              <a:rPr lang="en-US" sz="1200" dirty="0">
                <a:latin typeface="Consolas" panose="020B0609020204030204" pitchFamily="49" charset="0"/>
              </a:rPr>
              <a:t>    events);</a:t>
            </a:r>
            <a:endParaRPr lang="en-US" sz="1200" dirty="0">
              <a:gradFill>
                <a:gsLst>
                  <a:gs pos="2917">
                    <a:schemeClr val="tx1"/>
                  </a:gs>
                  <a:gs pos="30000">
                    <a:schemeClr val="tx1"/>
                  </a:gs>
                </a:gsLst>
                <a:lin ang="5400000" scaled="0"/>
              </a:gradFill>
              <a:latin typeface="Consolas" panose="020B0609020204030204" pitchFamily="49" charset="0"/>
            </a:endParaRPr>
          </a:p>
        </p:txBody>
      </p:sp>
      <p:sp>
        <p:nvSpPr>
          <p:cNvPr id="3" name="Rectangle 2">
            <a:extLst>
              <a:ext uri="{FF2B5EF4-FFF2-40B4-BE49-F238E27FC236}">
                <a16:creationId xmlns:a16="http://schemas.microsoft.com/office/drawing/2014/main" id="{28A3CCDF-790F-46A7-B337-8BB408BCF275}"/>
              </a:ext>
            </a:extLst>
          </p:cNvPr>
          <p:cNvSpPr/>
          <p:nvPr/>
        </p:nvSpPr>
        <p:spPr>
          <a:xfrm>
            <a:off x="3908347" y="6216134"/>
            <a:ext cx="4743606" cy="369332"/>
          </a:xfrm>
          <a:prstGeom prst="rect">
            <a:avLst/>
          </a:prstGeom>
        </p:spPr>
        <p:txBody>
          <a:bodyPr wrap="none">
            <a:spAutoFit/>
          </a:bodyPr>
          <a:lstStyle/>
          <a:p>
            <a:r>
              <a:rPr lang="de-DE" dirty="0" err="1">
                <a:solidFill>
                  <a:srgbClr val="0101FD"/>
                </a:solidFill>
                <a:latin typeface="Consolas" panose="020B0609020204030204" pitchFamily="49" charset="0"/>
              </a:rPr>
              <a:t>az</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eventgrid</a:t>
            </a:r>
            <a:r>
              <a:rPr lang="de-DE" dirty="0">
                <a:solidFill>
                  <a:srgbClr val="000000"/>
                </a:solidFill>
                <a:latin typeface="Consolas" panose="020B0609020204030204" pitchFamily="49" charset="0"/>
              </a:rPr>
              <a:t> event-</a:t>
            </a:r>
            <a:r>
              <a:rPr lang="de-DE" dirty="0" err="1">
                <a:solidFill>
                  <a:srgbClr val="000000"/>
                </a:solidFill>
                <a:latin typeface="Consolas" panose="020B0609020204030204" pitchFamily="49" charset="0"/>
              </a:rPr>
              <a:t>subscription</a:t>
            </a:r>
            <a:r>
              <a:rPr lang="de-DE" dirty="0">
                <a:solidFill>
                  <a:srgbClr val="000000"/>
                </a:solidFill>
                <a:latin typeface="Consolas" panose="020B0609020204030204" pitchFamily="49" charset="0"/>
              </a:rPr>
              <a:t> </a:t>
            </a:r>
            <a:r>
              <a:rPr lang="de-DE" dirty="0" err="1">
                <a:solidFill>
                  <a:srgbClr val="0101FD"/>
                </a:solidFill>
                <a:latin typeface="Consolas" panose="020B0609020204030204" pitchFamily="49" charset="0"/>
              </a:rPr>
              <a:t>list</a:t>
            </a:r>
            <a:endParaRPr lang="de-DE" dirty="0"/>
          </a:p>
        </p:txBody>
      </p:sp>
    </p:spTree>
    <p:extLst>
      <p:ext uri="{BB962C8B-B14F-4D97-AF65-F5344CB8AC3E}">
        <p14:creationId xmlns:p14="http://schemas.microsoft.com/office/powerpoint/2010/main" val="413008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04E7243-39ED-40DF-8DF2-4A01A5126B73}"/>
              </a:ext>
            </a:extLst>
          </p:cNvPr>
          <p:cNvSpPr/>
          <p:nvPr/>
        </p:nvSpPr>
        <p:spPr>
          <a:xfrm>
            <a:off x="0" y="1"/>
            <a:ext cx="12192000" cy="106531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7970502" y="1065312"/>
            <a:ext cx="4213197" cy="5787712"/>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68833"/>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Agenda</a:t>
            </a:r>
          </a:p>
        </p:txBody>
      </p:sp>
      <p:sp>
        <p:nvSpPr>
          <p:cNvPr id="2" name="TextBox 1">
            <a:extLst>
              <a:ext uri="{FF2B5EF4-FFF2-40B4-BE49-F238E27FC236}">
                <a16:creationId xmlns:a16="http://schemas.microsoft.com/office/drawing/2014/main" id="{97324CAF-E0F4-4B41-83F2-53A0D5D243E9}"/>
              </a:ext>
            </a:extLst>
          </p:cNvPr>
          <p:cNvSpPr txBox="1"/>
          <p:nvPr/>
        </p:nvSpPr>
        <p:spPr>
          <a:xfrm>
            <a:off x="1000030" y="1578917"/>
            <a:ext cx="5203687" cy="34932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Messaging Services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Architecture Considerations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Event Grid Deep Dive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Demos	 </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3" name="Rectangle 2">
            <a:extLst>
              <a:ext uri="{FF2B5EF4-FFF2-40B4-BE49-F238E27FC236}">
                <a16:creationId xmlns:a16="http://schemas.microsoft.com/office/drawing/2014/main" id="{33FAB07F-71FA-40EB-A3E5-2B2746AE8B2F}"/>
              </a:ext>
            </a:extLst>
          </p:cNvPr>
          <p:cNvSpPr/>
          <p:nvPr/>
        </p:nvSpPr>
        <p:spPr>
          <a:xfrm>
            <a:off x="559268" y="5696679"/>
            <a:ext cx="7378509" cy="830997"/>
          </a:xfrm>
          <a:prstGeom prst="rect">
            <a:avLst/>
          </a:prstGeom>
        </p:spPr>
        <p:txBody>
          <a:bodyPr wrap="square">
            <a:spAutoFit/>
          </a:bodyPr>
          <a:lstStyle/>
          <a:p>
            <a:r>
              <a:rPr lang="en-US" sz="2400" dirty="0">
                <a:gradFill>
                  <a:gsLst>
                    <a:gs pos="2917">
                      <a:schemeClr val="tx1"/>
                    </a:gs>
                    <a:gs pos="30000">
                      <a:schemeClr val="tx1"/>
                    </a:gs>
                  </a:gsLst>
                  <a:lin ang="5400000" scaled="0"/>
                </a:gradFill>
                <a:hlinkClick r:id="rId3"/>
              </a:rPr>
              <a:t>https://aka.ms/socalazure-eventgrid</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hlinkClick r:id="rId4"/>
              </a:rPr>
              <a:t>https://aka.ms/eventgridviewer</a:t>
            </a:r>
            <a:r>
              <a:rPr lang="en-US" sz="2400" dirty="0">
                <a:gradFill>
                  <a:gsLst>
                    <a:gs pos="2917">
                      <a:schemeClr val="tx1"/>
                    </a:gs>
                    <a:gs pos="30000">
                      <a:schemeClr val="tx1"/>
                    </a:gs>
                  </a:gsLst>
                  <a:lin ang="5400000" scaled="0"/>
                </a:gradFill>
              </a:rPr>
              <a:t>   </a:t>
            </a:r>
            <a:endParaRPr lang="en-US" sz="2400" dirty="0"/>
          </a:p>
        </p:txBody>
      </p:sp>
      <p:sp>
        <p:nvSpPr>
          <p:cNvPr id="10" name="arrow_15">
            <a:extLst>
              <a:ext uri="{FF2B5EF4-FFF2-40B4-BE49-F238E27FC236}">
                <a16:creationId xmlns:a16="http://schemas.microsoft.com/office/drawing/2014/main" id="{FE8CA47A-821D-4EEB-9DD1-3405821030FC}"/>
              </a:ext>
            </a:extLst>
          </p:cNvPr>
          <p:cNvSpPr>
            <a:spLocks noChangeAspect="1" noEditPoints="1"/>
          </p:cNvSpPr>
          <p:nvPr/>
        </p:nvSpPr>
        <p:spPr bwMode="auto">
          <a:xfrm>
            <a:off x="559268" y="1700686"/>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2" name="arrow_15">
            <a:extLst>
              <a:ext uri="{FF2B5EF4-FFF2-40B4-BE49-F238E27FC236}">
                <a16:creationId xmlns:a16="http://schemas.microsoft.com/office/drawing/2014/main" id="{0D65FF50-B82E-4ED1-AA11-9AF92E18D616}"/>
              </a:ext>
            </a:extLst>
          </p:cNvPr>
          <p:cNvSpPr>
            <a:spLocks noChangeAspect="1" noEditPoints="1"/>
          </p:cNvSpPr>
          <p:nvPr/>
        </p:nvSpPr>
        <p:spPr bwMode="auto">
          <a:xfrm>
            <a:off x="569316" y="2492181"/>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3" name="arrow_15">
            <a:extLst>
              <a:ext uri="{FF2B5EF4-FFF2-40B4-BE49-F238E27FC236}">
                <a16:creationId xmlns:a16="http://schemas.microsoft.com/office/drawing/2014/main" id="{1A96F8FE-338D-4CD5-8BBD-333AC44E4B0A}"/>
              </a:ext>
            </a:extLst>
          </p:cNvPr>
          <p:cNvSpPr>
            <a:spLocks noChangeAspect="1" noEditPoints="1"/>
          </p:cNvSpPr>
          <p:nvPr/>
        </p:nvSpPr>
        <p:spPr bwMode="auto">
          <a:xfrm>
            <a:off x="575969" y="3302802"/>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4" name="arrow_15">
            <a:extLst>
              <a:ext uri="{FF2B5EF4-FFF2-40B4-BE49-F238E27FC236}">
                <a16:creationId xmlns:a16="http://schemas.microsoft.com/office/drawing/2014/main" id="{01C7C9E1-C59C-4CA1-9E92-98F90B077F4E}"/>
              </a:ext>
            </a:extLst>
          </p:cNvPr>
          <p:cNvSpPr>
            <a:spLocks noChangeAspect="1" noEditPoints="1"/>
          </p:cNvSpPr>
          <p:nvPr/>
        </p:nvSpPr>
        <p:spPr bwMode="auto">
          <a:xfrm>
            <a:off x="596065" y="4108144"/>
            <a:ext cx="403965" cy="40213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pic>
        <p:nvPicPr>
          <p:cNvPr id="22530" name="Picture 2" descr="Image result for technossus">
            <a:extLst>
              <a:ext uri="{FF2B5EF4-FFF2-40B4-BE49-F238E27FC236}">
                <a16:creationId xmlns:a16="http://schemas.microsoft.com/office/drawing/2014/main" id="{A3996E33-2967-47F2-9AB1-CB4981F94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365" y="5947688"/>
            <a:ext cx="3010367" cy="49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93DD9-9974-403C-B46B-CF4A58BFDAFE}"/>
              </a:ext>
            </a:extLst>
          </p:cNvPr>
          <p:cNvSpPr txBox="1"/>
          <p:nvPr/>
        </p:nvSpPr>
        <p:spPr>
          <a:xfrm>
            <a:off x="9166117" y="5382747"/>
            <a:ext cx="186046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Thank you,</a:t>
            </a:r>
          </a:p>
        </p:txBody>
      </p:sp>
      <p:pic>
        <p:nvPicPr>
          <p:cNvPr id="5" name="Picture 4">
            <a:extLst>
              <a:ext uri="{FF2B5EF4-FFF2-40B4-BE49-F238E27FC236}">
                <a16:creationId xmlns:a16="http://schemas.microsoft.com/office/drawing/2014/main" id="{E4AC6A96-96AC-4F98-9691-F6360251F82D}"/>
              </a:ext>
            </a:extLst>
          </p:cNvPr>
          <p:cNvPicPr>
            <a:picLocks noChangeAspect="1"/>
          </p:cNvPicPr>
          <p:nvPr/>
        </p:nvPicPr>
        <p:blipFill>
          <a:blip r:embed="rId6"/>
          <a:stretch>
            <a:fillRect/>
          </a:stretch>
        </p:blipFill>
        <p:spPr>
          <a:xfrm>
            <a:off x="8631009" y="1625124"/>
            <a:ext cx="2930681" cy="1480766"/>
          </a:xfrm>
          <a:prstGeom prst="rect">
            <a:avLst/>
          </a:prstGeom>
        </p:spPr>
      </p:pic>
    </p:spTree>
    <p:extLst>
      <p:ext uri="{BB962C8B-B14F-4D97-AF65-F5344CB8AC3E}">
        <p14:creationId xmlns:p14="http://schemas.microsoft.com/office/powerpoint/2010/main" val="15051071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Publish with </a:t>
            </a:r>
            <a:r>
              <a:rPr lang="en-US" dirty="0" err="1">
                <a:solidFill>
                  <a:schemeClr val="bg1"/>
                </a:solidFill>
              </a:rPr>
              <a:t>HttpClient</a:t>
            </a:r>
            <a:endParaRPr lang="en-US" dirty="0">
              <a:solidFill>
                <a:schemeClr val="bg1"/>
              </a:solidFill>
            </a:endParaRP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8610370" cy="5281446"/>
          </a:xfrm>
          <a:prstGeom prst="rect">
            <a:avLst/>
          </a:prstGeom>
          <a:noFill/>
        </p:spPr>
        <p:txBody>
          <a:bodyPr wrap="none" lIns="182880" tIns="146304" rIns="182880" bIns="146304" rtlCol="0">
            <a:spAutoFit/>
          </a:bodyPr>
          <a:lstStyle/>
          <a:p>
            <a:r>
              <a:rPr lang="en-US" sz="1200" b="1" dirty="0">
                <a:solidFill>
                  <a:srgbClr val="00B050"/>
                </a:solidFill>
                <a:latin typeface="Consolas" panose="020B0609020204030204" pitchFamily="49" charset="0"/>
              </a:rPr>
              <a:t>// Step 1: Initialize </a:t>
            </a:r>
            <a:r>
              <a:rPr lang="en-US" sz="1200" b="1" dirty="0" err="1">
                <a:solidFill>
                  <a:srgbClr val="00B050"/>
                </a:solidFill>
                <a:latin typeface="Consolas" panose="020B0609020204030204" pitchFamily="49" charset="0"/>
              </a:rPr>
              <a:t>HttpClient</a:t>
            </a:r>
            <a:endParaRPr lang="en-US" sz="1200" b="1" dirty="0">
              <a:solidFill>
                <a:srgbClr val="00B050"/>
              </a:solidFill>
              <a:latin typeface="Consolas" panose="020B0609020204030204" pitchFamily="49" charset="0"/>
            </a:endParaRPr>
          </a:p>
          <a:p>
            <a:r>
              <a:rPr lang="en-US" sz="1200" dirty="0">
                <a:latin typeface="Consolas" panose="020B0609020204030204" pitchFamily="49" charset="0"/>
              </a:rPr>
              <a:t>var client = new </a:t>
            </a:r>
            <a:r>
              <a:rPr lang="en-US" sz="1200" dirty="0" err="1">
                <a:latin typeface="Consolas" panose="020B0609020204030204" pitchFamily="49" charset="0"/>
              </a:rPr>
              <a:t>HttpClient</a:t>
            </a:r>
            <a:r>
              <a:rPr lang="en-US" sz="1200" dirty="0">
                <a:latin typeface="Consolas" panose="020B0609020204030204" pitchFamily="49" charset="0"/>
              </a:rPr>
              <a:t> { </a:t>
            </a:r>
            <a:r>
              <a:rPr lang="en-US" sz="1200" dirty="0" err="1">
                <a:latin typeface="Consolas" panose="020B0609020204030204" pitchFamily="49" charset="0"/>
              </a:rPr>
              <a:t>BaseAddress</a:t>
            </a:r>
            <a:r>
              <a:rPr lang="en-US" sz="1200" dirty="0">
                <a:latin typeface="Consolas" panose="020B0609020204030204" pitchFamily="49" charset="0"/>
              </a:rPr>
              <a:t> = new Uri(</a:t>
            </a:r>
            <a:r>
              <a:rPr lang="en-US" sz="1200" dirty="0" err="1">
                <a:latin typeface="Consolas" panose="020B0609020204030204" pitchFamily="49" charset="0"/>
              </a:rPr>
              <a:t>TopicEndpoint</a:t>
            </a:r>
            <a:r>
              <a:rPr lang="en-US" sz="1200" dirty="0">
                <a:latin typeface="Consolas" panose="020B0609020204030204" pitchFamily="49" charset="0"/>
              </a:rPr>
              <a:t>) };</a:t>
            </a:r>
          </a:p>
          <a:p>
            <a:r>
              <a:rPr lang="en-US" sz="1200" dirty="0" err="1">
                <a:latin typeface="Consolas" panose="020B0609020204030204" pitchFamily="49" charset="0"/>
              </a:rPr>
              <a:t>client.DefaultRequestHeaders.Accept.Clear</a:t>
            </a:r>
            <a:r>
              <a:rPr lang="en-US" sz="1200" dirty="0">
                <a:latin typeface="Consolas" panose="020B0609020204030204" pitchFamily="49" charset="0"/>
              </a:rPr>
              <a:t>();</a:t>
            </a:r>
          </a:p>
          <a:p>
            <a:r>
              <a:rPr lang="en-US" sz="1200" dirty="0" err="1">
                <a:latin typeface="Consolas" panose="020B0609020204030204" pitchFamily="49" charset="0"/>
              </a:rPr>
              <a:t>client.DefaultRequestHeaders.Accept.Add</a:t>
            </a:r>
            <a:r>
              <a:rPr lang="en-US" sz="1200" dirty="0">
                <a:latin typeface="Consolas" panose="020B0609020204030204" pitchFamily="49" charset="0"/>
              </a:rPr>
              <a:t>(new </a:t>
            </a:r>
            <a:r>
              <a:rPr lang="en-US" sz="1200" dirty="0" err="1">
                <a:latin typeface="Consolas" panose="020B0609020204030204" pitchFamily="49" charset="0"/>
              </a:rPr>
              <a:t>MediaTypeWithQualityHeaderValue</a:t>
            </a:r>
            <a:r>
              <a:rPr lang="en-US" sz="1200" dirty="0">
                <a:latin typeface="Consolas" panose="020B0609020204030204" pitchFamily="49" charset="0"/>
              </a:rPr>
              <a:t>("application/json"));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2: Add the topic key</a:t>
            </a:r>
          </a:p>
          <a:p>
            <a:r>
              <a:rPr lang="en-US" sz="1200" dirty="0" err="1">
                <a:latin typeface="Consolas" panose="020B0609020204030204" pitchFamily="49" charset="0"/>
              </a:rPr>
              <a:t>client.DefaultRequestHeaders.Add</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a:t>
            </a:r>
            <a:r>
              <a:rPr lang="en-US" sz="1200" dirty="0" err="1">
                <a:latin typeface="Consolas" panose="020B0609020204030204" pitchFamily="49" charset="0"/>
              </a:rPr>
              <a:t>sas</a:t>
            </a:r>
            <a:r>
              <a:rPr lang="en-US" sz="1200" dirty="0">
                <a:latin typeface="Consolas" panose="020B0609020204030204" pitchFamily="49" charset="0"/>
              </a:rPr>
              <a:t>-key", </a:t>
            </a:r>
            <a:r>
              <a:rPr lang="en-US" sz="1200" dirty="0" err="1">
                <a:latin typeface="Consolas" panose="020B0609020204030204" pitchFamily="49" charset="0"/>
              </a:rPr>
              <a:t>TopicKey</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Step 3: Create a list of events</a:t>
            </a:r>
          </a:p>
          <a:p>
            <a:r>
              <a:rPr lang="en-US" sz="1200" dirty="0">
                <a:latin typeface="Consolas" panose="020B0609020204030204" pitchFamily="49" charset="0"/>
              </a:rPr>
              <a:t>var events = new List&lt;</a:t>
            </a:r>
            <a:r>
              <a:rPr lang="en-US" sz="1200" dirty="0" err="1">
                <a:latin typeface="Consolas" panose="020B0609020204030204" pitchFamily="49" charset="0"/>
              </a:rPr>
              <a:t>GridEvent</a:t>
            </a:r>
            <a:r>
              <a:rPr lang="en-US" sz="1200" dirty="0">
                <a:latin typeface="Consolas" panose="020B0609020204030204" pitchFamily="49" charset="0"/>
              </a:rPr>
              <a:t>&lt;Feedback&gt;&gt;</a:t>
            </a:r>
          </a:p>
          <a:p>
            <a:r>
              <a:rPr lang="en-US" sz="1200" dirty="0">
                <a:latin typeface="Consolas" panose="020B0609020204030204" pitchFamily="49" charset="0"/>
              </a:rPr>
              <a:t>{</a:t>
            </a:r>
          </a:p>
          <a:p>
            <a:r>
              <a:rPr lang="en-US" sz="1200" dirty="0">
                <a:latin typeface="Consolas" panose="020B0609020204030204" pitchFamily="49" charset="0"/>
              </a:rPr>
              <a:t>    new </a:t>
            </a:r>
            <a:r>
              <a:rPr lang="en-US" sz="1200" dirty="0" err="1">
                <a:latin typeface="Consolas" panose="020B0609020204030204" pitchFamily="49" charset="0"/>
              </a:rPr>
              <a:t>GridEvent</a:t>
            </a:r>
            <a:r>
              <a:rPr lang="en-US" sz="1200" dirty="0">
                <a:latin typeface="Consolas" panose="020B0609020204030204" pitchFamily="49" charset="0"/>
              </a:rPr>
              <a:t>&lt;Feedback&gt;()</a:t>
            </a:r>
          </a:p>
          <a:p>
            <a:r>
              <a:rPr lang="en-US" sz="1200" dirty="0">
                <a:latin typeface="Consolas" panose="020B0609020204030204" pitchFamily="49" charset="0"/>
              </a:rPr>
              <a:t>    {</a:t>
            </a:r>
          </a:p>
          <a:p>
            <a:r>
              <a:rPr lang="en-US" sz="1200" dirty="0">
                <a:latin typeface="Consolas" panose="020B0609020204030204" pitchFamily="49" charset="0"/>
              </a:rPr>
              <a:t>        Data = feedback,</a:t>
            </a:r>
          </a:p>
          <a:p>
            <a:r>
              <a:rPr lang="en-US" sz="1200" dirty="0">
                <a:latin typeface="Consolas" panose="020B0609020204030204" pitchFamily="49" charset="0"/>
              </a:rPr>
              <a:t>        Subject = "</a:t>
            </a:r>
            <a:r>
              <a:rPr lang="en-US" sz="1200" dirty="0" err="1">
                <a:latin typeface="Consolas" panose="020B0609020204030204" pitchFamily="49" charset="0"/>
              </a:rPr>
              <a:t>eventgrid</a:t>
            </a:r>
            <a:r>
              <a:rPr lang="en-US" sz="1200" dirty="0">
                <a:latin typeface="Consolas" panose="020B0609020204030204" pitchFamily="49" charset="0"/>
              </a:rPr>
              <a:t>/demo/feedback",</a:t>
            </a:r>
          </a:p>
          <a:p>
            <a:r>
              <a:rPr lang="en-US" sz="1200" dirty="0">
                <a:latin typeface="Consolas" panose="020B0609020204030204" pitchFamily="49" charset="0"/>
              </a:rPr>
              <a:t>        </a:t>
            </a:r>
            <a:r>
              <a:rPr lang="en-US" sz="1200" dirty="0" err="1">
                <a:latin typeface="Consolas" panose="020B0609020204030204" pitchFamily="49" charset="0"/>
              </a:rPr>
              <a:t>EventType</a:t>
            </a:r>
            <a:r>
              <a:rPr lang="en-US" sz="1200" dirty="0">
                <a:latin typeface="Consolas" panose="020B0609020204030204" pitchFamily="49" charset="0"/>
              </a:rPr>
              <a:t> = </a:t>
            </a:r>
            <a:r>
              <a:rPr lang="en-US" sz="1200" dirty="0" err="1">
                <a:latin typeface="Consolas" panose="020B0609020204030204" pitchFamily="49" charset="0"/>
              </a:rPr>
              <a:t>feedback.Score</a:t>
            </a:r>
            <a:r>
              <a:rPr lang="en-US" sz="1200" dirty="0">
                <a:latin typeface="Consolas" panose="020B0609020204030204" pitchFamily="49" charset="0"/>
              </a:rPr>
              <a:t> &gt; 70 ? "Positive" : "Negative",</a:t>
            </a:r>
          </a:p>
          <a:p>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a:t>
            </a:r>
            <a:r>
              <a:rPr lang="en-US" sz="1200" dirty="0" err="1">
                <a:latin typeface="Consolas" panose="020B0609020204030204" pitchFamily="49" charset="0"/>
              </a:rPr>
              <a:t>DateTime.UtcNow</a:t>
            </a:r>
            <a:r>
              <a:rPr lang="en-US" sz="1200" dirty="0">
                <a:latin typeface="Consolas" panose="020B0609020204030204" pitchFamily="49" charset="0"/>
              </a:rPr>
              <a:t>,</a:t>
            </a:r>
          </a:p>
          <a:p>
            <a:r>
              <a:rPr lang="en-US" sz="1200" dirty="0">
                <a:latin typeface="Consolas" panose="020B0609020204030204" pitchFamily="49" charset="0"/>
              </a:rPr>
              <a:t>        Id = </a:t>
            </a:r>
            <a:r>
              <a:rPr lang="en-US" sz="1200" dirty="0" err="1">
                <a:latin typeface="Consolas" panose="020B0609020204030204" pitchFamily="49" charset="0"/>
              </a:rPr>
              <a:t>Guid.NewGuid</a:t>
            </a:r>
            <a:r>
              <a:rPr lang="en-US" sz="1200" dirty="0">
                <a:latin typeface="Consolas" panose="020B0609020204030204" pitchFamily="49" charset="0"/>
              </a:rPr>
              <a:t>().</a:t>
            </a:r>
            <a:r>
              <a:rPr lang="en-US" sz="1200" dirty="0" err="1">
                <a:latin typeface="Consolas" panose="020B0609020204030204" pitchFamily="49" charset="0"/>
              </a:rPr>
              <a:t>ToString</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Serialize the data</a:t>
            </a:r>
          </a:p>
          <a:p>
            <a:r>
              <a:rPr lang="en-US" sz="1200" dirty="0">
                <a:latin typeface="Consolas" panose="020B0609020204030204" pitchFamily="49" charset="0"/>
              </a:rPr>
              <a:t>var json = </a:t>
            </a:r>
            <a:r>
              <a:rPr lang="en-US" sz="1200" dirty="0" err="1">
                <a:latin typeface="Consolas" panose="020B0609020204030204" pitchFamily="49" charset="0"/>
              </a:rPr>
              <a:t>JsonConvert.SerializeObject</a:t>
            </a:r>
            <a:r>
              <a:rPr lang="en-US" sz="1200" dirty="0">
                <a:latin typeface="Consolas" panose="020B0609020204030204" pitchFamily="49" charset="0"/>
              </a:rPr>
              <a:t>(events);</a:t>
            </a:r>
          </a:p>
          <a:p>
            <a:r>
              <a:rPr lang="en-US" sz="1200" dirty="0">
                <a:latin typeface="Consolas" panose="020B0609020204030204" pitchFamily="49" charset="0"/>
              </a:rPr>
              <a:t>var </a:t>
            </a:r>
            <a:r>
              <a:rPr lang="en-US" sz="1200" dirty="0" err="1">
                <a:latin typeface="Consolas" panose="020B0609020204030204" pitchFamily="49" charset="0"/>
              </a:rPr>
              <a:t>stringContent</a:t>
            </a:r>
            <a:r>
              <a:rPr lang="en-US" sz="1200" dirty="0">
                <a:latin typeface="Consolas" panose="020B0609020204030204" pitchFamily="49" charset="0"/>
              </a:rPr>
              <a:t> = new </a:t>
            </a:r>
            <a:r>
              <a:rPr lang="en-US" sz="1200" dirty="0" err="1">
                <a:latin typeface="Consolas" panose="020B0609020204030204" pitchFamily="49" charset="0"/>
              </a:rPr>
              <a:t>StringContent</a:t>
            </a:r>
            <a:r>
              <a:rPr lang="en-US" sz="1200" dirty="0">
                <a:latin typeface="Consolas" panose="020B0609020204030204" pitchFamily="49" charset="0"/>
              </a:rPr>
              <a:t>(json, Encoding.UTF8, "application/json");</a:t>
            </a:r>
          </a:p>
          <a:p>
            <a:endParaRPr lang="en-US" sz="1200" dirty="0">
              <a:latin typeface="Consolas" panose="020B0609020204030204" pitchFamily="49" charset="0"/>
            </a:endParaRPr>
          </a:p>
          <a:p>
            <a:r>
              <a:rPr lang="en-US" sz="1200" b="1" dirty="0">
                <a:solidFill>
                  <a:srgbClr val="00B050"/>
                </a:solidFill>
                <a:latin typeface="Consolas" panose="020B0609020204030204" pitchFamily="49" charset="0"/>
              </a:rPr>
              <a:t>// Publish grid event</a:t>
            </a:r>
          </a:p>
          <a:p>
            <a:r>
              <a:rPr lang="en-US" sz="1200" dirty="0">
                <a:latin typeface="Consolas" panose="020B0609020204030204" pitchFamily="49" charset="0"/>
              </a:rPr>
              <a:t>await </a:t>
            </a:r>
            <a:r>
              <a:rPr lang="en-US" sz="1200" dirty="0" err="1">
                <a:latin typeface="Consolas" panose="020B0609020204030204" pitchFamily="49" charset="0"/>
              </a:rPr>
              <a:t>client.PostAsync</a:t>
            </a:r>
            <a:r>
              <a:rPr lang="en-US" sz="1200" dirty="0">
                <a:latin typeface="Consolas" panose="020B0609020204030204" pitchFamily="49" charset="0"/>
              </a:rPr>
              <a:t>(</a:t>
            </a:r>
            <a:r>
              <a:rPr lang="en-US" sz="1200" dirty="0" err="1">
                <a:latin typeface="Consolas" panose="020B0609020204030204" pitchFamily="49" charset="0"/>
              </a:rPr>
              <a:t>string.Empty</a:t>
            </a:r>
            <a:r>
              <a:rPr lang="en-US" sz="1200" dirty="0">
                <a:latin typeface="Consolas" panose="020B0609020204030204" pitchFamily="49" charset="0"/>
              </a:rPr>
              <a:t>, </a:t>
            </a:r>
            <a:r>
              <a:rPr lang="en-US" sz="1200" dirty="0" err="1">
                <a:latin typeface="Consolas" panose="020B0609020204030204" pitchFamily="49" charset="0"/>
              </a:rPr>
              <a:t>stringContent</a:t>
            </a:r>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21216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Handling an Event (Azure Function v2)</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258356"/>
            <a:ext cx="9864436" cy="5835444"/>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static </a:t>
            </a:r>
            <a:r>
              <a:rPr lang="en-US" sz="1200" dirty="0" err="1">
                <a:latin typeface="Consolas" panose="020B0609020204030204" pitchFamily="49" charset="0"/>
              </a:rPr>
              <a:t>IActionResult</a:t>
            </a:r>
            <a:r>
              <a:rPr lang="en-US" sz="1200" dirty="0">
                <a:latin typeface="Consolas" panose="020B0609020204030204" pitchFamily="49" charset="0"/>
              </a:rPr>
              <a:t> Run(</a:t>
            </a:r>
          </a:p>
          <a:p>
            <a:r>
              <a:rPr lang="en-US" sz="1200" dirty="0">
                <a:latin typeface="Consolas" panose="020B0609020204030204" pitchFamily="49" charset="0"/>
              </a:rPr>
              <a:t>    [</a:t>
            </a:r>
            <a:r>
              <a:rPr lang="en-US" sz="1200" dirty="0" err="1">
                <a:latin typeface="Consolas" panose="020B0609020204030204" pitchFamily="49" charset="0"/>
              </a:rPr>
              <a:t>HttpTrigger</a:t>
            </a:r>
            <a:r>
              <a:rPr lang="en-US" sz="1200" dirty="0">
                <a:latin typeface="Consolas" panose="020B0609020204030204" pitchFamily="49" charset="0"/>
              </a:rPr>
              <a:t>(</a:t>
            </a:r>
            <a:r>
              <a:rPr lang="en-US" sz="1200" dirty="0" err="1">
                <a:latin typeface="Consolas" panose="020B0609020204030204" pitchFamily="49" charset="0"/>
              </a:rPr>
              <a:t>AuthorizationLevel.Function</a:t>
            </a:r>
            <a:r>
              <a:rPr lang="en-US" sz="1200" dirty="0">
                <a:latin typeface="Consolas" panose="020B0609020204030204" pitchFamily="49" charset="0"/>
              </a:rPr>
              <a:t>, "post", Route = null)] </a:t>
            </a:r>
            <a:r>
              <a:rPr lang="en-US" sz="1200" dirty="0" err="1">
                <a:latin typeface="Consolas" panose="020B0609020204030204" pitchFamily="49" charset="0"/>
              </a:rPr>
              <a:t>HttpRequest</a:t>
            </a:r>
            <a:r>
              <a:rPr lang="en-US" sz="1200" dirty="0">
                <a:latin typeface="Consolas" panose="020B0609020204030204" pitchFamily="49" charset="0"/>
              </a:rPr>
              <a:t> req, </a:t>
            </a:r>
            <a:r>
              <a:rPr lang="en-US" sz="1200" dirty="0" err="1">
                <a:latin typeface="Consolas" panose="020B0609020204030204" pitchFamily="49" charset="0"/>
              </a:rPr>
              <a:t>TraceWriter</a:t>
            </a:r>
            <a:r>
              <a:rPr lang="en-US" sz="1200" dirty="0">
                <a:latin typeface="Consolas" panose="020B0609020204030204" pitchFamily="49" charset="0"/>
              </a:rPr>
              <a:t> log)</a:t>
            </a:r>
          </a:p>
          <a:p>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requestBody</a:t>
            </a:r>
            <a:r>
              <a:rPr lang="en-US" sz="1200" dirty="0">
                <a:latin typeface="Consolas" panose="020B0609020204030204" pitchFamily="49" charset="0"/>
              </a:rPr>
              <a:t> = new </a:t>
            </a:r>
            <a:r>
              <a:rPr lang="en-US" sz="1200" dirty="0" err="1">
                <a:latin typeface="Consolas" panose="020B0609020204030204" pitchFamily="49" charset="0"/>
              </a:rPr>
              <a:t>StreamReader</a:t>
            </a:r>
            <a:r>
              <a:rPr lang="en-US" sz="1200" dirty="0">
                <a:latin typeface="Consolas" panose="020B0609020204030204" pitchFamily="49" charset="0"/>
              </a:rPr>
              <a:t>(</a:t>
            </a:r>
            <a:r>
              <a:rPr lang="en-US" sz="1200" dirty="0" err="1">
                <a:latin typeface="Consolas" panose="020B0609020204030204" pitchFamily="49" charset="0"/>
              </a:rPr>
              <a:t>req.Body</a:t>
            </a:r>
            <a:r>
              <a:rPr lang="en-US" sz="1200" dirty="0">
                <a:latin typeface="Consolas" panose="020B0609020204030204" pitchFamily="49" charset="0"/>
              </a:rPr>
              <a:t>).</a:t>
            </a:r>
            <a:r>
              <a:rPr lang="en-US" sz="1200" dirty="0" err="1">
                <a:latin typeface="Consolas" panose="020B0609020204030204" pitchFamily="49" charset="0"/>
              </a:rPr>
              <a:t>ReadToEnd</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Check the header for the event type          </a:t>
            </a:r>
          </a:p>
          <a:p>
            <a:r>
              <a:rPr lang="en-US" sz="1200" dirty="0">
                <a:latin typeface="Consolas" panose="020B0609020204030204" pitchFamily="49" charset="0"/>
              </a:rPr>
              <a:t>    if (!</a:t>
            </a:r>
            <a:r>
              <a:rPr lang="en-US" sz="1200" dirty="0" err="1">
                <a:latin typeface="Consolas" panose="020B0609020204030204" pitchFamily="49" charset="0"/>
              </a:rPr>
              <a:t>req.Headers.TryGetValue</a:t>
            </a:r>
            <a:r>
              <a:rPr lang="en-US" sz="1200" dirty="0">
                <a:latin typeface="Consolas" panose="020B0609020204030204" pitchFamily="49" charset="0"/>
              </a:rPr>
              <a:t>("</a:t>
            </a:r>
            <a:r>
              <a:rPr lang="en-US" sz="1200" dirty="0" err="1">
                <a:latin typeface="Consolas" panose="020B0609020204030204" pitchFamily="49" charset="0"/>
              </a:rPr>
              <a:t>Aeg</a:t>
            </a:r>
            <a:r>
              <a:rPr lang="en-US" sz="1200" dirty="0">
                <a:latin typeface="Consolas" panose="020B0609020204030204" pitchFamily="49" charset="0"/>
              </a:rPr>
              <a:t>-Event-Type", out var </a:t>
            </a:r>
            <a:r>
              <a:rPr lang="en-US" sz="1200" dirty="0" err="1">
                <a:latin typeface="Consolas" panose="020B0609020204030204" pitchFamily="49" charset="0"/>
              </a:rPr>
              <a:t>headerValues</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endParaRPr lang="en-US" sz="1200" dirty="0">
              <a:latin typeface="Consolas" panose="020B0609020204030204" pitchFamily="49" charset="0"/>
            </a:endParaRPr>
          </a:p>
          <a:p>
            <a:r>
              <a:rPr lang="en-US" sz="1200" dirty="0">
                <a:latin typeface="Consolas" panose="020B0609020204030204" pitchFamily="49" charset="0"/>
              </a:rPr>
              <a:t>    var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headerValues.FirstOrDefault</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eventTypeHeaderValue</a:t>
            </a:r>
            <a:r>
              <a:rPr lang="en-US" sz="1200" dirty="0">
                <a:latin typeface="Consolas" panose="020B0609020204030204" pitchFamily="49" charset="0"/>
              </a:rPr>
              <a:t> == "</a:t>
            </a:r>
            <a:r>
              <a:rPr lang="en-US" sz="1200" dirty="0" err="1">
                <a:latin typeface="Consolas" panose="020B0609020204030204" pitchFamily="49" charset="0"/>
              </a:rPr>
              <a:t>SubscriptionValidation</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b="1" dirty="0">
                <a:solidFill>
                  <a:srgbClr val="00B050"/>
                </a:solidFill>
                <a:latin typeface="Consolas" panose="020B0609020204030204" pitchFamily="49" charset="0"/>
              </a:rPr>
              <a:t>// Echo back the validation code</a:t>
            </a:r>
          </a:p>
          <a:p>
            <a:r>
              <a:rPr lang="en-US" sz="1200" dirty="0">
                <a:latin typeface="Consolas" panose="020B0609020204030204" pitchFamily="49" charset="0"/>
              </a:rPr>
              <a:t>        var events = </a:t>
            </a:r>
            <a:r>
              <a:rPr lang="en-US" sz="1200" dirty="0" err="1">
                <a:latin typeface="Consolas" panose="020B0609020204030204" pitchFamily="49" charset="0"/>
              </a:rPr>
              <a:t>JsonConvert.DeserializeObject</a:t>
            </a:r>
            <a:r>
              <a:rPr lang="en-US" sz="1200" dirty="0">
                <a:latin typeface="Consolas" panose="020B0609020204030204" pitchFamily="49" charset="0"/>
              </a:rPr>
              <a:t>&lt;</a:t>
            </a:r>
            <a:r>
              <a:rPr lang="en-US" sz="1200" dirty="0" err="1">
                <a:latin typeface="Consolas" panose="020B0609020204030204" pitchFamily="49" charset="0"/>
              </a:rPr>
              <a:t>EventGridEvent</a:t>
            </a:r>
            <a:r>
              <a:rPr lang="en-US" sz="1200" dirty="0">
                <a:latin typeface="Consolas" panose="020B0609020204030204" pitchFamily="49" charset="0"/>
              </a:rPr>
              <a:t>[]&gt;(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dynamic data = events[0].Data;</a:t>
            </a:r>
          </a:p>
          <a:p>
            <a:r>
              <a:rPr lang="en-US" sz="1200" dirty="0">
                <a:latin typeface="Consolas" panose="020B0609020204030204" pitchFamily="49" charset="0"/>
              </a:rPr>
              <a:t>        var </a:t>
            </a:r>
            <a:r>
              <a:rPr lang="en-US" sz="1200" dirty="0" err="1">
                <a:latin typeface="Consolas" panose="020B0609020204030204" pitchFamily="49" charset="0"/>
              </a:rPr>
              <a:t>validationCode</a:t>
            </a:r>
            <a:r>
              <a:rPr lang="en-US" sz="1200" dirty="0">
                <a:latin typeface="Consolas" panose="020B0609020204030204" pitchFamily="49" charset="0"/>
              </a:rPr>
              <a:t> = data["</a:t>
            </a:r>
            <a:r>
              <a:rPr lang="en-US" sz="1200" dirty="0" err="1">
                <a:latin typeface="Consolas" panose="020B0609020204030204" pitchFamily="49" charset="0"/>
              </a:rPr>
              <a:t>validationCode</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JsonResult</a:t>
            </a:r>
            <a:r>
              <a:rPr lang="en-US" sz="1200" dirty="0">
                <a:latin typeface="Consolas" panose="020B0609020204030204" pitchFamily="49" charset="0"/>
              </a:rPr>
              <a:t>(new</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validationResponse</a:t>
            </a:r>
            <a:r>
              <a:rPr lang="en-US" sz="1200" dirty="0">
                <a:latin typeface="Consolas" panose="020B0609020204030204" pitchFamily="49" charset="0"/>
              </a:rPr>
              <a:t> = </a:t>
            </a:r>
            <a:r>
              <a:rPr lang="en-US" sz="1200" dirty="0" err="1">
                <a:latin typeface="Consolas" panose="020B0609020204030204" pitchFamily="49" charset="0"/>
              </a:rPr>
              <a:t>validationCode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else if (</a:t>
            </a:r>
            <a:r>
              <a:rPr lang="en-US" sz="1200" dirty="0" err="1">
                <a:latin typeface="Consolas" panose="020B0609020204030204" pitchFamily="49" charset="0"/>
              </a:rPr>
              <a:t>eventTypeHeaderValue</a:t>
            </a:r>
            <a:r>
              <a:rPr lang="en-US" sz="1200" dirty="0">
                <a:latin typeface="Consolas" panose="020B0609020204030204" pitchFamily="49" charset="0"/>
              </a:rPr>
              <a:t> == "Notification")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log.Info</a:t>
            </a:r>
            <a:r>
              <a:rPr lang="en-US" sz="1200" dirty="0">
                <a:latin typeface="Consolas" panose="020B0609020204030204" pitchFamily="49" charset="0"/>
              </a:rPr>
              <a:t>(</a:t>
            </a:r>
            <a:r>
              <a:rPr lang="en-US" sz="1200" dirty="0" err="1">
                <a:latin typeface="Consolas" panose="020B0609020204030204" pitchFamily="49" charset="0"/>
              </a:rPr>
              <a:t>requestBody</a:t>
            </a:r>
            <a:r>
              <a:rPr lang="en-US" sz="1200" dirty="0">
                <a:latin typeface="Consolas" panose="020B0609020204030204" pitchFamily="49" charset="0"/>
              </a:rPr>
              <a:t>);</a:t>
            </a:r>
          </a:p>
          <a:p>
            <a:r>
              <a:rPr lang="en-US" sz="1200" dirty="0">
                <a:latin typeface="Consolas" panose="020B0609020204030204" pitchFamily="49" charset="0"/>
              </a:rPr>
              <a:t>        return new </a:t>
            </a:r>
            <a:r>
              <a:rPr lang="en-US" sz="1200" dirty="0" err="1">
                <a:latin typeface="Consolas" panose="020B0609020204030204" pitchFamily="49" charset="0"/>
              </a:rPr>
              <a:t>OkObjectResult</a:t>
            </a:r>
            <a:r>
              <a:rPr lang="en-US" sz="1200" dirty="0">
                <a:latin typeface="Consolas" panose="020B0609020204030204" pitchFamily="49" charset="0"/>
              </a:rPr>
              <a:t>("");</a:t>
            </a:r>
          </a:p>
          <a:p>
            <a:r>
              <a:rPr lang="en-US" sz="1200" dirty="0">
                <a:latin typeface="Consolas" panose="020B0609020204030204" pitchFamily="49" charset="0"/>
              </a:rPr>
              <a:t>    }</a:t>
            </a:r>
          </a:p>
          <a:p>
            <a:endParaRPr lang="en-US" sz="1200" dirty="0">
              <a:gradFill>
                <a:gsLst>
                  <a:gs pos="2917">
                    <a:schemeClr val="tx1"/>
                  </a:gs>
                  <a:gs pos="30000">
                    <a:schemeClr val="tx1"/>
                  </a:gs>
                </a:gsLst>
                <a:lin ang="5400000" scaled="0"/>
              </a:gradFill>
              <a:latin typeface="Consolas" panose="020B0609020204030204" pitchFamily="49" charset="0"/>
            </a:endParaRPr>
          </a:p>
          <a:p>
            <a:r>
              <a:rPr lang="en-US" sz="1200" dirty="0">
                <a:latin typeface="Consolas" panose="020B0609020204030204" pitchFamily="49" charset="0"/>
              </a:rPr>
              <a:t>    return new </a:t>
            </a:r>
            <a:r>
              <a:rPr lang="en-US" sz="1200" dirty="0" err="1">
                <a:latin typeface="Consolas" panose="020B0609020204030204" pitchFamily="49" charset="0"/>
              </a:rPr>
              <a:t>BadRequestObjectResult</a:t>
            </a:r>
            <a:r>
              <a:rPr lang="en-US" sz="1200" dirty="0">
                <a:latin typeface="Consolas" panose="020B0609020204030204" pitchFamily="49" charset="0"/>
              </a:rPr>
              <a:t>("Not a valid request");</a:t>
            </a:r>
          </a:p>
          <a:p>
            <a:r>
              <a:rPr lang="en-US" sz="1200" dirty="0">
                <a:gradFill>
                  <a:gsLst>
                    <a:gs pos="2917">
                      <a:schemeClr val="tx1"/>
                    </a:gs>
                    <a:gs pos="30000">
                      <a:schemeClr val="tx1"/>
                    </a:gs>
                  </a:gsLst>
                  <a:lin ang="5400000" scaled="0"/>
                </a:gradFill>
                <a:latin typeface="Consolas" panose="020B0609020204030204" pitchFamily="49" charset="0"/>
              </a:rPr>
              <a:t>}</a:t>
            </a:r>
          </a:p>
        </p:txBody>
      </p:sp>
    </p:spTree>
    <p:extLst>
      <p:ext uri="{BB962C8B-B14F-4D97-AF65-F5344CB8AC3E}">
        <p14:creationId xmlns:p14="http://schemas.microsoft.com/office/powerpoint/2010/main" val="355338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Custom </a:t>
            </a:r>
            <a:r>
              <a:rPr lang="en-US" dirty="0" err="1">
                <a:solidFill>
                  <a:schemeClr val="bg1"/>
                </a:solidFill>
              </a:rPr>
              <a:t>GridEvent</a:t>
            </a:r>
            <a:r>
              <a:rPr lang="en-US" dirty="0">
                <a:solidFill>
                  <a:schemeClr val="bg1"/>
                </a:solidFill>
              </a:rPr>
              <a:t> class</a:t>
            </a:r>
          </a:p>
        </p:txBody>
      </p:sp>
      <p:sp>
        <p:nvSpPr>
          <p:cNvPr id="8" name="TextBox 7">
            <a:extLst>
              <a:ext uri="{FF2B5EF4-FFF2-40B4-BE49-F238E27FC236}">
                <a16:creationId xmlns:a16="http://schemas.microsoft.com/office/drawing/2014/main" id="{962270C6-9040-4342-8476-D238A88B9EDA}"/>
              </a:ext>
            </a:extLst>
          </p:cNvPr>
          <p:cNvSpPr txBox="1"/>
          <p:nvPr/>
        </p:nvSpPr>
        <p:spPr>
          <a:xfrm>
            <a:off x="288175" y="1690618"/>
            <a:ext cx="9864436" cy="2511457"/>
          </a:xfrm>
          <a:prstGeom prst="rect">
            <a:avLst/>
          </a:prstGeom>
          <a:noFill/>
        </p:spPr>
        <p:txBody>
          <a:bodyPr wrap="square" lIns="182880" tIns="146304" rIns="182880" bIns="146304" rtlCol="0">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GridEvent</a:t>
            </a:r>
            <a:r>
              <a:rPr lang="en-US" sz="1200" dirty="0">
                <a:latin typeface="Consolas" panose="020B0609020204030204" pitchFamily="49" charset="0"/>
              </a:rPr>
              <a:t>&lt;T&gt; where T : class</a:t>
            </a:r>
          </a:p>
          <a:p>
            <a:r>
              <a:rPr lang="en-US" sz="1200" dirty="0">
                <a:latin typeface="Consolas" panose="020B0609020204030204" pitchFamily="49" charset="0"/>
              </a:rPr>
              <a:t>{</a:t>
            </a:r>
          </a:p>
          <a:p>
            <a:r>
              <a:rPr lang="en-US" sz="1200" dirty="0">
                <a:latin typeface="Consolas" panose="020B0609020204030204" pitchFamily="49" charset="0"/>
              </a:rPr>
              <a:t>    public string Id { get; set; }</a:t>
            </a:r>
          </a:p>
          <a:p>
            <a:endParaRPr lang="en-US" sz="1200" dirty="0">
              <a:latin typeface="Consolas" panose="020B0609020204030204" pitchFamily="49" charset="0"/>
            </a:endParaRPr>
          </a:p>
          <a:p>
            <a:r>
              <a:rPr lang="en-US" sz="1200" dirty="0">
                <a:latin typeface="Consolas" panose="020B0609020204030204" pitchFamily="49" charset="0"/>
              </a:rPr>
              <a:t>    public string Subject { get; set; }</a:t>
            </a:r>
          </a:p>
          <a:p>
            <a:endParaRPr lang="en-US" sz="1200" dirty="0">
              <a:latin typeface="Consolas" panose="020B0609020204030204" pitchFamily="49" charset="0"/>
            </a:endParaRPr>
          </a:p>
          <a:p>
            <a:r>
              <a:rPr lang="en-US" sz="1200" dirty="0">
                <a:latin typeface="Consolas" panose="020B0609020204030204" pitchFamily="49" charset="0"/>
              </a:rPr>
              <a:t>    public string </a:t>
            </a:r>
            <a:r>
              <a:rPr lang="en-US" sz="1200" dirty="0" err="1">
                <a:latin typeface="Consolas" panose="020B0609020204030204" pitchFamily="49" charset="0"/>
              </a:rPr>
              <a:t>EventType</a:t>
            </a:r>
            <a:r>
              <a:rPr lang="en-US" sz="1200" dirty="0">
                <a:latin typeface="Consolas" panose="020B0609020204030204" pitchFamily="49" charset="0"/>
              </a:rPr>
              <a:t> { get; set; }</a:t>
            </a:r>
          </a:p>
          <a:p>
            <a:endParaRPr lang="en-US" sz="1200" dirty="0">
              <a:latin typeface="Consolas" panose="020B0609020204030204" pitchFamily="49" charset="0"/>
            </a:endParaRPr>
          </a:p>
          <a:p>
            <a:r>
              <a:rPr lang="en-US" sz="1200" dirty="0">
                <a:latin typeface="Consolas" panose="020B0609020204030204" pitchFamily="49" charset="0"/>
              </a:rPr>
              <a:t>    public T Data { get; set; }</a:t>
            </a:r>
          </a:p>
          <a:p>
            <a:endParaRPr lang="en-US" sz="1200" dirty="0">
              <a:latin typeface="Consolas" panose="020B0609020204030204" pitchFamily="49" charset="0"/>
            </a:endParaRPr>
          </a:p>
          <a:p>
            <a:r>
              <a:rPr lang="en-US" sz="1200" dirty="0">
                <a:latin typeface="Consolas" panose="020B0609020204030204" pitchFamily="49" charset="0"/>
              </a:rPr>
              <a:t>    public </a:t>
            </a:r>
            <a:r>
              <a:rPr lang="en-US" sz="1200" dirty="0" err="1">
                <a:latin typeface="Consolas" panose="020B0609020204030204" pitchFamily="49" charset="0"/>
              </a:rPr>
              <a:t>DateTime</a:t>
            </a:r>
            <a:r>
              <a:rPr lang="en-US" sz="1200" dirty="0">
                <a:latin typeface="Consolas" panose="020B0609020204030204" pitchFamily="49" charset="0"/>
              </a:rPr>
              <a:t> </a:t>
            </a:r>
            <a:r>
              <a:rPr lang="en-US" sz="1200" dirty="0" err="1">
                <a:latin typeface="Consolas" panose="020B0609020204030204" pitchFamily="49" charset="0"/>
              </a:rPr>
              <a:t>EventTime</a:t>
            </a:r>
            <a:r>
              <a:rPr lang="en-US" sz="1200" dirty="0">
                <a:latin typeface="Consolas" panose="020B0609020204030204" pitchFamily="49" charset="0"/>
              </a:rPr>
              <a:t> { get; set; }</a:t>
            </a:r>
          </a:p>
          <a:p>
            <a:r>
              <a:rPr lang="en-US" sz="1200" dirty="0">
                <a:latin typeface="Consolas" panose="020B0609020204030204" pitchFamily="49" charset="0"/>
              </a:rPr>
              <a:t>}</a:t>
            </a:r>
            <a:endParaRPr lang="en-US" sz="1200" dirty="0">
              <a:gradFill>
                <a:gsLst>
                  <a:gs pos="2917">
                    <a:schemeClr val="tx1"/>
                  </a:gs>
                  <a:gs pos="30000">
                    <a:schemeClr val="tx1"/>
                  </a:gs>
                </a:gsLst>
                <a:lin ang="5400000" scaled="0"/>
              </a:gradFill>
              <a:latin typeface="Consolas" panose="020B0609020204030204" pitchFamily="49" charset="0"/>
            </a:endParaRPr>
          </a:p>
        </p:txBody>
      </p:sp>
    </p:spTree>
    <p:extLst>
      <p:ext uri="{BB962C8B-B14F-4D97-AF65-F5344CB8AC3E}">
        <p14:creationId xmlns:p14="http://schemas.microsoft.com/office/powerpoint/2010/main" val="1509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Demo: Feedback Events</a:t>
            </a:r>
          </a:p>
        </p:txBody>
      </p:sp>
      <p:pic>
        <p:nvPicPr>
          <p:cNvPr id="3" name="Picture 2">
            <a:extLst>
              <a:ext uri="{FF2B5EF4-FFF2-40B4-BE49-F238E27FC236}">
                <a16:creationId xmlns:a16="http://schemas.microsoft.com/office/drawing/2014/main" id="{32487EDA-7963-41CE-B64E-F9862406BAA1}"/>
              </a:ext>
            </a:extLst>
          </p:cNvPr>
          <p:cNvPicPr>
            <a:picLocks noChangeAspect="1"/>
          </p:cNvPicPr>
          <p:nvPr/>
        </p:nvPicPr>
        <p:blipFill>
          <a:blip r:embed="rId3"/>
          <a:stretch>
            <a:fillRect/>
          </a:stretch>
        </p:blipFill>
        <p:spPr>
          <a:xfrm>
            <a:off x="554392" y="1249162"/>
            <a:ext cx="6995940" cy="5462446"/>
          </a:xfrm>
          <a:prstGeom prst="rect">
            <a:avLst/>
          </a:prstGeom>
        </p:spPr>
      </p:pic>
    </p:spTree>
    <p:extLst>
      <p:ext uri="{BB962C8B-B14F-4D97-AF65-F5344CB8AC3E}">
        <p14:creationId xmlns:p14="http://schemas.microsoft.com/office/powerpoint/2010/main" val="342850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Cloud Events</a:t>
            </a:r>
          </a:p>
        </p:txBody>
      </p:sp>
      <p:pic>
        <p:nvPicPr>
          <p:cNvPr id="5" name="Picture 4" descr="image">
            <a:extLst>
              <a:ext uri="{FF2B5EF4-FFF2-40B4-BE49-F238E27FC236}">
                <a16:creationId xmlns:a16="http://schemas.microsoft.com/office/drawing/2014/main" id="{069C2D3A-A01A-49B8-952D-B63E3A759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72" y="1322878"/>
            <a:ext cx="7623025" cy="4752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loudevents-horizontal-color">
            <a:extLst>
              <a:ext uri="{FF2B5EF4-FFF2-40B4-BE49-F238E27FC236}">
                <a16:creationId xmlns:a16="http://schemas.microsoft.com/office/drawing/2014/main" id="{D22A69F8-1926-456B-AD9C-32AB1D6FD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24" y="5968995"/>
            <a:ext cx="4576670" cy="81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err="1">
                <a:solidFill>
                  <a:schemeClr val="bg1"/>
                </a:solidFill>
              </a:rPr>
              <a:t>CloudEvent</a:t>
            </a:r>
            <a:r>
              <a:rPr lang="en-US" dirty="0">
                <a:solidFill>
                  <a:schemeClr val="bg1"/>
                </a:solidFill>
              </a:rPr>
              <a:t> schema</a:t>
            </a:r>
          </a:p>
        </p:txBody>
      </p:sp>
      <p:sp>
        <p:nvSpPr>
          <p:cNvPr id="4" name="TextBox 3">
            <a:extLst>
              <a:ext uri="{FF2B5EF4-FFF2-40B4-BE49-F238E27FC236}">
                <a16:creationId xmlns:a16="http://schemas.microsoft.com/office/drawing/2014/main" id="{76A73A4F-79F0-4295-9AD3-F61F708E5CE4}"/>
              </a:ext>
            </a:extLst>
          </p:cNvPr>
          <p:cNvSpPr txBox="1"/>
          <p:nvPr/>
        </p:nvSpPr>
        <p:spPr>
          <a:xfrm>
            <a:off x="266920" y="1691341"/>
            <a:ext cx="11401198" cy="373948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cloudEventsVersion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"0.1",</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Zohan.NewEmployee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eventTypeVersion</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"source" : "/subscriptions/{subscription-id}/</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/{resource-group}/providers/</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Microsoft.Storage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blobServices</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/default/containers/{storage-container}/blobs/{new-file}",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"173d9985-401e-0075-2497-de268c06ff25",</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eventTime</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 "2018-04-28T02:18:47.1281675Z",</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"data" :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“name": “Frank Rizzo",</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employeeId</a:t>
            </a: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"6d79dbfb-0e37-4fc4-981f-442c9ca65760",</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9862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Guiding Principles</a:t>
            </a:r>
          </a:p>
        </p:txBody>
      </p:sp>
      <p:sp>
        <p:nvSpPr>
          <p:cNvPr id="5" name="Text Placeholder 1">
            <a:extLst>
              <a:ext uri="{FF2B5EF4-FFF2-40B4-BE49-F238E27FC236}">
                <a16:creationId xmlns:a16="http://schemas.microsoft.com/office/drawing/2014/main" id="{B661A22E-A60E-45BA-97BF-5BCC487394B6}"/>
              </a:ext>
            </a:extLst>
          </p:cNvPr>
          <p:cNvSpPr>
            <a:spLocks noGrp="1"/>
          </p:cNvSpPr>
          <p:nvPr>
            <p:ph type="body" sz="quarter" idx="10"/>
          </p:nvPr>
        </p:nvSpPr>
        <p:spPr>
          <a:xfrm>
            <a:off x="269238" y="1676056"/>
            <a:ext cx="11653523" cy="4316887"/>
          </a:xfrm>
        </p:spPr>
        <p:txBody>
          <a:bodyPr/>
          <a:lstStyle/>
          <a:p>
            <a:pPr marL="457200" indent="-457200">
              <a:buFont typeface="Arial" panose="020B0604020202020204" pitchFamily="34" charset="0"/>
              <a:buChar char="•"/>
            </a:pPr>
            <a:r>
              <a:rPr lang="en-US" dirty="0">
                <a:latin typeface="+mn-lt"/>
              </a:rPr>
              <a:t>Events are independent</a:t>
            </a:r>
          </a:p>
          <a:p>
            <a:pPr marL="457200" indent="-457200">
              <a:buFont typeface="Arial" panose="020B0604020202020204" pitchFamily="34" charset="0"/>
              <a:buChar char="•"/>
            </a:pPr>
            <a:r>
              <a:rPr lang="en-US" dirty="0">
                <a:latin typeface="+mn-lt"/>
              </a:rPr>
              <a:t>Always available</a:t>
            </a:r>
          </a:p>
          <a:p>
            <a:pPr marL="457200" indent="-457200">
              <a:buFont typeface="Arial" panose="020B0604020202020204" pitchFamily="34" charset="0"/>
              <a:buChar char="•"/>
            </a:pPr>
            <a:r>
              <a:rPr lang="en-US" dirty="0">
                <a:latin typeface="+mn-lt"/>
              </a:rPr>
              <a:t>Near real-time event delivery</a:t>
            </a:r>
          </a:p>
          <a:p>
            <a:pPr marL="457200" indent="-457200">
              <a:buFont typeface="Arial" panose="020B0604020202020204" pitchFamily="34" charset="0"/>
              <a:buChar char="•"/>
            </a:pPr>
            <a:r>
              <a:rPr lang="en-US" dirty="0">
                <a:latin typeface="+mn-lt"/>
              </a:rPr>
              <a:t>At least once delivery</a:t>
            </a:r>
          </a:p>
          <a:p>
            <a:pPr marL="457200" indent="-457200">
              <a:buFont typeface="Arial" panose="020B0604020202020204" pitchFamily="34" charset="0"/>
              <a:buChar char="•"/>
            </a:pPr>
            <a:r>
              <a:rPr lang="en-US" dirty="0">
                <a:latin typeface="+mn-lt"/>
              </a:rPr>
              <a:t>Dynamic scale</a:t>
            </a:r>
          </a:p>
          <a:p>
            <a:pPr marL="457200" indent="-457200">
              <a:buFont typeface="Arial" panose="020B0604020202020204" pitchFamily="34" charset="0"/>
              <a:buChar char="•"/>
            </a:pPr>
            <a:r>
              <a:rPr lang="en-US" dirty="0">
                <a:latin typeface="+mn-lt"/>
              </a:rPr>
              <a:t>Platform agnostic (</a:t>
            </a:r>
            <a:r>
              <a:rPr lang="en-US" dirty="0" err="1">
                <a:latin typeface="+mn-lt"/>
              </a:rPr>
              <a:t>WebHook</a:t>
            </a:r>
            <a:r>
              <a:rPr lang="en-US" dirty="0">
                <a:latin typeface="+mn-lt"/>
              </a:rPr>
              <a:t>)</a:t>
            </a:r>
          </a:p>
          <a:p>
            <a:pPr marL="457200" indent="-457200">
              <a:buFont typeface="Arial" panose="020B0604020202020204" pitchFamily="34" charset="0"/>
              <a:buChar char="•"/>
            </a:pPr>
            <a:r>
              <a:rPr lang="en-US" dirty="0">
                <a:latin typeface="+mn-lt"/>
              </a:rPr>
              <a:t>Language agnostic (HTTP protocol)</a:t>
            </a:r>
          </a:p>
          <a:p>
            <a:pPr lvl="1"/>
            <a:endParaRPr lang="en-US" dirty="0"/>
          </a:p>
        </p:txBody>
      </p:sp>
    </p:spTree>
    <p:extLst>
      <p:ext uri="{BB962C8B-B14F-4D97-AF65-F5344CB8AC3E}">
        <p14:creationId xmlns:p14="http://schemas.microsoft.com/office/powerpoint/2010/main" val="10835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DAD5-90B2-9645-9C6B-9896B26F97A6}"/>
              </a:ext>
            </a:extLst>
          </p:cNvPr>
          <p:cNvSpPr>
            <a:spLocks noGrp="1"/>
          </p:cNvSpPr>
          <p:nvPr>
            <p:ph type="title"/>
          </p:nvPr>
        </p:nvSpPr>
        <p:spPr>
          <a:xfrm>
            <a:off x="333786" y="74358"/>
            <a:ext cx="11655840" cy="732465"/>
          </a:xfrm>
        </p:spPr>
        <p:txBody>
          <a:bodyPr/>
          <a:lstStyle/>
          <a:p>
            <a:r>
              <a:rPr lang="en-US" dirty="0">
                <a:solidFill>
                  <a:schemeClr val="bg1"/>
                </a:solidFill>
              </a:rPr>
              <a:t>Key Takeaways</a:t>
            </a:r>
          </a:p>
        </p:txBody>
      </p:sp>
      <p:sp>
        <p:nvSpPr>
          <p:cNvPr id="6" name="Text Placeholder 2">
            <a:extLst>
              <a:ext uri="{FF2B5EF4-FFF2-40B4-BE49-F238E27FC236}">
                <a16:creationId xmlns:a16="http://schemas.microsoft.com/office/drawing/2014/main" id="{01C35263-D276-4504-8EBC-8902C1C0059D}"/>
              </a:ext>
            </a:extLst>
          </p:cNvPr>
          <p:cNvSpPr>
            <a:spLocks noGrp="1"/>
          </p:cNvSpPr>
          <p:nvPr>
            <p:ph type="body" sz="quarter" idx="10"/>
          </p:nvPr>
        </p:nvSpPr>
        <p:spPr>
          <a:xfrm>
            <a:off x="333786" y="1776725"/>
            <a:ext cx="11653523" cy="3271408"/>
          </a:xfrm>
        </p:spPr>
        <p:txBody>
          <a:bodyPr/>
          <a:lstStyle/>
          <a:p>
            <a:pPr marL="457200" indent="-457200">
              <a:buFont typeface="Arial" panose="020B0604020202020204" pitchFamily="34" charset="0"/>
              <a:buChar char="•"/>
            </a:pPr>
            <a:r>
              <a:rPr lang="en-US" dirty="0">
                <a:latin typeface="+mn-lt"/>
              </a:rPr>
              <a:t>Loosely coupled</a:t>
            </a:r>
          </a:p>
          <a:p>
            <a:pPr marL="457200" indent="-457200">
              <a:buFont typeface="Arial" panose="020B0604020202020204" pitchFamily="34" charset="0"/>
              <a:buChar char="•"/>
            </a:pPr>
            <a:r>
              <a:rPr lang="en-US" dirty="0">
                <a:latin typeface="+mn-lt"/>
              </a:rPr>
              <a:t>Using the right tool for the right task</a:t>
            </a:r>
          </a:p>
          <a:p>
            <a:pPr marL="457200" indent="-457200">
              <a:buFont typeface="Arial" panose="020B0604020202020204" pitchFamily="34" charset="0"/>
              <a:buChar char="•"/>
            </a:pPr>
            <a:r>
              <a:rPr lang="en-US" dirty="0">
                <a:latin typeface="+mn-lt"/>
              </a:rPr>
              <a:t>Events vs. Commands</a:t>
            </a:r>
          </a:p>
          <a:p>
            <a:pPr marL="457200" indent="-457200">
              <a:buFont typeface="Arial" panose="020B0604020202020204" pitchFamily="34" charset="0"/>
              <a:buChar char="•"/>
            </a:pPr>
            <a:r>
              <a:rPr lang="en-US" dirty="0">
                <a:latin typeface="+mn-lt"/>
              </a:rPr>
              <a:t>Knowing the difference between Events and Telemetry / streams</a:t>
            </a:r>
          </a:p>
          <a:p>
            <a:pPr marL="457200" indent="-457200">
              <a:buFont typeface="Arial" panose="020B0604020202020204" pitchFamily="34" charset="0"/>
              <a:buChar char="•"/>
            </a:pPr>
            <a:r>
              <a:rPr lang="en-US" dirty="0">
                <a:latin typeface="+mn-lt"/>
              </a:rPr>
              <a:t>Idempotent</a:t>
            </a:r>
          </a:p>
        </p:txBody>
      </p:sp>
    </p:spTree>
    <p:extLst>
      <p:ext uri="{BB962C8B-B14F-4D97-AF65-F5344CB8AC3E}">
        <p14:creationId xmlns:p14="http://schemas.microsoft.com/office/powerpoint/2010/main" val="132814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07F1BF-70A0-465E-ADF9-A7562429594F}"/>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9086045" y="1433015"/>
            <a:ext cx="3105956" cy="5424014"/>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5028"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382847" y="199844"/>
            <a:ext cx="7378509"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References</a:t>
            </a:r>
          </a:p>
        </p:txBody>
      </p:sp>
      <p:sp>
        <p:nvSpPr>
          <p:cNvPr id="2" name="TextBox 1">
            <a:extLst>
              <a:ext uri="{FF2B5EF4-FFF2-40B4-BE49-F238E27FC236}">
                <a16:creationId xmlns:a16="http://schemas.microsoft.com/office/drawing/2014/main" id="{FB4AC445-FA86-4A1F-91BF-8DC69B4B449F}"/>
              </a:ext>
            </a:extLst>
          </p:cNvPr>
          <p:cNvSpPr txBox="1"/>
          <p:nvPr/>
        </p:nvSpPr>
        <p:spPr>
          <a:xfrm>
            <a:off x="382847" y="1864139"/>
            <a:ext cx="8578823" cy="185589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Documentation: </a:t>
            </a:r>
            <a:r>
              <a:rPr lang="en-US" sz="2400" dirty="0">
                <a:gradFill>
                  <a:gsLst>
                    <a:gs pos="2917">
                      <a:schemeClr val="tx1"/>
                    </a:gs>
                    <a:gs pos="30000">
                      <a:schemeClr val="tx1"/>
                    </a:gs>
                  </a:gsLst>
                  <a:lin ang="5400000" scaled="0"/>
                </a:gradFill>
                <a:hlinkClick r:id="rId4"/>
              </a:rPr>
              <a:t>https://azure.com/eventgrid</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Presentation &amp; Code: </a:t>
            </a:r>
            <a:r>
              <a:rPr lang="en-US" sz="2400" dirty="0">
                <a:gradFill>
                  <a:gsLst>
                    <a:gs pos="2917">
                      <a:schemeClr val="tx1"/>
                    </a:gs>
                    <a:gs pos="30000">
                      <a:schemeClr val="tx1"/>
                    </a:gs>
                  </a:gsLst>
                  <a:lin ang="5400000" scaled="0"/>
                </a:gradFill>
                <a:hlinkClick r:id="rId5"/>
              </a:rPr>
              <a:t>https://aka.ms/socalazure-eventgrid</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Event Viewer: </a:t>
            </a:r>
            <a:r>
              <a:rPr lang="en-US" sz="2400" dirty="0">
                <a:gradFill>
                  <a:gsLst>
                    <a:gs pos="2917">
                      <a:schemeClr val="tx1"/>
                    </a:gs>
                    <a:gs pos="30000">
                      <a:schemeClr val="tx1"/>
                    </a:gs>
                  </a:gsLst>
                  <a:lin ang="5400000" scaled="0"/>
                </a:gradFill>
                <a:hlinkClick r:id="rId6"/>
              </a:rPr>
              <a:t>https://aka.ms/eventgridviewer</a:t>
            </a:r>
            <a:r>
              <a:rPr lang="en-US" sz="2400" dirty="0">
                <a:gradFill>
                  <a:gsLst>
                    <a:gs pos="2917">
                      <a:schemeClr val="tx1"/>
                    </a:gs>
                    <a:gs pos="30000">
                      <a:schemeClr val="tx1"/>
                    </a:gs>
                  </a:gsLst>
                  <a:lin ang="5400000" scaled="0"/>
                </a:gradFill>
              </a:rPr>
              <a:t>   </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MSDN Article: </a:t>
            </a:r>
            <a:r>
              <a:rPr lang="en-US" sz="2400" dirty="0">
                <a:gradFill>
                  <a:gsLst>
                    <a:gs pos="2917">
                      <a:schemeClr val="tx1"/>
                    </a:gs>
                    <a:gs pos="30000">
                      <a:schemeClr val="tx1"/>
                    </a:gs>
                  </a:gsLst>
                  <a:lin ang="5400000" scaled="0"/>
                </a:gradFill>
                <a:hlinkClick r:id="rId7"/>
              </a:rPr>
              <a:t>https://aka.ms/eventgridarticle</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140081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76EB-B7AD-4A3C-845C-CBC446F071E1}"/>
              </a:ext>
            </a:extLst>
          </p:cNvPr>
          <p:cNvSpPr>
            <a:spLocks noGrp="1"/>
          </p:cNvSpPr>
          <p:nvPr>
            <p:ph type="title"/>
          </p:nvPr>
        </p:nvSpPr>
        <p:spPr/>
        <p:txBody>
          <a:bodyPr/>
          <a:lstStyle/>
          <a:p>
            <a:r>
              <a:rPr lang="en-US" dirty="0">
                <a:solidFill>
                  <a:schemeClr val="bg1"/>
                </a:solidFill>
              </a:rPr>
              <a:t>Demo: Events</a:t>
            </a:r>
          </a:p>
        </p:txBody>
      </p:sp>
      <p:sp>
        <p:nvSpPr>
          <p:cNvPr id="3" name="Rectangle 2">
            <a:extLst>
              <a:ext uri="{FF2B5EF4-FFF2-40B4-BE49-F238E27FC236}">
                <a16:creationId xmlns:a16="http://schemas.microsoft.com/office/drawing/2014/main" id="{B94F557E-473B-4235-A4F3-87CCFA603A28}"/>
              </a:ext>
            </a:extLst>
          </p:cNvPr>
          <p:cNvSpPr/>
          <p:nvPr/>
        </p:nvSpPr>
        <p:spPr>
          <a:xfrm>
            <a:off x="1700420" y="4314544"/>
            <a:ext cx="9925050" cy="369332"/>
          </a:xfrm>
          <a:prstGeom prst="rect">
            <a:avLst/>
          </a:prstGeom>
        </p:spPr>
        <p:txBody>
          <a:bodyPr wrap="square">
            <a:spAutoFit/>
          </a:bodyPr>
          <a:lstStyle/>
          <a:p>
            <a:r>
              <a:rPr lang="de-DE" dirty="0">
                <a:hlinkClick r:id="rId2"/>
              </a:rPr>
              <a:t>https://docs.microsoft.com/en-us/azure/event-grid/blob-event-quickstart-portal</a:t>
            </a:r>
            <a:r>
              <a:rPr lang="de-DE" dirty="0"/>
              <a:t> </a:t>
            </a:r>
          </a:p>
        </p:txBody>
      </p:sp>
      <p:sp>
        <p:nvSpPr>
          <p:cNvPr id="7" name="TextBox 6">
            <a:extLst>
              <a:ext uri="{FF2B5EF4-FFF2-40B4-BE49-F238E27FC236}">
                <a16:creationId xmlns:a16="http://schemas.microsoft.com/office/drawing/2014/main" id="{67FE4770-AE8C-452B-B87A-EA5039CC3E17}"/>
              </a:ext>
            </a:extLst>
          </p:cNvPr>
          <p:cNvSpPr txBox="1"/>
          <p:nvPr/>
        </p:nvSpPr>
        <p:spPr>
          <a:xfrm>
            <a:off x="1700420" y="3516179"/>
            <a:ext cx="9863049" cy="369332"/>
          </a:xfrm>
          <a:prstGeom prst="rect">
            <a:avLst/>
          </a:prstGeom>
          <a:noFill/>
        </p:spPr>
        <p:txBody>
          <a:bodyPr wrap="square">
            <a:spAutoFit/>
          </a:bodyPr>
          <a:lstStyle/>
          <a:p>
            <a:r>
              <a:rPr lang="en-US" dirty="0">
                <a:hlinkClick r:id="rId3"/>
              </a:rPr>
              <a:t>https://docs.microsoft.com/en-us/azure/event-grid/custom-event-quickstart-portal</a:t>
            </a:r>
            <a:endParaRPr lang="en-DE" dirty="0"/>
          </a:p>
        </p:txBody>
      </p:sp>
    </p:spTree>
    <p:extLst>
      <p:ext uri="{BB962C8B-B14F-4D97-AF65-F5344CB8AC3E}">
        <p14:creationId xmlns:p14="http://schemas.microsoft.com/office/powerpoint/2010/main" val="4015074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1528737"/>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Asynchronous enterprise messaging </a:t>
            </a:r>
          </a:p>
          <a:p>
            <a:pPr marL="0" marR="0" lvl="0" indent="0" algn="ctr" defTabSz="896214" rtl="0" eaLnBrk="1" fontAlgn="auto" latinLnBrk="0" hangingPunct="1">
              <a:lnSpc>
                <a:spcPct val="90000"/>
              </a:lnSpc>
              <a:spcBef>
                <a:spcPts val="0"/>
              </a:spcBef>
              <a:spcAft>
                <a:spcPts val="588"/>
              </a:spcAft>
              <a:buClrTx/>
              <a:buSzTx/>
              <a:buFontTx/>
              <a:buNone/>
              <a:tabLst/>
              <a:defRPr/>
            </a:pPr>
            <a:endParaRPr lang="en-US" sz="1567" kern="0" dirty="0">
              <a:solidFill>
                <a:srgbClr val="F8F8F8"/>
              </a:solidFill>
              <a:latin typeface="Segoe UI"/>
            </a:endParaRPr>
          </a:p>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Load-leveling, duplication detection, ordering, etc.</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Secure two-way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dirty="0">
                <a:ln>
                  <a:noFill/>
                </a:ln>
                <a:solidFill>
                  <a:srgbClr val="F8F8F8"/>
                </a:solidFill>
                <a:effectLst/>
                <a:uLnTx/>
                <a:uFillTx/>
                <a:latin typeface="Segoe UI"/>
                <a:ea typeface="+mn-ea"/>
                <a:cs typeface="+mn-cs"/>
              </a:rPr>
              <a:t>Cross-cloud reactive </a:t>
            </a:r>
            <a:r>
              <a:rPr kumimoji="0" lang="en-US" sz="1567" b="0" i="0" u="none" strike="noStrike" kern="0" cap="none" spc="0" normalizeH="0" baseline="0" noProof="0" dirty="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dirty="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dirty="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978803" y="0"/>
            <a:ext cx="4213197" cy="681716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2371589" y="2920923"/>
            <a:ext cx="3683216" cy="941887"/>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Thank You!</a:t>
            </a:r>
          </a:p>
        </p:txBody>
      </p:sp>
    </p:spTree>
    <p:extLst>
      <p:ext uri="{BB962C8B-B14F-4D97-AF65-F5344CB8AC3E}">
        <p14:creationId xmlns:p14="http://schemas.microsoft.com/office/powerpoint/2010/main" val="123154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CCC1-09CD-4BE4-8B1D-828AFEE68BF8}"/>
              </a:ext>
            </a:extLst>
          </p:cNvPr>
          <p:cNvSpPr>
            <a:spLocks noGrp="1"/>
          </p:cNvSpPr>
          <p:nvPr>
            <p:ph type="title"/>
          </p:nvPr>
        </p:nvSpPr>
        <p:spPr/>
        <p:txBody>
          <a:bodyPr/>
          <a:lstStyle/>
          <a:p>
            <a:r>
              <a:rPr lang="en-US" dirty="0"/>
              <a:t>Grids, Bus, Hubs &amp; Co.</a:t>
            </a:r>
          </a:p>
        </p:txBody>
      </p:sp>
      <p:graphicFrame>
        <p:nvGraphicFramePr>
          <p:cNvPr id="5" name="Table 4">
            <a:extLst>
              <a:ext uri="{FF2B5EF4-FFF2-40B4-BE49-F238E27FC236}">
                <a16:creationId xmlns:a16="http://schemas.microsoft.com/office/drawing/2014/main" id="{9BCECB83-9094-4469-87ED-712F64A1EF61}"/>
              </a:ext>
            </a:extLst>
          </p:cNvPr>
          <p:cNvGraphicFramePr>
            <a:graphicFrameLocks noGrp="1"/>
          </p:cNvGraphicFramePr>
          <p:nvPr>
            <p:extLst>
              <p:ext uri="{D42A27DB-BD31-4B8C-83A1-F6EECF244321}">
                <p14:modId xmlns:p14="http://schemas.microsoft.com/office/powerpoint/2010/main" val="2330130728"/>
              </p:ext>
            </p:extLst>
          </p:nvPr>
        </p:nvGraphicFramePr>
        <p:xfrm>
          <a:off x="588263" y="1223971"/>
          <a:ext cx="11237978" cy="5190427"/>
        </p:xfrm>
        <a:graphic>
          <a:graphicData uri="http://schemas.openxmlformats.org/drawingml/2006/table">
            <a:tbl>
              <a:tblPr firstRow="1" bandRow="1">
                <a:tableStyleId>{5C22544A-7EE6-4342-B048-85BDC9FD1C3A}</a:tableStyleId>
              </a:tblPr>
              <a:tblGrid>
                <a:gridCol w="2698036">
                  <a:extLst>
                    <a:ext uri="{9D8B030D-6E8A-4147-A177-3AD203B41FA5}">
                      <a16:colId xmlns:a16="http://schemas.microsoft.com/office/drawing/2014/main" val="1714116849"/>
                    </a:ext>
                  </a:extLst>
                </a:gridCol>
                <a:gridCol w="8539942">
                  <a:extLst>
                    <a:ext uri="{9D8B030D-6E8A-4147-A177-3AD203B41FA5}">
                      <a16:colId xmlns:a16="http://schemas.microsoft.com/office/drawing/2014/main" val="148864502"/>
                    </a:ext>
                  </a:extLst>
                </a:gridCol>
              </a:tblGrid>
              <a:tr h="599662">
                <a:tc>
                  <a:txBody>
                    <a:bodyPr/>
                    <a:lstStyle/>
                    <a:p>
                      <a:r>
                        <a:rPr lang="en-US" dirty="0"/>
                        <a:t>Service</a:t>
                      </a:r>
                    </a:p>
                  </a:txBody>
                  <a:tcPr/>
                </a:tc>
                <a:tc>
                  <a:txBody>
                    <a:bodyPr/>
                    <a:lstStyle/>
                    <a:p>
                      <a:r>
                        <a:rPr lang="en-US" dirty="0"/>
                        <a:t>Purpose</a:t>
                      </a:r>
                    </a:p>
                  </a:txBody>
                  <a:tcPr/>
                </a:tc>
                <a:extLst>
                  <a:ext uri="{0D108BD9-81ED-4DB2-BD59-A6C34878D82A}">
                    <a16:rowId xmlns:a16="http://schemas.microsoft.com/office/drawing/2014/main" val="2053160808"/>
                  </a:ext>
                </a:extLst>
              </a:tr>
              <a:tr h="864009">
                <a:tc>
                  <a:txBody>
                    <a:bodyPr/>
                    <a:lstStyle/>
                    <a:p>
                      <a:r>
                        <a:rPr lang="en-US" dirty="0"/>
                        <a:t>Service Bus</a:t>
                      </a:r>
                    </a:p>
                  </a:txBody>
                  <a:tcPr/>
                </a:tc>
                <a:tc>
                  <a:txBody>
                    <a:bodyPr/>
                    <a:lstStyle/>
                    <a:p>
                      <a:r>
                        <a:rPr lang="en-US" dirty="0"/>
                        <a:t>Used for integration scenarios. </a:t>
                      </a:r>
                    </a:p>
                    <a:p>
                      <a:r>
                        <a:rPr lang="en-US" dirty="0"/>
                        <a:t>Supports many integration patterns and reliable messaging.</a:t>
                      </a:r>
                    </a:p>
                    <a:p>
                      <a:r>
                        <a:rPr lang="en-US" dirty="0"/>
                        <a:t>Web Service API style ‘MESSAGE’</a:t>
                      </a:r>
                    </a:p>
                  </a:txBody>
                  <a:tcPr/>
                </a:tc>
                <a:extLst>
                  <a:ext uri="{0D108BD9-81ED-4DB2-BD59-A6C34878D82A}">
                    <a16:rowId xmlns:a16="http://schemas.microsoft.com/office/drawing/2014/main" val="2722967776"/>
                  </a:ext>
                </a:extLst>
              </a:tr>
              <a:tr h="604807">
                <a:tc>
                  <a:txBody>
                    <a:bodyPr/>
                    <a:lstStyle/>
                    <a:p>
                      <a:r>
                        <a:rPr lang="en-US" dirty="0"/>
                        <a:t>Relays</a:t>
                      </a:r>
                    </a:p>
                  </a:txBody>
                  <a:tcPr/>
                </a:tc>
                <a:tc>
                  <a:txBody>
                    <a:bodyPr/>
                    <a:lstStyle/>
                    <a:p>
                      <a:r>
                        <a:rPr lang="en-US" dirty="0"/>
                        <a:t>Used for integration scenarios with NAT</a:t>
                      </a:r>
                    </a:p>
                    <a:p>
                      <a:r>
                        <a:rPr lang="en-US" dirty="0" err="1"/>
                        <a:t>WebService</a:t>
                      </a:r>
                      <a:r>
                        <a:rPr lang="en-US" dirty="0"/>
                        <a:t> API style RPC through broker.</a:t>
                      </a:r>
                    </a:p>
                  </a:txBody>
                  <a:tcPr/>
                </a:tc>
                <a:extLst>
                  <a:ext uri="{0D108BD9-81ED-4DB2-BD59-A6C34878D82A}">
                    <a16:rowId xmlns:a16="http://schemas.microsoft.com/office/drawing/2014/main" val="4071947012"/>
                  </a:ext>
                </a:extLst>
              </a:tr>
              <a:tr h="599662">
                <a:tc>
                  <a:txBody>
                    <a:bodyPr/>
                    <a:lstStyle/>
                    <a:p>
                      <a:r>
                        <a:rPr lang="en-US" dirty="0"/>
                        <a:t>EventGrid</a:t>
                      </a:r>
                    </a:p>
                  </a:txBody>
                  <a:tcPr/>
                </a:tc>
                <a:tc>
                  <a:txBody>
                    <a:bodyPr/>
                    <a:lstStyle/>
                    <a:p>
                      <a:r>
                        <a:rPr lang="en-US" dirty="0"/>
                        <a:t>Higher level messaging.</a:t>
                      </a:r>
                    </a:p>
                    <a:p>
                      <a:r>
                        <a:rPr lang="en-US" dirty="0"/>
                        <a:t>Topic Subscription Management</a:t>
                      </a:r>
                    </a:p>
                  </a:txBody>
                  <a:tcPr/>
                </a:tc>
                <a:extLst>
                  <a:ext uri="{0D108BD9-81ED-4DB2-BD59-A6C34878D82A}">
                    <a16:rowId xmlns:a16="http://schemas.microsoft.com/office/drawing/2014/main" val="2441690407"/>
                  </a:ext>
                </a:extLst>
              </a:tr>
              <a:tr h="60480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8926303"/>
                  </a:ext>
                </a:extLst>
              </a:tr>
              <a:tr h="599662">
                <a:tc>
                  <a:txBody>
                    <a:bodyPr/>
                    <a:lstStyle/>
                    <a:p>
                      <a:r>
                        <a:rPr lang="en-US" dirty="0"/>
                        <a:t>EventHub</a:t>
                      </a:r>
                    </a:p>
                  </a:txBody>
                  <a:tcPr/>
                </a:tc>
                <a:tc>
                  <a:txBody>
                    <a:bodyPr/>
                    <a:lstStyle/>
                    <a:p>
                      <a:r>
                        <a:rPr lang="en-US" dirty="0"/>
                        <a:t>Event Streaming </a:t>
                      </a:r>
                    </a:p>
                  </a:txBody>
                  <a:tcPr/>
                </a:tc>
                <a:extLst>
                  <a:ext uri="{0D108BD9-81ED-4DB2-BD59-A6C34878D82A}">
                    <a16:rowId xmlns:a16="http://schemas.microsoft.com/office/drawing/2014/main" val="2874174030"/>
                  </a:ext>
                </a:extLst>
              </a:tr>
              <a:tr h="604807">
                <a:tc>
                  <a:txBody>
                    <a:bodyPr/>
                    <a:lstStyle/>
                    <a:p>
                      <a:r>
                        <a:rPr lang="en-US" dirty="0"/>
                        <a:t>IotHub</a:t>
                      </a:r>
                    </a:p>
                  </a:txBody>
                  <a:tcPr/>
                </a:tc>
                <a:tc>
                  <a:txBody>
                    <a:bodyPr/>
                    <a:lstStyle/>
                    <a:p>
                      <a:r>
                        <a:rPr lang="en-US" dirty="0"/>
                        <a:t>Event Streaming for telemetry events</a:t>
                      </a:r>
                    </a:p>
                    <a:p>
                      <a:r>
                        <a:rPr lang="en-US" dirty="0"/>
                        <a:t>Support for twins, commands, device management etc.</a:t>
                      </a:r>
                    </a:p>
                  </a:txBody>
                  <a:tcPr/>
                </a:tc>
                <a:extLst>
                  <a:ext uri="{0D108BD9-81ED-4DB2-BD59-A6C34878D82A}">
                    <a16:rowId xmlns:a16="http://schemas.microsoft.com/office/drawing/2014/main" val="753051583"/>
                  </a:ext>
                </a:extLst>
              </a:tr>
              <a:tr h="599662">
                <a:tc>
                  <a:txBody>
                    <a:bodyPr/>
                    <a:lstStyle/>
                    <a:p>
                      <a:r>
                        <a:rPr lang="en-US" dirty="0"/>
                        <a:t>EventGrid on Edge</a:t>
                      </a:r>
                    </a:p>
                  </a:txBody>
                  <a:tcPr/>
                </a:tc>
                <a:tc>
                  <a:txBody>
                    <a:bodyPr/>
                    <a:lstStyle/>
                    <a:p>
                      <a:r>
                        <a:rPr lang="en-US" dirty="0"/>
                        <a:t>For IoT purposes. Running on </a:t>
                      </a:r>
                      <a:r>
                        <a:rPr lang="en-US" dirty="0" err="1"/>
                        <a:t>IoTEdge</a:t>
                      </a:r>
                      <a:r>
                        <a:rPr lang="en-US" dirty="0"/>
                        <a:t> in </a:t>
                      </a:r>
                      <a:r>
                        <a:rPr lang="en-US"/>
                        <a:t>Docker Container.</a:t>
                      </a:r>
                      <a:endParaRPr lang="en-US" dirty="0"/>
                    </a:p>
                  </a:txBody>
                  <a:tcPr/>
                </a:tc>
                <a:extLst>
                  <a:ext uri="{0D108BD9-81ED-4DB2-BD59-A6C34878D82A}">
                    <a16:rowId xmlns:a16="http://schemas.microsoft.com/office/drawing/2014/main" val="1732792022"/>
                  </a:ext>
                </a:extLst>
              </a:tr>
            </a:tbl>
          </a:graphicData>
        </a:graphic>
      </p:graphicFrame>
    </p:spTree>
    <p:extLst>
      <p:ext uri="{BB962C8B-B14F-4D97-AF65-F5344CB8AC3E}">
        <p14:creationId xmlns:p14="http://schemas.microsoft.com/office/powerpoint/2010/main" val="3966377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AE14CE-7B57-41CD-81E4-CE09AA08A911}"/>
              </a:ext>
            </a:extLst>
          </p:cNvPr>
          <p:cNvSpPr txBox="1"/>
          <p:nvPr/>
        </p:nvSpPr>
        <p:spPr>
          <a:xfrm>
            <a:off x="2121175" y="631590"/>
            <a:ext cx="286969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Messaging</a:t>
            </a:r>
            <a:endParaRPr kumimoji="0" lang="de-DE"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7" name="Textfeld 16">
            <a:extLst>
              <a:ext uri="{FF2B5EF4-FFF2-40B4-BE49-F238E27FC236}">
                <a16:creationId xmlns:a16="http://schemas.microsoft.com/office/drawing/2014/main" id="{119665AB-1416-4823-BB4F-C9A3DF71BCB7}"/>
              </a:ext>
            </a:extLst>
          </p:cNvPr>
          <p:cNvSpPr txBox="1"/>
          <p:nvPr/>
        </p:nvSpPr>
        <p:spPr>
          <a:xfrm>
            <a:off x="7889279" y="631590"/>
            <a:ext cx="232935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Eventing</a:t>
            </a:r>
            <a:endParaRPr kumimoji="0" lang="de-DE" sz="440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4" name="Ellipse 3">
            <a:extLst>
              <a:ext uri="{FF2B5EF4-FFF2-40B4-BE49-F238E27FC236}">
                <a16:creationId xmlns:a16="http://schemas.microsoft.com/office/drawing/2014/main" id="{612C7FD6-5BEF-43D6-BEC4-A800256DFE1A}"/>
              </a:ext>
            </a:extLst>
          </p:cNvPr>
          <p:cNvSpPr/>
          <p:nvPr/>
        </p:nvSpPr>
        <p:spPr>
          <a:xfrm>
            <a:off x="102932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8" name="Ellipse 17">
            <a:extLst>
              <a:ext uri="{FF2B5EF4-FFF2-40B4-BE49-F238E27FC236}">
                <a16:creationId xmlns:a16="http://schemas.microsoft.com/office/drawing/2014/main" id="{0AC48D8E-AF8B-466D-A27B-076EB71BE356}"/>
              </a:ext>
            </a:extLst>
          </p:cNvPr>
          <p:cNvSpPr/>
          <p:nvPr/>
        </p:nvSpPr>
        <p:spPr>
          <a:xfrm>
            <a:off x="470648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B</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8" name="Gerade Verbindung mit Pfeil 7">
            <a:extLst>
              <a:ext uri="{FF2B5EF4-FFF2-40B4-BE49-F238E27FC236}">
                <a16:creationId xmlns:a16="http://schemas.microsoft.com/office/drawing/2014/main" id="{F6BBF7F5-1775-4541-8385-42DA79AF98C5}"/>
              </a:ext>
            </a:extLst>
          </p:cNvPr>
          <p:cNvCxnSpPr>
            <a:stCxn id="4" idx="7"/>
            <a:endCxn id="18" idx="1"/>
          </p:cNvCxnSpPr>
          <p:nvPr/>
        </p:nvCxnSpPr>
        <p:spPr>
          <a:xfrm rot="5400000" flipH="1" flipV="1">
            <a:off x="3328912"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7">
            <a:extLst>
              <a:ext uri="{FF2B5EF4-FFF2-40B4-BE49-F238E27FC236}">
                <a16:creationId xmlns:a16="http://schemas.microsoft.com/office/drawing/2014/main" id="{9791EBA4-43F1-4B5D-991A-FE1DA92366C4}"/>
              </a:ext>
            </a:extLst>
          </p:cNvPr>
          <p:cNvCxnSpPr>
            <a:cxnSpLocks/>
            <a:stCxn id="18" idx="3"/>
            <a:endCxn id="4" idx="5"/>
          </p:cNvCxnSpPr>
          <p:nvPr/>
        </p:nvCxnSpPr>
        <p:spPr>
          <a:xfrm rot="5400000">
            <a:off x="3328913" y="1776180"/>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11EAFF4A-87EE-4EF2-A980-D4298E413185}"/>
              </a:ext>
            </a:extLst>
          </p:cNvPr>
          <p:cNvSpPr/>
          <p:nvPr/>
        </p:nvSpPr>
        <p:spPr>
          <a:xfrm>
            <a:off x="2955160"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25" name="Gerade Verbindung mit Pfeil 7">
            <a:extLst>
              <a:ext uri="{FF2B5EF4-FFF2-40B4-BE49-F238E27FC236}">
                <a16:creationId xmlns:a16="http://schemas.microsoft.com/office/drawing/2014/main" id="{AF4CE867-2D38-4C5E-9511-F490BA749546}"/>
              </a:ext>
            </a:extLst>
          </p:cNvPr>
          <p:cNvCxnSpPr>
            <a:cxnSpLocks/>
            <a:stCxn id="4" idx="6"/>
            <a:endCxn id="24" idx="0"/>
          </p:cNvCxnSpPr>
          <p:nvPr/>
        </p:nvCxnSpPr>
        <p:spPr>
          <a:xfrm>
            <a:off x="1951340"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7">
            <a:extLst>
              <a:ext uri="{FF2B5EF4-FFF2-40B4-BE49-F238E27FC236}">
                <a16:creationId xmlns:a16="http://schemas.microsoft.com/office/drawing/2014/main" id="{A876B126-FF1A-46F3-B41C-33F1D5E716C2}"/>
              </a:ext>
            </a:extLst>
          </p:cNvPr>
          <p:cNvCxnSpPr>
            <a:cxnSpLocks/>
            <a:stCxn id="24" idx="6"/>
            <a:endCxn id="18" idx="4"/>
          </p:cNvCxnSpPr>
          <p:nvPr/>
        </p:nvCxnSpPr>
        <p:spPr>
          <a:xfrm flipV="1">
            <a:off x="3877180" y="3429000"/>
            <a:ext cx="1290315"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7">
            <a:extLst>
              <a:ext uri="{FF2B5EF4-FFF2-40B4-BE49-F238E27FC236}">
                <a16:creationId xmlns:a16="http://schemas.microsoft.com/office/drawing/2014/main" id="{1870B987-5850-4FE2-9822-6F505EB45C44}"/>
              </a:ext>
            </a:extLst>
          </p:cNvPr>
          <p:cNvCxnSpPr>
            <a:cxnSpLocks/>
            <a:stCxn id="24" idx="2"/>
            <a:endCxn id="4" idx="4"/>
          </p:cNvCxnSpPr>
          <p:nvPr/>
        </p:nvCxnSpPr>
        <p:spPr>
          <a:xfrm rot="10800000">
            <a:off x="1490330" y="3429000"/>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3E31CCFF-0D65-4D82-87F5-DFC71028727B}"/>
              </a:ext>
            </a:extLst>
          </p:cNvPr>
          <p:cNvSpPr/>
          <p:nvPr/>
        </p:nvSpPr>
        <p:spPr>
          <a:xfrm>
            <a:off x="6632325"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39" name="Ellipse 38">
            <a:extLst>
              <a:ext uri="{FF2B5EF4-FFF2-40B4-BE49-F238E27FC236}">
                <a16:creationId xmlns:a16="http://schemas.microsoft.com/office/drawing/2014/main" id="{C3C8B9A2-9DD3-49F4-A972-CAC2D0BCB944}"/>
              </a:ext>
            </a:extLst>
          </p:cNvPr>
          <p:cNvSpPr/>
          <p:nvPr/>
        </p:nvSpPr>
        <p:spPr>
          <a:xfrm>
            <a:off x="10309490" y="2471514"/>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0" name="Gerade Verbindung mit Pfeil 7">
            <a:extLst>
              <a:ext uri="{FF2B5EF4-FFF2-40B4-BE49-F238E27FC236}">
                <a16:creationId xmlns:a16="http://schemas.microsoft.com/office/drawing/2014/main" id="{7DC3A660-9476-4B23-A15A-035A1C90A99F}"/>
              </a:ext>
            </a:extLst>
          </p:cNvPr>
          <p:cNvCxnSpPr>
            <a:stCxn id="38" idx="7"/>
            <a:endCxn id="39" idx="1"/>
          </p:cNvCxnSpPr>
          <p:nvPr/>
        </p:nvCxnSpPr>
        <p:spPr>
          <a:xfrm rot="5400000" flipH="1" flipV="1">
            <a:off x="8931917" y="1099136"/>
            <a:ext cx="12700" cy="3025199"/>
          </a:xfrm>
          <a:prstGeom prst="curvedConnector3">
            <a:avLst>
              <a:gd name="adj1" fmla="val 290410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840567D1-24D5-465B-8ED6-3D64994FD375}"/>
              </a:ext>
            </a:extLst>
          </p:cNvPr>
          <p:cNvSpPr/>
          <p:nvPr/>
        </p:nvSpPr>
        <p:spPr>
          <a:xfrm>
            <a:off x="8558165" y="4490277"/>
            <a:ext cx="922020" cy="957486"/>
          </a:xfrm>
          <a:prstGeom prst="ellipse">
            <a:avLst/>
          </a:prstGeom>
          <a:solidFill>
            <a:schemeClr val="accent2">
              <a:lumMod val="90000"/>
              <a:lumOff val="1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t>
            </a:r>
            <a:endParaRPr kumimoji="0" lang="de-DE"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cxnSp>
        <p:nvCxnSpPr>
          <p:cNvPr id="43" name="Gerade Verbindung mit Pfeil 7">
            <a:extLst>
              <a:ext uri="{FF2B5EF4-FFF2-40B4-BE49-F238E27FC236}">
                <a16:creationId xmlns:a16="http://schemas.microsoft.com/office/drawing/2014/main" id="{EEA4DB16-CA22-4AE7-8AE4-73F948788954}"/>
              </a:ext>
            </a:extLst>
          </p:cNvPr>
          <p:cNvCxnSpPr>
            <a:cxnSpLocks/>
            <a:stCxn id="38" idx="6"/>
            <a:endCxn id="42" idx="0"/>
          </p:cNvCxnSpPr>
          <p:nvPr/>
        </p:nvCxnSpPr>
        <p:spPr>
          <a:xfrm>
            <a:off x="7554345" y="2950257"/>
            <a:ext cx="1464830" cy="15400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40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9493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2696</Words>
  <Application>Microsoft Office PowerPoint</Application>
  <PresentationFormat>Widescreen</PresentationFormat>
  <Paragraphs>400</Paragraphs>
  <Slides>30</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PowerPoint Presentation</vt:lpstr>
      <vt:lpstr>PowerPoint Presentation</vt:lpstr>
      <vt:lpstr>Azure Messaging Services</vt:lpstr>
      <vt:lpstr>Grids, Bus, Hubs &amp; Co.</vt:lpstr>
      <vt:lpstr>PowerPoint Presentation</vt:lpstr>
      <vt:lpstr>PowerPoint Presentation</vt:lpstr>
      <vt:lpstr>PowerPoint Presentation</vt:lpstr>
      <vt:lpstr>PowerPoint Presentation</vt:lpstr>
      <vt:lpstr>PowerPoint Presentation</vt:lpstr>
      <vt:lpstr>Azure Event Grid</vt:lpstr>
      <vt:lpstr>Scenarios</vt:lpstr>
      <vt:lpstr>PowerPoint Presentation</vt:lpstr>
      <vt:lpstr>PowerPoint Presentation</vt:lpstr>
      <vt:lpstr>PowerPoint Presentation</vt:lpstr>
      <vt:lpstr>Concepts</vt:lpstr>
      <vt:lpstr>Comparison of Services</vt:lpstr>
      <vt:lpstr>Event Schema</vt:lpstr>
      <vt:lpstr>Subscription Validation</vt:lpstr>
      <vt:lpstr>Publish with .NET SDK</vt:lpstr>
      <vt:lpstr>Publish with HttpClient</vt:lpstr>
      <vt:lpstr>Handling an Event (Azure Function v2)</vt:lpstr>
      <vt:lpstr>Custom GridEvent class</vt:lpstr>
      <vt:lpstr>Demo: Feedback Events</vt:lpstr>
      <vt:lpstr>Cloud Events</vt:lpstr>
      <vt:lpstr>CloudEvent schema</vt:lpstr>
      <vt:lpstr>Guiding Principles</vt:lpstr>
      <vt:lpstr>Key Takeaways</vt:lpstr>
      <vt:lpstr>PowerPoint Presentation</vt:lpstr>
      <vt:lpstr>Demo: Events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Damir Dobric</cp:lastModifiedBy>
  <cp:revision>229</cp:revision>
  <dcterms:created xsi:type="dcterms:W3CDTF">2018-01-22T17:15:05Z</dcterms:created>
  <dcterms:modified xsi:type="dcterms:W3CDTF">2021-07-04T11:19:19Z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