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3" r:id="rId4"/>
    <p:sldMasterId id="2147485492" r:id="rId5"/>
  </p:sldMasterIdLst>
  <p:notesMasterIdLst>
    <p:notesMasterId r:id="rId32"/>
  </p:notesMasterIdLst>
  <p:handoutMasterIdLst>
    <p:handoutMasterId r:id="rId33"/>
  </p:handoutMasterIdLst>
  <p:sldIdLst>
    <p:sldId id="2054" r:id="rId6"/>
    <p:sldId id="2146846971" r:id="rId7"/>
    <p:sldId id="2082" r:id="rId8"/>
    <p:sldId id="2051" r:id="rId9"/>
    <p:sldId id="2146846973" r:id="rId10"/>
    <p:sldId id="2146846972" r:id="rId11"/>
    <p:sldId id="2146846974" r:id="rId12"/>
    <p:sldId id="571" r:id="rId13"/>
    <p:sldId id="2146846976" r:id="rId14"/>
    <p:sldId id="2146846978" r:id="rId15"/>
    <p:sldId id="2146846975" r:id="rId16"/>
    <p:sldId id="2146846990" r:id="rId17"/>
    <p:sldId id="2146846977" r:id="rId18"/>
    <p:sldId id="2146846979" r:id="rId19"/>
    <p:sldId id="2146846980" r:id="rId20"/>
    <p:sldId id="2146846981" r:id="rId21"/>
    <p:sldId id="2146846986" r:id="rId22"/>
    <p:sldId id="2146846987" r:id="rId23"/>
    <p:sldId id="2146846985" r:id="rId24"/>
    <p:sldId id="2146846982" r:id="rId25"/>
    <p:sldId id="2146846983" r:id="rId26"/>
    <p:sldId id="2146846984" r:id="rId27"/>
    <p:sldId id="2146846988" r:id="rId28"/>
    <p:sldId id="2146846989" r:id="rId29"/>
    <p:sldId id="2078" r:id="rId30"/>
    <p:sldId id="1532" r:id="rId3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" id="{38B656EC-D568-4EF7-8842-9FA1AE1192C9}">
          <p14:sldIdLst>
            <p14:sldId id="2054"/>
            <p14:sldId id="2146846971"/>
            <p14:sldId id="2082"/>
            <p14:sldId id="2051"/>
            <p14:sldId id="2146846973"/>
            <p14:sldId id="2146846972"/>
            <p14:sldId id="2146846974"/>
            <p14:sldId id="571"/>
            <p14:sldId id="2146846976"/>
            <p14:sldId id="2146846978"/>
            <p14:sldId id="2146846975"/>
            <p14:sldId id="2146846990"/>
            <p14:sldId id="2146846977"/>
            <p14:sldId id="2146846979"/>
            <p14:sldId id="2146846980"/>
            <p14:sldId id="2146846981"/>
            <p14:sldId id="2146846986"/>
            <p14:sldId id="2146846987"/>
            <p14:sldId id="2146846985"/>
            <p14:sldId id="2146846982"/>
            <p14:sldId id="2146846983"/>
            <p14:sldId id="2146846984"/>
            <p14:sldId id="2146846988"/>
            <p14:sldId id="2146846989"/>
            <p14:sldId id="2078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C85DD2-0B21-7C4B-5F95-66271721D87A}" name="Alyssa Jones" initials="AJ" userId="S::v-alyjones@microsoft.com::58f679e5-ed98-4ef2-abc3-9405ea05e81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6666"/>
    <a:srgbClr val="000000"/>
    <a:srgbClr val="8661C5"/>
    <a:srgbClr val="D59DFF"/>
    <a:srgbClr val="50E6FF"/>
    <a:srgbClr val="0069BA"/>
    <a:srgbClr val="9BF00B"/>
    <a:srgbClr val="0F780F"/>
    <a:srgbClr val="10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5118" autoAdjust="0"/>
  </p:normalViewPr>
  <p:slideViewPr>
    <p:cSldViewPr snapToGrid="0">
      <p:cViewPr>
        <p:scale>
          <a:sx n="97" d="100"/>
          <a:sy n="97" d="100"/>
        </p:scale>
        <p:origin x="36" y="156"/>
      </p:cViewPr>
      <p:guideLst/>
    </p:cSldViewPr>
  </p:slideViewPr>
  <p:outlineViewPr>
    <p:cViewPr>
      <p:scale>
        <a:sx n="33" d="100"/>
        <a:sy n="33" d="100"/>
      </p:scale>
      <p:origin x="0" y="-1092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22143"/>
    </p:cViewPr>
  </p:sorterViewPr>
  <p:notesViewPr>
    <p:cSldViewPr snapToGrid="0" showGuides="1">
      <p:cViewPr varScale="1">
        <p:scale>
          <a:sx n="83" d="100"/>
          <a:sy n="83" d="100"/>
        </p:scale>
        <p:origin x="2955" y="3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daenet.sharepoint.com/sites/Projects/herth-buss/Shared%20Documents/ProductIdentification/Docu/PI%20measur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ydaenet.sharepoint.com/sites/Projects/herth-buss/Shared%20Documents/ProductIdentification/Docu/PI%20measure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</a:t>
            </a:r>
            <a:r>
              <a:rPr lang="en-US" baseline="0"/>
              <a:t> of bussy requests as function of repeats </a:t>
            </a:r>
          </a:p>
          <a:p>
            <a:pPr>
              <a:defRPr/>
            </a:pPr>
            <a:r>
              <a:rPr lang="en-US" baseline="0"/>
              <a:t>by constant delay time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>
        <c:manualLayout>
          <c:layoutTarget val="inner"/>
          <c:xMode val="edge"/>
          <c:yMode val="edge"/>
          <c:x val="4.7947262549017933E-2"/>
          <c:y val="7.407407407407407E-2"/>
          <c:w val="0.9116103953537481"/>
          <c:h val="0.71413129686582855"/>
        </c:manualLayout>
      </c:layout>
      <c:lineChart>
        <c:grouping val="standard"/>
        <c:varyColors val="0"/>
        <c:ser>
          <c:idx val="0"/>
          <c:order val="0"/>
          <c:tx>
            <c:strRef>
              <c:f>Meassurments!$G$2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Meassurments!$D$173:$D$191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Meassurments!$B$2:$B$20</c:f>
              <c:numCache>
                <c:formatCode>General</c:formatCode>
                <c:ptCount val="19"/>
                <c:pt idx="0">
                  <c:v>53</c:v>
                </c:pt>
                <c:pt idx="1">
                  <c:v>47</c:v>
                </c:pt>
                <c:pt idx="2">
                  <c:v>43</c:v>
                </c:pt>
                <c:pt idx="3">
                  <c:v>40</c:v>
                </c:pt>
                <c:pt idx="4">
                  <c:v>33</c:v>
                </c:pt>
                <c:pt idx="5">
                  <c:v>32</c:v>
                </c:pt>
                <c:pt idx="6">
                  <c:v>30</c:v>
                </c:pt>
                <c:pt idx="7">
                  <c:v>30</c:v>
                </c:pt>
                <c:pt idx="8">
                  <c:v>29</c:v>
                </c:pt>
                <c:pt idx="9">
                  <c:v>24</c:v>
                </c:pt>
                <c:pt idx="10">
                  <c:v>21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BE-4329-AA9A-26D8002A63EE}"/>
            </c:ext>
          </c:extLst>
        </c:ser>
        <c:ser>
          <c:idx val="1"/>
          <c:order val="1"/>
          <c:tx>
            <c:strRef>
              <c:f>Meassurments!$H$2</c:f>
              <c:strCache>
                <c:ptCount val="1"/>
                <c:pt idx="0">
                  <c:v>200ms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Meassurments!$D$173:$D$191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Meassurments!$B$21:$B$39</c:f>
              <c:numCache>
                <c:formatCode>General</c:formatCode>
                <c:ptCount val="19"/>
                <c:pt idx="0">
                  <c:v>51</c:v>
                </c:pt>
                <c:pt idx="1">
                  <c:v>37</c:v>
                </c:pt>
                <c:pt idx="2">
                  <c:v>39</c:v>
                </c:pt>
                <c:pt idx="3">
                  <c:v>36</c:v>
                </c:pt>
                <c:pt idx="4">
                  <c:v>30</c:v>
                </c:pt>
                <c:pt idx="5">
                  <c:v>26</c:v>
                </c:pt>
                <c:pt idx="6">
                  <c:v>24</c:v>
                </c:pt>
                <c:pt idx="7">
                  <c:v>21</c:v>
                </c:pt>
                <c:pt idx="8">
                  <c:v>23</c:v>
                </c:pt>
                <c:pt idx="9">
                  <c:v>19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BE-4329-AA9A-26D8002A63EE}"/>
            </c:ext>
          </c:extLst>
        </c:ser>
        <c:ser>
          <c:idx val="2"/>
          <c:order val="2"/>
          <c:tx>
            <c:strRef>
              <c:f>Meassurments!$I$2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Meassurments!$D$173:$D$191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Meassurments!$B$40:$B$58</c:f>
              <c:numCache>
                <c:formatCode>General</c:formatCode>
                <c:ptCount val="19"/>
                <c:pt idx="0">
                  <c:v>46</c:v>
                </c:pt>
                <c:pt idx="1">
                  <c:v>39</c:v>
                </c:pt>
                <c:pt idx="2">
                  <c:v>37</c:v>
                </c:pt>
                <c:pt idx="3">
                  <c:v>31</c:v>
                </c:pt>
                <c:pt idx="4">
                  <c:v>29</c:v>
                </c:pt>
                <c:pt idx="5">
                  <c:v>22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BE-4329-AA9A-26D8002A63EE}"/>
            </c:ext>
          </c:extLst>
        </c:ser>
        <c:ser>
          <c:idx val="3"/>
          <c:order val="3"/>
          <c:tx>
            <c:strRef>
              <c:f>Meassurments!$J$2</c:f>
              <c:strCache>
                <c:ptCount val="1"/>
                <c:pt idx="0">
                  <c:v>400ms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Meassurments!$D$173:$D$191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Meassurments!$B$59:$B$77</c:f>
              <c:numCache>
                <c:formatCode>General</c:formatCode>
                <c:ptCount val="19"/>
                <c:pt idx="0">
                  <c:v>44</c:v>
                </c:pt>
                <c:pt idx="1">
                  <c:v>33</c:v>
                </c:pt>
                <c:pt idx="2">
                  <c:v>30</c:v>
                </c:pt>
                <c:pt idx="3">
                  <c:v>27</c:v>
                </c:pt>
                <c:pt idx="4">
                  <c:v>23</c:v>
                </c:pt>
                <c:pt idx="5">
                  <c:v>19</c:v>
                </c:pt>
                <c:pt idx="6">
                  <c:v>14</c:v>
                </c:pt>
                <c:pt idx="7">
                  <c:v>7</c:v>
                </c:pt>
                <c:pt idx="8">
                  <c:v>6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BE-4329-AA9A-26D8002A63EE}"/>
            </c:ext>
          </c:extLst>
        </c:ser>
        <c:ser>
          <c:idx val="4"/>
          <c:order val="4"/>
          <c:tx>
            <c:strRef>
              <c:f>Meassurments!$K$2</c:f>
              <c:strCache>
                <c:ptCount val="1"/>
                <c:pt idx="0">
                  <c:v>500ms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Meassurments!$D$173:$D$191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Meassurments!$B$78:$B$96</c:f>
              <c:numCache>
                <c:formatCode>General</c:formatCode>
                <c:ptCount val="19"/>
                <c:pt idx="0">
                  <c:v>46</c:v>
                </c:pt>
                <c:pt idx="1">
                  <c:v>37</c:v>
                </c:pt>
                <c:pt idx="2">
                  <c:v>33</c:v>
                </c:pt>
                <c:pt idx="3">
                  <c:v>17</c:v>
                </c:pt>
                <c:pt idx="4">
                  <c:v>10</c:v>
                </c:pt>
                <c:pt idx="5">
                  <c:v>8</c:v>
                </c:pt>
                <c:pt idx="6">
                  <c:v>7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DBE-4329-AA9A-26D8002A63EE}"/>
            </c:ext>
          </c:extLst>
        </c:ser>
        <c:ser>
          <c:idx val="5"/>
          <c:order val="5"/>
          <c:tx>
            <c:strRef>
              <c:f>Meassurments!$L$2</c:f>
              <c:strCache>
                <c:ptCount val="1"/>
                <c:pt idx="0">
                  <c:v>1000ms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Meassurments!$D$173:$D$191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Meassurments!$B$173:$B$191</c:f>
              <c:numCache>
                <c:formatCode>General</c:formatCode>
                <c:ptCount val="19"/>
                <c:pt idx="0">
                  <c:v>41</c:v>
                </c:pt>
                <c:pt idx="1">
                  <c:v>22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BE-4329-AA9A-26D8002A6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6296368"/>
        <c:axId val="2037422800"/>
      </c:lineChart>
      <c:catAx>
        <c:axId val="198629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37422800"/>
        <c:crosses val="autoZero"/>
        <c:auto val="1"/>
        <c:lblAlgn val="ctr"/>
        <c:lblOffset val="100"/>
        <c:noMultiLvlLbl val="0"/>
      </c:catAx>
      <c:valAx>
        <c:axId val="203742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98629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894841111746935"/>
          <c:y val="0.85001724438588677"/>
          <c:w val="0.49750358894927438"/>
          <c:h val="0.14929833377355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Request processing time</a:t>
            </a:r>
            <a:r>
              <a:rPr lang="en-US" baseline="0"/>
              <a:t> as function of repeats </a:t>
            </a:r>
          </a:p>
          <a:p>
            <a:pPr>
              <a:defRPr/>
            </a:pPr>
            <a:r>
              <a:rPr lang="en-US" baseline="0"/>
              <a:t>by constant delay time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>
        <c:manualLayout>
          <c:layoutTarget val="inner"/>
          <c:xMode val="edge"/>
          <c:yMode val="edge"/>
          <c:x val="4.7947262549017933E-2"/>
          <c:y val="7.407407407407407E-2"/>
          <c:w val="0.9116103953537481"/>
          <c:h val="0.71413129686582855"/>
        </c:manualLayout>
      </c:layout>
      <c:lineChart>
        <c:grouping val="standard"/>
        <c:varyColors val="0"/>
        <c:ser>
          <c:idx val="0"/>
          <c:order val="0"/>
          <c:tx>
            <c:strRef>
              <c:f>Meassurments!$G$2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Meassurments!$D$78:$D$96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Meassurments!$A$2:$A$20</c:f>
              <c:numCache>
                <c:formatCode>General</c:formatCode>
                <c:ptCount val="19"/>
                <c:pt idx="0">
                  <c:v>13.8</c:v>
                </c:pt>
                <c:pt idx="1">
                  <c:v>14.8</c:v>
                </c:pt>
                <c:pt idx="2">
                  <c:v>15.2</c:v>
                </c:pt>
                <c:pt idx="3">
                  <c:v>16.8</c:v>
                </c:pt>
                <c:pt idx="4">
                  <c:v>17.100000000000001</c:v>
                </c:pt>
                <c:pt idx="5">
                  <c:v>17.7</c:v>
                </c:pt>
                <c:pt idx="6">
                  <c:v>18.899999999999999</c:v>
                </c:pt>
                <c:pt idx="7">
                  <c:v>21.4</c:v>
                </c:pt>
                <c:pt idx="8">
                  <c:v>23.1</c:v>
                </c:pt>
                <c:pt idx="9">
                  <c:v>23.3</c:v>
                </c:pt>
                <c:pt idx="10">
                  <c:v>26.2</c:v>
                </c:pt>
                <c:pt idx="11">
                  <c:v>27.6</c:v>
                </c:pt>
                <c:pt idx="12">
                  <c:v>29.3</c:v>
                </c:pt>
                <c:pt idx="13">
                  <c:v>31.7</c:v>
                </c:pt>
                <c:pt idx="14">
                  <c:v>31.6</c:v>
                </c:pt>
                <c:pt idx="15">
                  <c:v>34.9</c:v>
                </c:pt>
                <c:pt idx="16">
                  <c:v>32.5</c:v>
                </c:pt>
                <c:pt idx="17">
                  <c:v>32.200000000000003</c:v>
                </c:pt>
                <c:pt idx="18">
                  <c:v>32.9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B8-456D-AED9-CFF009F0F6FB}"/>
            </c:ext>
          </c:extLst>
        </c:ser>
        <c:ser>
          <c:idx val="1"/>
          <c:order val="1"/>
          <c:tx>
            <c:strRef>
              <c:f>Meassurments!$H$2</c:f>
              <c:strCache>
                <c:ptCount val="1"/>
                <c:pt idx="0">
                  <c:v>200ms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Meassurments!$D$78:$D$96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Meassurments!$A$21:$A$39</c:f>
              <c:numCache>
                <c:formatCode>General</c:formatCode>
                <c:ptCount val="19"/>
                <c:pt idx="0">
                  <c:v>13.8</c:v>
                </c:pt>
                <c:pt idx="1">
                  <c:v>15.2</c:v>
                </c:pt>
                <c:pt idx="2">
                  <c:v>16.8</c:v>
                </c:pt>
                <c:pt idx="3">
                  <c:v>19.7</c:v>
                </c:pt>
                <c:pt idx="4">
                  <c:v>20.5</c:v>
                </c:pt>
                <c:pt idx="5">
                  <c:v>23.9</c:v>
                </c:pt>
                <c:pt idx="6">
                  <c:v>24.5</c:v>
                </c:pt>
                <c:pt idx="7">
                  <c:v>25.9</c:v>
                </c:pt>
                <c:pt idx="8">
                  <c:v>26.8</c:v>
                </c:pt>
                <c:pt idx="9">
                  <c:v>29.2</c:v>
                </c:pt>
                <c:pt idx="10">
                  <c:v>31.4</c:v>
                </c:pt>
                <c:pt idx="11">
                  <c:v>31.9</c:v>
                </c:pt>
                <c:pt idx="12">
                  <c:v>32.200000000000003</c:v>
                </c:pt>
                <c:pt idx="13">
                  <c:v>29.9</c:v>
                </c:pt>
                <c:pt idx="14">
                  <c:v>30</c:v>
                </c:pt>
                <c:pt idx="15">
                  <c:v>31.6</c:v>
                </c:pt>
                <c:pt idx="16">
                  <c:v>30.3</c:v>
                </c:pt>
                <c:pt idx="17">
                  <c:v>30.9</c:v>
                </c:pt>
                <c:pt idx="18">
                  <c:v>31.2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B8-456D-AED9-CFF009F0F6FB}"/>
            </c:ext>
          </c:extLst>
        </c:ser>
        <c:ser>
          <c:idx val="2"/>
          <c:order val="2"/>
          <c:tx>
            <c:strRef>
              <c:f>Meassurments!$I$2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Meassurments!$D$78:$D$96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Meassurments!$A$40:$A$58</c:f>
              <c:numCache>
                <c:formatCode>General</c:formatCode>
                <c:ptCount val="19"/>
                <c:pt idx="0">
                  <c:v>13.6</c:v>
                </c:pt>
                <c:pt idx="1">
                  <c:v>15.7</c:v>
                </c:pt>
                <c:pt idx="2">
                  <c:v>19.7</c:v>
                </c:pt>
                <c:pt idx="3">
                  <c:v>22.2</c:v>
                </c:pt>
                <c:pt idx="4">
                  <c:v>21.9</c:v>
                </c:pt>
                <c:pt idx="5">
                  <c:v>22.5</c:v>
                </c:pt>
                <c:pt idx="6">
                  <c:v>27.5</c:v>
                </c:pt>
                <c:pt idx="7">
                  <c:v>31.2</c:v>
                </c:pt>
                <c:pt idx="8">
                  <c:v>30.9</c:v>
                </c:pt>
                <c:pt idx="9">
                  <c:v>31.3</c:v>
                </c:pt>
                <c:pt idx="10">
                  <c:v>31.9</c:v>
                </c:pt>
                <c:pt idx="11">
                  <c:v>29.9</c:v>
                </c:pt>
                <c:pt idx="12">
                  <c:v>30.6</c:v>
                </c:pt>
                <c:pt idx="13">
                  <c:v>29.5</c:v>
                </c:pt>
                <c:pt idx="14">
                  <c:v>31.2</c:v>
                </c:pt>
                <c:pt idx="15">
                  <c:v>30.7</c:v>
                </c:pt>
                <c:pt idx="16">
                  <c:v>31</c:v>
                </c:pt>
                <c:pt idx="17">
                  <c:v>31.6</c:v>
                </c:pt>
                <c:pt idx="18">
                  <c:v>29.8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B8-456D-AED9-CFF009F0F6FB}"/>
            </c:ext>
          </c:extLst>
        </c:ser>
        <c:ser>
          <c:idx val="3"/>
          <c:order val="3"/>
          <c:tx>
            <c:strRef>
              <c:f>Meassurments!$J$2</c:f>
              <c:strCache>
                <c:ptCount val="1"/>
                <c:pt idx="0">
                  <c:v>400ms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Meassurments!$D$78:$D$96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Meassurments!$A$59:$A$77</c:f>
              <c:numCache>
                <c:formatCode>General</c:formatCode>
                <c:ptCount val="19"/>
                <c:pt idx="0">
                  <c:v>16.2</c:v>
                </c:pt>
                <c:pt idx="1">
                  <c:v>16.899999999999999</c:v>
                </c:pt>
                <c:pt idx="2">
                  <c:v>21</c:v>
                </c:pt>
                <c:pt idx="3">
                  <c:v>21.9</c:v>
                </c:pt>
                <c:pt idx="4">
                  <c:v>25.4</c:v>
                </c:pt>
                <c:pt idx="5">
                  <c:v>26.4</c:v>
                </c:pt>
                <c:pt idx="6">
                  <c:v>28.3</c:v>
                </c:pt>
                <c:pt idx="7">
                  <c:v>31.9</c:v>
                </c:pt>
                <c:pt idx="8">
                  <c:v>32.299999999999997</c:v>
                </c:pt>
                <c:pt idx="9">
                  <c:v>31.7</c:v>
                </c:pt>
                <c:pt idx="10">
                  <c:v>32.200000000000003</c:v>
                </c:pt>
                <c:pt idx="11">
                  <c:v>34.200000000000003</c:v>
                </c:pt>
                <c:pt idx="12">
                  <c:v>32.9</c:v>
                </c:pt>
                <c:pt idx="13">
                  <c:v>33.200000000000003</c:v>
                </c:pt>
                <c:pt idx="14">
                  <c:v>33.700000000000003</c:v>
                </c:pt>
                <c:pt idx="15">
                  <c:v>32.799999999999997</c:v>
                </c:pt>
                <c:pt idx="16">
                  <c:v>33.1</c:v>
                </c:pt>
                <c:pt idx="17">
                  <c:v>32.5</c:v>
                </c:pt>
                <c:pt idx="18">
                  <c:v>33.4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B8-456D-AED9-CFF009F0F6FB}"/>
            </c:ext>
          </c:extLst>
        </c:ser>
        <c:ser>
          <c:idx val="4"/>
          <c:order val="4"/>
          <c:tx>
            <c:strRef>
              <c:f>Meassurments!$K$2</c:f>
              <c:strCache>
                <c:ptCount val="1"/>
                <c:pt idx="0">
                  <c:v>500ms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Meassurments!$A$78:$A$96</c:f>
              <c:numCache>
                <c:formatCode>General</c:formatCode>
                <c:ptCount val="19"/>
                <c:pt idx="0">
                  <c:v>17.399999999999999</c:v>
                </c:pt>
                <c:pt idx="1">
                  <c:v>23.7</c:v>
                </c:pt>
                <c:pt idx="2">
                  <c:v>26</c:v>
                </c:pt>
                <c:pt idx="3">
                  <c:v>28.7</c:v>
                </c:pt>
                <c:pt idx="4">
                  <c:v>29</c:v>
                </c:pt>
                <c:pt idx="5">
                  <c:v>30.8</c:v>
                </c:pt>
                <c:pt idx="6">
                  <c:v>31.8</c:v>
                </c:pt>
                <c:pt idx="7">
                  <c:v>31.3</c:v>
                </c:pt>
                <c:pt idx="8">
                  <c:v>32.1</c:v>
                </c:pt>
                <c:pt idx="9">
                  <c:v>33.5</c:v>
                </c:pt>
                <c:pt idx="10">
                  <c:v>29.6</c:v>
                </c:pt>
                <c:pt idx="11">
                  <c:v>32.1</c:v>
                </c:pt>
                <c:pt idx="12">
                  <c:v>30.3</c:v>
                </c:pt>
                <c:pt idx="13">
                  <c:v>31.7</c:v>
                </c:pt>
                <c:pt idx="14">
                  <c:v>32</c:v>
                </c:pt>
                <c:pt idx="15">
                  <c:v>33.1</c:v>
                </c:pt>
                <c:pt idx="16">
                  <c:v>31.4</c:v>
                </c:pt>
                <c:pt idx="17">
                  <c:v>32.299999999999997</c:v>
                </c:pt>
                <c:pt idx="18">
                  <c:v>30.9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B8-456D-AED9-CFF009F0F6FB}"/>
            </c:ext>
          </c:extLst>
        </c:ser>
        <c:ser>
          <c:idx val="5"/>
          <c:order val="5"/>
          <c:tx>
            <c:strRef>
              <c:f>Meassurments!$L$2</c:f>
              <c:strCache>
                <c:ptCount val="1"/>
                <c:pt idx="0">
                  <c:v>1000ms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Meassurments!$A$173:$A$191</c:f>
              <c:numCache>
                <c:formatCode>General</c:formatCode>
                <c:ptCount val="19"/>
                <c:pt idx="0">
                  <c:v>20.3</c:v>
                </c:pt>
                <c:pt idx="1">
                  <c:v>28.3</c:v>
                </c:pt>
                <c:pt idx="2">
                  <c:v>29</c:v>
                </c:pt>
                <c:pt idx="3">
                  <c:v>32.6</c:v>
                </c:pt>
                <c:pt idx="4">
                  <c:v>30</c:v>
                </c:pt>
                <c:pt idx="5">
                  <c:v>29.7</c:v>
                </c:pt>
                <c:pt idx="6">
                  <c:v>31.3</c:v>
                </c:pt>
                <c:pt idx="7">
                  <c:v>29.1</c:v>
                </c:pt>
                <c:pt idx="8">
                  <c:v>32.700000000000003</c:v>
                </c:pt>
                <c:pt idx="9">
                  <c:v>33.5</c:v>
                </c:pt>
                <c:pt idx="10">
                  <c:v>32.799999999999997</c:v>
                </c:pt>
                <c:pt idx="11">
                  <c:v>34.200000000000003</c:v>
                </c:pt>
                <c:pt idx="12">
                  <c:v>33.700000000000003</c:v>
                </c:pt>
                <c:pt idx="13">
                  <c:v>34.5</c:v>
                </c:pt>
                <c:pt idx="14">
                  <c:v>34.1</c:v>
                </c:pt>
                <c:pt idx="15">
                  <c:v>32.799999999999997</c:v>
                </c:pt>
                <c:pt idx="16">
                  <c:v>32.5</c:v>
                </c:pt>
                <c:pt idx="17">
                  <c:v>31.5</c:v>
                </c:pt>
                <c:pt idx="18">
                  <c:v>33.1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B8-456D-AED9-CFF009F0F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6296368"/>
        <c:axId val="2037422800"/>
      </c:lineChart>
      <c:catAx>
        <c:axId val="198629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37422800"/>
        <c:crosses val="autoZero"/>
        <c:auto val="1"/>
        <c:lblAlgn val="ctr"/>
        <c:lblOffset val="100"/>
        <c:noMultiLvlLbl val="0"/>
      </c:catAx>
      <c:valAx>
        <c:axId val="203742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98629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985110790783251"/>
          <c:y val="0.85949179710200463"/>
          <c:w val="0.59236253467871047"/>
          <c:h val="0.14001322146602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5/24/2022 7:03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5/24/2022 7:03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presenter </a:t>
            </a:r>
          </a:p>
          <a:p>
            <a:r>
              <a:rPr lang="en-US" dirty="0"/>
              <a:t>Each speaker introduces themselves and provides fun fact or superpower.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5/24/2022 7:03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5/24/2022 7:03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4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50">
                <a:latin typeface="Segoe UI"/>
                <a:cs typeface="Segoe UI"/>
              </a:rPr>
              <a:t>For long resource links, create a shortened link at aka.ms </a:t>
            </a:r>
            <a:endParaRPr lang="en-US"/>
          </a:p>
          <a:p>
            <a:r>
              <a:rPr lang="en-US" sz="850">
                <a:latin typeface="Segoe UI"/>
                <a:cs typeface="Segoe UI"/>
              </a:rPr>
              <a:t>Paste the resource links into the meeting chat as an “Announcement” so attendees can copy/use them</a:t>
            </a:r>
          </a:p>
          <a:p>
            <a:r>
              <a:rPr lang="en-US" sz="850">
                <a:latin typeface="Segoe UI"/>
                <a:cs typeface="Segoe UI"/>
              </a:rPr>
              <a:t>To continue the conversation, re-post the team’s social handles or other methods of connecting</a:t>
            </a:r>
          </a:p>
          <a:p>
            <a:r>
              <a:rPr lang="en-US" sz="850">
                <a:latin typeface="Segoe UI"/>
                <a:cs typeface="Segoe UI"/>
              </a:rPr>
              <a:t>COPY/PASTE</a:t>
            </a:r>
          </a:p>
          <a:p>
            <a:pPr marL="285750" indent="-285750">
              <a:buFont typeface="Arial"/>
              <a:buChar char="•"/>
            </a:pPr>
            <a:endParaRPr lang="en-US" sz="850">
              <a:cs typeface="Segoe U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5/24/2022 7:03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5/24/2022 7:03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43103-0211-42B9-B21F-76E1B9F47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FAEA2760-0DA1-433A-B4FA-D3BC109602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5DA7714-E611-4E0C-AFCC-81432939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02" y="2734994"/>
            <a:ext cx="3030042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6132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75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33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66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70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2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2800481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4186912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33072086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22672612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3510812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0078D4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AF610D3-6117-48F4-AED9-F47791F33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9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815055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3616585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3642989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37500470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346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3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4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39842322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346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3895" y="2025650"/>
            <a:ext cx="2532888" cy="2532888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19196125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287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10F07-B8D9-4B69-A567-8BEDE697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41508885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724013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1337020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blipFill>
            <a:blip r:embed="rId6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22204971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11499333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797277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1612074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416775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24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2525456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a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A3643-D5D9-41B9-96E4-855AEB76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89" y="2948801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3B0E4D-D109-49B7-BF11-D8753C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4781629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601C7D-5B7B-4418-AB27-23F676F8E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743826" y="0"/>
            <a:ext cx="4448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3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6957756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A047F-F46A-4D66-90BE-735B879FE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2643945"/>
            <a:ext cx="3836648" cy="3283903"/>
          </a:xfrm>
          <a:prstGeom prst="rect">
            <a:avLst/>
          </a:prstGeom>
          <a:solidFill>
            <a:srgbClr val="0078D4"/>
          </a:solidFill>
        </p:spPr>
        <p:txBody>
          <a:bodyPr wrap="square" lIns="288000" tIns="288000" rIns="288000" bIns="288000" rtlCol="0">
            <a:noAutofit/>
          </a:bodyPr>
          <a:lstStyle/>
          <a:p>
            <a:pPr defTabSz="914330">
              <a:spcAft>
                <a:spcPts val="600"/>
              </a:spcAft>
              <a:defRPr/>
            </a:pPr>
            <a:endParaRPr lang="en-US" sz="20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BF4D-1538-4661-A974-9DC95BE8C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317934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BD227-A1D8-426C-A894-FCF49202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868608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418C7-E3F4-4A91-8CFC-D77B437C3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5818366"/>
            <a:ext cx="3836648" cy="721700"/>
          </a:xfrm>
          <a:prstGeom prst="rect">
            <a:avLst/>
          </a:prstGeom>
          <a:solidFill>
            <a:srgbClr val="D83B0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AEB94-766F-4C38-8F21-EE365EB3B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093271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ED19-D572-492D-9329-F23C5197CE8E}"/>
              </a:ext>
            </a:extLst>
          </p:cNvPr>
          <p:cNvSpPr txBox="1"/>
          <p:nvPr userDrawn="1"/>
        </p:nvSpPr>
        <p:spPr>
          <a:xfrm>
            <a:off x="588264" y="1464199"/>
            <a:ext cx="22106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30">
              <a:defRPr/>
            </a:pPr>
            <a:r>
              <a:rPr lang="fr-fr" sz="2400" dirty="0">
                <a:solidFill>
                  <a:srgbClr val="0078D4"/>
                </a:solidFill>
                <a:latin typeface="Segoe UI Semibold"/>
              </a:rPr>
              <a:t>Inhaltsbesitzer*innen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7234D-6452-4D02-98D0-4EC0666FA2D4}"/>
              </a:ext>
            </a:extLst>
          </p:cNvPr>
          <p:cNvSpPr txBox="1"/>
          <p:nvPr userDrawn="1"/>
        </p:nvSpPr>
        <p:spPr>
          <a:xfrm>
            <a:off x="588264" y="3297034"/>
            <a:ext cx="33772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330" rtl="0" eaLnBrk="1" latinLnBrk="0" hangingPunct="1">
              <a:defRPr/>
            </a:pPr>
            <a:r>
              <a:rPr lang="fr-fr" sz="2400" kern="1200" dirty="0">
                <a:solidFill>
                  <a:srgbClr val="0078D4"/>
                </a:solidFill>
                <a:latin typeface="Segoe UI Semibold"/>
                <a:ea typeface="+mn-ea"/>
                <a:cs typeface="+mn-cs"/>
              </a:rPr>
              <a:t>Design und Art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6838-7838-4608-9DBE-CAF9E79615B8}"/>
              </a:ext>
            </a:extLst>
          </p:cNvPr>
          <p:cNvSpPr txBox="1"/>
          <p:nvPr userDrawn="1"/>
        </p:nvSpPr>
        <p:spPr>
          <a:xfrm>
            <a:off x="588263" y="5129863"/>
            <a:ext cx="15393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330" rtl="0" eaLnBrk="1" latinLnBrk="0" hangingPunct="1">
              <a:defRPr/>
            </a:pPr>
            <a:r>
              <a:rPr lang="fr-fr" sz="2400" kern="1200" dirty="0">
                <a:solidFill>
                  <a:srgbClr val="0078D4"/>
                </a:solidFill>
                <a:latin typeface="Segoe UI Semibold"/>
                <a:ea typeface="+mn-ea"/>
                <a:cs typeface="+mn-cs"/>
              </a:rPr>
              <a:t>Produktion</a:t>
            </a:r>
          </a:p>
        </p:txBody>
      </p:sp>
    </p:spTree>
    <p:extLst>
      <p:ext uri="{BB962C8B-B14F-4D97-AF65-F5344CB8AC3E}">
        <p14:creationId xmlns:p14="http://schemas.microsoft.com/office/powerpoint/2010/main" val="1671979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full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93776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>
            <a:spAutoFit/>
          </a:bodyPr>
          <a:lstStyle>
            <a:lvl1pPr marL="0" indent="0">
              <a:buNone/>
              <a:defRPr lang="en-US" sz="1999" dirty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438" y="710247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133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tt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19404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73358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46262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eft s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6682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518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8DC8E8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030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078D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2483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6363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77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fr-fr" sz="700" dirty="0">
                <a:solidFill>
                  <a:schemeClr val="tx1"/>
                </a:solidFill>
                <a:cs typeface="Segoe UI" pitchFamily="34" charset="0"/>
              </a:rPr>
              <a:t>© Copyright Microsoft Corporation. Alle Rechte vorbehalten.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2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24872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B6EE-4DD4-6B48-B33F-B16B0952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87" y="602561"/>
            <a:ext cx="10515600" cy="9017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de-DE" sz="3800" b="1" kern="1200" spc="-10" baseline="0" dirty="0">
                <a:solidFill>
                  <a:srgbClr val="353535"/>
                </a:solidFill>
                <a:latin typeface="Raleway" pitchFamily="2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0CCE2-5AF6-EB4E-86E1-EE1B989D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493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000" dirty="0">
                <a:solidFill>
                  <a:srgbClr val="A3A3A3"/>
                </a:solidFill>
              </a:rPr>
              <a:t>ELT-Layout</a:t>
            </a:r>
          </a:p>
        </p:txBody>
      </p:sp>
    </p:spTree>
    <p:extLst>
      <p:ext uri="{BB962C8B-B14F-4D97-AF65-F5344CB8AC3E}">
        <p14:creationId xmlns:p14="http://schemas.microsoft.com/office/powerpoint/2010/main" val="2335083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43103-0211-42B9-B21F-76E1B9F47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FAEA2760-0DA1-433A-B4FA-D3BC109602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5DA7714-E611-4E0C-AFCC-81432939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02" y="2734994"/>
            <a:ext cx="3030042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6132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0078D4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AF610D3-6117-48F4-AED9-F47791F33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43452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936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9392605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410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34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542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11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68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8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570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841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885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571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1996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0850261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221953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19879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456811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34829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4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212390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99811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65666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3464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3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4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946862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3465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3895" y="2025650"/>
            <a:ext cx="2532888" cy="2532888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85638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2870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10F07-B8D9-4B69-A567-8BEDE697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92268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15444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655510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blipFill>
            <a:blip r:embed="rId6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59509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168880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7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22787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330410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08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338534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a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A3643-D5D9-41B9-96E4-855AEB76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89" y="2948801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3B0E4D-D109-49B7-BF11-D8753C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4781629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601C7D-5B7B-4418-AB27-23F676F8E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743826" y="0"/>
            <a:ext cx="4448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6957756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A047F-F46A-4D66-90BE-735B879FE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2643945"/>
            <a:ext cx="3836648" cy="3283903"/>
          </a:xfrm>
          <a:prstGeom prst="rect">
            <a:avLst/>
          </a:prstGeom>
          <a:solidFill>
            <a:srgbClr val="0078D4"/>
          </a:solidFill>
        </p:spPr>
        <p:txBody>
          <a:bodyPr wrap="square" lIns="288000" tIns="288000" rIns="288000" bIns="288000" rtlCol="0">
            <a:no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BF4D-1538-4661-A974-9DC95BE8C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317934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BD227-A1D8-426C-A894-FCF49202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868608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418C7-E3F4-4A91-8CFC-D77B437C3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5818366"/>
            <a:ext cx="3836648" cy="721700"/>
          </a:xfrm>
          <a:prstGeom prst="rect">
            <a:avLst/>
          </a:prstGeom>
          <a:solidFill>
            <a:srgbClr val="D83B01"/>
          </a:solidFill>
        </p:spPr>
        <p:txBody>
          <a:bodyPr wrap="square" lIns="288000" tIns="144000" rIns="288000" bIns="144000" rtlCol="0">
            <a:no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AEB94-766F-4C38-8F21-EE365EB3B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093271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ED19-D572-492D-9329-F23C5197CE8E}"/>
              </a:ext>
            </a:extLst>
          </p:cNvPr>
          <p:cNvSpPr txBox="1"/>
          <p:nvPr userDrawn="1"/>
        </p:nvSpPr>
        <p:spPr>
          <a:xfrm>
            <a:off x="588264" y="1464199"/>
            <a:ext cx="22106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Content owners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7234D-6452-4D02-98D0-4EC0666FA2D4}"/>
              </a:ext>
            </a:extLst>
          </p:cNvPr>
          <p:cNvSpPr txBox="1"/>
          <p:nvPr userDrawn="1"/>
        </p:nvSpPr>
        <p:spPr>
          <a:xfrm>
            <a:off x="588264" y="3297034"/>
            <a:ext cx="33772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Design and art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6838-7838-4608-9DBE-CAF9E79615B8}"/>
              </a:ext>
            </a:extLst>
          </p:cNvPr>
          <p:cNvSpPr txBox="1"/>
          <p:nvPr userDrawn="1"/>
        </p:nvSpPr>
        <p:spPr>
          <a:xfrm>
            <a:off x="588263" y="5129863"/>
            <a:ext cx="15393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078307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full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93776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>
            <a:spAutoFit/>
          </a:bodyPr>
          <a:lstStyle>
            <a:lvl1pPr marL="0" indent="0">
              <a:buNone/>
              <a:defRPr lang="en-US" sz="1999" dirty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438" y="710247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93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24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tt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684689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1681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33872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21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11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eft s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540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4580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8DC8E8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937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078D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5476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1564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1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7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039664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91.xml"/><Relationship Id="rId47" Type="http://schemas.openxmlformats.org/officeDocument/2006/relationships/slideLayout" Target="../slideLayouts/slideLayout96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86.xml"/><Relationship Id="rId40" Type="http://schemas.openxmlformats.org/officeDocument/2006/relationships/slideLayout" Target="../slideLayouts/slideLayout89.xml"/><Relationship Id="rId45" Type="http://schemas.openxmlformats.org/officeDocument/2006/relationships/slideLayout" Target="../slideLayouts/slideLayout94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85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93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43" Type="http://schemas.openxmlformats.org/officeDocument/2006/relationships/slideLayout" Target="../slideLayouts/slideLayout92.xml"/><Relationship Id="rId48" Type="http://schemas.openxmlformats.org/officeDocument/2006/relationships/slideLayout" Target="../slideLayouts/slideLayout97.xml"/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38" Type="http://schemas.openxmlformats.org/officeDocument/2006/relationships/slideLayout" Target="../slideLayouts/slideLayout87.xml"/><Relationship Id="rId4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90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4" r:id="rId1"/>
    <p:sldLayoutId id="2147485445" r:id="rId2"/>
    <p:sldLayoutId id="2147485446" r:id="rId3"/>
    <p:sldLayoutId id="2147485447" r:id="rId4"/>
    <p:sldLayoutId id="2147485448" r:id="rId5"/>
    <p:sldLayoutId id="2147485449" r:id="rId6"/>
    <p:sldLayoutId id="2147485450" r:id="rId7"/>
    <p:sldLayoutId id="2147485451" r:id="rId8"/>
    <p:sldLayoutId id="2147485452" r:id="rId9"/>
    <p:sldLayoutId id="2147485453" r:id="rId10"/>
    <p:sldLayoutId id="2147485454" r:id="rId11"/>
    <p:sldLayoutId id="2147485455" r:id="rId12"/>
    <p:sldLayoutId id="2147485456" r:id="rId13"/>
    <p:sldLayoutId id="2147485457" r:id="rId14"/>
    <p:sldLayoutId id="2147485458" r:id="rId15"/>
    <p:sldLayoutId id="2147485459" r:id="rId16"/>
    <p:sldLayoutId id="2147485460" r:id="rId17"/>
    <p:sldLayoutId id="2147485461" r:id="rId18"/>
    <p:sldLayoutId id="2147485462" r:id="rId19"/>
    <p:sldLayoutId id="2147485463" r:id="rId20"/>
    <p:sldLayoutId id="2147485464" r:id="rId21"/>
    <p:sldLayoutId id="2147485465" r:id="rId22"/>
    <p:sldLayoutId id="2147485466" r:id="rId23"/>
    <p:sldLayoutId id="2147485467" r:id="rId24"/>
    <p:sldLayoutId id="2147485468" r:id="rId25"/>
    <p:sldLayoutId id="2147485469" r:id="rId26"/>
    <p:sldLayoutId id="2147485470" r:id="rId27"/>
    <p:sldLayoutId id="2147485471" r:id="rId28"/>
    <p:sldLayoutId id="2147485472" r:id="rId29"/>
    <p:sldLayoutId id="2147485473" r:id="rId30"/>
    <p:sldLayoutId id="2147485474" r:id="rId31"/>
    <p:sldLayoutId id="2147485475" r:id="rId32"/>
    <p:sldLayoutId id="2147485476" r:id="rId33"/>
    <p:sldLayoutId id="2147485477" r:id="rId34"/>
    <p:sldLayoutId id="2147485478" r:id="rId35"/>
    <p:sldLayoutId id="2147485479" r:id="rId36"/>
    <p:sldLayoutId id="2147485480" r:id="rId37"/>
    <p:sldLayoutId id="2147485481" r:id="rId38"/>
    <p:sldLayoutId id="2147485482" r:id="rId39"/>
    <p:sldLayoutId id="2147485483" r:id="rId40"/>
    <p:sldLayoutId id="2147485484" r:id="rId41"/>
    <p:sldLayoutId id="2147485485" r:id="rId42"/>
    <p:sldLayoutId id="2147485486" r:id="rId43"/>
    <p:sldLayoutId id="2147485487" r:id="rId44"/>
    <p:sldLayoutId id="2147485488" r:id="rId45"/>
    <p:sldLayoutId id="2147485489" r:id="rId46"/>
    <p:sldLayoutId id="2147485490" r:id="rId47"/>
    <p:sldLayoutId id="2147485491" r:id="rId48"/>
    <p:sldLayoutId id="2147485541" r:id="rId4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3" r:id="rId1"/>
    <p:sldLayoutId id="2147485494" r:id="rId2"/>
    <p:sldLayoutId id="2147485495" r:id="rId3"/>
    <p:sldLayoutId id="2147485496" r:id="rId4"/>
    <p:sldLayoutId id="2147485497" r:id="rId5"/>
    <p:sldLayoutId id="2147485498" r:id="rId6"/>
    <p:sldLayoutId id="2147485499" r:id="rId7"/>
    <p:sldLayoutId id="2147485500" r:id="rId8"/>
    <p:sldLayoutId id="2147485501" r:id="rId9"/>
    <p:sldLayoutId id="2147485502" r:id="rId10"/>
    <p:sldLayoutId id="2147485503" r:id="rId11"/>
    <p:sldLayoutId id="2147485504" r:id="rId12"/>
    <p:sldLayoutId id="2147485505" r:id="rId13"/>
    <p:sldLayoutId id="2147485506" r:id="rId14"/>
    <p:sldLayoutId id="2147485507" r:id="rId15"/>
    <p:sldLayoutId id="2147485508" r:id="rId16"/>
    <p:sldLayoutId id="2147485509" r:id="rId17"/>
    <p:sldLayoutId id="2147485510" r:id="rId18"/>
    <p:sldLayoutId id="2147485511" r:id="rId19"/>
    <p:sldLayoutId id="2147485512" r:id="rId20"/>
    <p:sldLayoutId id="2147485513" r:id="rId21"/>
    <p:sldLayoutId id="2147485514" r:id="rId22"/>
    <p:sldLayoutId id="2147485515" r:id="rId23"/>
    <p:sldLayoutId id="2147485516" r:id="rId24"/>
    <p:sldLayoutId id="2147485517" r:id="rId25"/>
    <p:sldLayoutId id="2147485518" r:id="rId26"/>
    <p:sldLayoutId id="2147485519" r:id="rId27"/>
    <p:sldLayoutId id="2147485520" r:id="rId28"/>
    <p:sldLayoutId id="2147485521" r:id="rId29"/>
    <p:sldLayoutId id="2147485522" r:id="rId30"/>
    <p:sldLayoutId id="2147485523" r:id="rId31"/>
    <p:sldLayoutId id="2147485524" r:id="rId32"/>
    <p:sldLayoutId id="2147485525" r:id="rId33"/>
    <p:sldLayoutId id="2147485526" r:id="rId34"/>
    <p:sldLayoutId id="2147485527" r:id="rId35"/>
    <p:sldLayoutId id="2147485528" r:id="rId36"/>
    <p:sldLayoutId id="2147485529" r:id="rId37"/>
    <p:sldLayoutId id="2147485530" r:id="rId38"/>
    <p:sldLayoutId id="2147485531" r:id="rId39"/>
    <p:sldLayoutId id="2147485532" r:id="rId40"/>
    <p:sldLayoutId id="2147485533" r:id="rId41"/>
    <p:sldLayoutId id="2147485534" r:id="rId42"/>
    <p:sldLayoutId id="2147485535" r:id="rId43"/>
    <p:sldLayoutId id="2147485536" r:id="rId44"/>
    <p:sldLayoutId id="2147485537" r:id="rId45"/>
    <p:sldLayoutId id="2147485538" r:id="rId46"/>
    <p:sldLayoutId id="2147485539" r:id="rId47"/>
    <p:sldLayoutId id="2147485540" r:id="rId4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obric/azure-bestpractices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icrosoftBuildEv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1.png"/><Relationship Id="rId4" Type="http://schemas.openxmlformats.org/officeDocument/2006/relationships/hyperlink" Target="https://daemirdobric.me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emirdobric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obric/azure-bestpractic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9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387F-EF5D-482F-9E2A-08E61FA4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Host does not like such scenarios</a:t>
            </a:r>
            <a:endParaRPr lang="en-D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B1FC345-324F-4BF3-9E65-69C2A9060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788" y="1435100"/>
            <a:ext cx="11018837" cy="36810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Exit Code 134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Abnormal termination (SIGABRT)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Container Abnormally Terminated itself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Status </a:t>
            </a:r>
            <a:r>
              <a:rPr lang="en-US" i="1" dirty="0"/>
              <a:t>Out of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Exit Code 137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Immediate Termination (SIGKILL)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Docker Kill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Status </a:t>
            </a:r>
            <a:r>
              <a:rPr lang="en-US" i="1" dirty="0" err="1"/>
              <a:t>OOMKilled</a:t>
            </a:r>
            <a:endParaRPr lang="en-US" i="1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972388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63B-C646-4225-977A-ABBF4A83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CA47-1FBA-49EC-97D0-C0D07A24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2036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API consumes (just) 1 GB 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have 100+ concurrent users.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2 instances in 3.5GB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100/2*144 EUR/month=7200 EUR/Month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56D4A-CEE8-4B46-8C04-1F266D65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7173"/>
            <a:ext cx="12126259" cy="2187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A0532-8D0E-49F0-99D6-E3A273A40013}"/>
              </a:ext>
            </a:extLst>
          </p:cNvPr>
          <p:cNvSpPr txBox="1"/>
          <p:nvPr/>
        </p:nvSpPr>
        <p:spPr>
          <a:xfrm>
            <a:off x="11584057" y="4388005"/>
            <a:ext cx="7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(072)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9A428-8F88-41F5-98D7-5C0AD7C7F9E5}"/>
              </a:ext>
            </a:extLst>
          </p:cNvPr>
          <p:cNvSpPr txBox="1"/>
          <p:nvPr/>
        </p:nvSpPr>
        <p:spPr>
          <a:xfrm>
            <a:off x="11584057" y="4923062"/>
            <a:ext cx="7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(144)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46D84-E655-42D7-86C0-1A92B6EEB092}"/>
              </a:ext>
            </a:extLst>
          </p:cNvPr>
          <p:cNvSpPr txBox="1"/>
          <p:nvPr/>
        </p:nvSpPr>
        <p:spPr>
          <a:xfrm>
            <a:off x="11584057" y="5476632"/>
            <a:ext cx="7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(288)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190695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235CF-95FF-4C45-95AB-F4842F80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8" y="2984853"/>
            <a:ext cx="11995356" cy="553998"/>
          </a:xfrm>
        </p:spPr>
        <p:txBody>
          <a:bodyPr/>
          <a:lstStyle/>
          <a:p>
            <a:pPr algn="ctr"/>
            <a:r>
              <a:rPr lang="en-DE" dirty="0"/>
              <a:t>THE OBJECT POOL PATTERN</a:t>
            </a:r>
          </a:p>
        </p:txBody>
      </p:sp>
    </p:spTree>
    <p:extLst>
      <p:ext uri="{BB962C8B-B14F-4D97-AF65-F5344CB8AC3E}">
        <p14:creationId xmlns:p14="http://schemas.microsoft.com/office/powerpoint/2010/main" val="19869588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F1224-C6E8-4516-908A-EDAE968F5EF7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F341A-9117-43BB-AB8D-B99B1EF273B1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29180-D59E-4BC1-B32B-5784B580D508}"/>
              </a:ext>
            </a:extLst>
          </p:cNvPr>
          <p:cNvSpPr/>
          <p:nvPr/>
        </p:nvSpPr>
        <p:spPr>
          <a:xfrm>
            <a:off x="6743998" y="301107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F5779-198D-4BBA-A069-B53D6A85996C}"/>
              </a:ext>
            </a:extLst>
          </p:cNvPr>
          <p:cNvSpPr/>
          <p:nvPr/>
        </p:nvSpPr>
        <p:spPr>
          <a:xfrm>
            <a:off x="6768789" y="3651466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703FC-6247-4D88-BE31-0E1D43EFCA71}"/>
              </a:ext>
            </a:extLst>
          </p:cNvPr>
          <p:cNvSpPr/>
          <p:nvPr/>
        </p:nvSpPr>
        <p:spPr>
          <a:xfrm>
            <a:off x="6768789" y="4326126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224CF-05E4-46D4-A4E7-4B475773059E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029C1-131C-4102-828A-9C476C05E740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23D64-832C-44BD-B473-DB39BC46B73E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32B85-3064-4810-A2CD-8FFAFD8BED9D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A2CC4-F79D-47B9-A286-04C5AD5F605A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E86E87-87F8-47A6-90DD-2B37BCFC52E0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AACCA-4C84-40EE-AC4F-80F55B44708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5EE30-C871-41AA-8084-5339DE8A3F5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C5B50-76DC-4784-8C5E-00BC99A25CE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17DCD9-4017-4592-9ED7-42864067A9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815D98-BA0E-4933-854D-56BABDB0DCC4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3447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</a:t>
            </a:r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7E393-B188-45FB-B503-F81F98AC6CEA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11C01-FA1C-4CB9-961D-F92F0E6A8E04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DBD05-D204-4B37-A102-D403AFE70CEB}"/>
              </a:ext>
            </a:extLst>
          </p:cNvPr>
          <p:cNvSpPr/>
          <p:nvPr/>
        </p:nvSpPr>
        <p:spPr>
          <a:xfrm>
            <a:off x="6768789" y="4326126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6AABA-1E50-47CB-A76B-2DF5778AAED2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829644-1A32-43C6-95FC-D049D67D5A86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083D75-830D-4086-9285-6ACE84281905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A8DD3-F0C4-4BA2-9AE9-B0879C4B6A23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F3213-188E-4B08-94E4-284AAD3BA4BB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4040B8-7581-4417-A41D-D45BE62F7426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8EEDB4-325E-46D4-A1F5-72554177CCF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6CFC4B-DCD2-4041-85FF-4A33089F5B8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7B4E72-2412-4CFA-AF7F-080F13A1695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979E80-15B7-4160-ABC0-4D5943997F2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042012-93FC-4BDE-8CB9-E709A1D623B7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E13726-707A-4986-8761-001E1BE0F867}"/>
              </a:ext>
            </a:extLst>
          </p:cNvPr>
          <p:cNvSpPr/>
          <p:nvPr/>
        </p:nvSpPr>
        <p:spPr>
          <a:xfrm>
            <a:off x="3973729" y="252800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540EDE-45BD-4893-BA97-146EB136A504}"/>
              </a:ext>
            </a:extLst>
          </p:cNvPr>
          <p:cNvSpPr/>
          <p:nvPr/>
        </p:nvSpPr>
        <p:spPr>
          <a:xfrm>
            <a:off x="6743998" y="3627633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20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ACC81B-8CA9-44EF-8C65-EFE2B8269BE6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E5A18-6DD4-442A-9B9B-ECFC7E2582DF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DCB41F-AF9F-418E-A4F9-828B022976F6}"/>
              </a:ext>
            </a:extLst>
          </p:cNvPr>
          <p:cNvSpPr/>
          <p:nvPr/>
        </p:nvSpPr>
        <p:spPr>
          <a:xfrm>
            <a:off x="6768789" y="4326126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54FA29-A661-4E68-8912-6CF00A168034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F6559F-B27E-42C0-94A6-3E059AA40366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B905B-BEDC-42F2-A0BA-D4CACB78C43C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FF6A37-DEC1-48D3-B02D-1F33C31B1BA8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57B7CE-AF48-4D47-99AC-5E7843F82907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DD3350-4472-4959-A61C-31DB8F650150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0D092D-1556-4196-8953-EBCC537B5E4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E34AE8-535D-48E4-8E03-B8ADD5D343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CC55C4-5B32-4E7A-930D-85CC617F6CD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522946-55C5-47B4-849E-A11B899C725D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301F47-F0F5-4D73-8C01-D9E3F3F39393}"/>
              </a:ext>
            </a:extLst>
          </p:cNvPr>
          <p:cNvSpPr/>
          <p:nvPr/>
        </p:nvSpPr>
        <p:spPr>
          <a:xfrm>
            <a:off x="3973729" y="252800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16F6AC-66B1-4C0C-9639-FD97DD12D321}"/>
              </a:ext>
            </a:extLst>
          </p:cNvPr>
          <p:cNvSpPr/>
          <p:nvPr/>
        </p:nvSpPr>
        <p:spPr>
          <a:xfrm>
            <a:off x="3982408" y="331704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972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AB5FCB-A3AF-4BB5-A1C3-1BDC0F309C6A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453EF-52C4-4913-B053-8ED9210E9E45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3D9A4-A9DC-456F-8A92-A0804295B47F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C91BD8-D21A-4848-BC5C-09EFB7D0CBE0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96E23-EE0C-4A97-9B99-92F8F30D2A96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C924C-15D1-4DCB-83C5-3C04AA0B0DCF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25481-46D0-43E0-80EB-AF65B04B8B9E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387B18-A068-4900-BE0E-F3E2A2A3BD2D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FAFDC-7548-4EEA-97DB-3C1FF35CA68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286F01-A5D8-4A1F-B7D4-0A5DC9B7A5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A4CBD4-F065-43D8-B348-D57AE472CE3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498712-4CBB-4248-89C9-A8DFF50DC05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B2EE25-6554-4EA8-B3A6-4F1C63CA1374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0C919B-975E-4AF1-A4C8-F3C82039689B}"/>
              </a:ext>
            </a:extLst>
          </p:cNvPr>
          <p:cNvSpPr/>
          <p:nvPr/>
        </p:nvSpPr>
        <p:spPr>
          <a:xfrm>
            <a:off x="3973729" y="252800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26E97E-26F6-4883-9970-97E123717E85}"/>
              </a:ext>
            </a:extLst>
          </p:cNvPr>
          <p:cNvSpPr/>
          <p:nvPr/>
        </p:nvSpPr>
        <p:spPr>
          <a:xfrm>
            <a:off x="3982408" y="331704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DE6DC-E294-4B23-AEB4-DF07342890C5}"/>
              </a:ext>
            </a:extLst>
          </p:cNvPr>
          <p:cNvSpPr/>
          <p:nvPr/>
        </p:nvSpPr>
        <p:spPr>
          <a:xfrm>
            <a:off x="3970563" y="4193838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627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235CF-95FF-4C45-95AB-F4842F80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8" y="2984853"/>
            <a:ext cx="11995356" cy="553998"/>
          </a:xfrm>
        </p:spPr>
        <p:txBody>
          <a:bodyPr/>
          <a:lstStyle/>
          <a:p>
            <a:pPr algn="ctr"/>
            <a:r>
              <a:rPr lang="en-US" dirty="0"/>
              <a:t>RELATIVITY THEORY OF THE LOAD BALANCING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57371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4949-FFC9-485A-B7FC-10FBAAD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Saving by prolonging request time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4DE92-0E58-4197-A6A9-3F42AC03B48D}"/>
              </a:ext>
            </a:extLst>
          </p:cNvPr>
          <p:cNvSpPr/>
          <p:nvPr/>
        </p:nvSpPr>
        <p:spPr>
          <a:xfrm>
            <a:off x="5492195" y="311447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SERVICE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83B441-8A89-4EC1-A8CB-B46294D19DB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200069" y="3421255"/>
            <a:ext cx="329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7A4ECA-9D46-4B8D-8C47-0DA559422C2E}"/>
              </a:ext>
            </a:extLst>
          </p:cNvPr>
          <p:cNvSpPr txBox="1"/>
          <p:nvPr/>
        </p:nvSpPr>
        <p:spPr>
          <a:xfrm>
            <a:off x="2553831" y="3064991"/>
            <a:ext cx="276582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processing (time)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3F1EC-95D0-48D5-B960-25AA126F2EBE}"/>
              </a:ext>
            </a:extLst>
          </p:cNvPr>
          <p:cNvSpPr txBox="1"/>
          <p:nvPr/>
        </p:nvSpPr>
        <p:spPr>
          <a:xfrm>
            <a:off x="5555558" y="2642419"/>
            <a:ext cx="179690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(space)</a:t>
            </a:r>
            <a:endParaRPr lang="LID4096" dirty="0"/>
          </a:p>
        </p:txBody>
      </p:sp>
      <p:pic>
        <p:nvPicPr>
          <p:cNvPr id="7" name="Graphic 6" descr="Hourglass Finished outline">
            <a:extLst>
              <a:ext uri="{FF2B5EF4-FFF2-40B4-BE49-F238E27FC236}">
                <a16:creationId xmlns:a16="http://schemas.microsoft.com/office/drawing/2014/main" id="{988A3FEC-2242-45E1-BBFC-5D8934A4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2195" y="3210061"/>
            <a:ext cx="422387" cy="422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73C0EE-F1A9-40B8-BE41-615B3F24C0A6}"/>
              </a:ext>
            </a:extLst>
          </p:cNvPr>
          <p:cNvSpPr txBox="1"/>
          <p:nvPr/>
        </p:nvSpPr>
        <p:spPr>
          <a:xfrm>
            <a:off x="1870957" y="4829712"/>
            <a:ext cx="8450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Time Dilation </a:t>
            </a:r>
          </a:p>
          <a:p>
            <a:pPr algn="ctr"/>
            <a:r>
              <a:rPr lang="en-US" sz="2000" dirty="0"/>
              <a:t>You can save the space if you slower the processing time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043074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WebServer</a:t>
            </a:r>
            <a:r>
              <a:rPr lang="en-US" dirty="0"/>
              <a:t> will reject requests on high load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AB5FCB-A3AF-4BB5-A1C3-1BDC0F309C6A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453EF-52C4-4913-B053-8ED9210E9E45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3D9A4-A9DC-456F-8A92-A0804295B47F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C91BD8-D21A-4848-BC5C-09EFB7D0CBE0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96E23-EE0C-4A97-9B99-92F8F30D2A96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C924C-15D1-4DCB-83C5-3C04AA0B0DCF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25481-46D0-43E0-80EB-AF65B04B8B9E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387B18-A068-4900-BE0E-F3E2A2A3BD2D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FAFDC-7548-4EEA-97DB-3C1FF35CA68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286F01-A5D8-4A1F-B7D4-0A5DC9B7A5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A4CBD4-F065-43D8-B348-D57AE472CE3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498712-4CBB-4248-89C9-A8DFF50DC05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B2EE25-6554-4EA8-B3A6-4F1C63CA1374}"/>
              </a:ext>
            </a:extLst>
          </p:cNvPr>
          <p:cNvSpPr txBox="1"/>
          <p:nvPr/>
        </p:nvSpPr>
        <p:spPr>
          <a:xfrm>
            <a:off x="162148" y="3168601"/>
            <a:ext cx="2296206" cy="635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WebServer</a:t>
            </a:r>
            <a:r>
              <a:rPr lang="en-US" dirty="0"/>
              <a:t> / ASP.NET</a:t>
            </a:r>
          </a:p>
          <a:p>
            <a:r>
              <a:rPr lang="en-US" dirty="0"/>
              <a:t>Request Queue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0C919B-975E-4AF1-A4C8-F3C82039689B}"/>
              </a:ext>
            </a:extLst>
          </p:cNvPr>
          <p:cNvSpPr/>
          <p:nvPr/>
        </p:nvSpPr>
        <p:spPr>
          <a:xfrm>
            <a:off x="3973729" y="252800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26E97E-26F6-4883-9970-97E123717E85}"/>
              </a:ext>
            </a:extLst>
          </p:cNvPr>
          <p:cNvSpPr/>
          <p:nvPr/>
        </p:nvSpPr>
        <p:spPr>
          <a:xfrm>
            <a:off x="3982408" y="331704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DE6DC-E294-4B23-AEB4-DF07342890C5}"/>
              </a:ext>
            </a:extLst>
          </p:cNvPr>
          <p:cNvSpPr/>
          <p:nvPr/>
        </p:nvSpPr>
        <p:spPr>
          <a:xfrm>
            <a:off x="3970563" y="4193838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46A3E9D-B633-4736-9AC3-3F5F900EB453}"/>
              </a:ext>
            </a:extLst>
          </p:cNvPr>
          <p:cNvSpPr/>
          <p:nvPr/>
        </p:nvSpPr>
        <p:spPr bwMode="auto">
          <a:xfrm>
            <a:off x="320734" y="1331633"/>
            <a:ext cx="2619602" cy="1311641"/>
          </a:xfrm>
          <a:prstGeom prst="wedgeRectCallout">
            <a:avLst>
              <a:gd name="adj1" fmla="val 35231"/>
              <a:gd name="adj2" fmla="val 119073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The server will reject requests with </a:t>
            </a:r>
            <a:b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ERR:500 </a:t>
            </a:r>
            <a:b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(Internal Server Error)</a:t>
            </a:r>
            <a:endParaRPr lang="en-DE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Graphic 19" descr="Hourglass Finished outline">
            <a:extLst>
              <a:ext uri="{FF2B5EF4-FFF2-40B4-BE49-F238E27FC236}">
                <a16:creationId xmlns:a16="http://schemas.microsoft.com/office/drawing/2014/main" id="{A6999AF0-FD7F-4BCC-8EFF-3B942FFCA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1158" y="3811976"/>
            <a:ext cx="422387" cy="422387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17FC6671-CB0C-4538-94B5-743F9D3437A7}"/>
              </a:ext>
            </a:extLst>
          </p:cNvPr>
          <p:cNvSpPr/>
          <p:nvPr/>
        </p:nvSpPr>
        <p:spPr bwMode="auto">
          <a:xfrm>
            <a:off x="664631" y="5175882"/>
            <a:ext cx="2118914" cy="1486518"/>
          </a:xfrm>
          <a:prstGeom prst="wedgeRectCallout">
            <a:avLst>
              <a:gd name="adj1" fmla="val 97802"/>
              <a:gd name="adj2" fmla="val -43669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cs typeface="Segoe UI" pitchFamily="34" charset="0"/>
              </a:rPr>
              <a:t>You take control and return custom busy error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cs typeface="Segoe UI" pitchFamily="34" charset="0"/>
              </a:rPr>
              <a:t>ERR:410 (Gone)</a:t>
            </a:r>
            <a:endParaRPr lang="en-DE" sz="1600" dirty="0" err="1">
              <a:solidFill>
                <a:srgbClr val="FFFFFF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615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1901-7CCE-4B82-AA20-335ADF69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48891"/>
            <a:ext cx="10521335" cy="984885"/>
          </a:xfrm>
        </p:spPr>
        <p:txBody>
          <a:bodyPr/>
          <a:lstStyle/>
          <a:p>
            <a:r>
              <a:rPr lang="en-US" dirty="0"/>
              <a:t>Azure Best Practices</a:t>
            </a:r>
            <a:br>
              <a:rPr lang="en-US" dirty="0"/>
            </a:br>
            <a:r>
              <a:rPr lang="en-US" sz="2800" dirty="0">
                <a:latin typeface="Raleway"/>
              </a:rPr>
              <a:t>Architecting Complex Solutions with Heavy Loads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EFE29-EAE7-4C9D-AD3E-677F9944D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Damir Dobric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380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 with the “request queue”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CA0E6C-A907-494A-9A25-5AB59410241C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7BB70-566A-4A9F-A363-37525B283509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F20535-DAF2-4E85-A787-80AE14E6245B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AD29AF-5ECB-4CA8-B76B-C4EA9EA9EEF0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0B106F-4545-4780-ACB5-4336AAA6CCAB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BA516-10E9-4947-86B4-559F3E7F1E76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1C3CB9-C6FB-4B77-B129-7067150C19F6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81ECC3-FC27-4EFC-BE22-1E5B8C7731BB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DCAA38-7974-4944-AA94-BC2BEC29D09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7297D6-7C86-4416-A53C-582FCC0813F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009750-928C-41E8-A982-594835CB0FF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6AA6AE-6ABF-4484-8F2F-C169C181D84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69BB63-E876-41F8-B123-B640E6F00C96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68C954-A775-4DE3-B5D1-70001D01B71F}"/>
              </a:ext>
            </a:extLst>
          </p:cNvPr>
          <p:cNvSpPr/>
          <p:nvPr/>
        </p:nvSpPr>
        <p:spPr>
          <a:xfrm>
            <a:off x="3973729" y="252800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4F87FD-F444-477B-8F97-AE76EB15DD4B}"/>
              </a:ext>
            </a:extLst>
          </p:cNvPr>
          <p:cNvSpPr/>
          <p:nvPr/>
        </p:nvSpPr>
        <p:spPr>
          <a:xfrm>
            <a:off x="3982408" y="331704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CF7073-F75E-4798-8C7F-17AAF9B50558}"/>
              </a:ext>
            </a:extLst>
          </p:cNvPr>
          <p:cNvSpPr/>
          <p:nvPr/>
        </p:nvSpPr>
        <p:spPr>
          <a:xfrm>
            <a:off x="3970563" y="4193838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pic>
        <p:nvPicPr>
          <p:cNvPr id="50" name="Graphic 49" descr="Hourglass Finished outline">
            <a:extLst>
              <a:ext uri="{FF2B5EF4-FFF2-40B4-BE49-F238E27FC236}">
                <a16:creationId xmlns:a16="http://schemas.microsoft.com/office/drawing/2014/main" id="{7A8B23BA-B708-4121-8C69-E1EB7C14B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806" y="4905477"/>
            <a:ext cx="422387" cy="4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08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 with “request queue”</a:t>
            </a:r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AD43B9-2E41-48A1-A4C6-9C22E8F4A2C5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61E99-8A8B-4BC5-A12A-04A8495934D7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1E0297-74D7-447F-B3A2-D48E5C9E15F3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1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448C68-D6FF-4B6F-9330-C22AAA8DC62E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FFCEFE-903D-4B4E-8EE3-F894227FAE21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E1A8B0-CEDE-4A30-8919-5416EA7BA196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10424-F695-43F8-9AAF-AD241AEB7A53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CF634-DC06-488D-8447-3BBFC5AFBF91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04F0C-900E-4224-92ED-A98E6FCE356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6CC0B5-5AF2-4304-BFE3-A8F70A797D7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E06674-653E-41CF-AA2C-B531B89385F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7B397C-C982-4AB5-BE9F-7187E4E553F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77D788-6B18-4D46-A22A-ACCC56F43DE2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FE566-7F01-4855-8886-5B291863A90A}"/>
              </a:ext>
            </a:extLst>
          </p:cNvPr>
          <p:cNvSpPr/>
          <p:nvPr/>
        </p:nvSpPr>
        <p:spPr>
          <a:xfrm>
            <a:off x="6743998" y="2971053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4022CC-B7FB-49C5-A67F-1713F320551C}"/>
              </a:ext>
            </a:extLst>
          </p:cNvPr>
          <p:cNvSpPr/>
          <p:nvPr/>
        </p:nvSpPr>
        <p:spPr>
          <a:xfrm>
            <a:off x="3982408" y="331704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3A46BB-2EE9-407D-9360-F9ABFDE5E877}"/>
              </a:ext>
            </a:extLst>
          </p:cNvPr>
          <p:cNvSpPr/>
          <p:nvPr/>
        </p:nvSpPr>
        <p:spPr>
          <a:xfrm>
            <a:off x="3970563" y="4193838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pic>
        <p:nvPicPr>
          <p:cNvPr id="52" name="Graphic 51" descr="Hourglass Finished outline">
            <a:extLst>
              <a:ext uri="{FF2B5EF4-FFF2-40B4-BE49-F238E27FC236}">
                <a16:creationId xmlns:a16="http://schemas.microsoft.com/office/drawing/2014/main" id="{3E7DB064-6A9F-49D1-AC17-0146260B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806" y="4905477"/>
            <a:ext cx="422387" cy="4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12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5F914-8357-42CF-8942-081639B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Pattern with “request queue”</a:t>
            </a:r>
            <a:endParaRPr lang="en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C560E9-27C3-405C-9E4E-543D42B45B63}"/>
              </a:ext>
            </a:extLst>
          </p:cNvPr>
          <p:cNvSpPr/>
          <p:nvPr/>
        </p:nvSpPr>
        <p:spPr>
          <a:xfrm>
            <a:off x="3600745" y="2070657"/>
            <a:ext cx="5360375" cy="390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139746-DE98-4410-8847-B7B8FC854E34}"/>
              </a:ext>
            </a:extLst>
          </p:cNvPr>
          <p:cNvSpPr/>
          <p:nvPr/>
        </p:nvSpPr>
        <p:spPr>
          <a:xfrm>
            <a:off x="6538558" y="2413793"/>
            <a:ext cx="2056801" cy="3220853"/>
          </a:xfrm>
          <a:prstGeom prst="rect">
            <a:avLst/>
          </a:prstGeom>
          <a:solidFill>
            <a:srgbClr val="337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291234-225D-46CC-921E-E01CE5C20B2F}"/>
              </a:ext>
            </a:extLst>
          </p:cNvPr>
          <p:cNvSpPr/>
          <p:nvPr/>
        </p:nvSpPr>
        <p:spPr>
          <a:xfrm>
            <a:off x="3887668" y="2430845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5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556C2-98D3-4C93-880A-33BA1156E098}"/>
              </a:ext>
            </a:extLst>
          </p:cNvPr>
          <p:cNvSpPr/>
          <p:nvPr/>
        </p:nvSpPr>
        <p:spPr>
          <a:xfrm>
            <a:off x="3900574" y="3248237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2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CFFCC4-7471-42D3-B4C7-F3F25D126EDB}"/>
              </a:ext>
            </a:extLst>
          </p:cNvPr>
          <p:cNvSpPr/>
          <p:nvPr/>
        </p:nvSpPr>
        <p:spPr>
          <a:xfrm>
            <a:off x="3887668" y="4116030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3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064F1E-BB58-42B0-BA03-5ED864B98748}"/>
              </a:ext>
            </a:extLst>
          </p:cNvPr>
          <p:cNvSpPr/>
          <p:nvPr/>
        </p:nvSpPr>
        <p:spPr>
          <a:xfrm>
            <a:off x="3900574" y="502108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4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2EF3-C3CE-4399-B56C-A7EA86A0D3AC}"/>
              </a:ext>
            </a:extLst>
          </p:cNvPr>
          <p:cNvSpPr txBox="1"/>
          <p:nvPr/>
        </p:nvSpPr>
        <p:spPr>
          <a:xfrm>
            <a:off x="5411655" y="159296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399F60-8388-4B32-8FD0-AC9E7A1AAD85}"/>
              </a:ext>
            </a:extLst>
          </p:cNvPr>
          <p:cNvCxnSpPr/>
          <p:nvPr/>
        </p:nvCxnSpPr>
        <p:spPr>
          <a:xfrm>
            <a:off x="5735974" y="2775473"/>
            <a:ext cx="82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1EC66D-50A1-4259-84EC-580F9222F40F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735974" y="3555019"/>
            <a:ext cx="80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E775F5-C5ED-4ED9-804C-A98542AE907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723068" y="4422812"/>
            <a:ext cx="80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5496F2-BD5E-41C6-A114-035EC2B4E25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735974" y="5327864"/>
            <a:ext cx="826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84AC59-5730-481C-852F-55699CDDAE6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581374" y="4023170"/>
            <a:ext cx="201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AA1DCA-E995-40FB-BB80-26927CF2B0D2}"/>
              </a:ext>
            </a:extLst>
          </p:cNvPr>
          <p:cNvSpPr txBox="1"/>
          <p:nvPr/>
        </p:nvSpPr>
        <p:spPr>
          <a:xfrm>
            <a:off x="1731299" y="3677135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0B7B9-7D52-46EE-B693-7750AF2F6AC0}"/>
              </a:ext>
            </a:extLst>
          </p:cNvPr>
          <p:cNvSpPr/>
          <p:nvPr/>
        </p:nvSpPr>
        <p:spPr>
          <a:xfrm>
            <a:off x="3999209" y="5098890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B47BC5-69C7-4C97-B0DE-BD7F610CDA65}"/>
              </a:ext>
            </a:extLst>
          </p:cNvPr>
          <p:cNvSpPr/>
          <p:nvPr/>
        </p:nvSpPr>
        <p:spPr>
          <a:xfrm>
            <a:off x="3982408" y="331704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86B7D9-181A-4310-93E9-25D0C3A9C104}"/>
              </a:ext>
            </a:extLst>
          </p:cNvPr>
          <p:cNvSpPr/>
          <p:nvPr/>
        </p:nvSpPr>
        <p:spPr>
          <a:xfrm>
            <a:off x="3970563" y="4193838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pic>
        <p:nvPicPr>
          <p:cNvPr id="53" name="Graphic 52" descr="Hourglass Finished outline">
            <a:extLst>
              <a:ext uri="{FF2B5EF4-FFF2-40B4-BE49-F238E27FC236}">
                <a16:creationId xmlns:a16="http://schemas.microsoft.com/office/drawing/2014/main" id="{FA8CD27F-0983-48BB-AFE5-D8CFC8A16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073" y="2336521"/>
            <a:ext cx="422387" cy="4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917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513B-20ED-4345-B3AE-FC4A6675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really works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DE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695C90-5BA3-4915-B24C-8CAD20068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975590"/>
              </p:ext>
            </p:extLst>
          </p:nvPr>
        </p:nvGraphicFramePr>
        <p:xfrm>
          <a:off x="696101" y="2275905"/>
          <a:ext cx="5522120" cy="387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E5BA4A-1A11-40FF-AF9F-1C20E73FC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216275"/>
              </p:ext>
            </p:extLst>
          </p:nvPr>
        </p:nvGraphicFramePr>
        <p:xfrm>
          <a:off x="6594974" y="2231955"/>
          <a:ext cx="5522120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5785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2B6F-5167-4181-BD5D-A9A09E21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474EC-D6D9-4BD5-96AB-D549632C9EF3}"/>
              </a:ext>
            </a:extLst>
          </p:cNvPr>
          <p:cNvSpPr txBox="1"/>
          <p:nvPr/>
        </p:nvSpPr>
        <p:spPr>
          <a:xfrm>
            <a:off x="501444" y="1775880"/>
            <a:ext cx="1072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Large objects consume an unpredictable amount of 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Docker Host terminates your code with Err 134 and 137.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implement Object Pool = Large Objects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keep the size and costs, but you must slow down processing (time dilation).</a:t>
            </a:r>
            <a:endParaRPr lang="LID4096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97F71-449F-4429-B8A1-D3146A60C539}"/>
              </a:ext>
            </a:extLst>
          </p:cNvPr>
          <p:cNvSpPr txBox="1"/>
          <p:nvPr/>
        </p:nvSpPr>
        <p:spPr>
          <a:xfrm>
            <a:off x="40559" y="6452343"/>
            <a:ext cx="6658896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https://github.com/ddobric/azure-bestpractices</a:t>
            </a:r>
            <a:r>
              <a:rPr lang="en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06371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B283-E6D1-4BFF-828B-BE5E1238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Vielen Dank!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42CE-BA6A-4936-8029-392DE0E9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1886670"/>
          </a:xfrm>
        </p:spPr>
        <p:txBody>
          <a:bodyPr/>
          <a:lstStyle/>
          <a:p>
            <a:r>
              <a:rPr lang="fr-fr" dirty="0">
                <a:ea typeface="+mn-lt"/>
                <a:cs typeface="+mn-lt"/>
              </a:rPr>
              <a:t>Vielen Dank für deine Teilnahme! </a:t>
            </a:r>
          </a:p>
          <a:p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Dein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Feedback ist uns wichtig! Bitte besuche </a:t>
            </a:r>
            <a:r>
              <a:rPr lang="fr-fr" b="0" i="0" u="sng" strike="noStrike" dirty="0">
                <a:solidFill>
                  <a:srgbClr val="0078D4"/>
                </a:solidFill>
                <a:effectLst/>
                <a:latin typeface="Segoe UI" panose="020B0502040204020203" pitchFamily="34" charset="0"/>
                <a:hlinkClick r:id="rId3"/>
              </a:rPr>
              <a:t>aka.ms/</a:t>
            </a:r>
            <a:r>
              <a:rPr lang="fr-fr" b="0" i="0" u="sng" strike="noStrike" dirty="0" err="1">
                <a:solidFill>
                  <a:srgbClr val="0078D4"/>
                </a:solidFill>
                <a:effectLst/>
                <a:latin typeface="Segoe UI" panose="020B0502040204020203" pitchFamily="34" charset="0"/>
                <a:hlinkClick r:id="rId3"/>
              </a:rPr>
              <a:t>MicrosoftBuildEvals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br>
              <a:rPr lang="fr-f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um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deine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Session-Bewertungen auszufüllen.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3CCF1-8BE4-4793-A722-23CF453A9D3D}"/>
              </a:ext>
            </a:extLst>
          </p:cNvPr>
          <p:cNvSpPr txBox="1">
            <a:spLocks/>
          </p:cNvSpPr>
          <p:nvPr/>
        </p:nvSpPr>
        <p:spPr>
          <a:xfrm>
            <a:off x="585216" y="4406989"/>
            <a:ext cx="4283621" cy="204671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sz="2000" dirty="0">
                <a:solidFill>
                  <a:schemeClr val="accent1"/>
                </a:solidFill>
              </a:rPr>
              <a:t>Damir Dobric</a:t>
            </a:r>
            <a:br>
              <a:rPr lang="fr-FR" sz="2000" dirty="0"/>
            </a:br>
            <a:r>
              <a:rPr lang="fr-FR" sz="1600" dirty="0">
                <a:latin typeface="+mn-lt"/>
              </a:rPr>
              <a:t>daenet GmbH – ACP Digital</a:t>
            </a:r>
            <a:br>
              <a:rPr lang="fr-FR" sz="1600" dirty="0">
                <a:latin typeface="+mn-lt"/>
              </a:rPr>
            </a:br>
            <a:br>
              <a:rPr lang="fr-FR" sz="1600" dirty="0">
                <a:latin typeface="+mn-lt"/>
              </a:rPr>
            </a:br>
            <a:r>
              <a:rPr lang="fr-FR" sz="1200" dirty="0">
                <a:latin typeface="+mn-lt"/>
              </a:rPr>
              <a:t>Lead Software Architect</a:t>
            </a:r>
            <a:br>
              <a:rPr lang="fr-FR" sz="1200" dirty="0">
                <a:latin typeface="+mn-lt"/>
              </a:rPr>
            </a:br>
            <a:r>
              <a:rPr lang="fr-FR" sz="1200" dirty="0">
                <a:latin typeface="+mn-lt"/>
              </a:rPr>
              <a:t>Microsoft Regional </a:t>
            </a:r>
            <a:r>
              <a:rPr lang="fr-FR" sz="1200" dirty="0" err="1">
                <a:latin typeface="+mn-lt"/>
              </a:rPr>
              <a:t>Director</a:t>
            </a:r>
            <a:br>
              <a:rPr lang="fr-FR" sz="1200" dirty="0">
                <a:latin typeface="+mn-lt"/>
              </a:rPr>
            </a:br>
            <a:r>
              <a:rPr lang="fr-FR" sz="1200" dirty="0">
                <a:latin typeface="+mn-lt"/>
              </a:rPr>
              <a:t>Azure MVP</a:t>
            </a:r>
            <a:br>
              <a:rPr lang="fr-FR" sz="1100" dirty="0">
                <a:latin typeface="+mn-lt"/>
              </a:rPr>
            </a:br>
            <a:br>
              <a:rPr lang="fr-FR" sz="1100" dirty="0">
                <a:latin typeface="+mn-lt"/>
              </a:rPr>
            </a:br>
            <a:r>
              <a:rPr lang="fr-FR" sz="1600" dirty="0">
                <a:latin typeface="+mn-lt"/>
                <a:hlinkClick r:id="rId4"/>
              </a:rPr>
              <a:t>https://damirdobric.me</a:t>
            </a:r>
            <a:r>
              <a:rPr lang="fr-FR" sz="1600" dirty="0">
                <a:latin typeface="+mn-lt"/>
              </a:rPr>
              <a:t> </a:t>
            </a:r>
            <a:br>
              <a:rPr lang="fr-FR" sz="1800" dirty="0"/>
            </a:br>
            <a:endParaRPr lang="fr-F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31F69-6E37-468E-9919-716620A48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787" y="4649380"/>
            <a:ext cx="2046426" cy="20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00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71A-4561-4F33-8578-3982C9F3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1642099"/>
            <a:ext cx="4283621" cy="3508653"/>
          </a:xfrm>
        </p:spPr>
        <p:txBody>
          <a:bodyPr anchor="t"/>
          <a:lstStyle/>
          <a:p>
            <a:r>
              <a:rPr lang="fr-fr" dirty="0">
                <a:solidFill>
                  <a:schemeClr val="accent1"/>
                </a:solidFill>
              </a:rPr>
              <a:t>Damir Dobric</a:t>
            </a:r>
            <a:br>
              <a:rPr dirty="0"/>
            </a:br>
            <a:r>
              <a:rPr lang="en-US" sz="2800" dirty="0">
                <a:latin typeface="+mn-lt"/>
              </a:rPr>
              <a:t>daenet GmbH – ACP Digital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000" dirty="0">
                <a:latin typeface="+mn-lt"/>
              </a:rPr>
              <a:t>Lead Software Architect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Microsoft Regional Director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Azure MVP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  <a:hlinkClick r:id="rId3"/>
              </a:rPr>
              <a:t>https://damirdobric.me</a:t>
            </a:r>
            <a:r>
              <a:rPr lang="en-US" sz="2000" dirty="0">
                <a:latin typeface="+mn-lt"/>
              </a:rPr>
              <a:t> </a:t>
            </a:r>
            <a:br>
              <a:rPr dirty="0"/>
            </a:br>
            <a:endParaRPr lang="en-US" dirty="0"/>
          </a:p>
        </p:txBody>
      </p:sp>
      <p:pic>
        <p:nvPicPr>
          <p:cNvPr id="4" name="Picture Placeholder 3" descr="A picture containing person, person, standing, arm&#10;&#10;Description automatically generated">
            <a:extLst>
              <a:ext uri="{FF2B5EF4-FFF2-40B4-BE49-F238E27FC236}">
                <a16:creationId xmlns:a16="http://schemas.microsoft.com/office/drawing/2014/main" id="{0A644FA7-A79C-4E3F-8316-9B9188DBAA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25829" r="25829"/>
          <a:stretch>
            <a:fillRect/>
          </a:stretch>
        </p:blipFill>
        <p:spPr/>
      </p:pic>
      <p:pic>
        <p:nvPicPr>
          <p:cNvPr id="1028" name="Picture 4" descr="emoji transparent Happy emoji emoticon transparent  png">
            <a:extLst>
              <a:ext uri="{FF2B5EF4-FFF2-40B4-BE49-F238E27FC236}">
                <a16:creationId xmlns:a16="http://schemas.microsoft.com/office/drawing/2014/main" id="{3164B351-0BB1-48C2-B51E-BFC0A4DC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122" y="2966263"/>
            <a:ext cx="860323" cy="8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113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2806922"/>
          </a:xfrm>
        </p:spPr>
        <p:txBody>
          <a:bodyPr/>
          <a:lstStyle/>
          <a:p>
            <a:r>
              <a:rPr lang="en-DE" dirty="0">
                <a:cs typeface="Segoe UI"/>
              </a:rPr>
              <a:t>Hosting Large Objects</a:t>
            </a:r>
            <a:endParaRPr lang="en-DE" dirty="0"/>
          </a:p>
          <a:p>
            <a:r>
              <a:rPr lang="en-DE" dirty="0">
                <a:cs typeface="Segoe UI"/>
              </a:rPr>
              <a:t>The Object Pool Pattern</a:t>
            </a:r>
            <a:endParaRPr lang="en-DE" dirty="0"/>
          </a:p>
          <a:p>
            <a:r>
              <a:rPr lang="en-DE" dirty="0">
                <a:cs typeface="Segoe UI"/>
              </a:rPr>
              <a:t>Relativity Theory of Load Balancing</a:t>
            </a:r>
            <a:endParaRPr lang="en-DE" dirty="0"/>
          </a:p>
          <a:p>
            <a:r>
              <a:rPr lang="en-DE" dirty="0">
                <a:cs typeface="Segoe UI"/>
              </a:rPr>
              <a:t>Deep Dive Demos</a:t>
            </a:r>
          </a:p>
          <a:p>
            <a:r>
              <a:rPr lang="en-DE" dirty="0">
                <a:cs typeface="Segoe UI"/>
              </a:rPr>
              <a:t>Q&amp;A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8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235CF-95FF-4C45-95AB-F4842F80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167" y="2965188"/>
            <a:ext cx="5984594" cy="553998"/>
          </a:xfrm>
        </p:spPr>
        <p:txBody>
          <a:bodyPr/>
          <a:lstStyle/>
          <a:p>
            <a:r>
              <a:rPr lang="en-DE" dirty="0"/>
              <a:t>HIDDEN PAINS OF CLOUD</a:t>
            </a:r>
          </a:p>
        </p:txBody>
      </p:sp>
    </p:spTree>
    <p:extLst>
      <p:ext uri="{BB962C8B-B14F-4D97-AF65-F5344CB8AC3E}">
        <p14:creationId xmlns:p14="http://schemas.microsoft.com/office/powerpoint/2010/main" val="41134886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4CDA0-0735-4852-871D-5791C25E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following…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A8B8E-527D-4982-8452-FB80ACD4C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6810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Goal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Digital Transformation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Modernization</a:t>
            </a:r>
            <a:endParaRPr lang="en-DE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DE" dirty="0"/>
              <a:t>Migration to cloud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New business models</a:t>
            </a:r>
            <a:endParaRPr lang="LID4096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Scenarios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ML Model that consumes too much RAM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An API that consumes too much RAM</a:t>
            </a: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8B43D-4502-45B2-AE7A-C16533EC3818}"/>
              </a:ext>
            </a:extLst>
          </p:cNvPr>
          <p:cNvSpPr txBox="1"/>
          <p:nvPr/>
        </p:nvSpPr>
        <p:spPr>
          <a:xfrm>
            <a:off x="4011560" y="4893529"/>
            <a:ext cx="6096000" cy="85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3376FB"/>
                </a:solidFill>
                <a:latin typeface="Cascadia Mono" panose="020B0609020000020004" pitchFamily="49" charset="0"/>
              </a:rPr>
              <a:t>MyApi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res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api.Run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4019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4CDA0-0735-4852-871D-5791C25E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Locking for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A8B8E-527D-4982-8452-FB80ACD4C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471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dirty="0"/>
              <a:t>Facts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Large APIs consume a lot of RAM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Not designed to run in the cloud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You want to run it as a service = REST service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Few API instances cannot serve many users</a:t>
            </a:r>
            <a:br>
              <a:rPr lang="en-US" dirty="0"/>
            </a:br>
            <a:endParaRPr lang="LID4096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to do?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Increase Vertically/Horizontally means an increase in costs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It is not easy</a:t>
            </a:r>
            <a:r>
              <a:rPr lang="en-DE" dirty="0"/>
              <a:t> to choose the right configuration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A6C61-B0B5-47F2-89E5-23ED31342C7D}"/>
              </a:ext>
            </a:extLst>
          </p:cNvPr>
          <p:cNvSpPr txBox="1"/>
          <p:nvPr/>
        </p:nvSpPr>
        <p:spPr>
          <a:xfrm>
            <a:off x="6632208" y="1482493"/>
            <a:ext cx="66872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1400" dirty="0" err="1">
                <a:solidFill>
                  <a:srgbClr val="3376FB"/>
                </a:solidFill>
                <a:latin typeface="Cascadia Mono" panose="020B0609020000020004" pitchFamily="49" charset="0"/>
              </a:rPr>
              <a:t>HttpGet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"{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arg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Run(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3376FB"/>
                </a:solidFill>
                <a:latin typeface="Cascadia Mono" panose="020B0609020000020004" pitchFamily="49" charset="0"/>
              </a:rPr>
              <a:t>MyApi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api.Run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res;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LID4096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1F2B0-B527-43ED-8F09-518D6224083C}"/>
              </a:ext>
            </a:extLst>
          </p:cNvPr>
          <p:cNvSpPr txBox="1"/>
          <p:nvPr/>
        </p:nvSpPr>
        <p:spPr>
          <a:xfrm>
            <a:off x="40559" y="6452343"/>
            <a:ext cx="6658896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https://github.com/ddobric/azure-bestpractices</a:t>
            </a:r>
            <a:r>
              <a:rPr lang="en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95020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C0566-DEDA-6479-DA4A-EA0AABD7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87" y="602561"/>
            <a:ext cx="10515600" cy="553998"/>
          </a:xfrm>
        </p:spPr>
        <p:txBody>
          <a:bodyPr/>
          <a:lstStyle/>
          <a:p>
            <a:r>
              <a:rPr lang="en-US" sz="3600" b="0" spc="-50" dirty="0">
                <a:solidFill>
                  <a:schemeClr val="tx1"/>
                </a:solidFill>
                <a:latin typeface="+mj-lt"/>
                <a:cs typeface="Segoe UI" pitchFamily="34" charset="0"/>
              </a:rPr>
              <a:t>Processing of requests in ASP.NET </a:t>
            </a:r>
            <a:r>
              <a:rPr lang="en-US" sz="3600" b="0" spc="-5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WebApi</a:t>
            </a:r>
            <a:endParaRPr lang="LID4096" sz="3600" b="0" spc="-5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A9401-1E4A-92DF-D4C0-A0D40C68E83D}"/>
              </a:ext>
            </a:extLst>
          </p:cNvPr>
          <p:cNvSpPr/>
          <p:nvPr/>
        </p:nvSpPr>
        <p:spPr>
          <a:xfrm>
            <a:off x="3228429" y="1408679"/>
            <a:ext cx="6907690" cy="2594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73E10-4774-D0C5-257E-DD109876D52C}"/>
              </a:ext>
            </a:extLst>
          </p:cNvPr>
          <p:cNvSpPr/>
          <p:nvPr/>
        </p:nvSpPr>
        <p:spPr>
          <a:xfrm>
            <a:off x="3380020" y="14086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B8EB2D-C303-AC68-5D1D-BB7E8B25C8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15420" y="17154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A930FA-C4AD-A7D6-763B-58D3556984EB}"/>
              </a:ext>
            </a:extLst>
          </p:cNvPr>
          <p:cNvSpPr/>
          <p:nvPr/>
        </p:nvSpPr>
        <p:spPr>
          <a:xfrm>
            <a:off x="6400909" y="14864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6FE61-11D6-815F-7843-6A1A50605AFE}"/>
              </a:ext>
            </a:extLst>
          </p:cNvPr>
          <p:cNvSpPr/>
          <p:nvPr/>
        </p:nvSpPr>
        <p:spPr>
          <a:xfrm>
            <a:off x="3532420" y="15610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D665D-29B9-6D84-601D-024F7A018AE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367820" y="18678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53DF8-A495-996B-E999-02C47A916FCD}"/>
              </a:ext>
            </a:extLst>
          </p:cNvPr>
          <p:cNvSpPr/>
          <p:nvPr/>
        </p:nvSpPr>
        <p:spPr>
          <a:xfrm>
            <a:off x="6553309" y="16388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D9E61-D1E9-D384-9AD3-E8CE29B57CD7}"/>
              </a:ext>
            </a:extLst>
          </p:cNvPr>
          <p:cNvSpPr/>
          <p:nvPr/>
        </p:nvSpPr>
        <p:spPr>
          <a:xfrm>
            <a:off x="3684820" y="17134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300DE7-0D08-FE89-40BF-2CC6395ED5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520220" y="20202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59541-4B6C-7D87-BCD5-ED0A5C2DCD3C}"/>
              </a:ext>
            </a:extLst>
          </p:cNvPr>
          <p:cNvSpPr/>
          <p:nvPr/>
        </p:nvSpPr>
        <p:spPr>
          <a:xfrm>
            <a:off x="6705709" y="17912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641FCF-97D1-5E85-0335-1FE89D6A994E}"/>
              </a:ext>
            </a:extLst>
          </p:cNvPr>
          <p:cNvSpPr/>
          <p:nvPr/>
        </p:nvSpPr>
        <p:spPr>
          <a:xfrm>
            <a:off x="3837220" y="18658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4FF7D9-D0CF-10DC-EAA1-C2CDFF48BD9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5672620" y="21726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B99AA-1AF0-887E-69BB-187B3393B062}"/>
              </a:ext>
            </a:extLst>
          </p:cNvPr>
          <p:cNvSpPr/>
          <p:nvPr/>
        </p:nvSpPr>
        <p:spPr>
          <a:xfrm>
            <a:off x="6858109" y="19436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734E66-5807-E6E9-ED2F-86F8B9CEEC66}"/>
              </a:ext>
            </a:extLst>
          </p:cNvPr>
          <p:cNvSpPr/>
          <p:nvPr/>
        </p:nvSpPr>
        <p:spPr>
          <a:xfrm>
            <a:off x="3989620" y="20182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1D6D25-052B-1A0B-2825-30CB742F6A5B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5825020" y="23250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9F40C-3D80-C73E-0854-68A5EE961D05}"/>
              </a:ext>
            </a:extLst>
          </p:cNvPr>
          <p:cNvSpPr/>
          <p:nvPr/>
        </p:nvSpPr>
        <p:spPr>
          <a:xfrm>
            <a:off x="7010509" y="20960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CE82CD-EDB3-4603-14D7-20BC40C79062}"/>
              </a:ext>
            </a:extLst>
          </p:cNvPr>
          <p:cNvSpPr/>
          <p:nvPr/>
        </p:nvSpPr>
        <p:spPr>
          <a:xfrm>
            <a:off x="4142020" y="21706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31EA33-AA72-EEEE-208C-BFCCC1F0DF5C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977420" y="24774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396415-9537-2F1B-472D-0BC68321C5EA}"/>
              </a:ext>
            </a:extLst>
          </p:cNvPr>
          <p:cNvSpPr/>
          <p:nvPr/>
        </p:nvSpPr>
        <p:spPr>
          <a:xfrm>
            <a:off x="7162909" y="22484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4141BF-41B2-3D99-4BBC-76837D2EE05D}"/>
              </a:ext>
            </a:extLst>
          </p:cNvPr>
          <p:cNvSpPr/>
          <p:nvPr/>
        </p:nvSpPr>
        <p:spPr>
          <a:xfrm>
            <a:off x="4294420" y="23230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FFBF46-7C0C-79A6-1DE0-FEBFDBB1F21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129820" y="26298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BAF88-14FE-6CCF-D898-5C807B7FCF8F}"/>
              </a:ext>
            </a:extLst>
          </p:cNvPr>
          <p:cNvSpPr/>
          <p:nvPr/>
        </p:nvSpPr>
        <p:spPr>
          <a:xfrm>
            <a:off x="7315309" y="24008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88AC83-38BB-4B68-A034-5235F2FC11A5}"/>
              </a:ext>
            </a:extLst>
          </p:cNvPr>
          <p:cNvSpPr/>
          <p:nvPr/>
        </p:nvSpPr>
        <p:spPr>
          <a:xfrm>
            <a:off x="4446820" y="24754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AFB57C-8196-EDA8-91EE-43C0896A851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6282220" y="27822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AC5CF23-60DA-CB09-0885-EE56E05E2F29}"/>
              </a:ext>
            </a:extLst>
          </p:cNvPr>
          <p:cNvSpPr/>
          <p:nvPr/>
        </p:nvSpPr>
        <p:spPr>
          <a:xfrm>
            <a:off x="7467709" y="25532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0C6A52-338F-6E77-C21D-AE6EA11B7EF6}"/>
              </a:ext>
            </a:extLst>
          </p:cNvPr>
          <p:cNvSpPr/>
          <p:nvPr/>
        </p:nvSpPr>
        <p:spPr>
          <a:xfrm>
            <a:off x="4599220" y="26278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51488D-E8AE-F04B-E83B-9F92ED09EFF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6434620" y="29346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097AD3E-1344-5423-596C-629BC733EB03}"/>
              </a:ext>
            </a:extLst>
          </p:cNvPr>
          <p:cNvSpPr/>
          <p:nvPr/>
        </p:nvSpPr>
        <p:spPr>
          <a:xfrm>
            <a:off x="7620109" y="27056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EBBB2E-7F98-31C9-31E6-6063E8365A32}"/>
              </a:ext>
            </a:extLst>
          </p:cNvPr>
          <p:cNvSpPr/>
          <p:nvPr/>
        </p:nvSpPr>
        <p:spPr>
          <a:xfrm>
            <a:off x="4751620" y="27802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27A8C9-E8DE-4275-D15E-C3220F4D225E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6587020" y="30870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D36EF0-198E-A74A-802E-67C385F9ABD4}"/>
              </a:ext>
            </a:extLst>
          </p:cNvPr>
          <p:cNvSpPr/>
          <p:nvPr/>
        </p:nvSpPr>
        <p:spPr>
          <a:xfrm>
            <a:off x="7772509" y="28580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E77A44-5032-0999-2F8D-67991A357034}"/>
              </a:ext>
            </a:extLst>
          </p:cNvPr>
          <p:cNvSpPr/>
          <p:nvPr/>
        </p:nvSpPr>
        <p:spPr>
          <a:xfrm>
            <a:off x="4904020" y="29326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C8A009-314E-F8DF-CFD8-46900EF1B253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6739420" y="32394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017FEB-D5F6-08C7-A8F7-0D0E9480476C}"/>
              </a:ext>
            </a:extLst>
          </p:cNvPr>
          <p:cNvSpPr/>
          <p:nvPr/>
        </p:nvSpPr>
        <p:spPr>
          <a:xfrm>
            <a:off x="7924909" y="30104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988D3C-1282-6F25-43DA-DC62852EB172}"/>
              </a:ext>
            </a:extLst>
          </p:cNvPr>
          <p:cNvSpPr/>
          <p:nvPr/>
        </p:nvSpPr>
        <p:spPr>
          <a:xfrm>
            <a:off x="5056420" y="30850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8E183B-B579-F399-68D9-C2804EDB5224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6891820" y="33918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2823DE4-3071-82E8-BD1D-B1EE6C02257F}"/>
              </a:ext>
            </a:extLst>
          </p:cNvPr>
          <p:cNvSpPr/>
          <p:nvPr/>
        </p:nvSpPr>
        <p:spPr>
          <a:xfrm>
            <a:off x="8077309" y="31628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FFDFD2-0B71-B6F0-26C4-BAC8F21BAE3D}"/>
              </a:ext>
            </a:extLst>
          </p:cNvPr>
          <p:cNvSpPr/>
          <p:nvPr/>
        </p:nvSpPr>
        <p:spPr>
          <a:xfrm>
            <a:off x="5208820" y="32374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62E7F-86E2-A460-436F-F0E8148C2D58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7044220" y="35442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561852E-5AF2-291E-F2D8-4ADBA90ADD37}"/>
              </a:ext>
            </a:extLst>
          </p:cNvPr>
          <p:cNvSpPr/>
          <p:nvPr/>
        </p:nvSpPr>
        <p:spPr>
          <a:xfrm>
            <a:off x="8229709" y="33152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A9D1B0-53EF-F899-F3B4-2116AB3A2C39}"/>
              </a:ext>
            </a:extLst>
          </p:cNvPr>
          <p:cNvSpPr/>
          <p:nvPr/>
        </p:nvSpPr>
        <p:spPr>
          <a:xfrm>
            <a:off x="5361220" y="3389879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B5309D-A1D8-127C-7863-332B49EFEFA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7196620" y="3696661"/>
            <a:ext cx="118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42020E0-4273-902D-1FB3-92C4C0D1AAE4}"/>
              </a:ext>
            </a:extLst>
          </p:cNvPr>
          <p:cNvSpPr/>
          <p:nvPr/>
        </p:nvSpPr>
        <p:spPr>
          <a:xfrm>
            <a:off x="8382109" y="3467687"/>
            <a:ext cx="1645920" cy="457947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3D78E8-6696-4B41-0F3A-2E4F8B0BB4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20913" y="2705687"/>
            <a:ext cx="2107516" cy="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3764F1-45BB-B6AB-5A6D-ECAE5E2EBF9D}"/>
              </a:ext>
            </a:extLst>
          </p:cNvPr>
          <p:cNvSpPr txBox="1"/>
          <p:nvPr/>
        </p:nvSpPr>
        <p:spPr>
          <a:xfrm>
            <a:off x="1211930" y="2374751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556B32-B640-4943-F95B-D1DE4F375FB0}"/>
              </a:ext>
            </a:extLst>
          </p:cNvPr>
          <p:cNvSpPr txBox="1"/>
          <p:nvPr/>
        </p:nvSpPr>
        <p:spPr>
          <a:xfrm>
            <a:off x="2935278" y="4255189"/>
            <a:ext cx="66872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1800" dirty="0" err="1">
                <a:solidFill>
                  <a:srgbClr val="3376FB"/>
                </a:solidFill>
                <a:latin typeface="Cascadia Mono" panose="020B0609020000020004" pitchFamily="49" charset="0"/>
              </a:rPr>
              <a:t>HttpGet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arg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3376FB"/>
                </a:solidFill>
                <a:latin typeface="Cascadia Mono" panose="020B0609020000020004" pitchFamily="49" charset="0"/>
              </a:rPr>
              <a:t>My</a:t>
            </a:r>
            <a:r>
              <a:rPr lang="en-DE" dirty="0" err="1">
                <a:solidFill>
                  <a:srgbClr val="3376FB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res;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LID4096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2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49F3-CD41-42F1-A7FC-2BBD3AA2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87" y="602561"/>
            <a:ext cx="10515600" cy="553998"/>
          </a:xfrm>
        </p:spPr>
        <p:txBody>
          <a:bodyPr/>
          <a:lstStyle/>
          <a:p>
            <a:r>
              <a:rPr lang="en-DE" sz="3600" b="0" spc="-50" dirty="0">
                <a:solidFill>
                  <a:schemeClr val="tx1"/>
                </a:solidFill>
                <a:latin typeface="+mj-lt"/>
                <a:cs typeface="Segoe UI" pitchFamily="34" charset="0"/>
              </a:rPr>
              <a:t>Processing </a:t>
            </a:r>
            <a:r>
              <a:rPr lang="de-DE" sz="3600" b="0" spc="-50" dirty="0">
                <a:solidFill>
                  <a:schemeClr val="tx1"/>
                </a:solidFill>
                <a:latin typeface="+mj-lt"/>
                <a:cs typeface="Segoe UI" pitchFamily="34" charset="0"/>
              </a:rPr>
              <a:t>Large </a:t>
            </a:r>
            <a:r>
              <a:rPr lang="de-DE" sz="3600" b="0" spc="-50" dirty="0" err="1">
                <a:solidFill>
                  <a:schemeClr val="tx1"/>
                </a:solidFill>
                <a:latin typeface="+mj-lt"/>
                <a:cs typeface="Segoe UI" pitchFamily="34" charset="0"/>
              </a:rPr>
              <a:t>objects</a:t>
            </a:r>
            <a:endParaRPr lang="en-DE" sz="3600" b="0" spc="-50" dirty="0">
              <a:solidFill>
                <a:schemeClr val="tx1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0D39D-2D7C-4CA3-B13C-C032160D7227}"/>
              </a:ext>
            </a:extLst>
          </p:cNvPr>
          <p:cNvSpPr/>
          <p:nvPr/>
        </p:nvSpPr>
        <p:spPr>
          <a:xfrm>
            <a:off x="2924800" y="2462928"/>
            <a:ext cx="7187388" cy="2594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238DA-7CB1-4007-8557-4634763B7419}"/>
              </a:ext>
            </a:extLst>
          </p:cNvPr>
          <p:cNvSpPr/>
          <p:nvPr/>
        </p:nvSpPr>
        <p:spPr>
          <a:xfrm>
            <a:off x="3035153" y="2636842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0DB27E-6762-41FF-AB98-49120617B70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870553" y="2943624"/>
            <a:ext cx="217621" cy="30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68DE2B-99A5-4535-ACC2-AB7C9198D5F4}"/>
              </a:ext>
            </a:extLst>
          </p:cNvPr>
          <p:cNvSpPr/>
          <p:nvPr/>
        </p:nvSpPr>
        <p:spPr>
          <a:xfrm>
            <a:off x="5088174" y="2456576"/>
            <a:ext cx="3389171" cy="1587660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647273-D42C-4955-A893-77F0316832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17284" y="3759936"/>
            <a:ext cx="2107516" cy="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6D844-F2D2-48BD-9503-899903752EC7}"/>
              </a:ext>
            </a:extLst>
          </p:cNvPr>
          <p:cNvSpPr txBox="1"/>
          <p:nvPr/>
        </p:nvSpPr>
        <p:spPr>
          <a:xfrm>
            <a:off x="908301" y="3429000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Requests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138CB-8244-487E-8334-7617FCDCD285}"/>
              </a:ext>
            </a:extLst>
          </p:cNvPr>
          <p:cNvSpPr/>
          <p:nvPr/>
        </p:nvSpPr>
        <p:spPr>
          <a:xfrm>
            <a:off x="3000311" y="4209073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4441A-41C5-4F79-A0EF-E78E5C8209F2}"/>
              </a:ext>
            </a:extLst>
          </p:cNvPr>
          <p:cNvSpPr/>
          <p:nvPr/>
        </p:nvSpPr>
        <p:spPr>
          <a:xfrm>
            <a:off x="5767676" y="3097015"/>
            <a:ext cx="3389171" cy="1587660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9E9B8-D166-4402-BAB8-7651D45FB0CF}"/>
              </a:ext>
            </a:extLst>
          </p:cNvPr>
          <p:cNvSpPr/>
          <p:nvPr/>
        </p:nvSpPr>
        <p:spPr>
          <a:xfrm>
            <a:off x="3035153" y="3405741"/>
            <a:ext cx="1835400" cy="613564"/>
          </a:xfrm>
          <a:prstGeom prst="rect">
            <a:avLst/>
          </a:prstGeom>
          <a:solidFill>
            <a:srgbClr val="EFF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Thread </a:t>
            </a:r>
            <a:endParaRPr lang="LID4096" dirty="0">
              <a:solidFill>
                <a:srgbClr val="1007A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DC71C-F235-48E8-A75F-7E04AAF4E5BB}"/>
              </a:ext>
            </a:extLst>
          </p:cNvPr>
          <p:cNvSpPr/>
          <p:nvPr/>
        </p:nvSpPr>
        <p:spPr>
          <a:xfrm>
            <a:off x="6746622" y="3498355"/>
            <a:ext cx="3389171" cy="1587660"/>
          </a:xfrm>
          <a:prstGeom prst="rect">
            <a:avLst/>
          </a:prstGeom>
          <a:solidFill>
            <a:srgbClr val="F7C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007A5"/>
                </a:solidFill>
              </a:rPr>
              <a:t>Object</a:t>
            </a:r>
            <a:endParaRPr lang="LID4096" dirty="0">
              <a:solidFill>
                <a:srgbClr val="1007A5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7C853-1E6B-4613-8CF5-D4CBA16B407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4870553" y="3712523"/>
            <a:ext cx="897123" cy="17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F5275A-207F-40AF-B9BB-49DC4AD5403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835711" y="4292185"/>
            <a:ext cx="1910911" cy="2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7923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icrosoft Build 16/9 White Template">
  <a:themeElements>
    <a:clrScheme name="Custom 15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C73ECC"/>
      </a:accent3>
      <a:accent4>
        <a:srgbClr val="CD98CF"/>
      </a:accent4>
      <a:accent5>
        <a:srgbClr val="FFA38B"/>
      </a:accent5>
      <a:accent6>
        <a:srgbClr val="B1B3B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  <a:extLst>
    <a:ext uri="{05A4C25C-085E-4340-85A3-A5531E510DB2}">
      <thm15:themeFamily xmlns:thm15="http://schemas.microsoft.com/office/thememl/2012/main" name="Presentation3.pptx" id="{639A06CD-5D13-401E-A309-63C01173CB15}" vid="{F00EDA30-1C56-4619-8DC4-392ABB563FFB}"/>
    </a:ext>
  </a:extLst>
</a:theme>
</file>

<file path=ppt/theme/theme2.xml><?xml version="1.0" encoding="utf-8"?>
<a:theme xmlns:a="http://schemas.openxmlformats.org/drawingml/2006/main" name="1_Microsoft Build 16/9 White Template">
  <a:themeElements>
    <a:clrScheme name="Custom 15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C73ECC"/>
      </a:accent3>
      <a:accent4>
        <a:srgbClr val="CD98CF"/>
      </a:accent4>
      <a:accent5>
        <a:srgbClr val="FFA38B"/>
      </a:accent5>
      <a:accent6>
        <a:srgbClr val="B1B3B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  <a:extLst>
    <a:ext uri="{05A4C25C-085E-4340-85A3-A5531E510DB2}">
      <thm15:themeFamily xmlns:thm15="http://schemas.microsoft.com/office/thememl/2012/main" name="Presentation6" id="{5AB83E4D-DAFD-475F-94BE-3C874EE6796C}" vid="{EF52822A-F92D-4612-B336-94EE81DEA04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Override1.xml><?xml version="1.0" encoding="utf-8"?>
<a:themeOverride xmlns:a="http://schemas.openxmlformats.org/drawingml/2006/main">
  <a:clrScheme name="Custom 15">
    <a:dk1>
      <a:srgbClr val="000000"/>
    </a:dk1>
    <a:lt1>
      <a:srgbClr val="FFFFFF"/>
    </a:lt1>
    <a:dk2>
      <a:srgbClr val="243A5E"/>
    </a:dk2>
    <a:lt2>
      <a:srgbClr val="E6E6E6"/>
    </a:lt2>
    <a:accent1>
      <a:srgbClr val="0078D4"/>
    </a:accent1>
    <a:accent2>
      <a:srgbClr val="243A5E"/>
    </a:accent2>
    <a:accent3>
      <a:srgbClr val="C73ECC"/>
    </a:accent3>
    <a:accent4>
      <a:srgbClr val="CD98CF"/>
    </a:accent4>
    <a:accent5>
      <a:srgbClr val="FFA38B"/>
    </a:accent5>
    <a:accent6>
      <a:srgbClr val="B1B3B3"/>
    </a:accent6>
    <a:hlink>
      <a:srgbClr val="0078D4"/>
    </a:hlink>
    <a:folHlink>
      <a:srgbClr val="0078D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C3AA79A951A4BA2432F769DF05A66" ma:contentTypeVersion="13" ma:contentTypeDescription="Create a new document." ma:contentTypeScope="" ma:versionID="f154471b39aabdf3af8affbd0aaf3ccd">
  <xsd:schema xmlns:xsd="http://www.w3.org/2001/XMLSchema" xmlns:xs="http://www.w3.org/2001/XMLSchema" xmlns:p="http://schemas.microsoft.com/office/2006/metadata/properties" xmlns:ns2="ebf26850-7f25-4bfd-b6d8-9a36204f1e4d" xmlns:ns3="d6785804-adc2-420c-b564-6c58e9a99d68" xmlns:ns4="230e9df3-be65-4c73-a93b-d1236ebd677e" targetNamespace="http://schemas.microsoft.com/office/2006/metadata/properties" ma:root="true" ma:fieldsID="e96dff2084365c9ea6e1f32209c7d96c" ns2:_="" ns3:_="" ns4:_="">
    <xsd:import namespace="ebf26850-7f25-4bfd-b6d8-9a36204f1e4d"/>
    <xsd:import namespace="d6785804-adc2-420c-b564-6c58e9a99d68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f26850-7f25-4bfd-b6d8-9a36204f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85804-adc2-420c-b564-6c58e9a99d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6a3bfbc-1e18-4a62-a854-568ba23e6088}" ma:internalName="TaxCatchAll" ma:showField="CatchAllData" ma:web="d6785804-adc2-420c-b564-6c58e9a99d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SharedWithUsers xmlns="d6785804-adc2-420c-b564-6c58e9a99d68">
      <UserInfo>
        <DisplayName/>
        <AccountId xsi:nil="true"/>
        <AccountType/>
      </UserInfo>
    </SharedWithUsers>
    <lcf76f155ced4ddcb4097134ff3c332f xmlns="ebf26850-7f25-4bfd-b6d8-9a36204f1e4d">
      <Terms xmlns="http://schemas.microsoft.com/office/infopath/2007/PartnerControls"/>
    </lcf76f155ced4ddcb4097134ff3c332f>
    <MediaLengthInSeconds xmlns="ebf26850-7f25-4bfd-b6d8-9a36204f1e4d" xsi:nil="true"/>
  </documentManagement>
</p:properties>
</file>

<file path=customXml/itemProps1.xml><?xml version="1.0" encoding="utf-8"?>
<ds:datastoreItem xmlns:ds="http://schemas.openxmlformats.org/officeDocument/2006/customXml" ds:itemID="{89FAE2B9-213C-4838-925C-FA0E3C500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f26850-7f25-4bfd-b6d8-9a36204f1e4d"/>
    <ds:schemaRef ds:uri="d6785804-adc2-420c-b564-6c58e9a99d68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ebf26850-7f25-4bfd-b6d8-9a36204f1e4d"/>
    <ds:schemaRef ds:uri="230e9df3-be65-4c73-a93b-d1236ebd677e"/>
    <ds:schemaRef ds:uri="d6785804-adc2-420c-b564-6c58e9a99d68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de-de-Microsoft Build Regional Spotlight Germany_2022_ATE_Template</Template>
  <TotalTime>1410</TotalTime>
  <Words>969</Words>
  <Application>Microsoft Office PowerPoint</Application>
  <PresentationFormat>Widescreen</PresentationFormat>
  <Paragraphs>230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Cascadia Mono</vt:lpstr>
      <vt:lpstr>Consolas</vt:lpstr>
      <vt:lpstr>Raleway</vt:lpstr>
      <vt:lpstr>Segoe UI</vt:lpstr>
      <vt:lpstr>Segoe UI Semibold</vt:lpstr>
      <vt:lpstr>Wingdings</vt:lpstr>
      <vt:lpstr>Microsoft Build 16/9 White Template</vt:lpstr>
      <vt:lpstr>1_Microsoft Build 16/9 White Template</vt:lpstr>
      <vt:lpstr>PowerPoint Presentation</vt:lpstr>
      <vt:lpstr>Azure Best Practices Architecting Complex Solutions with Heavy Loads</vt:lpstr>
      <vt:lpstr>Damir Dobric daenet GmbH – ACP Digital  Lead Software Architect Microsoft Regional Director Azure MVP  https://damirdobric.me  </vt:lpstr>
      <vt:lpstr>Agenda</vt:lpstr>
      <vt:lpstr>HIDDEN PAINS OF CLOUD</vt:lpstr>
      <vt:lpstr>Imagine following…</vt:lpstr>
      <vt:lpstr>Locking for solution</vt:lpstr>
      <vt:lpstr>Processing of requests in ASP.NET WebApi</vt:lpstr>
      <vt:lpstr>Processing Large objects</vt:lpstr>
      <vt:lpstr>Docker Host does not like such scenarios</vt:lpstr>
      <vt:lpstr>An example</vt:lpstr>
      <vt:lpstr>THE OBJECT POOL PATTERN</vt:lpstr>
      <vt:lpstr>Object Pool Pattern</vt:lpstr>
      <vt:lpstr>Object Pool Pattern</vt:lpstr>
      <vt:lpstr>Object Pool Pattern</vt:lpstr>
      <vt:lpstr>Object Pool Pattern</vt:lpstr>
      <vt:lpstr>RELATIVITY THEORY OF THE LOAD BALANCING</vt:lpstr>
      <vt:lpstr>Cost Saving by prolonging request time</vt:lpstr>
      <vt:lpstr>WebServer will reject requests on high load</vt:lpstr>
      <vt:lpstr>Object Pool Pattern with the “request queue”</vt:lpstr>
      <vt:lpstr>Object Pool Pattern with “request queue”</vt:lpstr>
      <vt:lpstr>Object Pool Pattern with “request queue”</vt:lpstr>
      <vt:lpstr>This really works </vt:lpstr>
      <vt:lpstr>Summary</vt:lpstr>
      <vt:lpstr>Vielen Dank!</vt:lpstr>
      <vt:lpstr>PowerPoint Presentation</vt:lpstr>
    </vt:vector>
  </TitlesOfParts>
  <Manager>&lt;Comms manager name here&gt;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Business Applications Summit</dc:subject>
  <dc:creator>Damir Dobric</dc:creator>
  <cp:keywords>MBAS</cp:keywords>
  <dc:description/>
  <cp:lastModifiedBy>Damir Dobric</cp:lastModifiedBy>
  <cp:revision>11</cp:revision>
  <dcterms:created xsi:type="dcterms:W3CDTF">2022-05-19T15:16:42Z</dcterms:created>
  <dcterms:modified xsi:type="dcterms:W3CDTF">2022-05-24T10:59:32Z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0x010100225C3AA79A951A4BA2432F769DF05A66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  <property fmtid="{D5CDD505-2E9C-101B-9397-08002B2CF9AE}" pid="18" name="Order">
    <vt:r8>562100</vt:r8>
  </property>
  <property fmtid="{D5CDD505-2E9C-101B-9397-08002B2CF9AE}" pid="19" name="xd_Signature">
    <vt:bool>false</vt:bool>
  </property>
  <property fmtid="{D5CDD505-2E9C-101B-9397-08002B2CF9AE}" pid="20" name="xd_ProgID">
    <vt:lpwstr/>
  </property>
  <property fmtid="{D5CDD505-2E9C-101B-9397-08002B2CF9AE}" pid="21" name="ComplianceAssetId">
    <vt:lpwstr/>
  </property>
  <property fmtid="{D5CDD505-2E9C-101B-9397-08002B2CF9AE}" pid="22" name="TemplateUrl">
    <vt:lpwstr/>
  </property>
  <property fmtid="{D5CDD505-2E9C-101B-9397-08002B2CF9AE}" pid="23" name="_ExtendedDescription">
    <vt:lpwstr/>
  </property>
  <property fmtid="{D5CDD505-2E9C-101B-9397-08002B2CF9AE}" pid="24" name="TriggerFlowInfo">
    <vt:lpwstr/>
  </property>
  <property fmtid="{D5CDD505-2E9C-101B-9397-08002B2CF9AE}" pid="25" name="MediaServiceImageTags">
    <vt:lpwstr/>
  </property>
</Properties>
</file>