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75" r:id="rId5"/>
    <p:sldId id="264" r:id="rId6"/>
    <p:sldId id="269" r:id="rId7"/>
    <p:sldId id="270" r:id="rId8"/>
    <p:sldId id="267"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82" d="100"/>
          <a:sy n="82" d="100"/>
        </p:scale>
        <p:origin x="7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4000" dirty="0">
                <a:latin typeface="Times New Roman" panose="02020603050405020304" pitchFamily="18" charset="0"/>
                <a:cs typeface="Times New Roman" panose="02020603050405020304" pitchFamily="18" charset="0"/>
              </a:rPr>
              <a:t>Approve Prediction of Multisequence Learning</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4416082" cy="3075215"/>
          </a:xfrm>
        </p:spPr>
        <p:txBody>
          <a:bodyPr/>
          <a:lstStyle/>
          <a:p>
            <a:pPr marL="12700" algn="l">
              <a:lnSpc>
                <a:spcPct val="100000"/>
              </a:lnSpc>
              <a:spcBef>
                <a:spcPts val="100"/>
              </a:spcBef>
            </a:pPr>
            <a:r>
              <a:rPr lang="en-US" sz="2000" dirty="0">
                <a:latin typeface="Times New Roman" panose="02020603050405020304" pitchFamily="18" charset="0"/>
                <a:cs typeface="Times New Roman" panose="02020603050405020304" pitchFamily="18" charset="0"/>
              </a:rPr>
              <a:t>Prepared</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Group</a:t>
            </a:r>
            <a:r>
              <a:rPr lang="en-US" sz="2000" spc="-40"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Team MSL:</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15"/>
              </a:spcBef>
            </a:pPr>
            <a:endParaRPr lang="en-US" sz="2000" dirty="0">
              <a:latin typeface="Times New Roman" panose="02020603050405020304" pitchFamily="18" charset="0"/>
              <a:cs typeface="Times New Roman" panose="02020603050405020304" pitchFamily="18" charset="0"/>
            </a:endParaRPr>
          </a:p>
          <a:p>
            <a:pPr marL="282575" indent="-270510" algn="l">
              <a:lnSpc>
                <a:spcPct val="100000"/>
              </a:lnSpc>
              <a:spcBef>
                <a:spcPts val="30"/>
              </a:spcBef>
              <a:buClr>
                <a:srgbClr val="939DA8"/>
              </a:buClr>
              <a:buChar char="•"/>
              <a:tabLst>
                <a:tab pos="282575" algn="l"/>
                <a:tab pos="283210" algn="l"/>
              </a:tabLst>
            </a:pPr>
            <a:r>
              <a:rPr lang="en-US" sz="2000" dirty="0">
                <a:latin typeface="Times New Roman" panose="02020603050405020304" pitchFamily="18" charset="0"/>
                <a:cs typeface="Times New Roman" panose="02020603050405020304" pitchFamily="18"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2000" dirty="0">
                <a:latin typeface="Times New Roman" panose="02020603050405020304" pitchFamily="18" charset="0"/>
                <a:cs typeface="Times New Roman" panose="02020603050405020304" pitchFamily="18" charset="0"/>
              </a:rPr>
              <a:t>Ankita</a:t>
            </a:r>
            <a:r>
              <a:rPr lang="en-US" sz="2000" spc="-3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Talande(1427349)</a:t>
            </a:r>
          </a:p>
          <a:p>
            <a:pPr marL="282575" indent="-270510" algn="l">
              <a:lnSpc>
                <a:spcPct val="100000"/>
              </a:lnSpc>
              <a:spcBef>
                <a:spcPts val="30"/>
              </a:spcBef>
              <a:buClr>
                <a:srgbClr val="939DA8"/>
              </a:buClr>
              <a:buChar char="•"/>
              <a:tabLst>
                <a:tab pos="282575" algn="l"/>
                <a:tab pos="283210" algn="l"/>
              </a:tabLst>
            </a:pPr>
            <a:r>
              <a:rPr lang="en-US" sz="2000" spc="-10" dirty="0">
                <a:latin typeface="Times New Roman" panose="02020603050405020304" pitchFamily="18" charset="0"/>
                <a:cs typeface="Times New Roman" panose="02020603050405020304" pitchFamily="18" charset="0"/>
              </a:rPr>
              <a:t>Pratik Desai(1438367)</a:t>
            </a:r>
            <a:endParaRPr lang="en-US" sz="2000" dirty="0">
              <a:latin typeface="Times New Roman" panose="02020603050405020304" pitchFamily="18" charset="0"/>
              <a:cs typeface="Times New Roman" panose="02020603050405020304" pitchFamily="18" charset="0"/>
            </a:endParaRPr>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2000" dirty="0">
              <a:latin typeface="Times New Roman" panose="02020603050405020304" pitchFamily="18" charset="0"/>
              <a:ea typeface="SimSun" panose="02010600030101010101" pitchFamily="2" charset="-122"/>
            </a:endParaRPr>
          </a:p>
          <a:p>
            <a:pPr marL="0" indent="0" algn="just">
              <a:spcBef>
                <a:spcPts val="0"/>
              </a:spcBef>
              <a:buNone/>
            </a:pPr>
            <a:r>
              <a:rPr lang="en-US" sz="2000" dirty="0">
                <a:effectLst/>
                <a:latin typeface="Times New Roman" panose="02020603050405020304" pitchFamily="18" charset="0"/>
                <a:ea typeface="SimSun" panose="02010600030101010101" pitchFamily="2" charset="-122"/>
              </a:rPr>
              <a:t>3. </a:t>
            </a:r>
            <a:r>
              <a:rPr lang="en-US" sz="20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27836" y="29121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263309" y="2135227"/>
            <a:ext cx="4768948" cy="3508653"/>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20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7039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10046" y="156286"/>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2514099" y="3090386"/>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a:xfrm>
            <a:off x="838200" y="393261"/>
            <a:ext cx="10515600" cy="1325563"/>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 Different methods are created to predict the trained sequences by comparing it with every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latin typeface="Times New Roman" panose="02020603050405020304" pitchFamily="18" charset="0"/>
                <a:ea typeface="SimSun" panose="02010600030101010101" pitchFamily="2" charset="-122"/>
              </a:rPr>
              <a:t>Unit test cases can be added as a future scope.</a:t>
            </a: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latin typeface="Times New Roman" panose="02020603050405020304" pitchFamily="18" charset="0"/>
                <a:cs typeface="Times New Roman" panose="02020603050405020304" pitchFamily="18" charset="0"/>
              </a:rPr>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Introduction</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High Level Flow</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Methodology</a:t>
            </a:r>
          </a:p>
          <a:p>
            <a:pPr marL="514350" indent="-514350" algn="l">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Flow chart of Implementation</a:t>
            </a:r>
            <a:endParaRPr lang="en-IN" sz="2000" dirty="0">
              <a:latin typeface="Times New Roman" panose="02020603050405020304" pitchFamily="18" charset="0"/>
              <a:cs typeface="Times New Roman" panose="02020603050405020304" pitchFamily="18" charset="0"/>
            </a:endParaRP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Results </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Conclusion</a:t>
            </a:r>
          </a:p>
          <a:p>
            <a:pPr marL="514350" indent="-514350" algn="l">
              <a:lnSpc>
                <a:spcPct val="150000"/>
              </a:lnSpc>
              <a:buAutoNum type="arabicPeriod"/>
            </a:pPr>
            <a:endParaRPr lang="en-IN" dirty="0">
              <a:latin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normAutofit/>
          </a:bodyPr>
          <a:lstStyle/>
          <a:p>
            <a:r>
              <a:rPr lang="en-US" sz="5400" dirty="0">
                <a:latin typeface="Times New Roman" panose="02020603050405020304" pitchFamily="18" charset="0"/>
                <a:cs typeface="Times New Roman" panose="02020603050405020304" pitchFamily="18" charset="0"/>
              </a:rPr>
              <a:t>Introduction</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this approach, a list of sequences with double data-type are stored in an excel file, which is used as the input sequence file for the model to train itself by storing these values in temporal memory.</a:t>
            </a:r>
          </a:p>
          <a:p>
            <a:pPr algn="l"/>
            <a:r>
              <a:rPr lang="en-US" sz="2000" b="0" i="0" dirty="0">
                <a:effectLst/>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model then predicts the next element of the predicted sequence based on the patterns learned from the previous sequences.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DB53-FB1C-568B-C2A5-531AFBCAFE48}"/>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High Level Flow</a:t>
            </a:r>
          </a:p>
        </p:txBody>
      </p:sp>
      <p:pic>
        <p:nvPicPr>
          <p:cNvPr id="7" name="Content Placeholder 6" descr="Diagram, schematic">
            <a:extLst>
              <a:ext uri="{FF2B5EF4-FFF2-40B4-BE49-F238E27FC236}">
                <a16:creationId xmlns:a16="http://schemas.microsoft.com/office/drawing/2014/main" id="{027E8489-A92D-122D-84C5-7FD718BB0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21" y="1719504"/>
            <a:ext cx="8477757" cy="3897974"/>
          </a:xfrm>
        </p:spPr>
      </p:pic>
      <p:sp>
        <p:nvSpPr>
          <p:cNvPr id="3" name="Rectangle 2">
            <a:extLst>
              <a:ext uri="{FF2B5EF4-FFF2-40B4-BE49-F238E27FC236}">
                <a16:creationId xmlns:a16="http://schemas.microsoft.com/office/drawing/2014/main" id="{FC6B0DEB-5D28-6D74-C504-B5B8A5BBF0E0}"/>
              </a:ext>
            </a:extLst>
          </p:cNvPr>
          <p:cNvSpPr/>
          <p:nvPr/>
        </p:nvSpPr>
        <p:spPr>
          <a:xfrm>
            <a:off x="2166425" y="1690688"/>
            <a:ext cx="7582486" cy="3795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C6645A-68DF-721E-8741-5FCD311EF59F}"/>
              </a:ext>
            </a:extLst>
          </p:cNvPr>
          <p:cNvSpPr/>
          <p:nvPr/>
        </p:nvSpPr>
        <p:spPr>
          <a:xfrm flipV="1">
            <a:off x="2304756" y="1612903"/>
            <a:ext cx="7582488" cy="48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ABC471E-0EBB-1641-210F-632498973997}"/>
              </a:ext>
            </a:extLst>
          </p:cNvPr>
          <p:cNvSpPr/>
          <p:nvPr/>
        </p:nvSpPr>
        <p:spPr>
          <a:xfrm>
            <a:off x="6710289" y="1637387"/>
            <a:ext cx="4051496" cy="28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2F693C-F1EF-6EA1-4665-FF28AB1413F2}"/>
              </a:ext>
            </a:extLst>
          </p:cNvPr>
          <p:cNvSpPr/>
          <p:nvPr/>
        </p:nvSpPr>
        <p:spPr>
          <a:xfrm>
            <a:off x="1192237" y="1661872"/>
            <a:ext cx="4051496" cy="28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A39815-2B8E-CFBB-ECD5-164B7A73C337}"/>
              </a:ext>
            </a:extLst>
          </p:cNvPr>
          <p:cNvSpPr/>
          <p:nvPr/>
        </p:nvSpPr>
        <p:spPr>
          <a:xfrm>
            <a:off x="5401994" y="1690688"/>
            <a:ext cx="1181686" cy="48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1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a:bodyPr>
          <a:lstStyle/>
          <a:p>
            <a:r>
              <a:rPr lang="en-US" sz="4400" dirty="0">
                <a:latin typeface="Times New Roman" panose="02020603050405020304" pitchFamily="18" charset="0"/>
                <a:cs typeface="Times New Roman" panose="02020603050405020304" pitchFamily="18" charset="0"/>
              </a:rPr>
              <a:t>High Level Flow</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latin typeface="Times New Roman" panose="02020603050405020304" pitchFamily="18" charset="0"/>
                <a:cs typeface="Times New Roman" panose="02020603050405020304" pitchFamily="18" charset="0"/>
              </a:rPr>
              <a:t>The Multisequence Learning experiment executes in two phases:</a:t>
            </a:r>
          </a:p>
          <a:p>
            <a:pPr algn="just"/>
            <a:r>
              <a:rPr lang="en-IN" sz="2000" dirty="0">
                <a:latin typeface="Times New Roman" panose="02020603050405020304" pitchFamily="18" charset="0"/>
                <a:cs typeface="Times New Roman" panose="02020603050405020304" pitchFamily="18" charset="0"/>
              </a:rPr>
              <a:t>1. Learning/Training Phase :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learning phase input data sequences are getting passed to </a:t>
            </a:r>
            <a:r>
              <a:rPr lang="en-US" sz="2000" i="1" dirty="0">
                <a:latin typeface="Times New Roman" panose="02020603050405020304" pitchFamily="18" charset="0"/>
                <a:cs typeface="Times New Roman" panose="02020603050405020304" pitchFamily="18" charset="0"/>
              </a:rPr>
              <a:t>RunExperiment</a:t>
            </a:r>
            <a:r>
              <a:rPr lang="en-US" sz="2000" dirty="0">
                <a:latin typeface="Times New Roman" panose="02020603050405020304" pitchFamily="18" charset="0"/>
                <a:cs typeface="Times New Roman" panose="02020603050405020304" pitchFamily="18" charset="0"/>
              </a:rPr>
              <a:t>() method.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i="1" dirty="0">
                <a:latin typeface="Times New Roman" panose="02020603050405020304" pitchFamily="18" charset="0"/>
                <a:cs typeface="Times New Roman" panose="02020603050405020304" pitchFamily="18" charset="0"/>
              </a:rPr>
              <a:t>RunExperiment</a:t>
            </a:r>
            <a:r>
              <a:rPr lang="en-US" sz="2000" dirty="0">
                <a:latin typeface="Times New Roman" panose="02020603050405020304" pitchFamily="18" charset="0"/>
                <a:cs typeface="Times New Roman" panose="02020603050405020304" pitchFamily="18" charset="0"/>
              </a:rPr>
              <a:t>() method training of input sequences is done using Spatial Pooler, Homeostatic Plasticity Controller which checks the stability of spatial pooler.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of input sequences is required to get the stable state of Spatial pooler. Once spatial pooler and Temporal memory gets trained training phase is completed.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Prediction Phase: </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the learning process, the algorithm returns the instance of Predictor class. This class provides </a:t>
            </a:r>
            <a:r>
              <a:rPr lang="en-US" sz="2000" i="1" dirty="0">
                <a:latin typeface="Times New Roman" panose="02020603050405020304" pitchFamily="18" charset="0"/>
                <a:cs typeface="Times New Roman" panose="02020603050405020304" pitchFamily="18" charset="0"/>
              </a:rPr>
              <a:t>Predict</a:t>
            </a:r>
            <a:r>
              <a:rPr lang="en-US" sz="2000" dirty="0">
                <a:latin typeface="Times New Roman" panose="02020603050405020304" pitchFamily="18" charset="0"/>
                <a:cs typeface="Times New Roman" panose="02020603050405020304" pitchFamily="18" charset="0"/>
              </a:rPr>
              <a:t>() method with a list of input elements.</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every presented input element, the predictor tries to predict the next element. </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i="1" dirty="0" err="1">
                <a:latin typeface="Times New Roman" panose="02020603050405020304" pitchFamily="18" charset="0"/>
                <a:cs typeface="Times New Roman" panose="02020603050405020304" pitchFamily="18" charset="0"/>
              </a:rPr>
              <a:t>PredictNextElement</a:t>
            </a:r>
            <a:r>
              <a:rPr lang="en-US" sz="2000" dirty="0">
                <a:latin typeface="Times New Roman" panose="02020603050405020304" pitchFamily="18" charset="0"/>
                <a:cs typeface="Times New Roman" panose="02020603050405020304" pitchFamily="18" charset="0"/>
              </a:rPr>
              <a:t>() method, team has added implemented accuracy calculation logic.</a:t>
            </a:r>
          </a:p>
          <a:p>
            <a:pPr algn="just"/>
            <a:endParaRPr lang="en-US" sz="1600" dirty="0"/>
          </a:p>
          <a:p>
            <a:pPr marL="457200" indent="-457200" algn="l">
              <a:buAutoNum type="arabicPeriod"/>
            </a:pPr>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latin typeface="Times New Roman" panose="02020603050405020304" pitchFamily="18" charset="0"/>
                <a:cs typeface="Times New Roman" panose="02020603050405020304" pitchFamily="18" charset="0"/>
              </a:rPr>
              <a:t>Team has implemented below methods and changes in existing application:</a:t>
            </a:r>
          </a:p>
          <a:p>
            <a:pPr algn="l"/>
            <a:endParaRPr lang="en-IN" sz="2000" dirty="0">
              <a:latin typeface="Times New Roman" panose="02020603050405020304" pitchFamily="18" charset="0"/>
              <a:cs typeface="Times New Roman" panose="02020603050405020304" pitchFamily="18" charset="0"/>
            </a:endParaRPr>
          </a:p>
          <a:p>
            <a:pPr marL="342900" indent="-3429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GetInputFromTextFile( )</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GetInputFromCsvFile(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GetInputFromExcelFile()</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GetSubSequencesInputFromExcelFile( )</a:t>
            </a:r>
          </a:p>
          <a:p>
            <a:pPr marL="457200" indent="-457200" algn="l">
              <a:buAutoNum type="arabicPeriod"/>
            </a:pPr>
            <a:r>
              <a:rPr lang="en-US" sz="2000" dirty="0">
                <a:latin typeface="Times New Roman" panose="02020603050405020304" pitchFamily="18" charset="0"/>
                <a:ea typeface="SimSun" panose="02010600030101010101" pitchFamily="2" charset="-122"/>
                <a:cs typeface="Times New Roman" panose="02020603050405020304" pitchFamily="18" charset="0"/>
              </a:rPr>
              <a:t>Accuracy Calculation and writing final accuracy in CSV file.</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Encoder Settings updated for min-max valu</a:t>
            </a:r>
            <a:r>
              <a:rPr lang="en-US" sz="2000" dirty="0">
                <a:latin typeface="Times New Roman" panose="02020603050405020304" pitchFamily="18" charset="0"/>
                <a:ea typeface="SimSun" panose="02010600030101010101" pitchFamily="2" charset="-122"/>
                <a:cs typeface="Times New Roman" panose="02020603050405020304" pitchFamily="18" charset="0"/>
              </a:rPr>
              <a:t>e in the range of 0-99</a:t>
            </a:r>
          </a:p>
          <a:p>
            <a:pPr marL="457200" indent="-457200" algn="l">
              <a:buAutoNum type="arabicPeriod"/>
            </a:pPr>
            <a:r>
              <a:rPr lang="en-US" sz="2000" dirty="0">
                <a:latin typeface="Times New Roman" panose="02020603050405020304" pitchFamily="18" charset="0"/>
                <a:ea typeface="SimSun" panose="02010600030101010101" pitchFamily="2" charset="-122"/>
                <a:cs typeface="Times New Roman" panose="02020603050405020304" pitchFamily="18" charset="0"/>
              </a:rPr>
              <a:t>Utilization of relative file path – In which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Environment.CurrentDirectory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property of  C#, is used for providing input files to methods mentioned above</a:t>
            </a:r>
            <a:r>
              <a:rPr lang="en-US" sz="1800" dirty="0">
                <a:effectLst/>
                <a:latin typeface="Times New Roman" panose="02020603050405020304" pitchFamily="18" charset="0"/>
                <a:ea typeface="SimSun" panose="02010600030101010101" pitchFamily="2" charset="-122"/>
              </a:rPr>
              <a:t>.</a:t>
            </a: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a:xfrm>
            <a:off x="838200" y="365125"/>
            <a:ext cx="10515600" cy="1013509"/>
          </a:xfrm>
        </p:spPr>
        <p:txBody>
          <a:bodyPr>
            <a:normAutofit/>
          </a:bodyPr>
          <a:lstStyle/>
          <a:p>
            <a:pPr algn="ctr"/>
            <a:r>
              <a:rPr lang="en-US" sz="3200" dirty="0">
                <a:latin typeface="Times New Roman" panose="02020603050405020304" pitchFamily="18" charset="0"/>
                <a:cs typeface="Times New Roman" panose="02020603050405020304" pitchFamily="18" charset="0"/>
              </a:rPr>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8271" y="1378634"/>
            <a:ext cx="2686929" cy="5359348"/>
          </a:xfrm>
        </p:spPr>
      </p:pic>
    </p:spTree>
    <p:extLst>
      <p:ext uri="{BB962C8B-B14F-4D97-AF65-F5344CB8AC3E}">
        <p14:creationId xmlns:p14="http://schemas.microsoft.com/office/powerpoint/2010/main" val="17384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20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2000" dirty="0">
                <a:effectLst/>
                <a:latin typeface="Times New Roman" panose="02020603050405020304" pitchFamily="18" charset="0"/>
                <a:ea typeface="SimSun" panose="02010600030101010101" pitchFamily="2" charset="-122"/>
              </a:rPr>
              <a:t>Result of training phase</a:t>
            </a:r>
            <a:r>
              <a:rPr lang="en-IN" sz="2000" dirty="0">
                <a:effectLst/>
                <a:latin typeface="Times New Roman" panose="02020603050405020304" pitchFamily="18"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173601" y="514619"/>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724096"/>
          </a:xfrm>
          <a:prstGeom prst="rect">
            <a:avLst/>
          </a:prstGeom>
          <a:noFill/>
        </p:spPr>
        <p:txBody>
          <a:bodyPr wrap="square" rtlCol="0">
            <a:spAutoFit/>
          </a:bodyPr>
          <a:lstStyle/>
          <a:p>
            <a:pPr algn="just">
              <a:spcBef>
                <a:spcPts val="0"/>
              </a:spcBef>
            </a:pPr>
            <a:r>
              <a:rPr lang="en-US" sz="20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z="2000" spc="-5" dirty="0">
              <a:latin typeface="Times New Roman" panose="02020603050405020304" pitchFamily="18" charset="0"/>
              <a:ea typeface="SimSun" panose="02010600030101010101" pitchFamily="2" charset="-122"/>
            </a:endParaRPr>
          </a:p>
          <a:p>
            <a:pPr algn="just">
              <a:spcBef>
                <a:spcPts val="0"/>
              </a:spcBef>
            </a:pPr>
            <a:r>
              <a:rPr lang="en-US" sz="20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1.1. Training Phase</a:t>
            </a:r>
          </a:p>
        </p:txBody>
      </p:sp>
    </p:spTree>
    <p:extLst>
      <p:ext uri="{BB962C8B-B14F-4D97-AF65-F5344CB8AC3E}">
        <p14:creationId xmlns:p14="http://schemas.microsoft.com/office/powerpoint/2010/main" val="29037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052971"/>
            <a:ext cx="10515600" cy="4984173"/>
          </a:xfrm>
        </p:spPr>
        <p:txBody>
          <a:bodyPr/>
          <a:lstStyle/>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10046" y="333352"/>
            <a:ext cx="5571907" cy="513651"/>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898638" y="3860071"/>
            <a:ext cx="412183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4035082" y="5594330"/>
            <a:ext cx="412183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617</TotalTime>
  <Words>702</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Approve Prediction of Multisequence Learning</vt:lpstr>
      <vt:lpstr>Index</vt:lpstr>
      <vt:lpstr>Introduction</vt:lpstr>
      <vt:lpstr>High Level Flow</vt:lpstr>
      <vt:lpstr>High Level Flow</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ankitabhosale294@outlook.com</cp:lastModifiedBy>
  <cp:revision>193</cp:revision>
  <dcterms:created xsi:type="dcterms:W3CDTF">2023-03-08T14:13:26Z</dcterms:created>
  <dcterms:modified xsi:type="dcterms:W3CDTF">2023-03-30T06:17:05Z</dcterms:modified>
</cp:coreProperties>
</file>