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BB0E1A-2A42-4456-B338-6C031B28DAA4}" type="datetimeFigureOut">
              <a:rPr lang="en-IN" smtClean="0"/>
              <a:t>08-03-2023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4041451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BB0E1A-2A42-4456-B338-6C031B28DAA4}" type="datetimeFigureOut">
              <a:rPr lang="en-IN" smtClean="0"/>
              <a:t>08-03-2023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664537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BB0E1A-2A42-4456-B338-6C031B28DAA4}" type="datetimeFigureOut">
              <a:rPr lang="en-IN" smtClean="0"/>
              <a:t>08-03-2023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428468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BB0E1A-2A42-4456-B338-6C031B28DAA4}" type="datetimeFigureOut">
              <a:rPr lang="en-IN" smtClean="0"/>
              <a:t>08-03-2023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525326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BB0E1A-2A42-4456-B338-6C031B28DAA4}" type="datetimeFigureOut">
              <a:rPr lang="en-IN" smtClean="0"/>
              <a:t>08-03-2023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74742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BB0E1A-2A42-4456-B338-6C031B28DAA4}" type="datetimeFigureOut">
              <a:rPr lang="en-IN" smtClean="0"/>
              <a:t>08-03-2023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403074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BB0E1A-2A42-4456-B338-6C031B28DAA4}" type="datetimeFigureOut">
              <a:rPr lang="en-IN" smtClean="0"/>
              <a:t>08-03-2023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4153956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BB0E1A-2A42-4456-B338-6C031B28DAA4}" type="datetimeFigureOut">
              <a:rPr lang="en-IN" smtClean="0"/>
              <a:t>08-03-2023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231171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BB0E1A-2A42-4456-B338-6C031B28DAA4}" type="datetimeFigureOut">
              <a:rPr lang="en-IN" smtClean="0"/>
              <a:t>08-03-2023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486344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BB0E1A-2A42-4456-B338-6C031B28DAA4}" type="datetimeFigureOut">
              <a:rPr lang="en-IN" smtClean="0"/>
              <a:t>08-03-2023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525395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BB0E1A-2A42-4456-B338-6C031B28DAA4}" type="datetimeFigureOut">
              <a:rPr lang="en-IN" smtClean="0"/>
              <a:t>08-03-2023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3626613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BB0E1A-2A42-4456-B338-6C031B28DAA4}" type="datetimeFigureOut">
              <a:rPr lang="en-IN" smtClean="0"/>
              <a:t>08-03-2023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69A22D-0DB0-497D-94BB-355436513DA9}" type="slidenum">
              <a:rPr lang="en-IN" smtClean="0"/>
              <a:t>‹#›</a:t>
            </a:fld>
            <a:endParaRPr lang="en-IN"/>
          </a:p>
        </p:txBody>
      </p:sp>
    </p:spTree>
    <p:extLst>
      <p:ext uri="{BB962C8B-B14F-4D97-AF65-F5344CB8AC3E}">
        <p14:creationId xmlns:p14="http://schemas.microsoft.com/office/powerpoint/2010/main" val="28198217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75E5D-336B-4DFE-561F-F23D853905EC}"/>
              </a:ext>
            </a:extLst>
          </p:cNvPr>
          <p:cNvSpPr>
            <a:spLocks noGrp="1"/>
          </p:cNvSpPr>
          <p:nvPr>
            <p:ph type="ctrTitle"/>
          </p:nvPr>
        </p:nvSpPr>
        <p:spPr>
          <a:xfrm>
            <a:off x="867748" y="1403478"/>
            <a:ext cx="10445620" cy="669407"/>
          </a:xfrm>
        </p:spPr>
        <p:txBody>
          <a:bodyPr>
            <a:normAutofit/>
          </a:bodyPr>
          <a:lstStyle/>
          <a:p>
            <a:r>
              <a:rPr lang="en-US" sz="2800" b="1" u="sng" dirty="0">
                <a:latin typeface="Arial" panose="020B0604020202020204" pitchFamily="34" charset="0"/>
                <a:cs typeface="Arial" panose="020B0604020202020204" pitchFamily="34" charset="0"/>
              </a:rPr>
              <a:t>ML2223-15 Approve Prediction of Multisequence Learning</a:t>
            </a:r>
            <a:endParaRPr lang="en-IN" sz="2800" b="1" u="sng"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484F46E7-86AF-DA57-C6EC-BD935F8C2257}"/>
              </a:ext>
            </a:extLst>
          </p:cNvPr>
          <p:cNvSpPr>
            <a:spLocks noGrp="1"/>
          </p:cNvSpPr>
          <p:nvPr>
            <p:ph type="subTitle" idx="1"/>
          </p:nvPr>
        </p:nvSpPr>
        <p:spPr>
          <a:xfrm>
            <a:off x="444761" y="3582759"/>
            <a:ext cx="9144000" cy="3075215"/>
          </a:xfrm>
        </p:spPr>
        <p:txBody>
          <a:bodyPr/>
          <a:lstStyle/>
          <a:p>
            <a:pPr marL="12700" algn="l">
              <a:lnSpc>
                <a:spcPct val="100000"/>
              </a:lnSpc>
              <a:spcBef>
                <a:spcPts val="100"/>
              </a:spcBef>
            </a:pPr>
            <a:r>
              <a:rPr lang="en-US" sz="1400" u="sng" dirty="0">
                <a:latin typeface="Arial" panose="020B0604020202020204" pitchFamily="34" charset="0"/>
                <a:cs typeface="Arial" panose="020B0604020202020204" pitchFamily="34" charset="0"/>
              </a:rPr>
              <a:t>Prepared</a:t>
            </a:r>
            <a:r>
              <a:rPr lang="en-US" sz="1400" u="sng" spc="-40" dirty="0">
                <a:latin typeface="Arial" panose="020B0604020202020204" pitchFamily="34" charset="0"/>
                <a:cs typeface="Arial" panose="020B0604020202020204" pitchFamily="34" charset="0"/>
              </a:rPr>
              <a:t> </a:t>
            </a:r>
            <a:r>
              <a:rPr lang="en-US" sz="1400" u="sng" dirty="0">
                <a:latin typeface="Arial" panose="020B0604020202020204" pitchFamily="34" charset="0"/>
                <a:cs typeface="Arial" panose="020B0604020202020204" pitchFamily="34" charset="0"/>
              </a:rPr>
              <a:t>By</a:t>
            </a:r>
            <a:r>
              <a:rPr lang="en-US" sz="1400" u="sng" spc="-40" dirty="0">
                <a:latin typeface="Arial" panose="020B0604020202020204" pitchFamily="34" charset="0"/>
                <a:cs typeface="Arial" panose="020B0604020202020204" pitchFamily="34" charset="0"/>
              </a:rPr>
              <a:t> </a:t>
            </a:r>
            <a:r>
              <a:rPr lang="en-US" sz="1400" u="sng" dirty="0">
                <a:latin typeface="Arial" panose="020B0604020202020204" pitchFamily="34" charset="0"/>
                <a:cs typeface="Arial" panose="020B0604020202020204" pitchFamily="34" charset="0"/>
              </a:rPr>
              <a:t>Group</a:t>
            </a:r>
            <a:r>
              <a:rPr lang="en-US" sz="1400" u="sng" spc="-40" dirty="0">
                <a:latin typeface="Arial" panose="020B0604020202020204" pitchFamily="34" charset="0"/>
                <a:cs typeface="Arial" panose="020B0604020202020204" pitchFamily="34" charset="0"/>
              </a:rPr>
              <a:t> </a:t>
            </a:r>
            <a:r>
              <a:rPr lang="en-US" sz="1400" u="sng" spc="-25" dirty="0">
                <a:latin typeface="Arial" panose="020B0604020202020204" pitchFamily="34" charset="0"/>
                <a:cs typeface="Arial" panose="020B0604020202020204" pitchFamily="34" charset="0"/>
              </a:rPr>
              <a:t>15:</a:t>
            </a:r>
            <a:endParaRPr lang="en-US" sz="1400" u="sng" dirty="0">
              <a:latin typeface="Arial" panose="020B0604020202020204" pitchFamily="34" charset="0"/>
              <a:cs typeface="Arial" panose="020B0604020202020204" pitchFamily="34" charset="0"/>
            </a:endParaRPr>
          </a:p>
          <a:p>
            <a:pPr algn="l">
              <a:lnSpc>
                <a:spcPct val="100000"/>
              </a:lnSpc>
              <a:spcBef>
                <a:spcPts val="15"/>
              </a:spcBef>
            </a:pPr>
            <a:endParaRPr lang="en-US" sz="1400" dirty="0">
              <a:latin typeface="Arial" panose="020B0604020202020204" pitchFamily="34" charset="0"/>
              <a:cs typeface="Arial" panose="020B0604020202020204" pitchFamily="34" charset="0"/>
            </a:endParaRPr>
          </a:p>
          <a:p>
            <a:pPr marL="282575" indent="-270510" algn="l">
              <a:lnSpc>
                <a:spcPct val="100000"/>
              </a:lnSpc>
              <a:spcBef>
                <a:spcPts val="30"/>
              </a:spcBef>
              <a:buClr>
                <a:srgbClr val="939DA8"/>
              </a:buClr>
              <a:buChar char="•"/>
              <a:tabLst>
                <a:tab pos="282575" algn="l"/>
                <a:tab pos="283210" algn="l"/>
              </a:tabLst>
            </a:pPr>
            <a:r>
              <a:rPr lang="en-US" sz="1400" dirty="0">
                <a:latin typeface="Arial" panose="020B0604020202020204" pitchFamily="34" charset="0"/>
                <a:cs typeface="Arial" panose="020B0604020202020204" pitchFamily="34" charset="0"/>
              </a:rPr>
              <a:t>Poonam </a:t>
            </a:r>
            <a:r>
              <a:rPr lang="en-US" sz="1400" dirty="0" err="1">
                <a:latin typeface="Arial" panose="020B0604020202020204" pitchFamily="34" charset="0"/>
                <a:cs typeface="Arial" panose="020B0604020202020204" pitchFamily="34" charset="0"/>
              </a:rPr>
              <a:t>Paraskar</a:t>
            </a:r>
            <a:endParaRPr lang="en-US" sz="1400" dirty="0">
              <a:latin typeface="Arial" panose="020B0604020202020204" pitchFamily="34" charset="0"/>
              <a:cs typeface="Arial" panose="020B0604020202020204" pitchFamily="34" charset="0"/>
            </a:endParaRPr>
          </a:p>
          <a:p>
            <a:pPr marL="282575" indent="-270510" algn="l">
              <a:lnSpc>
                <a:spcPct val="100000"/>
              </a:lnSpc>
              <a:spcBef>
                <a:spcPts val="30"/>
              </a:spcBef>
              <a:buClr>
                <a:srgbClr val="939DA8"/>
              </a:buClr>
              <a:buChar char="•"/>
              <a:tabLst>
                <a:tab pos="282575" algn="l"/>
                <a:tab pos="283210" algn="l"/>
              </a:tabLst>
            </a:pPr>
            <a:r>
              <a:rPr lang="en-US" sz="1400" dirty="0">
                <a:latin typeface="Arial" panose="020B0604020202020204" pitchFamily="34" charset="0"/>
                <a:cs typeface="Arial" panose="020B0604020202020204" pitchFamily="34" charset="0"/>
              </a:rPr>
              <a:t>Ankita</a:t>
            </a:r>
            <a:r>
              <a:rPr lang="en-US" sz="1400" spc="-30" dirty="0">
                <a:latin typeface="Arial" panose="020B0604020202020204" pitchFamily="34" charset="0"/>
                <a:cs typeface="Arial" panose="020B0604020202020204" pitchFamily="34" charset="0"/>
              </a:rPr>
              <a:t> </a:t>
            </a:r>
            <a:r>
              <a:rPr lang="en-US" sz="1400" spc="-10" dirty="0">
                <a:latin typeface="Arial" panose="020B0604020202020204" pitchFamily="34" charset="0"/>
                <a:cs typeface="Arial" panose="020B0604020202020204" pitchFamily="34" charset="0"/>
              </a:rPr>
              <a:t>Talande(1427349)</a:t>
            </a:r>
          </a:p>
          <a:p>
            <a:pPr marL="282575" indent="-270510" algn="l">
              <a:lnSpc>
                <a:spcPct val="100000"/>
              </a:lnSpc>
              <a:spcBef>
                <a:spcPts val="30"/>
              </a:spcBef>
              <a:buClr>
                <a:srgbClr val="939DA8"/>
              </a:buClr>
              <a:buChar char="•"/>
              <a:tabLst>
                <a:tab pos="282575" algn="l"/>
                <a:tab pos="283210" algn="l"/>
              </a:tabLst>
            </a:pPr>
            <a:r>
              <a:rPr lang="en-US" sz="1400" spc="-10" dirty="0">
                <a:latin typeface="Arial" panose="020B0604020202020204" pitchFamily="34" charset="0"/>
                <a:cs typeface="Arial" panose="020B0604020202020204" pitchFamily="34" charset="0"/>
              </a:rPr>
              <a:t>Pratik Desai</a:t>
            </a:r>
            <a:endParaRPr lang="en-US" sz="1400" dirty="0">
              <a:latin typeface="Arial" panose="020B0604020202020204" pitchFamily="34" charset="0"/>
              <a:cs typeface="Arial" panose="020B0604020202020204" pitchFamily="34" charset="0"/>
            </a:endParaRPr>
          </a:p>
          <a:p>
            <a:endParaRPr lang="en-IN" dirty="0"/>
          </a:p>
        </p:txBody>
      </p:sp>
      <p:pic>
        <p:nvPicPr>
          <p:cNvPr id="4" name="Picture 9" descr="A picture containing text, computer, indoor&#10;&#10;Description automatically generated">
            <a:extLst>
              <a:ext uri="{FF2B5EF4-FFF2-40B4-BE49-F238E27FC236}">
                <a16:creationId xmlns:a16="http://schemas.microsoft.com/office/drawing/2014/main" id="{193A5B88-4B7F-8E43-F3B1-A76DF0CB08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2881" y="244650"/>
            <a:ext cx="1677588" cy="698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F5FD16B4-7C0E-3DDC-E8F3-958EA2242B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8612" y="2532717"/>
            <a:ext cx="7052387" cy="4125257"/>
          </a:xfrm>
          <a:prstGeom prst="rect">
            <a:avLst/>
          </a:prstGeom>
        </p:spPr>
      </p:pic>
    </p:spTree>
    <p:extLst>
      <p:ext uri="{BB962C8B-B14F-4D97-AF65-F5344CB8AC3E}">
        <p14:creationId xmlns:p14="http://schemas.microsoft.com/office/powerpoint/2010/main" val="568019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C9D15-6812-3F65-8224-F796DC5755D7}"/>
              </a:ext>
            </a:extLst>
          </p:cNvPr>
          <p:cNvSpPr>
            <a:spLocks noGrp="1"/>
          </p:cNvSpPr>
          <p:nvPr>
            <p:ph type="ctrTitle"/>
          </p:nvPr>
        </p:nvSpPr>
        <p:spPr>
          <a:xfrm>
            <a:off x="898850" y="877077"/>
            <a:ext cx="9144000" cy="2127381"/>
          </a:xfrm>
        </p:spPr>
        <p:txBody>
          <a:bodyPr>
            <a:normAutofit fontScale="90000"/>
          </a:bodyPr>
          <a:lstStyle/>
          <a:p>
            <a:pPr algn="l"/>
            <a:r>
              <a:rPr lang="en-IN" sz="1800" dirty="0">
                <a:effectLst/>
                <a:latin typeface="Calibri" panose="020F0502020204030204" pitchFamily="34" charset="0"/>
                <a:ea typeface="Calibri" panose="020F0502020204030204" pitchFamily="34" charset="0"/>
                <a:cs typeface="Times New Roman" panose="02020603050405020304" pitchFamily="18" charset="0"/>
              </a:rPr>
              <a:t>Created two new methods - </a:t>
            </a:r>
            <a:br>
              <a:rPr lang="en-IN" sz="1800" dirty="0">
                <a:latin typeface="Calibri" panose="020F0502020204030204" pitchFamily="34" charset="0"/>
                <a:ea typeface="Calibri" panose="020F0502020204030204" pitchFamily="34" charset="0"/>
                <a:cs typeface="Times New Roman" panose="02020603050405020304" pitchFamily="18" charset="0"/>
              </a:rPr>
            </a:br>
            <a:r>
              <a:rPr lang="en-IN" sz="1800" dirty="0">
                <a:latin typeface="Calibri" panose="020F0502020204030204" pitchFamily="34" charset="0"/>
                <a:ea typeface="Calibri" panose="020F0502020204030204" pitchFamily="34" charset="0"/>
                <a:cs typeface="Times New Roman" panose="02020603050405020304" pitchFamily="18" charset="0"/>
              </a:rPr>
              <a:t>1. </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GetInputFromTextFile</a:t>
            </a:r>
            <a:r>
              <a:rPr lang="en-IN" sz="1800" dirty="0">
                <a:effectLst/>
                <a:latin typeface="Calibri" panose="020F0502020204030204" pitchFamily="34" charset="0"/>
                <a:ea typeface="Calibri" panose="020F0502020204030204" pitchFamily="34" charset="0"/>
                <a:cs typeface="Times New Roman" panose="02020603050405020304" pitchFamily="18" charset="0"/>
              </a:rPr>
              <a:t> - Created new method in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Program.cs</a:t>
            </a:r>
            <a:r>
              <a:rPr lang="en-IN" sz="1800" dirty="0">
                <a:effectLst/>
                <a:latin typeface="Calibri" panose="020F0502020204030204" pitchFamily="34" charset="0"/>
                <a:ea typeface="Calibri" panose="020F0502020204030204" pitchFamily="34" charset="0"/>
                <a:cs typeface="Times New Roman" panose="02020603050405020304" pitchFamily="18" charset="0"/>
              </a:rPr>
              <a:t> for eliminating the hard coded inputs and getting from local text file.</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2.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GetSubSequenceInputFromTextFile</a:t>
            </a:r>
            <a:r>
              <a:rPr lang="en-IN" sz="1800" dirty="0">
                <a:effectLst/>
                <a:latin typeface="Calibri" panose="020F0502020204030204" pitchFamily="34" charset="0"/>
                <a:ea typeface="Calibri" panose="020F0502020204030204" pitchFamily="34" charset="0"/>
                <a:cs typeface="Times New Roman" panose="02020603050405020304" pitchFamily="18" charset="0"/>
              </a:rPr>
              <a:t> - Written the logic for subsequence inputs.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Tree>
    <p:extLst>
      <p:ext uri="{BB962C8B-B14F-4D97-AF65-F5344CB8AC3E}">
        <p14:creationId xmlns:p14="http://schemas.microsoft.com/office/powerpoint/2010/main" val="813257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DC275-56DB-27C6-C85A-06B3C980E705}"/>
              </a:ext>
            </a:extLst>
          </p:cNvPr>
          <p:cNvSpPr>
            <a:spLocks noGrp="1"/>
          </p:cNvSpPr>
          <p:nvPr>
            <p:ph type="title"/>
          </p:nvPr>
        </p:nvSpPr>
        <p:spPr>
          <a:xfrm>
            <a:off x="838200" y="365126"/>
            <a:ext cx="10515600" cy="773210"/>
          </a:xfrm>
        </p:spPr>
        <p:txBody>
          <a:bodyPr>
            <a:normAutofit/>
          </a:bodyPr>
          <a:lstStyle/>
          <a:p>
            <a:r>
              <a:rPr lang="en-IN" sz="1800" b="1" u="sng" dirty="0">
                <a:effectLst/>
                <a:latin typeface="Calibri" panose="020F0502020204030204" pitchFamily="34" charset="0"/>
                <a:ea typeface="Calibri" panose="020F0502020204030204" pitchFamily="34" charset="0"/>
                <a:cs typeface="Times New Roman" panose="02020603050405020304" pitchFamily="18" charset="0"/>
              </a:rPr>
              <a:t>Hierarchical Temporal Memory</a:t>
            </a:r>
            <a:endParaRPr lang="en-IN" u="sng" dirty="0"/>
          </a:p>
        </p:txBody>
      </p:sp>
      <p:sp>
        <p:nvSpPr>
          <p:cNvPr id="3" name="Content Placeholder 2">
            <a:extLst>
              <a:ext uri="{FF2B5EF4-FFF2-40B4-BE49-F238E27FC236}">
                <a16:creationId xmlns:a16="http://schemas.microsoft.com/office/drawing/2014/main" id="{9A3F1674-4EFD-6853-EC88-45F59B311249}"/>
              </a:ext>
            </a:extLst>
          </p:cNvPr>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Calibri" panose="020F0502020204030204" pitchFamily="34" charset="0"/>
              </a:rPr>
              <a:t>In this project we are using - Scalar Encoder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800" dirty="0">
                <a:effectLst/>
                <a:latin typeface="Calibri" panose="020F0502020204030204" pitchFamily="34" charset="0"/>
                <a:ea typeface="Calibri" panose="020F0502020204030204" pitchFamily="34" charset="0"/>
                <a:cs typeface="Calibri" panose="020F0502020204030204" pitchFamily="34" charset="0"/>
              </a:rPr>
              <a:t>1. The main purpose for scalar encoder is to encode numeric or floating-point value into an array of bits, where the output has 0’s with an adjacent block of 1’s. The location of the block of 1’s varies continuously depending on the input value.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95733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DBF6E-D7C0-19E1-DF47-8FB9E8571EA7}"/>
              </a:ext>
            </a:extLst>
          </p:cNvPr>
          <p:cNvSpPr>
            <a:spLocks noGrp="1"/>
          </p:cNvSpPr>
          <p:nvPr>
            <p:ph type="ctrTitle"/>
          </p:nvPr>
        </p:nvSpPr>
        <p:spPr>
          <a:xfrm>
            <a:off x="233265" y="382556"/>
            <a:ext cx="11728579" cy="5514391"/>
          </a:xfrm>
        </p:spPr>
        <p:txBody>
          <a:bodyPr>
            <a:normAutofit/>
          </a:bodyPr>
          <a:lstStyle/>
          <a:p>
            <a:pPr algn="l">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HTM consists of 2 different components: Spatial Pooler and Temporal Memory.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1. Spatial Pooler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Encoder produces output to be fed into Spatial Pooler algorithm. Type of Spatial Pooler (SP) that is used in this example is the multithreaded version that utilize multicore of the machine to run the spatial pooler algorithm.</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err="1">
                <a:effectLst/>
                <a:latin typeface="Calibri" panose="020F0502020204030204" pitchFamily="34" charset="0"/>
                <a:ea typeface="Calibri" panose="020F0502020204030204" pitchFamily="34" charset="0"/>
                <a:cs typeface="Times New Roman" panose="02020603050405020304" pitchFamily="18" charset="0"/>
              </a:rPr>
              <a:t>SpatialPoolerMT</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spatialPooler</a:t>
            </a:r>
            <a:r>
              <a:rPr lang="en-IN" sz="1800" dirty="0">
                <a:effectLst/>
                <a:latin typeface="Calibri" panose="020F0502020204030204" pitchFamily="34" charset="0"/>
                <a:ea typeface="Calibri" panose="020F0502020204030204" pitchFamily="34" charset="0"/>
                <a:cs typeface="Times New Roman" panose="02020603050405020304" pitchFamily="18" charset="0"/>
              </a:rPr>
              <a:t> = new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SpatialPoolerMT</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hpa</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err="1">
                <a:effectLst/>
                <a:latin typeface="Calibri" panose="020F0502020204030204" pitchFamily="34" charset="0"/>
                <a:ea typeface="Calibri" panose="020F0502020204030204" pitchFamily="34" charset="0"/>
                <a:cs typeface="Times New Roman" panose="02020603050405020304" pitchFamily="18" charset="0"/>
              </a:rPr>
              <a:t>patialPooler.Init</a:t>
            </a:r>
            <a:r>
              <a:rPr lang="en-IN" sz="1800" dirty="0">
                <a:effectLst/>
                <a:latin typeface="Calibri" panose="020F0502020204030204" pitchFamily="34" charset="0"/>
                <a:ea typeface="Calibri" panose="020F0502020204030204" pitchFamily="34" charset="0"/>
                <a:cs typeface="Times New Roman" panose="02020603050405020304" pitchFamily="18" charset="0"/>
              </a:rPr>
              <a:t>(memory,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UnitTestHelpers.GetMemory</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2. Temporal Memory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The output of Spatial Pooler (SDR) is used as the input of Temporal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Memory.Temporal</a:t>
            </a:r>
            <a:r>
              <a:rPr lang="en-IN" sz="1800" dirty="0">
                <a:effectLst/>
                <a:latin typeface="Calibri" panose="020F0502020204030204" pitchFamily="34" charset="0"/>
                <a:ea typeface="Calibri" panose="020F0502020204030204" pitchFamily="34" charset="0"/>
                <a:cs typeface="Times New Roman" panose="02020603050405020304" pitchFamily="18" charset="0"/>
              </a:rPr>
              <a:t> memory algorithm will then learn the temporal pattern from spatial pattern.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err="1">
                <a:effectLst/>
                <a:latin typeface="Calibri" panose="020F0502020204030204" pitchFamily="34" charset="0"/>
                <a:ea typeface="Calibri" panose="020F0502020204030204" pitchFamily="34" charset="0"/>
                <a:cs typeface="Times New Roman" panose="02020603050405020304" pitchFamily="18" charset="0"/>
              </a:rPr>
              <a:t>TemporalMemory</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temporalMemory</a:t>
            </a:r>
            <a:r>
              <a:rPr lang="en-IN" sz="1800" dirty="0">
                <a:effectLst/>
                <a:latin typeface="Calibri" panose="020F0502020204030204" pitchFamily="34" charset="0"/>
                <a:ea typeface="Calibri" panose="020F0502020204030204" pitchFamily="34" charset="0"/>
                <a:cs typeface="Times New Roman" panose="02020603050405020304" pitchFamily="18" charset="0"/>
              </a:rPr>
              <a:t> = new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TemporalMemory</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err="1">
                <a:effectLst/>
                <a:latin typeface="Calibri" panose="020F0502020204030204" pitchFamily="34" charset="0"/>
                <a:ea typeface="Calibri" panose="020F0502020204030204" pitchFamily="34" charset="0"/>
                <a:cs typeface="Times New Roman" panose="02020603050405020304" pitchFamily="18" charset="0"/>
              </a:rPr>
              <a:t>temporalMemory.Init</a:t>
            </a:r>
            <a:r>
              <a:rPr lang="en-IN" sz="1800" dirty="0">
                <a:effectLst/>
                <a:latin typeface="Calibri" panose="020F0502020204030204" pitchFamily="34" charset="0"/>
                <a:ea typeface="Calibri" panose="020F0502020204030204" pitchFamily="34" charset="0"/>
                <a:cs typeface="Times New Roman" panose="02020603050405020304" pitchFamily="18" charset="0"/>
              </a:rPr>
              <a:t>(mem);</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Tree>
    <p:extLst>
      <p:ext uri="{BB962C8B-B14F-4D97-AF65-F5344CB8AC3E}">
        <p14:creationId xmlns:p14="http://schemas.microsoft.com/office/powerpoint/2010/main" val="195164664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25</TotalTime>
  <Words>265</Words>
  <Application>Microsoft Office PowerPoint</Application>
  <PresentationFormat>Widescreen</PresentationFormat>
  <Paragraphs>11</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ML2223-15 Approve Prediction of Multisequence Learning</vt:lpstr>
      <vt:lpstr>Created two new methods -  1.  GetInputFromTextFile - Created new method in Program.cs for eliminating the hard coded inputs and getting from local text file.  2. GetSubSequenceInputFromTextFile - Written the logic for subsequence inputs. </vt:lpstr>
      <vt:lpstr>Hierarchical Temporal Memory</vt:lpstr>
      <vt:lpstr>HTM consists of 2 different components: Spatial Pooler and Temporal Memory.    1. Spatial Pooler - Encoder produces output to be fed into Spatial Pooler algorithm. Type of Spatial Pooler (SP) that is used in this example is the multithreaded version that utilize multicore of the machine to run the spatial pooler algorithm.   SpatialPoolerMT spatialPooler = new SpatialPoolerMT(hpa); patialPooler.Init(memory, UnitTestHelpers.GetMemory());   2. Temporal Memory - The output of Spatial Pooler (SDR) is used as the input of Temporal Memory.Temporal memory algorithm will then learn the temporal pattern from spatial pattern.   TemporalMemory temporalMemory = new TemporalMemory(); temporalMemory.Init(mem);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ML2223-15 Approve Prediction of Multisequence Learning</dc:title>
  <dc:creator>ankitabhosale294@outlook.com</dc:creator>
  <cp:lastModifiedBy>ankitabhosale294@outlook.com</cp:lastModifiedBy>
  <cp:revision>5</cp:revision>
  <dcterms:created xsi:type="dcterms:W3CDTF">2023-03-08T14:13:26Z</dcterms:created>
  <dcterms:modified xsi:type="dcterms:W3CDTF">2023-03-08T14:38:40Z</dcterms:modified>
</cp:coreProperties>
</file>