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64" r:id="rId5"/>
    <p:sldId id="268" r:id="rId6"/>
    <p:sldId id="269" r:id="rId7"/>
    <p:sldId id="270" r:id="rId8"/>
    <p:sldId id="267"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2" d="100"/>
          <a:sy n="82"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29-03-2023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3747411" cy="3075215"/>
          </a:xfrm>
        </p:spPr>
        <p:txBody>
          <a:bodyPr/>
          <a:lstStyle/>
          <a:p>
            <a:pPr marL="12700" algn="l">
              <a:lnSpc>
                <a:spcPct val="100000"/>
              </a:lnSpc>
              <a:spcBef>
                <a:spcPts val="100"/>
              </a:spcBef>
            </a:pPr>
            <a:r>
              <a:rPr lang="en-US" sz="1400" dirty="0">
                <a:latin typeface="Arial" panose="020B0604020202020204" pitchFamily="34" charset="0"/>
                <a:cs typeface="Arial" panose="020B0604020202020204" pitchFamily="34" charset="0"/>
              </a:rPr>
              <a:t>Prepared</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Group</a:t>
            </a:r>
            <a:r>
              <a:rPr lang="en-US" sz="1400" spc="-40"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15:</a:t>
            </a:r>
            <a:endParaRPr lang="en-US" sz="1400"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3. </a:t>
            </a:r>
            <a:r>
              <a:rPr lang="en-US" sz="18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113790" y="2293032"/>
            <a:ext cx="4768948" cy="2982355"/>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18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1565488" y="3245131"/>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20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 Different methods are created to predict the trained sequences by comparing the generated similarity matrix with each of the SDRs of the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latin typeface="Times New Roman" panose="02020603050405020304" pitchFamily="18" charset="0"/>
                <a:ea typeface="SimSun" panose="02010600030101010101" pitchFamily="2" charset="-122"/>
              </a:rPr>
              <a:t>Unit test cases can be added as a future scope.</a:t>
            </a: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buAutoNum type="romanLcPeriod"/>
            </a:pPr>
            <a:r>
              <a:rPr lang="en-IN" dirty="0"/>
              <a:t>Introduction</a:t>
            </a:r>
          </a:p>
          <a:p>
            <a:pPr marL="514350" indent="-514350" algn="l">
              <a:buAutoNum type="romanLcPeriod"/>
            </a:pPr>
            <a:r>
              <a:rPr lang="en-IN" dirty="0"/>
              <a:t>Methodology</a:t>
            </a:r>
          </a:p>
          <a:p>
            <a:pPr marL="514350" indent="-514350" algn="l">
              <a:buAutoNum type="romanLcPeriod"/>
            </a:pPr>
            <a:r>
              <a:rPr lang="en-US" sz="2400" dirty="0"/>
              <a:t>Flow chart of Implementation</a:t>
            </a:r>
            <a:endParaRPr lang="en-IN" dirty="0"/>
          </a:p>
          <a:p>
            <a:pPr marL="514350" indent="-514350" algn="l">
              <a:buFont typeface="Arial" panose="020B0604020202020204" pitchFamily="34" charset="0"/>
              <a:buAutoNum type="romanLcPeriod"/>
            </a:pPr>
            <a:r>
              <a:rPr lang="en-IN" dirty="0"/>
              <a:t>Results </a:t>
            </a:r>
          </a:p>
          <a:p>
            <a:pPr marL="514350" indent="-514350" algn="l">
              <a:buFont typeface="Arial" panose="020B0604020202020204" pitchFamily="34" charset="0"/>
              <a:buAutoNum type="romanLcPeriod"/>
            </a:pPr>
            <a:r>
              <a:rPr lang="en-IN" dirty="0"/>
              <a:t>Conclusion</a:t>
            </a:r>
          </a:p>
          <a:p>
            <a:pPr marL="514350" indent="-514350" algn="l">
              <a:buAutoNum type="romanLcPeriod"/>
            </a:pPr>
            <a:endParaRPr lang="en-IN" dirty="0">
              <a:latin typeface="Calibri" panose="020F0502020204030204" pitchFamily="34" charset="0"/>
              <a:cs typeface="Times New Roman" panose="02020603050405020304" pitchFamily="18" charset="0"/>
            </a:endParaRPr>
          </a:p>
          <a:p>
            <a:pPr marL="514350" indent="-514350" algn="l">
              <a:buAutoNum type="romanL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Söhne"/>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r>
              <a:rPr lang="en-US" sz="2000" b="0" i="0" dirty="0">
                <a:effectLst/>
                <a:latin typeface="Söhne"/>
              </a:rPr>
              <a:t>In this approach, a list </a:t>
            </a:r>
            <a:r>
              <a:rPr lang="en-US" sz="2000" b="0" i="0" dirty="0">
                <a:effectLst/>
                <a:latin typeface="Times New Roman" panose="02020603050405020304" pitchFamily="18" charset="0"/>
                <a:cs typeface="Times New Roman" panose="02020603050405020304" pitchFamily="18" charset="0"/>
              </a:rPr>
              <a:t>of</a:t>
            </a:r>
            <a:r>
              <a:rPr lang="en-US" sz="2000" b="0" i="0" dirty="0">
                <a:effectLst/>
                <a:latin typeface="Söhne"/>
              </a:rPr>
              <a:t> sequences with double data-type are stored in an excel file, which is used as the input sequence file for the model to train itself by storing these values in temporal memory. </a:t>
            </a:r>
          </a:p>
          <a:p>
            <a:pPr marL="342900" indent="-342900" algn="l">
              <a:buFont typeface="Arial" panose="020B0604020202020204" pitchFamily="34" charset="0"/>
              <a:buChar char="•"/>
            </a:pPr>
            <a:r>
              <a:rPr lang="en-US" sz="2000" b="0" i="0" dirty="0">
                <a:effectLst/>
                <a:latin typeface="Söhne"/>
              </a:rPr>
              <a:t>The model then predicts the next element of the predicted sequence based on the patterns learned from the previous sequences. </a:t>
            </a:r>
            <a:endParaRPr lang="en-IN" sz="2000" dirty="0"/>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The Multisequence Learning experiment executes in two phases:</a:t>
            </a:r>
          </a:p>
          <a:p>
            <a:pPr marL="457200" indent="-457200" algn="l">
              <a:buAutoNum type="arabicPeriod"/>
            </a:pPr>
            <a:r>
              <a:rPr lang="en-IN" sz="2000" dirty="0"/>
              <a:t>Learning/Training Phase:</a:t>
            </a:r>
          </a:p>
          <a:p>
            <a:pPr marL="457200" indent="-457200" algn="l">
              <a:buAutoNum type="arabicPeriod"/>
            </a:pPr>
            <a:endParaRPr lang="en-IN" sz="2000" dirty="0"/>
          </a:p>
        </p:txBody>
      </p:sp>
      <p:pic>
        <p:nvPicPr>
          <p:cNvPr id="6" name="Picture 5" descr="Diagram&#10;&#10;Description automatically generated">
            <a:extLst>
              <a:ext uri="{FF2B5EF4-FFF2-40B4-BE49-F238E27FC236}">
                <a16:creationId xmlns:a16="http://schemas.microsoft.com/office/drawing/2014/main" id="{9C7F3941-C5A4-105F-5E84-9DC3DDFAC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25" y="2293034"/>
            <a:ext cx="3584404" cy="3981157"/>
          </a:xfrm>
          <a:prstGeom prst="rect">
            <a:avLst/>
          </a:prstGeom>
        </p:spPr>
      </p:pic>
      <p:sp>
        <p:nvSpPr>
          <p:cNvPr id="9" name="TextBox 8">
            <a:extLst>
              <a:ext uri="{FF2B5EF4-FFF2-40B4-BE49-F238E27FC236}">
                <a16:creationId xmlns:a16="http://schemas.microsoft.com/office/drawing/2014/main" id="{236D09C6-295F-BA81-3E10-2446D5F96EA0}"/>
              </a:ext>
            </a:extLst>
          </p:cNvPr>
          <p:cNvSpPr txBox="1"/>
          <p:nvPr/>
        </p:nvSpPr>
        <p:spPr>
          <a:xfrm>
            <a:off x="5875988" y="2239026"/>
            <a:ext cx="4332850" cy="3693319"/>
          </a:xfrm>
          <a:prstGeom prst="rect">
            <a:avLst/>
          </a:prstGeom>
          <a:noFill/>
        </p:spPr>
        <p:txBody>
          <a:bodyPr wrap="square" rtlCol="0">
            <a:spAutoFit/>
          </a:bodyPr>
          <a:lstStyle/>
          <a:p>
            <a:pPr marL="285750" indent="-285750">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In learning phase input data sequences are getting passed to </a:t>
            </a:r>
            <a:r>
              <a:rPr lang="en-US" sz="1800" i="1" dirty="0">
                <a:effectLst/>
                <a:latin typeface="Times New Roman" panose="02020603050405020304" pitchFamily="18" charset="0"/>
                <a:ea typeface="SimSun" panose="02010600030101010101" pitchFamily="2" charset="-122"/>
              </a:rPr>
              <a:t>RunExperiment()</a:t>
            </a:r>
            <a:r>
              <a:rPr lang="en-US" sz="1800" dirty="0">
                <a:effectLst/>
                <a:latin typeface="Times New Roman" panose="02020603050405020304" pitchFamily="18" charset="0"/>
                <a:ea typeface="SimSun" panose="02010600030101010101" pitchFamily="2" charset="-122"/>
              </a:rPr>
              <a:t> method. </a:t>
            </a:r>
          </a:p>
          <a:p>
            <a:pPr marL="285750" indent="-285750">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In </a:t>
            </a:r>
            <a:r>
              <a:rPr lang="en-US" sz="1800" i="1" dirty="0">
                <a:effectLst/>
                <a:latin typeface="Times New Roman" panose="02020603050405020304" pitchFamily="18" charset="0"/>
                <a:ea typeface="SimSun" panose="02010600030101010101" pitchFamily="2" charset="-122"/>
              </a:rPr>
              <a:t>RunExperiment()</a:t>
            </a:r>
            <a:r>
              <a:rPr lang="en-US" sz="1800" dirty="0">
                <a:effectLst/>
                <a:latin typeface="Times New Roman" panose="02020603050405020304" pitchFamily="18" charset="0"/>
                <a:ea typeface="SimSun" panose="02010600030101010101" pitchFamily="2" charset="-122"/>
              </a:rPr>
              <a:t> method training of input sequences is done using Cortex Layer, Spatial Pooler, Homeostatic Plasticity Controller which checks the stability of spatial pooler.</a:t>
            </a:r>
          </a:p>
          <a:p>
            <a:pPr marL="285750" indent="-285750">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Training of input sequences is required to get the stable state of Spatial pooler. Newborn cycles are generated for each input sequence till the time Spatial pooler reach the stable state. </a:t>
            </a:r>
            <a:endParaRPr lang="en-US" dirty="0"/>
          </a:p>
        </p:txBody>
      </p:sp>
    </p:spTree>
    <p:extLst>
      <p:ext uri="{BB962C8B-B14F-4D97-AF65-F5344CB8AC3E}">
        <p14:creationId xmlns:p14="http://schemas.microsoft.com/office/powerpoint/2010/main" val="144080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2. Prediction and Accuracy Calculation phase:</a:t>
            </a:r>
          </a:p>
          <a:p>
            <a:pPr algn="l"/>
            <a:endParaRPr lang="en-IN" sz="2000" dirty="0"/>
          </a:p>
          <a:p>
            <a:pPr marL="457200" indent="-457200" algn="l">
              <a:buAutoNum type="arabicPeriod"/>
            </a:pPr>
            <a:endParaRPr lang="en-IN" sz="2000" dirty="0"/>
          </a:p>
        </p:txBody>
      </p:sp>
      <p:sp>
        <p:nvSpPr>
          <p:cNvPr id="9" name="TextBox 8">
            <a:extLst>
              <a:ext uri="{FF2B5EF4-FFF2-40B4-BE49-F238E27FC236}">
                <a16:creationId xmlns:a16="http://schemas.microsoft.com/office/drawing/2014/main" id="{236D09C6-295F-BA81-3E10-2446D5F96EA0}"/>
              </a:ext>
            </a:extLst>
          </p:cNvPr>
          <p:cNvSpPr txBox="1"/>
          <p:nvPr/>
        </p:nvSpPr>
        <p:spPr>
          <a:xfrm>
            <a:off x="6308712" y="1926058"/>
            <a:ext cx="4565613" cy="3693319"/>
          </a:xfrm>
          <a:prstGeom prst="rect">
            <a:avLst/>
          </a:prstGeom>
          <a:noFill/>
        </p:spPr>
        <p:txBody>
          <a:bodyPr wrap="square" rtlCol="0">
            <a:spAutoFit/>
          </a:bodyPr>
          <a:lstStyle/>
          <a:p>
            <a:pPr marL="422910" marR="0" indent="-285750" algn="just">
              <a:spcBef>
                <a:spcPts val="0"/>
              </a:spcBef>
              <a:spcAft>
                <a:spcPts val="0"/>
              </a:spcAft>
              <a:buFont typeface="Courier New" panose="02070309020205020404" pitchFamily="49" charset="0"/>
              <a:buChar char="o"/>
            </a:pPr>
            <a:r>
              <a:rPr lang="en-US" sz="1800" i="1" dirty="0" err="1">
                <a:effectLst/>
                <a:latin typeface="Times New Roman" panose="02020603050405020304" pitchFamily="18" charset="0"/>
                <a:ea typeface="SimSun" panose="02010600030101010101" pitchFamily="2" charset="-122"/>
              </a:rPr>
              <a:t>PredictNextElement</a:t>
            </a:r>
            <a:r>
              <a:rPr lang="en-US" sz="1800" i="1"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 method and Predictor class is used for prediction.</a:t>
            </a:r>
          </a:p>
          <a:p>
            <a:pPr marL="422910" marR="0" indent="-285750" algn="just">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After the learning process, the algorithm returns the instance of Predictor class. This class provides </a:t>
            </a:r>
            <a:r>
              <a:rPr lang="en-US" sz="1800" i="1" dirty="0">
                <a:effectLst/>
                <a:latin typeface="Times New Roman" panose="02020603050405020304" pitchFamily="18" charset="0"/>
                <a:ea typeface="SimSun" panose="02010600030101010101" pitchFamily="2" charset="-122"/>
              </a:rPr>
              <a:t>Predict()</a:t>
            </a:r>
            <a:r>
              <a:rPr lang="en-US" sz="1800" dirty="0">
                <a:effectLst/>
                <a:latin typeface="Times New Roman" panose="02020603050405020304" pitchFamily="18" charset="0"/>
                <a:ea typeface="SimSun" panose="02010600030101010101" pitchFamily="2" charset="-122"/>
              </a:rPr>
              <a:t> method with a list of input elements.</a:t>
            </a:r>
          </a:p>
          <a:p>
            <a:pPr marL="422910" marR="0" indent="-285750" algn="just">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For every presented input element, the predictor tries to predict the next element. </a:t>
            </a:r>
          </a:p>
          <a:p>
            <a:pPr marL="422910" marR="0" indent="-285750" algn="just">
              <a:spcBef>
                <a:spcPts val="0"/>
              </a:spcBef>
              <a:spcAft>
                <a:spcPts val="0"/>
              </a:spcAft>
              <a:buFont typeface="Courier New" panose="02070309020205020404" pitchFamily="49" charset="0"/>
              <a:buChar char="o"/>
            </a:pPr>
            <a:r>
              <a:rPr lang="en-US" dirty="0">
                <a:latin typeface="Times New Roman" panose="02020603050405020304" pitchFamily="18" charset="0"/>
                <a:ea typeface="SimSun" panose="02010600030101010101" pitchFamily="2" charset="-122"/>
              </a:rPr>
              <a:t>In </a:t>
            </a:r>
            <a:r>
              <a:rPr lang="en-US" sz="1800" i="1" dirty="0" err="1">
                <a:effectLst/>
                <a:latin typeface="Times New Roman" panose="02020603050405020304" pitchFamily="18" charset="0"/>
                <a:ea typeface="SimSun" panose="02010600030101010101" pitchFamily="2" charset="-122"/>
              </a:rPr>
              <a:t>PredictNextElement</a:t>
            </a:r>
            <a:r>
              <a:rPr lang="en-US" sz="1800" i="1" dirty="0">
                <a:effectLst/>
                <a:latin typeface="Times New Roman" panose="02020603050405020304" pitchFamily="18" charset="0"/>
                <a:ea typeface="SimSun" panose="02010600030101010101" pitchFamily="2" charset="-122"/>
              </a:rPr>
              <a:t>()</a:t>
            </a:r>
            <a:r>
              <a:rPr lang="en-US" dirty="0">
                <a:latin typeface="Times New Roman" panose="02020603050405020304" pitchFamily="18" charset="0"/>
                <a:ea typeface="SimSun" panose="02010600030101010101" pitchFamily="2" charset="-122"/>
              </a:rPr>
              <a:t> method, team has added implemented below formula to calculate accuracy.</a:t>
            </a:r>
          </a:p>
          <a:p>
            <a:pPr marL="422910" marR="0" indent="-285750" algn="just">
              <a:spcBef>
                <a:spcPts val="0"/>
              </a:spcBef>
              <a:spcAft>
                <a:spcPts val="0"/>
              </a:spcAft>
              <a:buFont typeface="Courier New" panose="02070309020205020404" pitchFamily="49" charset="0"/>
              <a:buChar char="o"/>
            </a:pPr>
            <a:r>
              <a:rPr lang="en-US" dirty="0">
                <a:latin typeface="Times New Roman" panose="02020603050405020304" pitchFamily="18" charset="0"/>
                <a:ea typeface="SimSun" panose="02010600030101010101" pitchFamily="2" charset="-122"/>
              </a:rPr>
              <a:t>Accuracy = (count of matches/total number of predictions) * 100 %</a:t>
            </a:r>
            <a:endParaRPr lang="en-US" dirty="0">
              <a:effectLst/>
              <a:latin typeface="Times New Roman" panose="02020603050405020304" pitchFamily="18" charset="0"/>
              <a:ea typeface="SimSun" panose="02010600030101010101" pitchFamily="2" charset="-122"/>
            </a:endParaRPr>
          </a:p>
        </p:txBody>
      </p:sp>
      <p:pic>
        <p:nvPicPr>
          <p:cNvPr id="5" name="Picture 4" descr="Diagram&#10;&#10;Description automatically generated">
            <a:extLst>
              <a:ext uri="{FF2B5EF4-FFF2-40B4-BE49-F238E27FC236}">
                <a16:creationId xmlns:a16="http://schemas.microsoft.com/office/drawing/2014/main" id="{C1C1B4F0-A367-5CE8-423B-CDF0C4939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 y="1915328"/>
            <a:ext cx="4684541" cy="4386998"/>
          </a:xfrm>
          <a:prstGeom prst="rect">
            <a:avLst/>
          </a:prstGeom>
        </p:spPr>
      </p:pic>
    </p:spTree>
    <p:extLst>
      <p:ext uri="{BB962C8B-B14F-4D97-AF65-F5344CB8AC3E}">
        <p14:creationId xmlns:p14="http://schemas.microsoft.com/office/powerpoint/2010/main" val="24867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Team has implemented below methods and changes in existing application:</a:t>
            </a:r>
          </a:p>
          <a:p>
            <a:pPr algn="l"/>
            <a:endParaRPr lang="en-IN" sz="2000" dirty="0"/>
          </a:p>
          <a:p>
            <a:pPr marL="342900" indent="-342900" algn="l">
              <a:buAutoNum type="arabicPeriod"/>
            </a:pPr>
            <a:r>
              <a:rPr lang="en-US" sz="1800" dirty="0">
                <a:effectLst/>
                <a:latin typeface="Times New Roman" panose="02020603050405020304" pitchFamily="18" charset="0"/>
                <a:ea typeface="SimSun" panose="02010600030101010101" pitchFamily="2" charset="-122"/>
              </a:rPr>
              <a:t>  GetInputFromTextFile( )</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GetInputFromCsvFile( )</a:t>
            </a:r>
            <a:endParaRPr lang="en-US" sz="1800" dirty="0">
              <a:latin typeface="Times New Roman" panose="02020603050405020304" pitchFamily="18" charset="0"/>
              <a:ea typeface="SimSun" panose="02010600030101010101" pitchFamily="2" charset="-122"/>
            </a:endParaRP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GetInputFromExcelFile()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GetSubSequencesInputFromExcelFile( )</a:t>
            </a:r>
          </a:p>
          <a:p>
            <a:pPr marL="457200" indent="-457200" algn="l">
              <a:buAutoNum type="arabicPeriod"/>
            </a:pPr>
            <a:r>
              <a:rPr lang="en-US" sz="1800" dirty="0">
                <a:latin typeface="Times New Roman" panose="02020603050405020304" pitchFamily="18" charset="0"/>
                <a:ea typeface="SimSun" panose="02010600030101010101" pitchFamily="2" charset="-122"/>
              </a:rPr>
              <a:t>Accuracy Calculation and writing final accuracy in CSV 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Encoder Settings updated for min-max valu</a:t>
            </a:r>
            <a:r>
              <a:rPr lang="en-US" sz="1800" dirty="0">
                <a:latin typeface="Times New Roman" panose="02020603050405020304" pitchFamily="18" charset="0"/>
                <a:ea typeface="SimSun" panose="02010600030101010101" pitchFamily="2" charset="-122"/>
              </a:rPr>
              <a:t>e in the range of 0-99</a:t>
            </a:r>
          </a:p>
          <a:p>
            <a:pPr marL="457200" indent="-457200" algn="l">
              <a:buAutoNum type="arabicPeriod"/>
            </a:pPr>
            <a:r>
              <a:rPr lang="en-US" sz="1800" dirty="0">
                <a:latin typeface="Times New Roman" panose="02020603050405020304" pitchFamily="18" charset="0"/>
                <a:ea typeface="SimSun" panose="02010600030101010101" pitchFamily="2" charset="-122"/>
              </a:rPr>
              <a:t>Utilization of relative file path – In which </a:t>
            </a:r>
            <a:r>
              <a:rPr lang="en-US" sz="1800" i="1" dirty="0">
                <a:effectLst/>
                <a:latin typeface="Times New Roman" panose="02020603050405020304" pitchFamily="18" charset="0"/>
                <a:ea typeface="SimSun" panose="02010600030101010101" pitchFamily="2" charset="-122"/>
              </a:rPr>
              <a:t>Environment.CurrentDirectory</a:t>
            </a:r>
            <a:r>
              <a:rPr lang="en-US" sz="1800" dirty="0">
                <a:effectLst/>
                <a:latin typeface="Times New Roman" panose="02020603050405020304" pitchFamily="18" charset="0"/>
                <a:ea typeface="SimSun" panose="02010600030101010101" pitchFamily="2" charset="-122"/>
              </a:rPr>
              <a:t> property of  C#, is used for providing input files to methods mentioned above.</a:t>
            </a:r>
            <a:endParaRPr lang="en-US" sz="1800" dirty="0">
              <a:latin typeface="Times New Roman" panose="02020603050405020304" pitchFamily="18" charset="0"/>
              <a:ea typeface="SimSun" panose="02010600030101010101" pitchFamily="2" charset="-122"/>
            </a:endParaRPr>
          </a:p>
          <a:p>
            <a:pPr marL="457200" indent="-457200" algn="l">
              <a:buAutoNum type="arabicPeriod"/>
            </a:pPr>
            <a:endParaRPr lang="en-US" sz="1800" dirty="0">
              <a:effectLst/>
              <a:latin typeface="Times New Roman" panose="02020603050405020304" pitchFamily="18" charset="0"/>
              <a:ea typeface="SimSun" panose="02010600030101010101" pitchFamily="2" charset="-122"/>
            </a:endParaRP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p:txBody>
          <a:bodyPr>
            <a:normAutofit/>
          </a:bodyPr>
          <a:lstStyle/>
          <a:p>
            <a:r>
              <a:rPr lang="en-US" sz="3200" dirty="0"/>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10" y="1507508"/>
            <a:ext cx="2516910" cy="4891354"/>
          </a:xfrm>
        </p:spPr>
      </p:pic>
    </p:spTree>
    <p:extLst>
      <p:ext uri="{BB962C8B-B14F-4D97-AF65-F5344CB8AC3E}">
        <p14:creationId xmlns:p14="http://schemas.microsoft.com/office/powerpoint/2010/main" val="17384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1800" dirty="0">
                <a:effectLst/>
                <a:latin typeface="Times New Roman" panose="02020603050405020304" pitchFamily="18" charset="0"/>
                <a:ea typeface="SimSun" panose="02010600030101010101" pitchFamily="2" charset="-122"/>
              </a:rPr>
              <a:t>Result of training phase</a:t>
            </a:r>
            <a:r>
              <a:rPr lang="en-IN" sz="1800" dirty="0">
                <a:effectLst/>
                <a:latin typeface="Times New Roman" panose="02020603050405020304" pitchFamily="18" charset="0"/>
                <a:ea typeface="SimSun" panose="02010600030101010101" pitchFamily="2" charset="-122"/>
              </a:rPr>
              <a:t>:</a:t>
            </a: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139321"/>
          </a:xfrm>
          <a:prstGeom prst="rect">
            <a:avLst/>
          </a:prstGeom>
          <a:noFill/>
        </p:spPr>
        <p:txBody>
          <a:bodyPr wrap="square" rtlCol="0">
            <a:spAutoFit/>
          </a:bodyPr>
          <a:lstStyle/>
          <a:p>
            <a:pPr algn="just">
              <a:spcBef>
                <a:spcPts val="0"/>
              </a:spcBef>
            </a:pPr>
            <a:r>
              <a:rPr lang="en-US" sz="18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pc="-5" dirty="0">
              <a:latin typeface="Times New Roman" panose="02020603050405020304" pitchFamily="18" charset="0"/>
              <a:ea typeface="SimSun" panose="02010600030101010101" pitchFamily="2" charset="-122"/>
            </a:endParaRPr>
          </a:p>
          <a:p>
            <a:pPr algn="just">
              <a:spcBef>
                <a:spcPts val="0"/>
              </a:spcBef>
            </a:pPr>
            <a:r>
              <a:rPr lang="en-US" sz="18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t>figure 1.1. Training Phase</a:t>
            </a:r>
          </a:p>
        </p:txBody>
      </p:sp>
    </p:spTree>
    <p:extLst>
      <p:ext uri="{BB962C8B-B14F-4D97-AF65-F5344CB8AC3E}">
        <p14:creationId xmlns:p14="http://schemas.microsoft.com/office/powerpoint/2010/main" val="29037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052971"/>
            <a:ext cx="10515600" cy="4984173"/>
          </a:xfrm>
        </p:spPr>
        <p:txBody>
          <a:bodyPr/>
          <a:lstStyle/>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193366" y="3838680"/>
            <a:ext cx="4121834" cy="369332"/>
          </a:xfrm>
          <a:prstGeom prst="rect">
            <a:avLst/>
          </a:prstGeom>
          <a:noFill/>
        </p:spPr>
        <p:txBody>
          <a:bodyPr wrap="square" rtlCol="0">
            <a:spAutoFit/>
          </a:bodyPr>
          <a:lstStyle/>
          <a:p>
            <a:r>
              <a:rPr lang="en-US" dirty="0"/>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3193366" y="5581665"/>
            <a:ext cx="4121834" cy="369332"/>
          </a:xfrm>
          <a:prstGeom prst="rect">
            <a:avLst/>
          </a:prstGeom>
          <a:noFill/>
        </p:spPr>
        <p:txBody>
          <a:bodyPr wrap="square" rtlCol="0">
            <a:spAutoFit/>
          </a:bodyPr>
          <a:lstStyle/>
          <a:p>
            <a:r>
              <a:rPr lang="en-US" dirty="0"/>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519</TotalTime>
  <Words>736</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Söhne</vt:lpstr>
      <vt:lpstr>Times New Roman</vt:lpstr>
      <vt:lpstr>Office Theme</vt:lpstr>
      <vt:lpstr>ML2223-15 Approve Prediction of Multisequence Learning</vt:lpstr>
      <vt:lpstr>Index</vt:lpstr>
      <vt:lpstr>Introduction</vt:lpstr>
      <vt:lpstr>Methodology</vt:lpstr>
      <vt:lpstr>Methodology</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ankitabhosale294@outlook.com</cp:lastModifiedBy>
  <cp:revision>128</cp:revision>
  <dcterms:created xsi:type="dcterms:W3CDTF">2023-03-08T14:13:26Z</dcterms:created>
  <dcterms:modified xsi:type="dcterms:W3CDTF">2023-03-29T08:54:31Z</dcterms:modified>
</cp:coreProperties>
</file>