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16-03-2023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444761" y="3582759"/>
            <a:ext cx="9144000" cy="3075215"/>
          </a:xfrm>
        </p:spPr>
        <p:txBody>
          <a:bodyPr/>
          <a:lstStyle/>
          <a:p>
            <a:pPr marL="12700" algn="l">
              <a:lnSpc>
                <a:spcPct val="100000"/>
              </a:lnSpc>
              <a:spcBef>
                <a:spcPts val="100"/>
              </a:spcBef>
            </a:pPr>
            <a:r>
              <a:rPr lang="en-US" sz="1400" u="sng" dirty="0">
                <a:latin typeface="Arial" panose="020B0604020202020204" pitchFamily="34" charset="0"/>
                <a:cs typeface="Arial" panose="020B0604020202020204" pitchFamily="34" charset="0"/>
              </a:rPr>
              <a:t>Prepared</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By</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Group</a:t>
            </a:r>
            <a:r>
              <a:rPr lang="en-US" sz="1400" u="sng" spc="-40" dirty="0">
                <a:latin typeface="Arial" panose="020B0604020202020204" pitchFamily="34" charset="0"/>
                <a:cs typeface="Arial" panose="020B0604020202020204" pitchFamily="34" charset="0"/>
              </a:rPr>
              <a:t> </a:t>
            </a:r>
            <a:r>
              <a:rPr lang="en-US" sz="1400" u="sng" spc="-25" dirty="0">
                <a:latin typeface="Arial" panose="020B0604020202020204" pitchFamily="34" charset="0"/>
                <a:cs typeface="Arial" panose="020B0604020202020204" pitchFamily="34" charset="0"/>
              </a:rPr>
              <a:t>15:</a:t>
            </a:r>
            <a:endParaRPr lang="en-US" sz="1400" u="sng"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a:t>
            </a:r>
            <a:r>
              <a:rPr lang="en-US" sz="1400" dirty="0" err="1">
                <a:latin typeface="Arial" panose="020B0604020202020204" pitchFamily="34" charset="0"/>
                <a:cs typeface="Arial" panose="020B0604020202020204" pitchFamily="34" charset="0"/>
              </a:rPr>
              <a:t>Paraskar</a:t>
            </a: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2" y="2532717"/>
            <a:ext cx="7052387" cy="4125257"/>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524000" y="1122363"/>
            <a:ext cx="9144000" cy="883719"/>
          </a:xfrm>
        </p:spPr>
        <p:txBody>
          <a:bodyPr>
            <a:normAutofit fontScale="90000"/>
          </a:bodyPr>
          <a:lstStyle/>
          <a:p>
            <a:r>
              <a:rPr lang="en-IN" dirty="0"/>
              <a:t>List of Contents</a:t>
            </a:r>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9D15-6812-3F65-8224-F796DC5755D7}"/>
              </a:ext>
            </a:extLst>
          </p:cNvPr>
          <p:cNvSpPr>
            <a:spLocks noGrp="1"/>
          </p:cNvSpPr>
          <p:nvPr>
            <p:ph type="ctrTitle"/>
          </p:nvPr>
        </p:nvSpPr>
        <p:spPr>
          <a:xfrm>
            <a:off x="695131" y="597158"/>
            <a:ext cx="10801738" cy="5477070"/>
          </a:xfrm>
        </p:spPr>
        <p:txBody>
          <a:bodyPr>
            <a:normAutofit/>
          </a:bodyPr>
          <a:lstStyle/>
          <a:p>
            <a:pPr algn="l"/>
            <a:r>
              <a:rPr lang="en-IN" sz="1800" dirty="0">
                <a:latin typeface="+mn-lt"/>
                <a:ea typeface="Calibri" panose="020F0502020204030204" pitchFamily="34" charset="0"/>
                <a:cs typeface="Times New Roman" panose="02020603050405020304" pitchFamily="18" charset="0"/>
              </a:rPr>
              <a:t>List of </a:t>
            </a:r>
            <a:r>
              <a:rPr lang="en-IN" sz="1800" dirty="0">
                <a:effectLst/>
                <a:latin typeface="+mn-lt"/>
                <a:ea typeface="Calibri" panose="020F0502020204030204" pitchFamily="34" charset="0"/>
                <a:cs typeface="Times New Roman" panose="02020603050405020304" pitchFamily="18" charset="0"/>
              </a:rPr>
              <a:t>methods  – </a:t>
            </a:r>
            <a:br>
              <a:rPr lang="en-IN" sz="1800" dirty="0">
                <a:effectLst/>
                <a:latin typeface="+mn-lt"/>
                <a:ea typeface="Calibri" panose="020F0502020204030204" pitchFamily="34" charset="0"/>
                <a:cs typeface="Times New Roman" panose="02020603050405020304" pitchFamily="18" charset="0"/>
              </a:rPr>
            </a:b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1. </a:t>
            </a:r>
            <a:br>
              <a:rPr lang="en-IN" sz="1800" dirty="0">
                <a:effectLst/>
                <a:latin typeface="+mn-lt"/>
                <a:ea typeface="Calibri" panose="020F0502020204030204" pitchFamily="34" charset="0"/>
                <a:cs typeface="Times New Roman" panose="02020603050405020304" pitchFamily="18" charset="0"/>
              </a:rPr>
            </a:br>
            <a:br>
              <a:rPr lang="en-IN" sz="1800" dirty="0">
                <a:latin typeface="+mn-lt"/>
                <a:ea typeface="Calibri" panose="020F0502020204030204" pitchFamily="34" charset="0"/>
                <a:cs typeface="Times New Roman" panose="02020603050405020304" pitchFamily="18" charset="0"/>
              </a:rPr>
            </a:br>
            <a:r>
              <a:rPr lang="en-IN" sz="1800" dirty="0" err="1">
                <a:latin typeface="+mn-lt"/>
                <a:ea typeface="Calibri" panose="020F0502020204030204" pitchFamily="34" charset="0"/>
                <a:cs typeface="Times New Roman" panose="02020603050405020304" pitchFamily="18" charset="0"/>
              </a:rPr>
              <a:t>i</a:t>
            </a:r>
            <a:r>
              <a:rPr lang="en-IN" sz="1800" dirty="0">
                <a:latin typeface="+mn-lt"/>
                <a:ea typeface="Calibri" panose="020F0502020204030204" pitchFamily="34" charset="0"/>
                <a:cs typeface="Times New Roman" panose="02020603050405020304" pitchFamily="18" charset="0"/>
              </a:rPr>
              <a:t>. </a:t>
            </a: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GetInputFromTextFile</a:t>
            </a:r>
            <a:r>
              <a:rPr lang="en-IN" sz="1800" dirty="0">
                <a:effectLst/>
                <a:latin typeface="+mn-lt"/>
                <a:ea typeface="Calibri" panose="020F0502020204030204" pitchFamily="34" charset="0"/>
                <a:cs typeface="Times New Roman" panose="02020603050405020304" pitchFamily="18" charset="0"/>
              </a:rPr>
              <a:t> () – </a:t>
            </a:r>
            <a:r>
              <a:rPr lang="en-US" sz="1800" dirty="0">
                <a:latin typeface="+mn-lt"/>
              </a:rPr>
              <a:t>method to add input sequences through external text files</a:t>
            </a: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i</a:t>
            </a:r>
            <a:r>
              <a:rPr lang="en-IN" sz="1800" dirty="0">
                <a:effectLst/>
                <a:latin typeface="+mn-lt"/>
                <a:ea typeface="Calibri" panose="020F0502020204030204" pitchFamily="34" charset="0"/>
                <a:cs typeface="Times New Roman" panose="02020603050405020304" pitchFamily="18" charset="0"/>
              </a:rPr>
              <a:t>. Created new method in </a:t>
            </a:r>
            <a:r>
              <a:rPr lang="en-IN" sz="1800" dirty="0" err="1">
                <a:effectLst/>
                <a:latin typeface="+mn-lt"/>
                <a:ea typeface="Calibri" panose="020F0502020204030204" pitchFamily="34" charset="0"/>
                <a:cs typeface="Times New Roman" panose="02020603050405020304" pitchFamily="18" charset="0"/>
              </a:rPr>
              <a:t>Program.cs</a:t>
            </a:r>
            <a:r>
              <a:rPr lang="en-IN" sz="1800" dirty="0">
                <a:effectLst/>
                <a:latin typeface="+mn-lt"/>
                <a:ea typeface="Calibri" panose="020F0502020204030204" pitchFamily="34" charset="0"/>
                <a:cs typeface="Times New Roman" panose="02020603050405020304" pitchFamily="18" charset="0"/>
              </a:rPr>
              <a:t> for eliminating the hard coded inputs and getting from local text file.</a:t>
            </a: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Ii</a:t>
            </a:r>
            <a:r>
              <a:rPr lang="en-IN" sz="1800" dirty="0">
                <a:effectLst/>
                <a:latin typeface="+mn-lt"/>
                <a:ea typeface="Calibri" panose="020F0502020204030204" pitchFamily="34" charset="0"/>
                <a:cs typeface="Times New Roman" panose="02020603050405020304" pitchFamily="18" charset="0"/>
              </a:rPr>
              <a:t>. </a:t>
            </a:r>
            <a:r>
              <a:rPr lang="en-IN" sz="1800" dirty="0" err="1">
                <a:effectLst/>
                <a:latin typeface="+mn-lt"/>
                <a:ea typeface="Calibri" panose="020F0502020204030204" pitchFamily="34" charset="0"/>
                <a:cs typeface="Times New Roman" panose="02020603050405020304" pitchFamily="18" charset="0"/>
              </a:rPr>
              <a:t>Splitted</a:t>
            </a:r>
            <a:r>
              <a:rPr lang="en-IN" sz="1800" dirty="0">
                <a:effectLst/>
                <a:latin typeface="+mn-lt"/>
                <a:ea typeface="Calibri" panose="020F0502020204030204" pitchFamily="34" charset="0"/>
                <a:cs typeface="Times New Roman" panose="02020603050405020304" pitchFamily="18" charset="0"/>
              </a:rPr>
              <a:t> out the input sequences using </a:t>
            </a:r>
            <a:r>
              <a:rPr lang="en-IN" sz="1800" dirty="0" err="1">
                <a:effectLst/>
                <a:latin typeface="+mn-lt"/>
                <a:ea typeface="Calibri" panose="020F0502020204030204" pitchFamily="34" charset="0"/>
                <a:cs typeface="Times New Roman" panose="02020603050405020304" pitchFamily="18" charset="0"/>
              </a:rPr>
              <a:t>regulare</a:t>
            </a:r>
            <a:r>
              <a:rPr lang="en-IN" sz="1800" dirty="0">
                <a:effectLst/>
                <a:latin typeface="+mn-lt"/>
                <a:ea typeface="Calibri" panose="020F0502020204030204" pitchFamily="34" charset="0"/>
                <a:cs typeface="Times New Roman" panose="02020603050405020304" pitchFamily="18" charset="0"/>
              </a:rPr>
              <a:t> expression.</a:t>
            </a:r>
            <a:br>
              <a:rPr lang="en-IN" sz="1800" dirty="0">
                <a:effectLst/>
                <a:latin typeface="+mn-lt"/>
                <a:ea typeface="Calibri" panose="020F0502020204030204" pitchFamily="34" charset="0"/>
                <a:cs typeface="Times New Roman" panose="02020603050405020304" pitchFamily="18" charset="0"/>
              </a:rPr>
            </a:br>
            <a:br>
              <a:rPr lang="en-IN" sz="1800" dirty="0">
                <a:effectLst/>
                <a:latin typeface="+mn-lt"/>
                <a:ea typeface="Calibri" panose="020F0502020204030204" pitchFamily="34" charset="0"/>
                <a:cs typeface="Times New Roman" panose="02020603050405020304" pitchFamily="18" charset="0"/>
              </a:rPr>
            </a:br>
            <a:br>
              <a:rPr lang="en-IN" sz="1800" dirty="0">
                <a:effectLst/>
                <a:latin typeface="+mn-lt"/>
                <a:ea typeface="Calibri" panose="020F0502020204030204" pitchFamily="34" charset="0"/>
                <a:cs typeface="Times New Roman" panose="02020603050405020304" pitchFamily="18" charset="0"/>
              </a:rPr>
            </a:br>
            <a:r>
              <a:rPr lang="en-IN" sz="1800" dirty="0">
                <a:effectLst/>
                <a:latin typeface="+mn-lt"/>
                <a:ea typeface="Calibri" panose="020F0502020204030204" pitchFamily="34" charset="0"/>
                <a:cs typeface="Times New Roman" panose="02020603050405020304" pitchFamily="18" charset="0"/>
              </a:rPr>
              <a:t>ii. </a:t>
            </a:r>
            <a:r>
              <a:rPr lang="en-IN" sz="1800" dirty="0" err="1">
                <a:effectLst/>
                <a:latin typeface="+mn-lt"/>
                <a:ea typeface="Calibri" panose="020F0502020204030204" pitchFamily="34" charset="0"/>
                <a:cs typeface="Times New Roman" panose="02020603050405020304" pitchFamily="18" charset="0"/>
              </a:rPr>
              <a:t>GetSubSequenceInputFromTextFile</a:t>
            </a:r>
            <a:r>
              <a:rPr lang="en-IN" sz="1800" dirty="0">
                <a:effectLst/>
                <a:latin typeface="+mn-lt"/>
                <a:ea typeface="Calibri" panose="020F0502020204030204" pitchFamily="34" charset="0"/>
                <a:cs typeface="Times New Roman" panose="02020603050405020304" pitchFamily="18" charset="0"/>
              </a:rPr>
              <a:t> () - </a:t>
            </a:r>
            <a:r>
              <a:rPr lang="en-US" sz="1800" dirty="0">
                <a:latin typeface="+mn-lt"/>
              </a:rPr>
              <a:t>Method to read subsequences input from text files</a:t>
            </a:r>
            <a:r>
              <a:rPr lang="en-IN" sz="1800" dirty="0">
                <a:effectLst/>
                <a:latin typeface="+mn-lt"/>
                <a:ea typeface="Calibri" panose="020F0502020204030204" pitchFamily="34" charset="0"/>
                <a:cs typeface="Times New Roman" panose="02020603050405020304" pitchFamily="18" charset="0"/>
              </a:rPr>
              <a:t>.</a:t>
            </a:r>
            <a:br>
              <a:rPr lang="en-IN" sz="1800" dirty="0">
                <a:effectLst/>
                <a:latin typeface="+mn-lt"/>
                <a:ea typeface="Calibri" panose="020F0502020204030204" pitchFamily="34" charset="0"/>
                <a:cs typeface="Times New Roman" panose="02020603050405020304" pitchFamily="18" charset="0"/>
              </a:rPr>
            </a:br>
            <a:br>
              <a:rPr lang="en-IN" sz="1800" dirty="0">
                <a:latin typeface="+mn-lt"/>
              </a:rPr>
            </a:br>
            <a:br>
              <a:rPr lang="en-IN" sz="1800" dirty="0">
                <a:latin typeface="+mn-lt"/>
              </a:rPr>
            </a:br>
            <a:br>
              <a:rPr lang="en-IN" sz="1800" dirty="0">
                <a:latin typeface="+mn-lt"/>
              </a:rPr>
            </a:br>
            <a:r>
              <a:rPr lang="en-IN" sz="1800" dirty="0">
                <a:latin typeface="+mn-lt"/>
              </a:rPr>
              <a:t>2. </a:t>
            </a:r>
            <a:br>
              <a:rPr lang="en-IN" sz="1800" dirty="0">
                <a:latin typeface="+mn-lt"/>
              </a:rPr>
            </a:br>
            <a:r>
              <a:rPr lang="en-IN" sz="1800" dirty="0" err="1">
                <a:latin typeface="+mn-lt"/>
              </a:rPr>
              <a:t>i</a:t>
            </a:r>
            <a:r>
              <a:rPr lang="en-IN" sz="1800" dirty="0">
                <a:latin typeface="+mn-lt"/>
              </a:rPr>
              <a:t>.  </a:t>
            </a:r>
            <a:r>
              <a:rPr lang="en-IN" sz="1800" dirty="0" err="1">
                <a:latin typeface="+mn-lt"/>
              </a:rPr>
              <a:t>GetInputFromExcelFile</a:t>
            </a:r>
            <a:r>
              <a:rPr lang="en-IN" sz="1800" dirty="0">
                <a:latin typeface="+mn-lt"/>
              </a:rPr>
              <a:t>() - </a:t>
            </a:r>
            <a:r>
              <a:rPr lang="en-US" sz="1800" dirty="0">
                <a:latin typeface="+mn-lt"/>
              </a:rPr>
              <a:t>Method to read the data from CSV file </a:t>
            </a:r>
            <a:br>
              <a:rPr lang="en-IN" sz="1800" dirty="0">
                <a:latin typeface="+mn-lt"/>
              </a:rPr>
            </a:br>
            <a:r>
              <a:rPr lang="en-IN" sz="1800" dirty="0" err="1">
                <a:latin typeface="+mn-lt"/>
              </a:rPr>
              <a:t>ii.GetSubSequencesInputFromExcelFile</a:t>
            </a:r>
            <a:r>
              <a:rPr lang="en-IN" sz="1800" dirty="0">
                <a:latin typeface="+mn-lt"/>
              </a:rPr>
              <a:t>();</a:t>
            </a:r>
            <a:br>
              <a:rPr lang="en-IN" sz="1800" dirty="0">
                <a:latin typeface="+mn-lt"/>
              </a:rPr>
            </a:br>
            <a:br>
              <a:rPr lang="en-IN" sz="1800" dirty="0">
                <a:latin typeface="+mn-lt"/>
              </a:rPr>
            </a:br>
            <a:br>
              <a:rPr lang="en-IN" sz="1800" dirty="0">
                <a:effectLst/>
                <a:latin typeface="+mn-lt"/>
                <a:ea typeface="Calibri" panose="020F0502020204030204" pitchFamily="34" charset="0"/>
                <a:cs typeface="Times New Roman" panose="02020603050405020304" pitchFamily="18" charset="0"/>
              </a:rPr>
            </a:br>
            <a:endParaRPr lang="en-IN" sz="1800" dirty="0">
              <a:latin typeface="+mn-lt"/>
            </a:endParaRPr>
          </a:p>
        </p:txBody>
      </p:sp>
    </p:spTree>
    <p:extLst>
      <p:ext uri="{BB962C8B-B14F-4D97-AF65-F5344CB8AC3E}">
        <p14:creationId xmlns:p14="http://schemas.microsoft.com/office/powerpoint/2010/main" val="81325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275-56DB-27C6-C85A-06B3C980E705}"/>
              </a:ext>
            </a:extLst>
          </p:cNvPr>
          <p:cNvSpPr>
            <a:spLocks noGrp="1"/>
          </p:cNvSpPr>
          <p:nvPr>
            <p:ph type="title"/>
          </p:nvPr>
        </p:nvSpPr>
        <p:spPr>
          <a:xfrm>
            <a:off x="838200" y="365126"/>
            <a:ext cx="10515600" cy="773210"/>
          </a:xfrm>
        </p:spPr>
        <p:txBody>
          <a:bodyPr>
            <a:norm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Hierarchical Temporal Memory</a:t>
            </a:r>
            <a:endParaRPr lang="en-IN" u="sng" dirty="0"/>
          </a:p>
        </p:txBody>
      </p:sp>
      <p:sp>
        <p:nvSpPr>
          <p:cNvPr id="3" name="Content Placeholder 2">
            <a:extLst>
              <a:ext uri="{FF2B5EF4-FFF2-40B4-BE49-F238E27FC236}">
                <a16:creationId xmlns:a16="http://schemas.microsoft.com/office/drawing/2014/main" id="{9A3F1674-4EFD-6853-EC88-45F59B31124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In this project we are using - Scalar Encoder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1. The main purpose for scalar encoder is to encode numeric or floating-point value into an array of bits, where the output has 0’s with an adjacent block of 1’s. The location of the block of 1’s varies continuously depending on the input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573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F6E-D7C0-19E1-DF47-8FB9E8571EA7}"/>
              </a:ext>
            </a:extLst>
          </p:cNvPr>
          <p:cNvSpPr>
            <a:spLocks noGrp="1"/>
          </p:cNvSpPr>
          <p:nvPr>
            <p:ph type="ctrTitle"/>
          </p:nvPr>
        </p:nvSpPr>
        <p:spPr>
          <a:xfrm>
            <a:off x="233265" y="382556"/>
            <a:ext cx="11728579" cy="5514391"/>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HTM consists of 2 different components: Spatial Pooler and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 Spatial Pooler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Encoder produces output to be fed into Spatial Pooler algorithm. Type of Spatial Pooler (SP) that is used in this example is the multithreaded version that utilize multicore of the machine to run the spatial pooler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hpa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patialPooler.Init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(memory,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UnitTestHelpers.GetMemory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output of Spatial Pooler (SDR) is used as the input of Temporal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Memory.Temporal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memory algorithm will then learn the temporal pattern from spatial pattern.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5164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2DF8-5B3F-78F0-5AB8-7C5D9E9497DD}"/>
              </a:ext>
            </a:extLst>
          </p:cNvPr>
          <p:cNvSpPr>
            <a:spLocks noGrp="1"/>
          </p:cNvSpPr>
          <p:nvPr>
            <p:ph type="ctrTitle"/>
          </p:nvPr>
        </p:nvSpPr>
        <p:spPr>
          <a:xfrm>
            <a:off x="1524000" y="1122363"/>
            <a:ext cx="9144000" cy="809074"/>
          </a:xfrm>
        </p:spPr>
        <p:txBody>
          <a:bodyPr>
            <a:normAutofit fontScale="90000"/>
          </a:bodyPr>
          <a:lstStyle/>
          <a:p>
            <a:r>
              <a:rPr lang="en-IN" dirty="0"/>
              <a:t>Program Flow</a:t>
            </a:r>
          </a:p>
        </p:txBody>
      </p:sp>
    </p:spTree>
    <p:extLst>
      <p:ext uri="{BB962C8B-B14F-4D97-AF65-F5344CB8AC3E}">
        <p14:creationId xmlns:p14="http://schemas.microsoft.com/office/powerpoint/2010/main" val="202942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8300-8A6C-D1EE-D8C7-C1ACB6308305}"/>
              </a:ext>
            </a:extLst>
          </p:cNvPr>
          <p:cNvSpPr>
            <a:spLocks noGrp="1"/>
          </p:cNvSpPr>
          <p:nvPr>
            <p:ph type="ctrTitle"/>
          </p:nvPr>
        </p:nvSpPr>
        <p:spPr>
          <a:xfrm>
            <a:off x="1524000" y="1122363"/>
            <a:ext cx="9144000" cy="706437"/>
          </a:xfrm>
        </p:spPr>
        <p:txBody>
          <a:bodyPr>
            <a:normAutofit fontScale="90000"/>
          </a:bodyPr>
          <a:lstStyle/>
          <a:p>
            <a:r>
              <a:rPr lang="en-IN" dirty="0"/>
              <a:t>Output Screenshot</a:t>
            </a:r>
          </a:p>
        </p:txBody>
      </p:sp>
    </p:spTree>
    <p:extLst>
      <p:ext uri="{BB962C8B-B14F-4D97-AF65-F5344CB8AC3E}">
        <p14:creationId xmlns:p14="http://schemas.microsoft.com/office/powerpoint/2010/main" val="3304583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TotalTime>
  <Words>334</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ML2223-15 Approve Prediction of Multisequence Learning</vt:lpstr>
      <vt:lpstr>List of Contents</vt:lpstr>
      <vt:lpstr>List of methods  –   1.   i.  GetInputFromTextFile () – method to add input sequences through external text files      i. Created new method in Program.cs for eliminating the hard coded inputs and getting from local text file.     Ii. Splitted out the input sequences using regulare expression.   ii. GetSubSequenceInputFromTextFile () - Method to read subsequences input from text files.    2.  i.  GetInputFromExcelFile() - Method to read the data from CSV file  ii.GetSubSequencesInputFromExcelFile();   </vt:lpstr>
      <vt:lpstr>Hierarchical Temporal Memory</vt:lpstr>
      <vt:lpstr>HTM consists of 2 different components: Spatial Pooler and Temporal Memory.    1. Spatial Pooler - Encoder produces output to be fed into Spatial Pooler algorithm. Type of Spatial Pooler (SP) that is used in this example is the multithreaded version that utilize multicore of the machine to run the spatial pooler algorithm.   SpatialPoolerMT spatialPooler = new SpatialPoolerMT(hpa); patialPooler.Init(memory, UnitTestHelpers.GetMemory());   2. Temporal Memory - The output of Spatial Pooler (SDR) is used as the input of Temporal Memory.Temporal memory algorithm will then learn the temporal pattern from spatial pattern.   TemporalMemory temporalMemory = new TemporalMemory(); temporalMemory.Init(mem); </vt:lpstr>
      <vt:lpstr>Program Flow</vt:lpstr>
      <vt:lpstr>Output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8</cp:revision>
  <dcterms:created xsi:type="dcterms:W3CDTF">2023-03-08T14:13:26Z</dcterms:created>
  <dcterms:modified xsi:type="dcterms:W3CDTF">2023-03-16T22:54:13Z</dcterms:modified>
</cp:coreProperties>
</file>