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3" r:id="rId4"/>
    <p:sldId id="264" r:id="rId5"/>
    <p:sldId id="265" r:id="rId6"/>
    <p:sldId id="258" r:id="rId7"/>
    <p:sldId id="259" r:id="rId8"/>
    <p:sldId id="262" r:id="rId9"/>
    <p:sldId id="260"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404145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664537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2846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52532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B0E1A-2A42-4456-B338-6C031B28DAA4}"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7474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BB0E1A-2A42-4456-B338-6C031B28DAA4}" type="datetimeFigureOut">
              <a:rPr lang="en-IN" smtClean="0"/>
              <a:t>26-03-2023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0307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BB0E1A-2A42-4456-B338-6C031B28DAA4}" type="datetimeFigureOut">
              <a:rPr lang="en-IN" smtClean="0"/>
              <a:t>26-03-2023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4153956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BB0E1A-2A42-4456-B338-6C031B28DAA4}" type="datetimeFigureOut">
              <a:rPr lang="en-IN" smtClean="0"/>
              <a:t>26-03-2023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231171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B0E1A-2A42-4456-B338-6C031B28DAA4}" type="datetimeFigureOut">
              <a:rPr lang="en-IN" smtClean="0"/>
              <a:t>26-03-2023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86344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B0E1A-2A42-4456-B338-6C031B28DAA4}" type="datetimeFigureOut">
              <a:rPr lang="en-IN" smtClean="0"/>
              <a:t>26-03-2023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52539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B0E1A-2A42-4456-B338-6C031B28DAA4}" type="datetimeFigureOut">
              <a:rPr lang="en-IN" smtClean="0"/>
              <a:t>26-03-2023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362661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B0E1A-2A42-4456-B338-6C031B28DAA4}" type="datetimeFigureOut">
              <a:rPr lang="en-IN" smtClean="0"/>
              <a:t>26-03-2023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9A22D-0DB0-497D-94BB-355436513DA9}" type="slidenum">
              <a:rPr lang="en-IN" smtClean="0"/>
              <a:t>‹#›</a:t>
            </a:fld>
            <a:endParaRPr lang="en-IN"/>
          </a:p>
        </p:txBody>
      </p:sp>
    </p:spTree>
    <p:extLst>
      <p:ext uri="{BB962C8B-B14F-4D97-AF65-F5344CB8AC3E}">
        <p14:creationId xmlns:p14="http://schemas.microsoft.com/office/powerpoint/2010/main" val="2819821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5E5D-336B-4DFE-561F-F23D853905EC}"/>
              </a:ext>
            </a:extLst>
          </p:cNvPr>
          <p:cNvSpPr>
            <a:spLocks noGrp="1"/>
          </p:cNvSpPr>
          <p:nvPr>
            <p:ph type="ctrTitle"/>
          </p:nvPr>
        </p:nvSpPr>
        <p:spPr>
          <a:xfrm>
            <a:off x="867748" y="1403478"/>
            <a:ext cx="10445620" cy="669407"/>
          </a:xfrm>
        </p:spPr>
        <p:txBody>
          <a:bodyPr>
            <a:normAutofit/>
          </a:bodyPr>
          <a:lstStyle/>
          <a:p>
            <a:r>
              <a:rPr lang="en-US" sz="2800" b="1" u="sng" dirty="0">
                <a:latin typeface="Arial" panose="020B0604020202020204" pitchFamily="34" charset="0"/>
                <a:cs typeface="Arial" panose="020B0604020202020204" pitchFamily="34" charset="0"/>
              </a:rPr>
              <a:t>ML2223-15 Approve Prediction of Multisequence Learning</a:t>
            </a:r>
            <a:endParaRPr lang="en-IN" sz="2800" b="1" u="sng"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484F46E7-86AF-DA57-C6EC-BD935F8C2257}"/>
              </a:ext>
            </a:extLst>
          </p:cNvPr>
          <p:cNvSpPr>
            <a:spLocks noGrp="1"/>
          </p:cNvSpPr>
          <p:nvPr>
            <p:ph type="subTitle" idx="1"/>
          </p:nvPr>
        </p:nvSpPr>
        <p:spPr>
          <a:xfrm>
            <a:off x="444761" y="3582759"/>
            <a:ext cx="9144000" cy="3075215"/>
          </a:xfrm>
        </p:spPr>
        <p:txBody>
          <a:bodyPr/>
          <a:lstStyle/>
          <a:p>
            <a:pPr marL="12700" algn="l">
              <a:lnSpc>
                <a:spcPct val="100000"/>
              </a:lnSpc>
              <a:spcBef>
                <a:spcPts val="100"/>
              </a:spcBef>
            </a:pPr>
            <a:r>
              <a:rPr lang="en-US" sz="1400" u="sng" dirty="0">
                <a:latin typeface="Arial" panose="020B0604020202020204" pitchFamily="34" charset="0"/>
                <a:cs typeface="Arial" panose="020B0604020202020204" pitchFamily="34" charset="0"/>
              </a:rPr>
              <a:t>Prepared</a:t>
            </a:r>
            <a:r>
              <a:rPr lang="en-US" sz="1400" u="sng" spc="-40" dirty="0">
                <a:latin typeface="Arial" panose="020B0604020202020204" pitchFamily="34" charset="0"/>
                <a:cs typeface="Arial" panose="020B0604020202020204" pitchFamily="34" charset="0"/>
              </a:rPr>
              <a:t> </a:t>
            </a:r>
            <a:r>
              <a:rPr lang="en-US" sz="1400" u="sng" dirty="0">
                <a:latin typeface="Arial" panose="020B0604020202020204" pitchFamily="34" charset="0"/>
                <a:cs typeface="Arial" panose="020B0604020202020204" pitchFamily="34" charset="0"/>
              </a:rPr>
              <a:t>By</a:t>
            </a:r>
            <a:r>
              <a:rPr lang="en-US" sz="1400" u="sng" spc="-40" dirty="0">
                <a:latin typeface="Arial" panose="020B0604020202020204" pitchFamily="34" charset="0"/>
                <a:cs typeface="Arial" panose="020B0604020202020204" pitchFamily="34" charset="0"/>
              </a:rPr>
              <a:t> </a:t>
            </a:r>
            <a:r>
              <a:rPr lang="en-US" sz="1400" u="sng" dirty="0">
                <a:latin typeface="Arial" panose="020B0604020202020204" pitchFamily="34" charset="0"/>
                <a:cs typeface="Arial" panose="020B0604020202020204" pitchFamily="34" charset="0"/>
              </a:rPr>
              <a:t>Group</a:t>
            </a:r>
            <a:r>
              <a:rPr lang="en-US" sz="1400" u="sng" spc="-40" dirty="0">
                <a:latin typeface="Arial" panose="020B0604020202020204" pitchFamily="34" charset="0"/>
                <a:cs typeface="Arial" panose="020B0604020202020204" pitchFamily="34" charset="0"/>
              </a:rPr>
              <a:t> </a:t>
            </a:r>
            <a:r>
              <a:rPr lang="en-US" sz="1400" u="sng" spc="-25" dirty="0">
                <a:latin typeface="Arial" panose="020B0604020202020204" pitchFamily="34" charset="0"/>
                <a:cs typeface="Arial" panose="020B0604020202020204" pitchFamily="34" charset="0"/>
              </a:rPr>
              <a:t>15:</a:t>
            </a:r>
            <a:endParaRPr lang="en-US" sz="1400" u="sng" dirty="0">
              <a:latin typeface="Arial" panose="020B0604020202020204" pitchFamily="34" charset="0"/>
              <a:cs typeface="Arial" panose="020B0604020202020204" pitchFamily="34" charset="0"/>
            </a:endParaRPr>
          </a:p>
          <a:p>
            <a:pPr algn="l">
              <a:lnSpc>
                <a:spcPct val="100000"/>
              </a:lnSpc>
              <a:spcBef>
                <a:spcPts val="15"/>
              </a:spcBef>
            </a:pPr>
            <a:endParaRPr lang="en-US" sz="1400" dirty="0">
              <a:latin typeface="Arial" panose="020B0604020202020204" pitchFamily="34" charset="0"/>
              <a:cs typeface="Arial" panose="020B0604020202020204" pitchFamily="34" charset="0"/>
            </a:endParaRPr>
          </a:p>
          <a:p>
            <a:pPr marL="282575" indent="-270510" algn="l">
              <a:lnSpc>
                <a:spcPct val="100000"/>
              </a:lnSpc>
              <a:spcBef>
                <a:spcPts val="30"/>
              </a:spcBef>
              <a:buClr>
                <a:srgbClr val="939DA8"/>
              </a:buClr>
              <a:buChar char="•"/>
              <a:tabLst>
                <a:tab pos="282575" algn="l"/>
                <a:tab pos="283210" algn="l"/>
              </a:tabLst>
            </a:pPr>
            <a:r>
              <a:rPr lang="en-US" sz="1400" dirty="0">
                <a:latin typeface="Arial" panose="020B0604020202020204" pitchFamily="34" charset="0"/>
                <a:cs typeface="Arial" panose="020B0604020202020204" pitchFamily="34" charset="0"/>
              </a:rPr>
              <a:t>Poonam </a:t>
            </a:r>
            <a:r>
              <a:rPr lang="en-US" sz="1400" dirty="0" err="1">
                <a:latin typeface="Arial" panose="020B0604020202020204" pitchFamily="34" charset="0"/>
                <a:cs typeface="Arial" panose="020B0604020202020204" pitchFamily="34" charset="0"/>
              </a:rPr>
              <a:t>Paraskar</a:t>
            </a:r>
            <a:endParaRPr lang="en-US" sz="1400" dirty="0">
              <a:latin typeface="Arial" panose="020B0604020202020204" pitchFamily="34" charset="0"/>
              <a:cs typeface="Arial" panose="020B0604020202020204" pitchFamily="34" charset="0"/>
            </a:endParaRPr>
          </a:p>
          <a:p>
            <a:pPr marL="282575" indent="-270510" algn="l">
              <a:lnSpc>
                <a:spcPct val="100000"/>
              </a:lnSpc>
              <a:spcBef>
                <a:spcPts val="30"/>
              </a:spcBef>
              <a:buClr>
                <a:srgbClr val="939DA8"/>
              </a:buClr>
              <a:buChar char="•"/>
              <a:tabLst>
                <a:tab pos="282575" algn="l"/>
                <a:tab pos="283210" algn="l"/>
              </a:tabLst>
            </a:pPr>
            <a:r>
              <a:rPr lang="en-US" sz="1400" dirty="0">
                <a:latin typeface="Arial" panose="020B0604020202020204" pitchFamily="34" charset="0"/>
                <a:cs typeface="Arial" panose="020B0604020202020204" pitchFamily="34" charset="0"/>
              </a:rPr>
              <a:t>Ankita</a:t>
            </a:r>
            <a:r>
              <a:rPr lang="en-US" sz="1400" spc="-3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Talande(1427349)</a:t>
            </a:r>
          </a:p>
          <a:p>
            <a:pPr marL="282575" indent="-270510" algn="l">
              <a:lnSpc>
                <a:spcPct val="100000"/>
              </a:lnSpc>
              <a:spcBef>
                <a:spcPts val="30"/>
              </a:spcBef>
              <a:buClr>
                <a:srgbClr val="939DA8"/>
              </a:buClr>
              <a:buChar char="•"/>
              <a:tabLst>
                <a:tab pos="282575" algn="l"/>
                <a:tab pos="283210" algn="l"/>
              </a:tabLst>
            </a:pPr>
            <a:r>
              <a:rPr lang="en-US" sz="1400" spc="-10" dirty="0">
                <a:latin typeface="Arial" panose="020B0604020202020204" pitchFamily="34" charset="0"/>
                <a:cs typeface="Arial" panose="020B0604020202020204" pitchFamily="34" charset="0"/>
              </a:rPr>
              <a:t>Pratik Desai</a:t>
            </a:r>
            <a:endParaRPr lang="en-US" sz="1400" dirty="0">
              <a:latin typeface="Arial" panose="020B0604020202020204" pitchFamily="34" charset="0"/>
              <a:cs typeface="Arial" panose="020B0604020202020204" pitchFamily="34" charset="0"/>
            </a:endParaRPr>
          </a:p>
          <a:p>
            <a:endParaRPr lang="en-IN" dirty="0"/>
          </a:p>
        </p:txBody>
      </p:sp>
      <p:pic>
        <p:nvPicPr>
          <p:cNvPr id="4" name="Picture 9" descr="A picture containing text, computer, indoor&#10;&#10;Description automatically generated">
            <a:extLst>
              <a:ext uri="{FF2B5EF4-FFF2-40B4-BE49-F238E27FC236}">
                <a16:creationId xmlns:a16="http://schemas.microsoft.com/office/drawing/2014/main" id="{193A5B88-4B7F-8E43-F3B1-A76DF0CB08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2881" y="244650"/>
            <a:ext cx="1677588" cy="698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5FD16B4-7C0E-3DDC-E8F3-958EA2242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8612" y="2532717"/>
            <a:ext cx="7052387" cy="4125257"/>
          </a:xfrm>
          <a:prstGeom prst="rect">
            <a:avLst/>
          </a:prstGeom>
        </p:spPr>
      </p:pic>
    </p:spTree>
    <p:extLst>
      <p:ext uri="{BB962C8B-B14F-4D97-AF65-F5344CB8AC3E}">
        <p14:creationId xmlns:p14="http://schemas.microsoft.com/office/powerpoint/2010/main" val="568019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60701-9E36-FC64-6A81-FE34471EF1EB}"/>
              </a:ext>
            </a:extLst>
          </p:cNvPr>
          <p:cNvSpPr>
            <a:spLocks noGrp="1"/>
          </p:cNvSpPr>
          <p:nvPr>
            <p:ph type="ctrTitle"/>
          </p:nvPr>
        </p:nvSpPr>
        <p:spPr>
          <a:xfrm>
            <a:off x="1524000" y="1122363"/>
            <a:ext cx="9144000" cy="902380"/>
          </a:xfrm>
        </p:spPr>
        <p:txBody>
          <a:bodyPr>
            <a:normAutofit fontScale="90000"/>
          </a:bodyPr>
          <a:lstStyle/>
          <a:p>
            <a:r>
              <a:rPr lang="en-US" dirty="0"/>
              <a:t>Conclusion</a:t>
            </a:r>
            <a:endParaRPr lang="en-IN" dirty="0"/>
          </a:p>
        </p:txBody>
      </p:sp>
      <p:sp>
        <p:nvSpPr>
          <p:cNvPr id="3" name="Subtitle 2">
            <a:extLst>
              <a:ext uri="{FF2B5EF4-FFF2-40B4-BE49-F238E27FC236}">
                <a16:creationId xmlns:a16="http://schemas.microsoft.com/office/drawing/2014/main" id="{C4555556-4ECE-7F03-6607-3EF1FAA22960}"/>
              </a:ext>
            </a:extLst>
          </p:cNvPr>
          <p:cNvSpPr>
            <a:spLocks noGrp="1"/>
          </p:cNvSpPr>
          <p:nvPr>
            <p:ph type="subTitle" idx="1"/>
          </p:nvPr>
        </p:nvSpPr>
        <p:spPr>
          <a:xfrm>
            <a:off x="1524000" y="2593910"/>
            <a:ext cx="9144000" cy="2663890"/>
          </a:xfrm>
        </p:spPr>
        <p:txBody>
          <a:bodyPr/>
          <a:lstStyle/>
          <a:p>
            <a:endParaRPr lang="en-IN" dirty="0"/>
          </a:p>
        </p:txBody>
      </p:sp>
    </p:spTree>
    <p:extLst>
      <p:ext uri="{BB962C8B-B14F-4D97-AF65-F5344CB8AC3E}">
        <p14:creationId xmlns:p14="http://schemas.microsoft.com/office/powerpoint/2010/main" val="1114572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1EEE-50BD-7B7F-AD0E-95901CE93C39}"/>
              </a:ext>
            </a:extLst>
          </p:cNvPr>
          <p:cNvSpPr>
            <a:spLocks noGrp="1"/>
          </p:cNvSpPr>
          <p:nvPr>
            <p:ph type="ctrTitle"/>
          </p:nvPr>
        </p:nvSpPr>
        <p:spPr>
          <a:xfrm>
            <a:off x="1524000" y="1122363"/>
            <a:ext cx="9144000" cy="883719"/>
          </a:xfrm>
        </p:spPr>
        <p:txBody>
          <a:bodyPr>
            <a:normAutofit fontScale="90000"/>
          </a:bodyPr>
          <a:lstStyle/>
          <a:p>
            <a:r>
              <a:rPr lang="en-US" dirty="0"/>
              <a:t>	</a:t>
            </a:r>
            <a:r>
              <a:rPr lang="en-IN" dirty="0"/>
              <a:t>Index</a:t>
            </a:r>
          </a:p>
        </p:txBody>
      </p:sp>
    </p:spTree>
    <p:extLst>
      <p:ext uri="{BB962C8B-B14F-4D97-AF65-F5344CB8AC3E}">
        <p14:creationId xmlns:p14="http://schemas.microsoft.com/office/powerpoint/2010/main" val="94040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A8F3-5147-8925-7071-1CA917492C61}"/>
              </a:ext>
            </a:extLst>
          </p:cNvPr>
          <p:cNvSpPr>
            <a:spLocks noGrp="1"/>
          </p:cNvSpPr>
          <p:nvPr>
            <p:ph type="ctrTitle"/>
          </p:nvPr>
        </p:nvSpPr>
        <p:spPr>
          <a:xfrm>
            <a:off x="1524000" y="351242"/>
            <a:ext cx="9144000" cy="958364"/>
          </a:xfrm>
        </p:spPr>
        <p:txBody>
          <a:bodyPr/>
          <a:lstStyle/>
          <a:p>
            <a:r>
              <a:rPr lang="en-US" dirty="0"/>
              <a:t>Introduction</a:t>
            </a:r>
            <a:endParaRPr lang="en-IN" dirty="0"/>
          </a:p>
        </p:txBody>
      </p:sp>
      <p:sp>
        <p:nvSpPr>
          <p:cNvPr id="3" name="Subtitle 2">
            <a:extLst>
              <a:ext uri="{FF2B5EF4-FFF2-40B4-BE49-F238E27FC236}">
                <a16:creationId xmlns:a16="http://schemas.microsoft.com/office/drawing/2014/main" id="{6425AEA4-6084-A728-6975-9399A19F2E4E}"/>
              </a:ext>
            </a:extLst>
          </p:cNvPr>
          <p:cNvSpPr>
            <a:spLocks noGrp="1"/>
          </p:cNvSpPr>
          <p:nvPr>
            <p:ph type="subTitle" idx="1"/>
          </p:nvPr>
        </p:nvSpPr>
        <p:spPr>
          <a:xfrm>
            <a:off x="681135" y="1726163"/>
            <a:ext cx="10599575" cy="4301413"/>
          </a:xfrm>
        </p:spPr>
        <p:txBody>
          <a:bodyPr>
            <a:normAutofit/>
          </a:bodyPr>
          <a:lstStyle/>
          <a:p>
            <a:pPr algn="l"/>
            <a:r>
              <a:rPr lang="en-US" sz="2000" b="0" i="0" dirty="0">
                <a:solidFill>
                  <a:srgbClr val="374151"/>
                </a:solidFill>
                <a:effectLst/>
                <a:latin typeface="Söhne"/>
              </a:rPr>
              <a:t>Multisequence learning is a machine learning approach in which a model learns temporal patterns of sequences one by one during the course of the experiment and provides the matching sequences as the predicted output. It is a form of sequential learning in which the model learns from multiple sequences over time, instead of just one sequence.</a:t>
            </a:r>
          </a:p>
          <a:p>
            <a:pPr algn="l"/>
            <a:r>
              <a:rPr lang="en-US" sz="2000" b="0" i="0" dirty="0">
                <a:solidFill>
                  <a:srgbClr val="374151"/>
                </a:solidFill>
                <a:effectLst/>
                <a:latin typeface="Söhne"/>
              </a:rPr>
              <a:t>In this approach, a list </a:t>
            </a:r>
            <a:r>
              <a:rPr lang="en-US" sz="2000" b="0" i="0" dirty="0">
                <a:solidFill>
                  <a:srgbClr val="374151"/>
                </a:solidFill>
                <a:effectLst/>
                <a:latin typeface="Times New Roman" panose="02020603050405020304" pitchFamily="18" charset="0"/>
                <a:cs typeface="Times New Roman" panose="02020603050405020304" pitchFamily="18" charset="0"/>
              </a:rPr>
              <a:t>of</a:t>
            </a:r>
            <a:r>
              <a:rPr lang="en-US" sz="2000" b="0" i="0" dirty="0">
                <a:solidFill>
                  <a:srgbClr val="374151"/>
                </a:solidFill>
                <a:effectLst/>
                <a:latin typeface="Söhne"/>
              </a:rPr>
              <a:t> sequences with double data-type are stored in an excel file, which is used as the input sequence file for the model to train itself by storing these values in temporal memory. The model then predicts the next element of the predicted sequence based on the patterns learned from the previous sequences. The sequences are typically represented as Sparse Distributed Representations (SDRs), which are similar to binary vectors.</a:t>
            </a:r>
          </a:p>
          <a:p>
            <a:pPr algn="l"/>
            <a:r>
              <a:rPr lang="en-US" sz="2000" b="0" i="0" dirty="0">
                <a:solidFill>
                  <a:srgbClr val="374151"/>
                </a:solidFill>
                <a:effectLst/>
                <a:latin typeface="Söhne"/>
              </a:rPr>
              <a:t>The aim of multisequence learning is to demonstrate how to learn sequences using a predictor's own method and save all the sequences as a Dictionary object, which is then considered as the training data. This allows the model to learn from a variety of sequences and generalize its predictions to new sequences it has not seen before.</a:t>
            </a:r>
          </a:p>
          <a:p>
            <a:endParaRPr lang="en-IN" sz="2000" dirty="0"/>
          </a:p>
        </p:txBody>
      </p:sp>
    </p:spTree>
    <p:extLst>
      <p:ext uri="{BB962C8B-B14F-4D97-AF65-F5344CB8AC3E}">
        <p14:creationId xmlns:p14="http://schemas.microsoft.com/office/powerpoint/2010/main" val="308821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5AB2-1AC0-838F-C66A-6ECBA5C94831}"/>
              </a:ext>
            </a:extLst>
          </p:cNvPr>
          <p:cNvSpPr>
            <a:spLocks noGrp="1"/>
          </p:cNvSpPr>
          <p:nvPr>
            <p:ph type="ctrTitle"/>
          </p:nvPr>
        </p:nvSpPr>
        <p:spPr>
          <a:xfrm>
            <a:off x="1497563" y="158620"/>
            <a:ext cx="9144000" cy="883719"/>
          </a:xfrm>
        </p:spPr>
        <p:txBody>
          <a:bodyPr>
            <a:normAutofit fontScale="90000"/>
          </a:bodyPr>
          <a:lstStyle/>
          <a:p>
            <a:r>
              <a:rPr lang="en-US" dirty="0"/>
              <a:t>Methodology</a:t>
            </a:r>
            <a:endParaRPr lang="en-IN" dirty="0"/>
          </a:p>
        </p:txBody>
      </p:sp>
      <p:sp>
        <p:nvSpPr>
          <p:cNvPr id="3" name="Subtitle 2">
            <a:extLst>
              <a:ext uri="{FF2B5EF4-FFF2-40B4-BE49-F238E27FC236}">
                <a16:creationId xmlns:a16="http://schemas.microsoft.com/office/drawing/2014/main" id="{F40D817C-2D47-F9EC-B8CA-1150B27E0B4F}"/>
              </a:ext>
            </a:extLst>
          </p:cNvPr>
          <p:cNvSpPr>
            <a:spLocks noGrp="1"/>
          </p:cNvSpPr>
          <p:nvPr>
            <p:ph type="subTitle" idx="1"/>
          </p:nvPr>
        </p:nvSpPr>
        <p:spPr>
          <a:xfrm>
            <a:off x="326571" y="1042339"/>
            <a:ext cx="11485984" cy="5657041"/>
          </a:xfrm>
        </p:spPr>
        <p:txBody>
          <a:bodyPr>
            <a:noAutofit/>
          </a:bodyPr>
          <a:lstStyle/>
          <a:p>
            <a:pPr marL="742950" lvl="1" indent="-285750" algn="l" fontAlgn="base">
              <a:spcBef>
                <a:spcPts val="600"/>
              </a:spcBef>
              <a:spcAft>
                <a:spcPts val="300"/>
              </a:spcAft>
              <a:buSzPts val="1000"/>
              <a:buFont typeface="Times New Roman" panose="02020603050405020304" pitchFamily="18" charset="0"/>
              <a:buAutoNum type="alphaUcPeriod"/>
              <a:tabLst>
                <a:tab pos="182880" algn="l"/>
              </a:tabLst>
            </a:pPr>
            <a:r>
              <a:rPr lang="en-US" b="1" i="1" u="none" strike="noStrike" dirty="0" err="1">
                <a:effectLst/>
                <a:latin typeface="Times New Roman" panose="02020603050405020304" pitchFamily="18" charset="0"/>
              </a:rPr>
              <a:t>GetInputFromTextFile</a:t>
            </a:r>
            <a:r>
              <a:rPr lang="en-US" b="1" i="1" u="none" strike="noStrike" dirty="0">
                <a:effectLst/>
                <a:latin typeface="Times New Roman" panose="02020603050405020304" pitchFamily="18" charset="0"/>
              </a:rPr>
              <a:t>( ): </a:t>
            </a:r>
            <a:endParaRPr lang="en-IN" b="1" i="1" u="none" strike="noStrike" dirty="0">
              <a:effectLst/>
              <a:latin typeface="Times New Roman" panose="02020603050405020304" pitchFamily="18" charset="0"/>
            </a:endParaRPr>
          </a:p>
          <a:p>
            <a:pPr algn="l"/>
            <a:r>
              <a:rPr lang="en-US" sz="2000" dirty="0">
                <a:effectLst/>
                <a:latin typeface="Times New Roman" panose="02020603050405020304" pitchFamily="18" charset="0"/>
                <a:ea typeface="SimSun" panose="02010600030101010101" pitchFamily="2" charset="-122"/>
              </a:rPr>
              <a:t>      Team has implemented </a:t>
            </a:r>
            <a:r>
              <a:rPr lang="en-US" sz="2000" i="1" dirty="0" err="1">
                <a:effectLst/>
                <a:latin typeface="Times New Roman" panose="02020603050405020304" pitchFamily="18" charset="0"/>
                <a:ea typeface="SimSun" panose="02010600030101010101" pitchFamily="2" charset="-122"/>
              </a:rPr>
              <a:t>GetInputFromTextFile</a:t>
            </a:r>
            <a:r>
              <a:rPr lang="en-US" sz="2000" i="1" dirty="0">
                <a:effectLst/>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 method to take the inputs from the Text file. We have tried 2 approaches to split the multiple input sequences by using comma ‘,’ to separate each digit of the input sequence and using special character at the end of each sequence for splitting it from other input sequences. In this case we used semi-colon ‘;’ to split. The significant issue we faced by using this approach is we had to add both comma ‘,’ and semi-colon ‘;’ at the end of each input sequence, which is not a feasible solution and by which text file also looks inappropriate.</a:t>
            </a:r>
            <a:endParaRPr lang="en-IN" sz="2000" dirty="0">
              <a:effectLst/>
              <a:latin typeface="Times New Roman" panose="02020603050405020304" pitchFamily="18" charset="0"/>
              <a:ea typeface="SimSun" panose="02010600030101010101" pitchFamily="2" charset="-122"/>
            </a:endParaRPr>
          </a:p>
          <a:p>
            <a:pPr algn="l"/>
            <a:r>
              <a:rPr lang="en-US" sz="2000" dirty="0">
                <a:effectLst/>
                <a:latin typeface="Times New Roman" panose="02020603050405020304" pitchFamily="18" charset="0"/>
                <a:ea typeface="SimSun" panose="02010600030101010101" pitchFamily="2" charset="-122"/>
              </a:rPr>
              <a:t>     To resolve issue, we faced in the first approach we used regular expression to split multiple sequences based on detecting the enter ‘/r/n’. Using this approach wherever we added enter for next input, is getting detected by our regular expression logic. For this we had to read all the rows together using </a:t>
            </a:r>
            <a:r>
              <a:rPr lang="en-US" sz="2000" i="1" dirty="0" err="1">
                <a:effectLst/>
                <a:latin typeface="Times New Roman" panose="02020603050405020304" pitchFamily="18" charset="0"/>
                <a:ea typeface="SimSun" panose="02010600030101010101" pitchFamily="2" charset="-122"/>
              </a:rPr>
              <a:t>reader.ReadToEnd</a:t>
            </a:r>
            <a:r>
              <a:rPr lang="en-US" sz="2000" i="1"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 method and then split it by detecting the enter keyword. This can cause an issue in real time working environment.</a:t>
            </a:r>
            <a:endParaRPr lang="en-IN" sz="2000" dirty="0">
              <a:effectLst/>
              <a:latin typeface="Times New Roman" panose="02020603050405020304" pitchFamily="18" charset="0"/>
              <a:ea typeface="SimSun" panose="02010600030101010101" pitchFamily="2" charset="-122"/>
            </a:endParaRPr>
          </a:p>
          <a:p>
            <a:pPr marL="742950" lvl="1" indent="-285750" algn="l" fontAlgn="base">
              <a:spcBef>
                <a:spcPts val="600"/>
              </a:spcBef>
              <a:spcAft>
                <a:spcPts val="300"/>
              </a:spcAft>
              <a:buSzPts val="1000"/>
              <a:buFont typeface="Times New Roman" panose="02020603050405020304" pitchFamily="18" charset="0"/>
              <a:buAutoNum type="alphaUcPeriod"/>
              <a:tabLst>
                <a:tab pos="182880" algn="l"/>
              </a:tabLst>
            </a:pPr>
            <a:r>
              <a:rPr lang="en-US" b="1" i="1" u="none" strike="noStrike" dirty="0" err="1">
                <a:effectLst/>
                <a:latin typeface="Times New Roman" panose="02020603050405020304" pitchFamily="18" charset="0"/>
              </a:rPr>
              <a:t>GetInputFromCsvFile</a:t>
            </a:r>
            <a:r>
              <a:rPr lang="en-US" b="1" i="1" u="none" strike="noStrike" dirty="0">
                <a:effectLst/>
                <a:latin typeface="Times New Roman" panose="02020603050405020304" pitchFamily="18" charset="0"/>
              </a:rPr>
              <a:t>( ):</a:t>
            </a:r>
            <a:endParaRPr lang="en-IN" b="1" i="1" u="none" strike="noStrike" dirty="0">
              <a:effectLst/>
              <a:latin typeface="Times New Roman" panose="02020603050405020304" pitchFamily="18" charset="0"/>
            </a:endParaRPr>
          </a:p>
          <a:p>
            <a:pPr indent="182880" algn="l"/>
            <a:r>
              <a:rPr lang="en-US" sz="2000" dirty="0">
                <a:effectLst/>
                <a:latin typeface="Times New Roman" panose="02020603050405020304" pitchFamily="18" charset="0"/>
                <a:ea typeface="SimSun" panose="02010600030101010101" pitchFamily="2" charset="-122"/>
              </a:rPr>
              <a:t>Team has implemented </a:t>
            </a:r>
            <a:r>
              <a:rPr lang="en-US" sz="2000" i="1" dirty="0" err="1">
                <a:effectLst/>
                <a:latin typeface="Times New Roman" panose="02020603050405020304" pitchFamily="18" charset="0"/>
                <a:ea typeface="SimSun" panose="02010600030101010101" pitchFamily="2" charset="-122"/>
              </a:rPr>
              <a:t>GetInputFromCsvFile</a:t>
            </a:r>
            <a:r>
              <a:rPr lang="en-US" sz="2000" i="1"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 method to take the inputs from the CSV file. CSV stands for "Comma-Separated Values". In a CSV file, each line represents a row of data and each field within a row is separated by a comma. CSV files are simple and widely supported, making them a popular choice for data exchange between different systems and </a:t>
            </a:r>
            <a:r>
              <a:rPr lang="en-US" sz="2000" dirty="0" err="1">
                <a:effectLst/>
                <a:latin typeface="Times New Roman" panose="02020603050405020304" pitchFamily="18" charset="0"/>
                <a:ea typeface="SimSun" panose="02010600030101010101" pitchFamily="2" charset="-122"/>
              </a:rPr>
              <a:t>applications.The</a:t>
            </a:r>
            <a:r>
              <a:rPr lang="en-US" sz="2000" dirty="0">
                <a:effectLst/>
                <a:latin typeface="Times New Roman" panose="02020603050405020304" pitchFamily="18" charset="0"/>
                <a:ea typeface="SimSun" panose="02010600030101010101" pitchFamily="2" charset="-122"/>
              </a:rPr>
              <a:t> problem with CSV file is we need to add one non double character at end of each row to terminate the row/sequence and take the next sequence. This can cause an issue in real time working environment.</a:t>
            </a:r>
            <a:endParaRPr lang="en-IN" sz="2000" dirty="0">
              <a:effectLst/>
              <a:latin typeface="Times New Roman" panose="02020603050405020304" pitchFamily="18" charset="0"/>
              <a:ea typeface="SimSun" panose="02010600030101010101" pitchFamily="2" charset="-122"/>
            </a:endParaRPr>
          </a:p>
          <a:p>
            <a:pPr algn="l"/>
            <a:endParaRPr lang="en-IN" sz="2000" dirty="0"/>
          </a:p>
        </p:txBody>
      </p:sp>
    </p:spTree>
    <p:extLst>
      <p:ext uri="{BB962C8B-B14F-4D97-AF65-F5344CB8AC3E}">
        <p14:creationId xmlns:p14="http://schemas.microsoft.com/office/powerpoint/2010/main" val="1440808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31D98C-48E5-E8B3-62FF-15CAF381F4C1}"/>
              </a:ext>
            </a:extLst>
          </p:cNvPr>
          <p:cNvSpPr>
            <a:spLocks noGrp="1"/>
          </p:cNvSpPr>
          <p:nvPr>
            <p:ph type="subTitle" idx="1"/>
          </p:nvPr>
        </p:nvSpPr>
        <p:spPr>
          <a:xfrm>
            <a:off x="317241" y="167951"/>
            <a:ext cx="11541967" cy="6176865"/>
          </a:xfrm>
        </p:spPr>
        <p:txBody>
          <a:bodyPr>
            <a:noAutofit/>
          </a:bodyPr>
          <a:lstStyle/>
          <a:p>
            <a:pPr lvl="1" algn="l" fontAlgn="base">
              <a:spcBef>
                <a:spcPts val="600"/>
              </a:spcBef>
              <a:spcAft>
                <a:spcPts val="300"/>
              </a:spcAft>
              <a:buSzPts val="1000"/>
              <a:tabLst>
                <a:tab pos="182880" algn="l"/>
              </a:tabLst>
            </a:pPr>
            <a:endParaRPr lang="en-US" b="1" i="1" u="none" strike="noStrike" dirty="0">
              <a:effectLst/>
              <a:latin typeface="Times New Roman" panose="02020603050405020304" pitchFamily="18" charset="0"/>
              <a:cs typeface="Times New Roman" panose="02020603050405020304" pitchFamily="18" charset="0"/>
            </a:endParaRPr>
          </a:p>
          <a:p>
            <a:pPr marL="742950" lvl="1" indent="-285750" algn="l" fontAlgn="base">
              <a:spcBef>
                <a:spcPts val="600"/>
              </a:spcBef>
              <a:spcAft>
                <a:spcPts val="300"/>
              </a:spcAft>
              <a:buSzPts val="1000"/>
              <a:buFont typeface="Times New Roman" panose="02020603050405020304" pitchFamily="18" charset="0"/>
              <a:buAutoNum type="alphaUcPeriod"/>
              <a:tabLst>
                <a:tab pos="182880" algn="l"/>
              </a:tabLst>
            </a:pPr>
            <a:r>
              <a:rPr lang="en-US" b="1" i="1" u="none" strike="noStrike" dirty="0" err="1">
                <a:effectLst/>
                <a:latin typeface="Times New Roman" panose="02020603050405020304" pitchFamily="18" charset="0"/>
                <a:cs typeface="Times New Roman" panose="02020603050405020304" pitchFamily="18" charset="0"/>
              </a:rPr>
              <a:t>GetInputFromExcelFile</a:t>
            </a:r>
            <a:r>
              <a:rPr lang="en-US" b="1" i="1" u="none" strike="noStrike" dirty="0">
                <a:effectLst/>
                <a:latin typeface="Times New Roman" panose="02020603050405020304" pitchFamily="18" charset="0"/>
                <a:cs typeface="Times New Roman" panose="02020603050405020304" pitchFamily="18" charset="0"/>
              </a:rPr>
              <a:t>( ):</a:t>
            </a:r>
            <a:endParaRPr lang="en-IN" b="1" i="1" u="none" strike="noStrike" dirty="0">
              <a:effectLst/>
              <a:latin typeface="Times New Roman" panose="02020603050405020304" pitchFamily="18" charset="0"/>
              <a:cs typeface="Times New Roman" panose="02020603050405020304" pitchFamily="18" charset="0"/>
            </a:endParaRPr>
          </a:p>
          <a:p>
            <a:pPr indent="182880" algn="l"/>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In the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GetInputFromExcelFile</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method we are using .xlsx file type to take the input sequences. Which are referred as training data sequences. Here we overcame the issues of the previous methods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GetInputFromCsvFile</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GetInputFromTextFile</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where we need to add any non-double value to terminate the row/sequence and to jump to the next row/sequence and any special in case of text file to jump over the next input sequence. To implement this feature we used the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string.IsNullOrWhiteSpace</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property. </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indent="182880" algn="l"/>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US" b="1" i="1" dirty="0">
              <a:latin typeface="Times New Roman" panose="02020603050405020304" pitchFamily="18" charset="0"/>
              <a:cs typeface="Times New Roman" panose="02020603050405020304" pitchFamily="18" charset="0"/>
            </a:endParaRPr>
          </a:p>
          <a:p>
            <a:pPr lvl="1" algn="l" fontAlgn="base">
              <a:spcBef>
                <a:spcPts val="600"/>
              </a:spcBef>
              <a:spcAft>
                <a:spcPts val="300"/>
              </a:spcAft>
              <a:buSzPts val="1000"/>
              <a:tabLst>
                <a:tab pos="182880" algn="l"/>
              </a:tabLst>
            </a:pPr>
            <a:r>
              <a:rPr lang="en-US" b="1" i="1" u="none" strike="noStrike" dirty="0" err="1">
                <a:effectLst/>
                <a:latin typeface="Times New Roman" panose="02020603050405020304" pitchFamily="18" charset="0"/>
                <a:cs typeface="Times New Roman" panose="02020603050405020304" pitchFamily="18" charset="0"/>
              </a:rPr>
              <a:t>GetSubSequencesInputFromExcelFile</a:t>
            </a:r>
            <a:r>
              <a:rPr lang="en-US" b="1" i="1" u="none" strike="noStrike" dirty="0">
                <a:effectLst/>
                <a:latin typeface="Times New Roman" panose="02020603050405020304" pitchFamily="18" charset="0"/>
                <a:cs typeface="Times New Roman" panose="02020603050405020304" pitchFamily="18" charset="0"/>
              </a:rPr>
              <a:t>( ):</a:t>
            </a:r>
            <a:endParaRPr lang="en-IN" b="1" i="1" u="none" strike="noStrike" dirty="0">
              <a:effectLst/>
              <a:latin typeface="Times New Roman" panose="02020603050405020304" pitchFamily="18" charset="0"/>
              <a:cs typeface="Times New Roman" panose="02020603050405020304" pitchFamily="18" charset="0"/>
            </a:endParaRPr>
          </a:p>
          <a:p>
            <a:pPr indent="182880" algn="l"/>
            <a:r>
              <a:rPr lang="en-US" sz="2000" dirty="0">
                <a:effectLst/>
                <a:latin typeface="Times New Roman" panose="02020603050405020304" pitchFamily="18" charset="0"/>
                <a:ea typeface="SimSun" panose="02010600030101010101" pitchFamily="2" charset="-122"/>
                <a:cs typeface="Times New Roman" panose="02020603050405020304" pitchFamily="18" charset="0"/>
              </a:rPr>
              <a:t>We have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implmented</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the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GetSubSequencesInputFromExcelFile</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method to take the subsequence test input from the .xlsx file. We are passing the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TestSubSequences</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to the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SubSequences</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list of type double. After reading all the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TestSubSequences</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we are returning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SubSequences</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algn="l"/>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fontAlgn="base">
              <a:spcBef>
                <a:spcPts val="600"/>
              </a:spcBef>
              <a:spcAft>
                <a:spcPts val="300"/>
              </a:spcAft>
              <a:buSzPts val="1000"/>
              <a:buFont typeface="Times New Roman" panose="02020603050405020304" pitchFamily="18" charset="0"/>
              <a:buAutoNum type="alphaUcPeriod"/>
              <a:tabLst>
                <a:tab pos="182880" algn="l"/>
              </a:tabLst>
            </a:pPr>
            <a:r>
              <a:rPr lang="en-US" b="1" i="1" u="none" strike="noStrike" dirty="0">
                <a:effectLst/>
                <a:latin typeface="Times New Roman" panose="02020603050405020304" pitchFamily="18" charset="0"/>
                <a:cs typeface="Times New Roman" panose="02020603050405020304" pitchFamily="18" charset="0"/>
              </a:rPr>
              <a:t>Accuracy Logs:</a:t>
            </a:r>
            <a:endParaRPr lang="en-IN" b="1" i="1" u="none" strike="noStrike" dirty="0">
              <a:effectLst/>
              <a:latin typeface="Times New Roman" panose="02020603050405020304" pitchFamily="18" charset="0"/>
              <a:cs typeface="Times New Roman" panose="02020603050405020304" pitchFamily="18" charset="0"/>
            </a:endParaRPr>
          </a:p>
          <a:p>
            <a:pPr algn="l"/>
            <a:r>
              <a:rPr lang="en-US" sz="2000" dirty="0">
                <a:effectLst/>
                <a:latin typeface="Times New Roman" panose="02020603050405020304" pitchFamily="18" charset="0"/>
                <a:ea typeface="SimSun" panose="02010600030101010101" pitchFamily="2" charset="-122"/>
                <a:cs typeface="Times New Roman" panose="02020603050405020304" pitchFamily="18" charset="0"/>
              </a:rPr>
              <a:t>We have used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StreamWriter</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class to create the file. If the file exists, It can be overwritten or appended to. If the file does not exist, this constructor creates a new file. The true flag appends to the file instead of overwriting it. Here we are generating logs for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sequenceKeyPair.Key</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accuracy</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Ex. Sequence: 1 is having accuracy 30%</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algn="l"/>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1283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C275-56DB-27C6-C85A-06B3C980E705}"/>
              </a:ext>
            </a:extLst>
          </p:cNvPr>
          <p:cNvSpPr>
            <a:spLocks noGrp="1"/>
          </p:cNvSpPr>
          <p:nvPr>
            <p:ph type="title"/>
          </p:nvPr>
        </p:nvSpPr>
        <p:spPr>
          <a:xfrm>
            <a:off x="838200" y="365126"/>
            <a:ext cx="10515600" cy="773210"/>
          </a:xfrm>
        </p:spPr>
        <p:txBody>
          <a:bodyPr>
            <a:normAutofit/>
          </a:bodyPr>
          <a:lstStyle/>
          <a:p>
            <a:r>
              <a:rPr lang="en-IN" sz="1800" b="1" u="sng" dirty="0">
                <a:effectLst/>
                <a:latin typeface="Calibri" panose="020F0502020204030204" pitchFamily="34" charset="0"/>
                <a:ea typeface="Calibri" panose="020F0502020204030204" pitchFamily="34" charset="0"/>
                <a:cs typeface="Times New Roman" panose="02020603050405020304" pitchFamily="18" charset="0"/>
              </a:rPr>
              <a:t>Hierarchical Temporal Memory</a:t>
            </a:r>
            <a:endParaRPr lang="en-IN" u="sng" dirty="0"/>
          </a:p>
        </p:txBody>
      </p:sp>
      <p:sp>
        <p:nvSpPr>
          <p:cNvPr id="3" name="Content Placeholder 2">
            <a:extLst>
              <a:ext uri="{FF2B5EF4-FFF2-40B4-BE49-F238E27FC236}">
                <a16:creationId xmlns:a16="http://schemas.microsoft.com/office/drawing/2014/main" id="{9A3F1674-4EFD-6853-EC88-45F59B311249}"/>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In this project we are using - Scalar Encoder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Calibri" panose="020F0502020204030204" pitchFamily="34" charset="0"/>
              </a:rPr>
              <a:t>1. The main purpose for scalar encoder is to encode numeric or floating-point value into an array of bits, where the output has 0’s with an adjacent block of 1’s. The location of the block of 1’s varies continuously depending on the input value.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95733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DBF6E-D7C0-19E1-DF47-8FB9E8571EA7}"/>
              </a:ext>
            </a:extLst>
          </p:cNvPr>
          <p:cNvSpPr>
            <a:spLocks noGrp="1"/>
          </p:cNvSpPr>
          <p:nvPr>
            <p:ph type="ctrTitle"/>
          </p:nvPr>
        </p:nvSpPr>
        <p:spPr>
          <a:xfrm>
            <a:off x="233265" y="382556"/>
            <a:ext cx="11728579" cy="5514391"/>
          </a:xfrm>
        </p:spPr>
        <p:txBody>
          <a:bodyPr>
            <a:normAutofit/>
          </a:bodyPr>
          <a:lstStyle/>
          <a:p>
            <a:pPr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HTM consists of 2 different components: Spatial Pooler and Temporal Memory.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1. Spatial Pooler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Encoder produces output to be fed into Spatial Pooler algorithm. Type of Spatial Pooler (SP) that is used in this example is the multithreaded version that utilize multicore of the machine to run the spatial pooler algorithm.</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err="1">
                <a:effectLst/>
                <a:latin typeface="Calibri" panose="020F0502020204030204" pitchFamily="34" charset="0"/>
                <a:ea typeface="Calibri" panose="020F0502020204030204" pitchFamily="34" charset="0"/>
                <a:cs typeface="Times New Roman" panose="02020603050405020304" pitchFamily="18" charset="0"/>
              </a:rPr>
              <a:t>SpatialPoolerMT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spatialPooler</a:t>
            </a:r>
            <a:r>
              <a:rPr lang="en-IN" sz="1800" dirty="0">
                <a:effectLst/>
                <a:latin typeface="Calibri" panose="020F0502020204030204" pitchFamily="34" charset="0"/>
                <a:ea typeface="Calibri" panose="020F0502020204030204" pitchFamily="34" charset="0"/>
                <a:cs typeface="Times New Roman" panose="02020603050405020304" pitchFamily="18" charset="0"/>
              </a:rPr>
              <a:t> = new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SpatialPoolerMT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hpa</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err="1">
                <a:effectLst/>
                <a:latin typeface="Calibri" panose="020F0502020204030204" pitchFamily="34" charset="0"/>
                <a:ea typeface="Calibri" panose="020F0502020204030204" pitchFamily="34" charset="0"/>
                <a:cs typeface="Times New Roman" panose="02020603050405020304" pitchFamily="18" charset="0"/>
              </a:rPr>
              <a:t>patialPooler.Init</a:t>
            </a:r>
            <a:r>
              <a:rPr lang="en-IN" sz="1800" dirty="0">
                <a:effectLst/>
                <a:latin typeface="Calibri" panose="020F0502020204030204" pitchFamily="34" charset="0"/>
                <a:ea typeface="Calibri" panose="020F0502020204030204" pitchFamily="34" charset="0"/>
                <a:cs typeface="Times New Roman" panose="02020603050405020304" pitchFamily="18" charset="0"/>
              </a:rPr>
              <a:t>(memory,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UnitTestHelpers.GetMemory</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2. Temporal Memory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The output of Spatial Pooler (SDR) is used as the input of Temporal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Memory.Temporal</a:t>
            </a:r>
            <a:r>
              <a:rPr lang="en-IN" sz="1800" dirty="0">
                <a:effectLst/>
                <a:latin typeface="Calibri" panose="020F0502020204030204" pitchFamily="34" charset="0"/>
                <a:ea typeface="Calibri" panose="020F0502020204030204" pitchFamily="34" charset="0"/>
                <a:cs typeface="Times New Roman" panose="02020603050405020304" pitchFamily="18" charset="0"/>
              </a:rPr>
              <a:t> memory algorithm will then learn the temporal pattern from spatial pattern.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err="1">
                <a:effectLst/>
                <a:latin typeface="Calibri" panose="020F0502020204030204" pitchFamily="34" charset="0"/>
                <a:ea typeface="Calibri" panose="020F0502020204030204" pitchFamily="34" charset="0"/>
                <a:cs typeface="Times New Roman" panose="02020603050405020304" pitchFamily="18" charset="0"/>
              </a:rPr>
              <a:t>TemporalMemory</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temporalMemory</a:t>
            </a:r>
            <a:r>
              <a:rPr lang="en-IN" sz="1800" dirty="0">
                <a:effectLst/>
                <a:latin typeface="Calibri" panose="020F0502020204030204" pitchFamily="34" charset="0"/>
                <a:ea typeface="Calibri" panose="020F0502020204030204" pitchFamily="34" charset="0"/>
                <a:cs typeface="Times New Roman" panose="02020603050405020304" pitchFamily="18" charset="0"/>
              </a:rPr>
              <a:t> = new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TemporalMemory</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err="1">
                <a:effectLst/>
                <a:latin typeface="Calibri" panose="020F0502020204030204" pitchFamily="34" charset="0"/>
                <a:ea typeface="Calibri" panose="020F0502020204030204" pitchFamily="34" charset="0"/>
                <a:cs typeface="Times New Roman" panose="02020603050405020304" pitchFamily="18" charset="0"/>
              </a:rPr>
              <a:t>temporalMemory.Init</a:t>
            </a:r>
            <a:r>
              <a:rPr lang="en-IN" sz="1800" dirty="0">
                <a:effectLst/>
                <a:latin typeface="Calibri" panose="020F0502020204030204" pitchFamily="34" charset="0"/>
                <a:ea typeface="Calibri" panose="020F0502020204030204" pitchFamily="34" charset="0"/>
                <a:cs typeface="Times New Roman" panose="02020603050405020304" pitchFamily="18" charset="0"/>
              </a:rPr>
              <a:t>(mem);</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1951646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12DF8-5B3F-78F0-5AB8-7C5D9E9497DD}"/>
              </a:ext>
            </a:extLst>
          </p:cNvPr>
          <p:cNvSpPr>
            <a:spLocks noGrp="1"/>
          </p:cNvSpPr>
          <p:nvPr>
            <p:ph type="ctrTitle"/>
          </p:nvPr>
        </p:nvSpPr>
        <p:spPr>
          <a:xfrm>
            <a:off x="1524000" y="1122363"/>
            <a:ext cx="9144000" cy="809074"/>
          </a:xfrm>
        </p:spPr>
        <p:txBody>
          <a:bodyPr>
            <a:normAutofit fontScale="90000"/>
          </a:bodyPr>
          <a:lstStyle/>
          <a:p>
            <a:r>
              <a:rPr lang="en-IN" dirty="0"/>
              <a:t>Program Flow</a:t>
            </a:r>
          </a:p>
        </p:txBody>
      </p:sp>
    </p:spTree>
    <p:extLst>
      <p:ext uri="{BB962C8B-B14F-4D97-AF65-F5344CB8AC3E}">
        <p14:creationId xmlns:p14="http://schemas.microsoft.com/office/powerpoint/2010/main" val="2029429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8300-8A6C-D1EE-D8C7-C1ACB6308305}"/>
              </a:ext>
            </a:extLst>
          </p:cNvPr>
          <p:cNvSpPr>
            <a:spLocks noGrp="1"/>
          </p:cNvSpPr>
          <p:nvPr>
            <p:ph type="ctrTitle"/>
          </p:nvPr>
        </p:nvSpPr>
        <p:spPr>
          <a:xfrm>
            <a:off x="1524000" y="1122363"/>
            <a:ext cx="9144000" cy="706437"/>
          </a:xfrm>
        </p:spPr>
        <p:txBody>
          <a:bodyPr>
            <a:normAutofit fontScale="90000"/>
          </a:bodyPr>
          <a:lstStyle/>
          <a:p>
            <a:r>
              <a:rPr lang="en-IN" dirty="0"/>
              <a:t>Output Screenshot</a:t>
            </a:r>
          </a:p>
        </p:txBody>
      </p:sp>
    </p:spTree>
    <p:extLst>
      <p:ext uri="{BB962C8B-B14F-4D97-AF65-F5344CB8AC3E}">
        <p14:creationId xmlns:p14="http://schemas.microsoft.com/office/powerpoint/2010/main" val="33045838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105</TotalTime>
  <Words>964</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Söhne</vt:lpstr>
      <vt:lpstr>Times New Roman</vt:lpstr>
      <vt:lpstr>Office Theme</vt:lpstr>
      <vt:lpstr>ML2223-15 Approve Prediction of Multisequence Learning</vt:lpstr>
      <vt:lpstr> Index</vt:lpstr>
      <vt:lpstr>Introduction</vt:lpstr>
      <vt:lpstr>Methodology</vt:lpstr>
      <vt:lpstr>PowerPoint Presentation</vt:lpstr>
      <vt:lpstr>Hierarchical Temporal Memory</vt:lpstr>
      <vt:lpstr>HTM consists of 2 different components: Spatial Pooler and Temporal Memory.    1. Spatial Pooler - Encoder produces output to be fed into Spatial Pooler algorithm. Type of Spatial Pooler (SP) that is used in this example is the multithreaded version that utilize multicore of the machine to run the spatial pooler algorithm.   SpatialPoolerMT spatialPooler = new SpatialPoolerMT(hpa); patialPooler.Init(memory, UnitTestHelpers.GetMemory());   2. Temporal Memory - The output of Spatial Pooler (SDR) is used as the input of Temporal Memory.Temporal memory algorithm will then learn the temporal pattern from spatial pattern.   TemporalMemory temporalMemory = new TemporalMemory(); temporalMemory.Init(mem); </vt:lpstr>
      <vt:lpstr>Program Flow</vt:lpstr>
      <vt:lpstr>Output Screenshot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ML2223-15 Approve Prediction of Multisequence Learning</dc:title>
  <dc:creator>ankitabhosale294@outlook.com</dc:creator>
  <cp:lastModifiedBy>ankitabhosale294@outlook.com</cp:lastModifiedBy>
  <cp:revision>15</cp:revision>
  <dcterms:created xsi:type="dcterms:W3CDTF">2023-03-08T14:13:26Z</dcterms:created>
  <dcterms:modified xsi:type="dcterms:W3CDTF">2023-03-26T14:39:43Z</dcterms:modified>
</cp:coreProperties>
</file>