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3" r:id="rId4"/>
    <p:sldId id="275" r:id="rId5"/>
    <p:sldId id="264" r:id="rId6"/>
    <p:sldId id="268" r:id="rId7"/>
    <p:sldId id="269" r:id="rId8"/>
    <p:sldId id="270" r:id="rId9"/>
    <p:sldId id="267" r:id="rId10"/>
    <p:sldId id="271" r:id="rId11"/>
    <p:sldId id="272" r:id="rId12"/>
    <p:sldId id="273"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p:scale>
          <a:sx n="50" d="100"/>
          <a:sy n="50" d="100"/>
        </p:scale>
        <p:origin x="1494"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04145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664537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2846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2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747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B0E1A-2A42-4456-B338-6C031B28DAA4}"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0307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B0E1A-2A42-4456-B338-6C031B28DAA4}" type="datetimeFigureOut">
              <a:rPr lang="en-IN" smtClean="0"/>
              <a:t>29-03-2023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15395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BB0E1A-2A42-4456-B338-6C031B28DAA4}" type="datetimeFigureOut">
              <a:rPr lang="en-IN" smtClean="0"/>
              <a:t>29-03-2023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23117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B0E1A-2A42-4456-B338-6C031B28DAA4}" type="datetimeFigureOut">
              <a:rPr lang="en-IN" smtClean="0"/>
              <a:t>29-03-2023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8634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9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362661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B0E1A-2A42-4456-B338-6C031B28DAA4}" type="datetimeFigureOut">
              <a:rPr lang="en-IN" smtClean="0"/>
              <a:t>29-03-2023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A22D-0DB0-497D-94BB-355436513DA9}" type="slidenum">
              <a:rPr lang="en-IN" smtClean="0"/>
              <a:t>‹#›</a:t>
            </a:fld>
            <a:endParaRPr lang="en-IN"/>
          </a:p>
        </p:txBody>
      </p:sp>
    </p:spTree>
    <p:extLst>
      <p:ext uri="{BB962C8B-B14F-4D97-AF65-F5344CB8AC3E}">
        <p14:creationId xmlns:p14="http://schemas.microsoft.com/office/powerpoint/2010/main" val="2819821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pparaska/neocortexapi_Team_MSL/blob/Team_MSL/source/MySEProject/Performance%20Testing.xls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5E5D-336B-4DFE-561F-F23D853905EC}"/>
              </a:ext>
            </a:extLst>
          </p:cNvPr>
          <p:cNvSpPr>
            <a:spLocks noGrp="1"/>
          </p:cNvSpPr>
          <p:nvPr>
            <p:ph type="ctrTitle"/>
          </p:nvPr>
        </p:nvSpPr>
        <p:spPr>
          <a:xfrm>
            <a:off x="867748" y="1403478"/>
            <a:ext cx="10445620" cy="669407"/>
          </a:xfrm>
        </p:spPr>
        <p:txBody>
          <a:bodyPr>
            <a:normAutofit/>
          </a:bodyPr>
          <a:lstStyle/>
          <a:p>
            <a:r>
              <a:rPr lang="en-US" sz="2800" b="1" u="sng" dirty="0">
                <a:latin typeface="Arial" panose="020B0604020202020204" pitchFamily="34" charset="0"/>
                <a:cs typeface="Arial" panose="020B0604020202020204" pitchFamily="34" charset="0"/>
              </a:rPr>
              <a:t>ML2223-15 Approve Prediction of Multisequence Learning</a:t>
            </a:r>
            <a:endParaRPr lang="en-IN" sz="2800" b="1" u="sng"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84F46E7-86AF-DA57-C6EC-BD935F8C2257}"/>
              </a:ext>
            </a:extLst>
          </p:cNvPr>
          <p:cNvSpPr>
            <a:spLocks noGrp="1"/>
          </p:cNvSpPr>
          <p:nvPr>
            <p:ph type="subTitle" idx="1"/>
          </p:nvPr>
        </p:nvSpPr>
        <p:spPr>
          <a:xfrm>
            <a:off x="381001" y="3429000"/>
            <a:ext cx="3747411" cy="3075215"/>
          </a:xfrm>
        </p:spPr>
        <p:txBody>
          <a:bodyPr/>
          <a:lstStyle/>
          <a:p>
            <a:pPr marL="12700" algn="l">
              <a:lnSpc>
                <a:spcPct val="100000"/>
              </a:lnSpc>
              <a:spcBef>
                <a:spcPts val="100"/>
              </a:spcBef>
            </a:pPr>
            <a:r>
              <a:rPr lang="en-US" sz="1400" dirty="0">
                <a:latin typeface="Arial" panose="020B0604020202020204" pitchFamily="34" charset="0"/>
                <a:cs typeface="Arial" panose="020B0604020202020204" pitchFamily="34" charset="0"/>
              </a:rPr>
              <a:t>Prepared</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By</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Group</a:t>
            </a:r>
            <a:r>
              <a:rPr lang="en-US" sz="1400" spc="-40" dirty="0">
                <a:latin typeface="Arial" panose="020B0604020202020204" pitchFamily="34" charset="0"/>
                <a:cs typeface="Arial" panose="020B0604020202020204" pitchFamily="34" charset="0"/>
              </a:rPr>
              <a:t> </a:t>
            </a:r>
            <a:r>
              <a:rPr lang="en-US" sz="1400" spc="-25" dirty="0">
                <a:latin typeface="Arial" panose="020B0604020202020204" pitchFamily="34" charset="0"/>
                <a:cs typeface="Arial" panose="020B0604020202020204" pitchFamily="34" charset="0"/>
              </a:rPr>
              <a:t>15:</a:t>
            </a:r>
            <a:endParaRPr lang="en-US" sz="1400" dirty="0">
              <a:latin typeface="Arial" panose="020B0604020202020204" pitchFamily="34" charset="0"/>
              <a:cs typeface="Arial" panose="020B0604020202020204" pitchFamily="34" charset="0"/>
            </a:endParaRPr>
          </a:p>
          <a:p>
            <a:pPr algn="l">
              <a:lnSpc>
                <a:spcPct val="100000"/>
              </a:lnSpc>
              <a:spcBef>
                <a:spcPts val="15"/>
              </a:spcBef>
            </a:pPr>
            <a:endParaRPr lang="en-US" sz="1400" dirty="0">
              <a:latin typeface="Arial" panose="020B0604020202020204" pitchFamily="34" charset="0"/>
              <a:cs typeface="Arial" panose="020B0604020202020204" pitchFamily="34" charset="0"/>
            </a:endParaRPr>
          </a:p>
          <a:p>
            <a:pPr marL="282575" indent="-270510" algn="l">
              <a:lnSpc>
                <a:spcPct val="100000"/>
              </a:lnSpc>
              <a:spcBef>
                <a:spcPts val="30"/>
              </a:spcBef>
              <a:buClr>
                <a:srgbClr val="939DA8"/>
              </a:buClr>
              <a:buChar char="•"/>
              <a:tabLst>
                <a:tab pos="282575" algn="l"/>
                <a:tab pos="283210" algn="l"/>
              </a:tabLst>
            </a:pPr>
            <a:r>
              <a:rPr lang="en-US" sz="1400" dirty="0">
                <a:latin typeface="Arial" panose="020B0604020202020204" pitchFamily="34" charset="0"/>
                <a:cs typeface="Arial" panose="020B0604020202020204" pitchFamily="34" charset="0"/>
              </a:rPr>
              <a:t>Poonam Dashrath Paraskar(1427297)</a:t>
            </a:r>
          </a:p>
          <a:p>
            <a:pPr marL="282575" indent="-270510" algn="l">
              <a:lnSpc>
                <a:spcPct val="100000"/>
              </a:lnSpc>
              <a:spcBef>
                <a:spcPts val="30"/>
              </a:spcBef>
              <a:buClr>
                <a:srgbClr val="939DA8"/>
              </a:buClr>
              <a:buChar char="•"/>
              <a:tabLst>
                <a:tab pos="282575" algn="l"/>
                <a:tab pos="283210" algn="l"/>
              </a:tabLst>
            </a:pPr>
            <a:r>
              <a:rPr lang="en-US" sz="1400" dirty="0">
                <a:latin typeface="Arial" panose="020B0604020202020204" pitchFamily="34" charset="0"/>
                <a:cs typeface="Arial" panose="020B0604020202020204" pitchFamily="34" charset="0"/>
              </a:rPr>
              <a:t>Ankita</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Talande(1427349)</a:t>
            </a:r>
          </a:p>
          <a:p>
            <a:pPr marL="282575" indent="-270510" algn="l">
              <a:lnSpc>
                <a:spcPct val="100000"/>
              </a:lnSpc>
              <a:spcBef>
                <a:spcPts val="30"/>
              </a:spcBef>
              <a:buClr>
                <a:srgbClr val="939DA8"/>
              </a:buClr>
              <a:buChar char="•"/>
              <a:tabLst>
                <a:tab pos="282575" algn="l"/>
                <a:tab pos="283210" algn="l"/>
              </a:tabLst>
            </a:pPr>
            <a:r>
              <a:rPr lang="en-US" sz="1400" spc="-10" dirty="0">
                <a:latin typeface="Arial" panose="020B0604020202020204" pitchFamily="34" charset="0"/>
                <a:cs typeface="Arial" panose="020B0604020202020204" pitchFamily="34" charset="0"/>
              </a:rPr>
              <a:t>Pratik Desai</a:t>
            </a:r>
            <a:endParaRPr lang="en-US" sz="1400" dirty="0">
              <a:latin typeface="Arial" panose="020B0604020202020204" pitchFamily="34" charset="0"/>
              <a:cs typeface="Arial" panose="020B0604020202020204" pitchFamily="34" charset="0"/>
            </a:endParaRPr>
          </a:p>
          <a:p>
            <a:endParaRPr lang="en-IN" dirty="0"/>
          </a:p>
        </p:txBody>
      </p:sp>
      <p:pic>
        <p:nvPicPr>
          <p:cNvPr id="4" name="Picture 9" descr="A picture containing text, computer, indoor&#10;&#10;Description automatically generated">
            <a:extLst>
              <a:ext uri="{FF2B5EF4-FFF2-40B4-BE49-F238E27FC236}">
                <a16:creationId xmlns:a16="http://schemas.microsoft.com/office/drawing/2014/main" id="{193A5B88-4B7F-8E43-F3B1-A76DF0CB0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881" y="244650"/>
            <a:ext cx="1677588" cy="69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5FD16B4-7C0E-3DDC-E8F3-958EA2242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7083" y="2532718"/>
            <a:ext cx="7013916" cy="4102754"/>
          </a:xfrm>
          <a:prstGeom prst="rect">
            <a:avLst/>
          </a:prstGeom>
        </p:spPr>
      </p:pic>
    </p:spTree>
    <p:extLst>
      <p:ext uri="{BB962C8B-B14F-4D97-AF65-F5344CB8AC3E}">
        <p14:creationId xmlns:p14="http://schemas.microsoft.com/office/powerpoint/2010/main" val="568019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052971"/>
            <a:ext cx="10515600" cy="4984173"/>
          </a:xfrm>
        </p:spPr>
        <p:txBody>
          <a:bodyPr/>
          <a:lstStyle/>
          <a:p>
            <a:pPr marL="0" indent="0" algn="just">
              <a:spcBef>
                <a:spcPts val="0"/>
              </a:spcBef>
              <a:buNone/>
            </a:pPr>
            <a:r>
              <a:rPr lang="en-US" sz="1800" dirty="0">
                <a:effectLst/>
                <a:latin typeface="Times New Roman" panose="02020603050405020304" pitchFamily="18" charset="0"/>
                <a:ea typeface="SimSun" panose="02010600030101010101" pitchFamily="2" charset="-122"/>
              </a:rPr>
              <a:t>2. Result of prediction phase</a:t>
            </a:r>
            <a:r>
              <a:rPr lang="en-IN" sz="1800" dirty="0">
                <a:effectLst/>
                <a:latin typeface="Times New Roman" panose="02020603050405020304" pitchFamily="18" charset="0"/>
                <a:ea typeface="SimSun" panose="02010600030101010101" pitchFamily="2" charset="-122"/>
              </a:rPr>
              <a:t>:</a:t>
            </a:r>
            <a:r>
              <a:rPr lang="en-US" sz="1800" dirty="0">
                <a:latin typeface="Times New Roman" panose="02020603050405020304" pitchFamily="18" charset="0"/>
                <a:ea typeface="SimSun" panose="02010600030101010101" pitchFamily="2" charset="-122"/>
              </a:rPr>
              <a:t> </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latin typeface="Times New Roman" panose="02020603050405020304" pitchFamily="18" charset="0"/>
                <a:ea typeface="SimSun" panose="02010600030101010101" pitchFamily="2" charset="-122"/>
              </a:rPr>
              <a:t>Prediction phase is carried out once training phase is completed. Prediction phase   executes in three steps match detection, mismatch detection and next element prediction</a:t>
            </a:r>
            <a:r>
              <a:rPr lang="en-US" sz="1800" dirty="0">
                <a:effectLst/>
                <a:latin typeface="Times New Roman" panose="02020603050405020304" pitchFamily="18" charset="0"/>
                <a:ea typeface="SimSun" panose="02010600030101010101" pitchFamily="2" charset="-122"/>
              </a:rPr>
              <a:t>. </a:t>
            </a:r>
          </a:p>
          <a:p>
            <a:pPr marL="342900" indent="-342900" algn="just">
              <a:spcBef>
                <a:spcPts val="0"/>
              </a:spcBef>
              <a:buAutoNum type="arabicPeriod"/>
            </a:pPr>
            <a:endParaRPr lang="en-US" sz="1800" dirty="0">
              <a:latin typeface="Times New Roman" panose="02020603050405020304" pitchFamily="18" charset="0"/>
              <a:ea typeface="SimSun" panose="02010600030101010101" pitchFamily="2" charset="-122"/>
            </a:endParaRPr>
          </a:p>
          <a:p>
            <a:pPr marL="342900" indent="-342900" algn="just">
              <a:spcBef>
                <a:spcPts val="0"/>
              </a:spcBef>
              <a:buAutoNum type="arabicPeriod"/>
            </a:pPr>
            <a:endParaRPr lang="en-IN"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4881488" y="226624"/>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pic>
        <p:nvPicPr>
          <p:cNvPr id="8" name="Picture 7">
            <a:extLst>
              <a:ext uri="{FF2B5EF4-FFF2-40B4-BE49-F238E27FC236}">
                <a16:creationId xmlns:a16="http://schemas.microsoft.com/office/drawing/2014/main" id="{6BAA49EF-36A6-34D0-D741-C86675CF5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645" y="2509084"/>
            <a:ext cx="9738905" cy="1219370"/>
          </a:xfrm>
          <a:prstGeom prst="rect">
            <a:avLst/>
          </a:prstGeom>
        </p:spPr>
      </p:pic>
      <p:pic>
        <p:nvPicPr>
          <p:cNvPr id="10" name="Picture 9">
            <a:extLst>
              <a:ext uri="{FF2B5EF4-FFF2-40B4-BE49-F238E27FC236}">
                <a16:creationId xmlns:a16="http://schemas.microsoft.com/office/drawing/2014/main" id="{FA07B733-FCD0-3AAD-A099-D45D64EE8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63" y="4503435"/>
            <a:ext cx="10002128" cy="1069593"/>
          </a:xfrm>
          <a:prstGeom prst="rect">
            <a:avLst/>
          </a:prstGeom>
        </p:spPr>
      </p:pic>
      <p:sp>
        <p:nvSpPr>
          <p:cNvPr id="11" name="TextBox 10">
            <a:extLst>
              <a:ext uri="{FF2B5EF4-FFF2-40B4-BE49-F238E27FC236}">
                <a16:creationId xmlns:a16="http://schemas.microsoft.com/office/drawing/2014/main" id="{40645B27-D243-EC46-FB29-A9E55A3D3A25}"/>
              </a:ext>
            </a:extLst>
          </p:cNvPr>
          <p:cNvSpPr txBox="1"/>
          <p:nvPr/>
        </p:nvSpPr>
        <p:spPr>
          <a:xfrm>
            <a:off x="3193366" y="3838680"/>
            <a:ext cx="4121834" cy="369332"/>
          </a:xfrm>
          <a:prstGeom prst="rect">
            <a:avLst/>
          </a:prstGeom>
          <a:noFill/>
        </p:spPr>
        <p:txBody>
          <a:bodyPr wrap="square" rtlCol="0">
            <a:spAutoFit/>
          </a:bodyPr>
          <a:lstStyle/>
          <a:p>
            <a:r>
              <a:rPr lang="en-US" dirty="0"/>
              <a:t>Figure 1.2. Match Detection</a:t>
            </a:r>
          </a:p>
        </p:txBody>
      </p:sp>
      <p:sp>
        <p:nvSpPr>
          <p:cNvPr id="12" name="TextBox 11">
            <a:extLst>
              <a:ext uri="{FF2B5EF4-FFF2-40B4-BE49-F238E27FC236}">
                <a16:creationId xmlns:a16="http://schemas.microsoft.com/office/drawing/2014/main" id="{2C3DF818-87EF-FB73-2DE1-35640A3EAB69}"/>
              </a:ext>
            </a:extLst>
          </p:cNvPr>
          <p:cNvSpPr txBox="1"/>
          <p:nvPr/>
        </p:nvSpPr>
        <p:spPr>
          <a:xfrm>
            <a:off x="3193366" y="5581665"/>
            <a:ext cx="4121834" cy="369332"/>
          </a:xfrm>
          <a:prstGeom prst="rect">
            <a:avLst/>
          </a:prstGeom>
          <a:noFill/>
        </p:spPr>
        <p:txBody>
          <a:bodyPr wrap="square" rtlCol="0">
            <a:spAutoFit/>
          </a:bodyPr>
          <a:lstStyle/>
          <a:p>
            <a:r>
              <a:rPr lang="en-US" dirty="0"/>
              <a:t>Figure 1.3. Mismatch Detection</a:t>
            </a:r>
          </a:p>
        </p:txBody>
      </p:sp>
      <p:sp>
        <p:nvSpPr>
          <p:cNvPr id="13" name="Rectangle 12">
            <a:extLst>
              <a:ext uri="{FF2B5EF4-FFF2-40B4-BE49-F238E27FC236}">
                <a16:creationId xmlns:a16="http://schemas.microsoft.com/office/drawing/2014/main" id="{72F20F73-F75C-5EB1-F4A1-FF9C9C58D09D}"/>
              </a:ext>
            </a:extLst>
          </p:cNvPr>
          <p:cNvSpPr/>
          <p:nvPr/>
        </p:nvSpPr>
        <p:spPr>
          <a:xfrm>
            <a:off x="844062" y="2382346"/>
            <a:ext cx="10002129" cy="140122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566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lstStyle/>
          <a:p>
            <a:pPr marL="0" marR="0" indent="0" algn="just">
              <a:spcBef>
                <a:spcPts val="0"/>
              </a:spcBef>
              <a:spcAft>
                <a:spcPts val="0"/>
              </a:spcAft>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effectLst/>
                <a:latin typeface="Times New Roman" panose="02020603050405020304" pitchFamily="18" charset="0"/>
                <a:ea typeface="SimSun" panose="02010600030101010101" pitchFamily="2" charset="-122"/>
              </a:rPr>
              <a:t>3. </a:t>
            </a:r>
            <a:r>
              <a:rPr lang="en-US" sz="1800" spc="-5" dirty="0">
                <a:effectLst/>
                <a:latin typeface="Times New Roman" panose="02020603050405020304" pitchFamily="18" charset="0"/>
                <a:ea typeface="SimSun" panose="02010600030101010101" pitchFamily="2" charset="-122"/>
              </a:rPr>
              <a:t>Result of Accuracy Calculation Phase</a:t>
            </a:r>
          </a:p>
          <a:p>
            <a:pPr marL="0" indent="0" algn="just">
              <a:spcBef>
                <a:spcPts val="0"/>
              </a:spcBef>
              <a:buNone/>
            </a:pP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4881488" y="226624"/>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sp>
        <p:nvSpPr>
          <p:cNvPr id="6" name="TextBox 5">
            <a:extLst>
              <a:ext uri="{FF2B5EF4-FFF2-40B4-BE49-F238E27FC236}">
                <a16:creationId xmlns:a16="http://schemas.microsoft.com/office/drawing/2014/main" id="{BBB9F4C5-D6A8-2C09-161C-322CFE8354BA}"/>
              </a:ext>
            </a:extLst>
          </p:cNvPr>
          <p:cNvSpPr txBox="1"/>
          <p:nvPr/>
        </p:nvSpPr>
        <p:spPr>
          <a:xfrm>
            <a:off x="6113790" y="2293032"/>
            <a:ext cx="4768948" cy="2982355"/>
          </a:xfrm>
          <a:prstGeom prst="rect">
            <a:avLst/>
          </a:prstGeom>
          <a:noFill/>
        </p:spPr>
        <p:txBody>
          <a:bodyPr wrap="square" rtlCol="0">
            <a:spAutoFit/>
          </a:bodyPr>
          <a:lstStyle/>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z="1800" spc="-5" dirty="0">
                <a:effectLst/>
                <a:latin typeface="Times New Roman" panose="02020603050405020304" pitchFamily="18" charset="0"/>
                <a:ea typeface="SimSun" panose="02010600030101010101" pitchFamily="2" charset="-122"/>
              </a:rPr>
              <a:t>Accuracy is calculated by dividing matches with total number of predictions multiply by 100. </a:t>
            </a:r>
          </a:p>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z="1800" spc="-5" dirty="0">
                <a:effectLst/>
                <a:latin typeface="Times New Roman" panose="02020603050405020304" pitchFamily="18" charset="0"/>
                <a:ea typeface="SimSun" panose="02010600030101010101" pitchFamily="2" charset="-122"/>
              </a:rPr>
              <a:t>Accuracy = count of matches / total number of predictions * 100</a:t>
            </a:r>
          </a:p>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pc="-5" dirty="0">
                <a:latin typeface="Times New Roman" panose="02020603050405020304" pitchFamily="18" charset="0"/>
                <a:ea typeface="SimSun" panose="02010600030101010101" pitchFamily="2" charset="-122"/>
              </a:rPr>
              <a:t>Count of match is a counter for each detected match this gets incremented. Figure 1.4 shows result of accuracy calculation</a:t>
            </a:r>
            <a:endParaRPr lang="en-US" sz="1800" spc="-5" dirty="0">
              <a:effectLst/>
              <a:latin typeface="Times New Roman" panose="02020603050405020304" pitchFamily="18" charset="0"/>
              <a:ea typeface="SimSun" panose="02010600030101010101" pitchFamily="2" charset="-122"/>
            </a:endParaRPr>
          </a:p>
          <a:p>
            <a:pPr marL="342900" indent="-342900" algn="just">
              <a:spcBef>
                <a:spcPts val="0"/>
              </a:spcBef>
              <a:buAutoNum type="arabicPeriod"/>
            </a:pP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7" name="TextBox 6">
            <a:extLst>
              <a:ext uri="{FF2B5EF4-FFF2-40B4-BE49-F238E27FC236}">
                <a16:creationId xmlns:a16="http://schemas.microsoft.com/office/drawing/2014/main" id="{236C4D20-46BF-EE94-D809-98C78BCBCF84}"/>
              </a:ext>
            </a:extLst>
          </p:cNvPr>
          <p:cNvSpPr txBox="1"/>
          <p:nvPr/>
        </p:nvSpPr>
        <p:spPr>
          <a:xfrm>
            <a:off x="1309262" y="4645075"/>
            <a:ext cx="3207434" cy="369332"/>
          </a:xfrm>
          <a:prstGeom prst="rect">
            <a:avLst/>
          </a:prstGeom>
          <a:noFill/>
        </p:spPr>
        <p:txBody>
          <a:bodyPr wrap="square" rtlCol="0">
            <a:spAutoFit/>
          </a:bodyPr>
          <a:lstStyle/>
          <a:p>
            <a:r>
              <a:rPr lang="en-US" dirty="0"/>
              <a:t>figure 1.4. Accuracy Calculation </a:t>
            </a:r>
          </a:p>
        </p:txBody>
      </p:sp>
      <p:pic>
        <p:nvPicPr>
          <p:cNvPr id="10" name="Picture 9" descr="Graphical user interface, text&#10;&#10;Description automatically generated with medium confidence">
            <a:extLst>
              <a:ext uri="{FF2B5EF4-FFF2-40B4-BE49-F238E27FC236}">
                <a16:creationId xmlns:a16="http://schemas.microsoft.com/office/drawing/2014/main" id="{7EA5B3FF-9CFC-3DA6-6C26-477D2D8D3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963" y="2447779"/>
            <a:ext cx="5483248" cy="2166425"/>
          </a:xfrm>
          <a:prstGeom prst="rect">
            <a:avLst/>
          </a:prstGeom>
        </p:spPr>
      </p:pic>
    </p:spTree>
    <p:extLst>
      <p:ext uri="{BB962C8B-B14F-4D97-AF65-F5344CB8AC3E}">
        <p14:creationId xmlns:p14="http://schemas.microsoft.com/office/powerpoint/2010/main" val="275947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lstStyle/>
          <a:p>
            <a:pPr marL="0" indent="0" algn="just">
              <a:spcBef>
                <a:spcPts val="0"/>
              </a:spcBef>
              <a:buNone/>
            </a:pPr>
            <a:r>
              <a:rPr lang="en-US" sz="1800" dirty="0">
                <a:latin typeface="Times New Roman" panose="02020603050405020304" pitchFamily="18" charset="0"/>
                <a:ea typeface="SimSun" panose="02010600030101010101" pitchFamily="2" charset="-122"/>
              </a:rPr>
              <a:t>4. </a:t>
            </a:r>
            <a:r>
              <a:rPr lang="en-US" sz="1800" dirty="0">
                <a:effectLst/>
                <a:latin typeface="Times New Roman" panose="02020603050405020304" pitchFamily="18" charset="0"/>
                <a:ea typeface="SimSun" panose="02010600030101010101" pitchFamily="2" charset="-122"/>
              </a:rPr>
              <a:t>Performance testing and comparison with legacy code: </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effectLst/>
                <a:latin typeface="Times New Roman" panose="02020603050405020304" pitchFamily="18" charset="0"/>
                <a:ea typeface="SimSun" panose="02010600030101010101" pitchFamily="2" charset="-122"/>
              </a:rPr>
              <a:t>In this phase of testing, we tested the code for 10 iterations with different range of training data and test data and compare the performance of newly implemented the code and legacy code.</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latin typeface="Times New Roman" panose="02020603050405020304" pitchFamily="18" charset="0"/>
                <a:ea typeface="SimSun" panose="02010600030101010101" pitchFamily="2" charset="-122"/>
              </a:rPr>
              <a:t>The result of performance testing can be found </a:t>
            </a:r>
            <a:r>
              <a:rPr lang="en-US" sz="1800" dirty="0">
                <a:latin typeface="Times New Roman" panose="02020603050405020304" pitchFamily="18" charset="0"/>
                <a:ea typeface="SimSun" panose="02010600030101010101" pitchFamily="2" charset="-122"/>
                <a:hlinkClick r:id="rId2"/>
              </a:rPr>
              <a:t>here</a:t>
            </a:r>
            <a:r>
              <a:rPr lang="en-US" sz="1800" dirty="0">
                <a:latin typeface="Times New Roman" panose="02020603050405020304" pitchFamily="18" charset="0"/>
                <a:ea typeface="SimSun" panose="02010600030101010101" pitchFamily="2" charset="-122"/>
              </a:rPr>
              <a:t>.</a:t>
            </a:r>
          </a:p>
          <a:p>
            <a:pPr marL="0" indent="0" algn="just">
              <a:spcBef>
                <a:spcPts val="0"/>
              </a:spcBef>
              <a:buNone/>
            </a:pPr>
            <a:r>
              <a:rPr lang="en-US" sz="1800" dirty="0">
                <a:latin typeface="Times New Roman" panose="02020603050405020304" pitchFamily="18" charset="0"/>
                <a:ea typeface="SimSun" panose="02010600030101010101" pitchFamily="2" charset="-122"/>
              </a:rPr>
              <a:t>One of the result is attached below:</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4881488" y="226624"/>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pic>
        <p:nvPicPr>
          <p:cNvPr id="10" name="Picture 9">
            <a:extLst>
              <a:ext uri="{FF2B5EF4-FFF2-40B4-BE49-F238E27FC236}">
                <a16:creationId xmlns:a16="http://schemas.microsoft.com/office/drawing/2014/main" id="{7CDF08CA-8178-BC0E-A281-796644D931D6}"/>
              </a:ext>
            </a:extLst>
          </p:cNvPr>
          <p:cNvPicPr>
            <a:picLocks noChangeAspect="1"/>
          </p:cNvPicPr>
          <p:nvPr/>
        </p:nvPicPr>
        <p:blipFill>
          <a:blip r:embed="rId3"/>
          <a:stretch>
            <a:fillRect/>
          </a:stretch>
        </p:blipFill>
        <p:spPr>
          <a:xfrm>
            <a:off x="1565488" y="3245131"/>
            <a:ext cx="7163800" cy="2832112"/>
          </a:xfrm>
          <a:prstGeom prst="rect">
            <a:avLst/>
          </a:prstGeom>
        </p:spPr>
      </p:pic>
    </p:spTree>
    <p:extLst>
      <p:ext uri="{BB962C8B-B14F-4D97-AF65-F5344CB8AC3E}">
        <p14:creationId xmlns:p14="http://schemas.microsoft.com/office/powerpoint/2010/main" val="2929845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A03B-811E-6119-87C3-EDE23DECA6F7}"/>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9994E6B1-E67C-9537-49D7-F621DB2BB98E}"/>
              </a:ext>
            </a:extLst>
          </p:cNvPr>
          <p:cNvSpPr>
            <a:spLocks noGrp="1"/>
          </p:cNvSpPr>
          <p:nvPr>
            <p:ph idx="1"/>
          </p:nvPr>
        </p:nvSpPr>
        <p:spPr/>
        <p:txBody>
          <a:bodyPr/>
          <a:lstStyle/>
          <a:p>
            <a:pPr marR="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Team has developed new method that read learning sequences from a file by itself and learn them.</a:t>
            </a:r>
          </a:p>
          <a:p>
            <a:pPr marL="0" marR="0" indent="0" algn="just">
              <a:lnSpc>
                <a:spcPct val="95000"/>
              </a:lnSpc>
              <a:spcBef>
                <a:spcPts val="0"/>
              </a:spcBef>
              <a:spcAft>
                <a:spcPts val="600"/>
              </a:spcAft>
              <a:buNone/>
              <a:tabLst>
                <a:tab pos="182880" algn="l"/>
              </a:tabLst>
            </a:pPr>
            <a:r>
              <a:rPr lang="en-US" sz="2000" spc="-5" dirty="0">
                <a:effectLst/>
                <a:latin typeface="Times New Roman" panose="02020603050405020304" pitchFamily="18" charset="0"/>
                <a:ea typeface="SimSun" panose="02010600030101010101" pitchFamily="2" charset="-122"/>
              </a:rPr>
              <a:t> </a:t>
            </a:r>
          </a:p>
          <a:p>
            <a:pPr marR="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 Different methods are created to predict the trained sequences by comparing the generated similarity matrix with each of the SDRs of the learned sequence from the training phase, and the accuracy percentage of the predicted sequences was calculated and stored in a file. </a:t>
            </a:r>
          </a:p>
          <a:p>
            <a:pPr marL="0" marR="0" indent="0" algn="just">
              <a:lnSpc>
                <a:spcPct val="95000"/>
              </a:lnSpc>
              <a:spcBef>
                <a:spcPts val="0"/>
              </a:spcBef>
              <a:spcAft>
                <a:spcPts val="600"/>
              </a:spcAft>
              <a:buNone/>
              <a:tabLst>
                <a:tab pos="182880" algn="l"/>
              </a:tabLst>
            </a:pPr>
            <a:endParaRPr lang="en-US" sz="20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The accuracy of the predictions was found to increase with the number of cycles, indicating that the learning process improved over time.</a:t>
            </a:r>
          </a:p>
          <a:p>
            <a:pPr marR="0" algn="just">
              <a:lnSpc>
                <a:spcPct val="95000"/>
              </a:lnSpc>
              <a:spcBef>
                <a:spcPts val="0"/>
              </a:spcBef>
              <a:spcAft>
                <a:spcPts val="600"/>
              </a:spcAft>
              <a:buFont typeface="Courier New" panose="02070309020205020404" pitchFamily="49" charset="0"/>
              <a:buChar char="o"/>
              <a:tabLst>
                <a:tab pos="182880" algn="l"/>
              </a:tabLst>
            </a:pPr>
            <a:endParaRPr lang="en-US" sz="20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r>
              <a:rPr lang="en-US" sz="2000" spc="-5" dirty="0">
                <a:latin typeface="Times New Roman" panose="02020603050405020304" pitchFamily="18" charset="0"/>
                <a:ea typeface="SimSun" panose="02010600030101010101" pitchFamily="2" charset="-122"/>
              </a:rPr>
              <a:t>Unit test cases can be added as a future scope.</a:t>
            </a:r>
            <a:endParaRPr lang="en-US" sz="20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endParaRPr lang="en-US" sz="2000" spc="-5" dirty="0">
              <a:effectLst/>
              <a:latin typeface="Times New Roman" panose="02020603050405020304" pitchFamily="18" charset="0"/>
              <a:ea typeface="SimSun" panose="02010600030101010101" pitchFamily="2" charset="-122"/>
            </a:endParaRPr>
          </a:p>
          <a:p>
            <a:endParaRPr lang="en-US" dirty="0"/>
          </a:p>
        </p:txBody>
      </p:sp>
    </p:spTree>
    <p:extLst>
      <p:ext uri="{BB962C8B-B14F-4D97-AF65-F5344CB8AC3E}">
        <p14:creationId xmlns:p14="http://schemas.microsoft.com/office/powerpoint/2010/main" val="176182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1EEE-50BD-7B7F-AD0E-95901CE93C39}"/>
              </a:ext>
            </a:extLst>
          </p:cNvPr>
          <p:cNvSpPr>
            <a:spLocks noGrp="1"/>
          </p:cNvSpPr>
          <p:nvPr>
            <p:ph type="ctrTitle"/>
          </p:nvPr>
        </p:nvSpPr>
        <p:spPr>
          <a:xfrm>
            <a:off x="1617306" y="285005"/>
            <a:ext cx="9144000" cy="818404"/>
          </a:xfrm>
        </p:spPr>
        <p:txBody>
          <a:bodyPr>
            <a:normAutofit fontScale="90000"/>
          </a:bodyPr>
          <a:lstStyle/>
          <a:p>
            <a:r>
              <a:rPr lang="en-IN" dirty="0"/>
              <a:t>Index</a:t>
            </a:r>
          </a:p>
        </p:txBody>
      </p:sp>
      <p:sp>
        <p:nvSpPr>
          <p:cNvPr id="4" name="Subtitle 3">
            <a:extLst>
              <a:ext uri="{FF2B5EF4-FFF2-40B4-BE49-F238E27FC236}">
                <a16:creationId xmlns:a16="http://schemas.microsoft.com/office/drawing/2014/main" id="{10F56BD9-E9E4-01EE-6408-7DBF6540BE9D}"/>
              </a:ext>
            </a:extLst>
          </p:cNvPr>
          <p:cNvSpPr>
            <a:spLocks noGrp="1"/>
          </p:cNvSpPr>
          <p:nvPr>
            <p:ph type="subTitle" idx="1"/>
          </p:nvPr>
        </p:nvSpPr>
        <p:spPr>
          <a:xfrm>
            <a:off x="1524000" y="1518557"/>
            <a:ext cx="9144000" cy="3820886"/>
          </a:xfrm>
        </p:spPr>
        <p:txBody>
          <a:bodyPr/>
          <a:lstStyle/>
          <a:p>
            <a:pPr marL="514350" indent="-514350" algn="l">
              <a:buAutoNum type="romanLcPeriod"/>
            </a:pPr>
            <a:r>
              <a:rPr lang="en-IN" dirty="0"/>
              <a:t>Introduction</a:t>
            </a:r>
          </a:p>
          <a:p>
            <a:pPr marL="514350" indent="-514350" algn="l">
              <a:buAutoNum type="romanLcPeriod"/>
            </a:pPr>
            <a:r>
              <a:rPr lang="en-IN" dirty="0"/>
              <a:t>Methodology</a:t>
            </a:r>
          </a:p>
          <a:p>
            <a:pPr marL="514350" indent="-514350" algn="l">
              <a:buAutoNum type="romanLcPeriod"/>
            </a:pPr>
            <a:r>
              <a:rPr lang="en-US" sz="2400" dirty="0"/>
              <a:t>Flow chart of Implementation</a:t>
            </a:r>
            <a:endParaRPr lang="en-IN" dirty="0"/>
          </a:p>
          <a:p>
            <a:pPr marL="514350" indent="-514350" algn="l">
              <a:buFont typeface="Arial" panose="020B0604020202020204" pitchFamily="34" charset="0"/>
              <a:buAutoNum type="romanLcPeriod"/>
            </a:pPr>
            <a:r>
              <a:rPr lang="en-IN" dirty="0"/>
              <a:t>Results </a:t>
            </a:r>
          </a:p>
          <a:p>
            <a:pPr marL="514350" indent="-514350" algn="l">
              <a:buFont typeface="Arial" panose="020B0604020202020204" pitchFamily="34" charset="0"/>
              <a:buAutoNum type="romanLcPeriod"/>
            </a:pPr>
            <a:r>
              <a:rPr lang="en-IN" dirty="0"/>
              <a:t>Conclusion</a:t>
            </a:r>
          </a:p>
          <a:p>
            <a:pPr marL="514350" indent="-514350" algn="l">
              <a:buAutoNum type="romanLcPeriod"/>
            </a:pPr>
            <a:endParaRPr lang="en-IN" dirty="0">
              <a:latin typeface="Calibri" panose="020F0502020204030204" pitchFamily="34" charset="0"/>
              <a:cs typeface="Times New Roman" panose="02020603050405020304" pitchFamily="18" charset="0"/>
            </a:endParaRPr>
          </a:p>
          <a:p>
            <a:pPr marL="514350" indent="-514350" algn="l">
              <a:buAutoNum type="romanLcPeriod"/>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514350" indent="-514350" algn="l">
              <a:buAutoNum type="romanL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l">
              <a:buAutoNum type="romanLcPeriod"/>
            </a:pPr>
            <a:endParaRPr lang="en-IN" dirty="0"/>
          </a:p>
        </p:txBody>
      </p:sp>
    </p:spTree>
    <p:extLst>
      <p:ext uri="{BB962C8B-B14F-4D97-AF65-F5344CB8AC3E}">
        <p14:creationId xmlns:p14="http://schemas.microsoft.com/office/powerpoint/2010/main" val="94040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A8F3-5147-8925-7071-1CA917492C61}"/>
              </a:ext>
            </a:extLst>
          </p:cNvPr>
          <p:cNvSpPr>
            <a:spLocks noGrp="1"/>
          </p:cNvSpPr>
          <p:nvPr>
            <p:ph type="ctrTitle"/>
          </p:nvPr>
        </p:nvSpPr>
        <p:spPr>
          <a:xfrm>
            <a:off x="1524000" y="351242"/>
            <a:ext cx="9144000" cy="958364"/>
          </a:xfrm>
        </p:spPr>
        <p:txBody>
          <a:bodyPr/>
          <a:lstStyle/>
          <a:p>
            <a:r>
              <a:rPr lang="en-US" dirty="0"/>
              <a:t>Introduction</a:t>
            </a:r>
            <a:endParaRPr lang="en-IN" dirty="0"/>
          </a:p>
        </p:txBody>
      </p:sp>
      <p:sp>
        <p:nvSpPr>
          <p:cNvPr id="3" name="Subtitle 2">
            <a:extLst>
              <a:ext uri="{FF2B5EF4-FFF2-40B4-BE49-F238E27FC236}">
                <a16:creationId xmlns:a16="http://schemas.microsoft.com/office/drawing/2014/main" id="{6425AEA4-6084-A728-6975-9399A19F2E4E}"/>
              </a:ext>
            </a:extLst>
          </p:cNvPr>
          <p:cNvSpPr>
            <a:spLocks noGrp="1"/>
          </p:cNvSpPr>
          <p:nvPr>
            <p:ph type="subTitle" idx="1"/>
          </p:nvPr>
        </p:nvSpPr>
        <p:spPr>
          <a:xfrm>
            <a:off x="695203" y="2007517"/>
            <a:ext cx="10599575" cy="4301413"/>
          </a:xfrm>
        </p:spPr>
        <p:txBody>
          <a:bodyPr>
            <a:normAutofit/>
          </a:bodyPr>
          <a:lstStyle/>
          <a:p>
            <a:pPr marL="342900" indent="-342900" algn="l">
              <a:buFont typeface="Arial" panose="020B0604020202020204" pitchFamily="34" charset="0"/>
              <a:buChar char="•"/>
            </a:pPr>
            <a:r>
              <a:rPr lang="en-US" sz="2000" b="0" i="0" dirty="0">
                <a:effectLst/>
                <a:latin typeface="Söhne"/>
              </a:rPr>
              <a:t>Multisequence learning is a machine learning approach in which a model learns temporal patterns of sequences one by one during the experiment and provides the matching sequences as the predicted output. </a:t>
            </a:r>
          </a:p>
          <a:p>
            <a:pPr marL="342900" indent="-342900" algn="l">
              <a:buFont typeface="Arial" panose="020B0604020202020204" pitchFamily="34" charset="0"/>
              <a:buChar char="•"/>
            </a:pPr>
            <a:r>
              <a:rPr lang="en-US" sz="2000" b="0" i="0" dirty="0">
                <a:effectLst/>
                <a:latin typeface="Söhne"/>
              </a:rPr>
              <a:t>In this approach, a list </a:t>
            </a:r>
            <a:r>
              <a:rPr lang="en-US" sz="2000" b="0" i="0" dirty="0">
                <a:effectLst/>
                <a:latin typeface="Times New Roman" panose="02020603050405020304" pitchFamily="18" charset="0"/>
                <a:cs typeface="Times New Roman" panose="02020603050405020304" pitchFamily="18" charset="0"/>
              </a:rPr>
              <a:t>of</a:t>
            </a:r>
            <a:r>
              <a:rPr lang="en-US" sz="2000" b="0" i="0" dirty="0">
                <a:effectLst/>
                <a:latin typeface="Söhne"/>
              </a:rPr>
              <a:t> sequences with double data-type are stored in an excel file, which is used as the input sequence file for the model to train itself by storing these values in temporal memory. </a:t>
            </a:r>
          </a:p>
          <a:p>
            <a:pPr marL="342900" indent="-342900" algn="l">
              <a:buFont typeface="Arial" panose="020B0604020202020204" pitchFamily="34" charset="0"/>
              <a:buChar char="•"/>
            </a:pPr>
            <a:r>
              <a:rPr lang="en-US" sz="2000" b="0" i="0" dirty="0">
                <a:effectLst/>
                <a:latin typeface="Söhne"/>
              </a:rPr>
              <a:t>The model then predicts the next element of the predicted sequence based on the patterns learned from the previous sequences. </a:t>
            </a:r>
            <a:endParaRPr lang="en-IN" sz="2000" dirty="0"/>
          </a:p>
        </p:txBody>
      </p:sp>
    </p:spTree>
    <p:extLst>
      <p:ext uri="{BB962C8B-B14F-4D97-AF65-F5344CB8AC3E}">
        <p14:creationId xmlns:p14="http://schemas.microsoft.com/office/powerpoint/2010/main" val="308821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DB53-FB1C-568B-C2A5-531AFBCAFE48}"/>
              </a:ext>
            </a:extLst>
          </p:cNvPr>
          <p:cNvSpPr>
            <a:spLocks noGrp="1"/>
          </p:cNvSpPr>
          <p:nvPr>
            <p:ph type="title"/>
          </p:nvPr>
        </p:nvSpPr>
        <p:spPr/>
        <p:txBody>
          <a:bodyPr/>
          <a:lstStyle/>
          <a:p>
            <a:r>
              <a:rPr lang="en-IN" dirty="0"/>
              <a:t>High Level Flow</a:t>
            </a:r>
          </a:p>
        </p:txBody>
      </p:sp>
      <p:pic>
        <p:nvPicPr>
          <p:cNvPr id="5" name="Content Placeholder 4">
            <a:extLst>
              <a:ext uri="{FF2B5EF4-FFF2-40B4-BE49-F238E27FC236}">
                <a16:creationId xmlns:a16="http://schemas.microsoft.com/office/drawing/2014/main" id="{56A61421-CCE9-35DA-8E20-508765061A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9013" y="1397794"/>
            <a:ext cx="8793973" cy="4519612"/>
          </a:xfrm>
        </p:spPr>
      </p:pic>
    </p:spTree>
    <p:extLst>
      <p:ext uri="{BB962C8B-B14F-4D97-AF65-F5344CB8AC3E}">
        <p14:creationId xmlns:p14="http://schemas.microsoft.com/office/powerpoint/2010/main" val="125715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158620"/>
            <a:ext cx="9144000" cy="883719"/>
          </a:xfrm>
        </p:spPr>
        <p:txBody>
          <a:bodyPr>
            <a:normAutofit fontScale="90000"/>
          </a:bodyPr>
          <a:lstStyle/>
          <a:p>
            <a:r>
              <a:rPr lang="en-US" dirty="0"/>
              <a:t>Methodology</a:t>
            </a:r>
            <a:endParaRPr lang="en-IN" dirty="0"/>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042339"/>
            <a:ext cx="11485984" cy="5657041"/>
          </a:xfrm>
        </p:spPr>
        <p:txBody>
          <a:bodyPr>
            <a:noAutofit/>
          </a:bodyPr>
          <a:lstStyle/>
          <a:p>
            <a:pPr algn="l"/>
            <a:endParaRPr lang="en-IN" sz="2000" dirty="0"/>
          </a:p>
          <a:p>
            <a:pPr algn="l"/>
            <a:r>
              <a:rPr lang="en-IN" sz="2000" dirty="0"/>
              <a:t>The Multisequence Learning experiment executes in two phases:</a:t>
            </a:r>
          </a:p>
          <a:p>
            <a:pPr marL="457200" indent="-457200" algn="l">
              <a:buAutoNum type="arabicPeriod"/>
            </a:pPr>
            <a:r>
              <a:rPr lang="en-IN" sz="2000" dirty="0"/>
              <a:t>Learning/Training Phase:</a:t>
            </a:r>
          </a:p>
          <a:p>
            <a:pPr marL="457200" indent="-457200" algn="l">
              <a:buAutoNum type="arabicPeriod"/>
            </a:pPr>
            <a:endParaRPr lang="en-IN" sz="2000" dirty="0"/>
          </a:p>
        </p:txBody>
      </p:sp>
      <p:pic>
        <p:nvPicPr>
          <p:cNvPr id="6" name="Picture 5" descr="Diagram&#10;&#10;Description automatically generated">
            <a:extLst>
              <a:ext uri="{FF2B5EF4-FFF2-40B4-BE49-F238E27FC236}">
                <a16:creationId xmlns:a16="http://schemas.microsoft.com/office/drawing/2014/main" id="{9C7F3941-C5A4-105F-5E84-9DC3DDFAC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325" y="2293034"/>
            <a:ext cx="3584404" cy="3981157"/>
          </a:xfrm>
          <a:prstGeom prst="rect">
            <a:avLst/>
          </a:prstGeom>
        </p:spPr>
      </p:pic>
      <p:sp>
        <p:nvSpPr>
          <p:cNvPr id="9" name="TextBox 8">
            <a:extLst>
              <a:ext uri="{FF2B5EF4-FFF2-40B4-BE49-F238E27FC236}">
                <a16:creationId xmlns:a16="http://schemas.microsoft.com/office/drawing/2014/main" id="{236D09C6-295F-BA81-3E10-2446D5F96EA0}"/>
              </a:ext>
            </a:extLst>
          </p:cNvPr>
          <p:cNvSpPr txBox="1"/>
          <p:nvPr/>
        </p:nvSpPr>
        <p:spPr>
          <a:xfrm>
            <a:off x="5875988" y="2239026"/>
            <a:ext cx="4332850" cy="3693319"/>
          </a:xfrm>
          <a:prstGeom prst="rect">
            <a:avLst/>
          </a:prstGeom>
          <a:noFill/>
        </p:spPr>
        <p:txBody>
          <a:bodyPr wrap="square" rtlCol="0">
            <a:spAutoFit/>
          </a:bodyPr>
          <a:lstStyle/>
          <a:p>
            <a:pPr marL="285750" indent="-285750">
              <a:buFont typeface="Courier New" panose="02070309020205020404" pitchFamily="49" charset="0"/>
              <a:buChar char="o"/>
            </a:pPr>
            <a:r>
              <a:rPr lang="en-US" sz="1800" dirty="0">
                <a:effectLst/>
                <a:latin typeface="Times New Roman" panose="02020603050405020304" pitchFamily="18" charset="0"/>
                <a:ea typeface="SimSun" panose="02010600030101010101" pitchFamily="2" charset="-122"/>
              </a:rPr>
              <a:t>In learning phase input data sequences are getting passed to </a:t>
            </a:r>
            <a:r>
              <a:rPr lang="en-US" sz="1800" i="1" dirty="0">
                <a:effectLst/>
                <a:latin typeface="Times New Roman" panose="02020603050405020304" pitchFamily="18" charset="0"/>
                <a:ea typeface="SimSun" panose="02010600030101010101" pitchFamily="2" charset="-122"/>
              </a:rPr>
              <a:t>RunExperiment()</a:t>
            </a:r>
            <a:r>
              <a:rPr lang="en-US" sz="1800" dirty="0">
                <a:effectLst/>
                <a:latin typeface="Times New Roman" panose="02020603050405020304" pitchFamily="18" charset="0"/>
                <a:ea typeface="SimSun" panose="02010600030101010101" pitchFamily="2" charset="-122"/>
              </a:rPr>
              <a:t> method. </a:t>
            </a:r>
          </a:p>
          <a:p>
            <a:pPr marL="285750" indent="-285750">
              <a:buFont typeface="Courier New" panose="02070309020205020404" pitchFamily="49" charset="0"/>
              <a:buChar char="o"/>
            </a:pPr>
            <a:r>
              <a:rPr lang="en-US" sz="1800" dirty="0">
                <a:effectLst/>
                <a:latin typeface="Times New Roman" panose="02020603050405020304" pitchFamily="18" charset="0"/>
                <a:ea typeface="SimSun" panose="02010600030101010101" pitchFamily="2" charset="-122"/>
              </a:rPr>
              <a:t>In </a:t>
            </a:r>
            <a:r>
              <a:rPr lang="en-US" sz="1800" i="1" dirty="0">
                <a:effectLst/>
                <a:latin typeface="Times New Roman" panose="02020603050405020304" pitchFamily="18" charset="0"/>
                <a:ea typeface="SimSun" panose="02010600030101010101" pitchFamily="2" charset="-122"/>
              </a:rPr>
              <a:t>RunExperiment()</a:t>
            </a:r>
            <a:r>
              <a:rPr lang="en-US" sz="1800" dirty="0">
                <a:effectLst/>
                <a:latin typeface="Times New Roman" panose="02020603050405020304" pitchFamily="18" charset="0"/>
                <a:ea typeface="SimSun" panose="02010600030101010101" pitchFamily="2" charset="-122"/>
              </a:rPr>
              <a:t> method training of input sequences is done using Cortex Layer, Spatial Pooler, Homeostatic Plasticity Controller which checks the stability of spatial pooler.</a:t>
            </a:r>
          </a:p>
          <a:p>
            <a:pPr marL="285750" indent="-285750">
              <a:buFont typeface="Courier New" panose="02070309020205020404" pitchFamily="49" charset="0"/>
              <a:buChar char="o"/>
            </a:pPr>
            <a:r>
              <a:rPr lang="en-US" sz="1800" dirty="0">
                <a:effectLst/>
                <a:latin typeface="Times New Roman" panose="02020603050405020304" pitchFamily="18" charset="0"/>
                <a:ea typeface="SimSun" panose="02010600030101010101" pitchFamily="2" charset="-122"/>
              </a:rPr>
              <a:t>Training of input sequences is required to get the stable state of Spatial pooler. Newborn cycles are generated for each input sequence till the time Spatial pooler reach the stable state. </a:t>
            </a:r>
            <a:endParaRPr lang="en-US" dirty="0"/>
          </a:p>
        </p:txBody>
      </p:sp>
    </p:spTree>
    <p:extLst>
      <p:ext uri="{BB962C8B-B14F-4D97-AF65-F5344CB8AC3E}">
        <p14:creationId xmlns:p14="http://schemas.microsoft.com/office/powerpoint/2010/main" val="144080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158620"/>
            <a:ext cx="9144000" cy="883719"/>
          </a:xfrm>
        </p:spPr>
        <p:txBody>
          <a:bodyPr>
            <a:normAutofit fontScale="90000"/>
          </a:bodyPr>
          <a:lstStyle/>
          <a:p>
            <a:r>
              <a:rPr lang="en-US" dirty="0"/>
              <a:t>Methodology</a:t>
            </a:r>
            <a:endParaRPr lang="en-IN" dirty="0"/>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042339"/>
            <a:ext cx="11485984" cy="5657041"/>
          </a:xfrm>
        </p:spPr>
        <p:txBody>
          <a:bodyPr>
            <a:noAutofit/>
          </a:bodyPr>
          <a:lstStyle/>
          <a:p>
            <a:pPr algn="l"/>
            <a:endParaRPr lang="en-IN" sz="2000" dirty="0"/>
          </a:p>
          <a:p>
            <a:pPr algn="l"/>
            <a:r>
              <a:rPr lang="en-IN" sz="2000" dirty="0"/>
              <a:t>2. Prediction and Accuracy Calculation phase:</a:t>
            </a:r>
          </a:p>
          <a:p>
            <a:pPr algn="l"/>
            <a:endParaRPr lang="en-IN" sz="2000" dirty="0"/>
          </a:p>
          <a:p>
            <a:pPr marL="457200" indent="-457200" algn="l">
              <a:buAutoNum type="arabicPeriod"/>
            </a:pPr>
            <a:endParaRPr lang="en-IN" sz="2000" dirty="0"/>
          </a:p>
        </p:txBody>
      </p:sp>
      <p:sp>
        <p:nvSpPr>
          <p:cNvPr id="9" name="TextBox 8">
            <a:extLst>
              <a:ext uri="{FF2B5EF4-FFF2-40B4-BE49-F238E27FC236}">
                <a16:creationId xmlns:a16="http://schemas.microsoft.com/office/drawing/2014/main" id="{236D09C6-295F-BA81-3E10-2446D5F96EA0}"/>
              </a:ext>
            </a:extLst>
          </p:cNvPr>
          <p:cNvSpPr txBox="1"/>
          <p:nvPr/>
        </p:nvSpPr>
        <p:spPr>
          <a:xfrm>
            <a:off x="6308712" y="1926058"/>
            <a:ext cx="4565613" cy="3693319"/>
          </a:xfrm>
          <a:prstGeom prst="rect">
            <a:avLst/>
          </a:prstGeom>
          <a:noFill/>
        </p:spPr>
        <p:txBody>
          <a:bodyPr wrap="square" rtlCol="0">
            <a:spAutoFit/>
          </a:bodyPr>
          <a:lstStyle/>
          <a:p>
            <a:pPr marL="422910" marR="0" indent="-285750" algn="just">
              <a:spcBef>
                <a:spcPts val="0"/>
              </a:spcBef>
              <a:spcAft>
                <a:spcPts val="0"/>
              </a:spcAft>
              <a:buFont typeface="Courier New" panose="02070309020205020404" pitchFamily="49" charset="0"/>
              <a:buChar char="o"/>
            </a:pPr>
            <a:r>
              <a:rPr lang="en-US" sz="1800" i="1" dirty="0" err="1">
                <a:effectLst/>
                <a:latin typeface="Times New Roman" panose="02020603050405020304" pitchFamily="18" charset="0"/>
                <a:ea typeface="SimSun" panose="02010600030101010101" pitchFamily="2" charset="-122"/>
              </a:rPr>
              <a:t>PredictNextElement</a:t>
            </a:r>
            <a:r>
              <a:rPr lang="en-US" sz="1800" i="1"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 method and Predictor class is used for prediction.</a:t>
            </a:r>
          </a:p>
          <a:p>
            <a:pPr marL="422910" marR="0" indent="-285750" algn="just">
              <a:spcBef>
                <a:spcPts val="0"/>
              </a:spcBef>
              <a:spcAft>
                <a:spcPts val="0"/>
              </a:spcAft>
              <a:buFont typeface="Courier New" panose="02070309020205020404" pitchFamily="49" charset="0"/>
              <a:buChar char="o"/>
            </a:pPr>
            <a:r>
              <a:rPr lang="en-US" sz="1800" dirty="0">
                <a:effectLst/>
                <a:latin typeface="Times New Roman" panose="02020603050405020304" pitchFamily="18" charset="0"/>
                <a:ea typeface="SimSun" panose="02010600030101010101" pitchFamily="2" charset="-122"/>
              </a:rPr>
              <a:t>After the learning process, the algorithm returns the instance of Predictor class. This class provides </a:t>
            </a:r>
            <a:r>
              <a:rPr lang="en-US" sz="1800" i="1" dirty="0">
                <a:effectLst/>
                <a:latin typeface="Times New Roman" panose="02020603050405020304" pitchFamily="18" charset="0"/>
                <a:ea typeface="SimSun" panose="02010600030101010101" pitchFamily="2" charset="-122"/>
              </a:rPr>
              <a:t>Predict()</a:t>
            </a:r>
            <a:r>
              <a:rPr lang="en-US" sz="1800" dirty="0">
                <a:effectLst/>
                <a:latin typeface="Times New Roman" panose="02020603050405020304" pitchFamily="18" charset="0"/>
                <a:ea typeface="SimSun" panose="02010600030101010101" pitchFamily="2" charset="-122"/>
              </a:rPr>
              <a:t> method with a list of input elements.</a:t>
            </a:r>
          </a:p>
          <a:p>
            <a:pPr marL="422910" marR="0" indent="-285750" algn="just">
              <a:spcBef>
                <a:spcPts val="0"/>
              </a:spcBef>
              <a:spcAft>
                <a:spcPts val="0"/>
              </a:spcAft>
              <a:buFont typeface="Courier New" panose="02070309020205020404" pitchFamily="49" charset="0"/>
              <a:buChar char="o"/>
            </a:pPr>
            <a:r>
              <a:rPr lang="en-US" sz="1800" dirty="0">
                <a:effectLst/>
                <a:latin typeface="Times New Roman" panose="02020603050405020304" pitchFamily="18" charset="0"/>
                <a:ea typeface="SimSun" panose="02010600030101010101" pitchFamily="2" charset="-122"/>
              </a:rPr>
              <a:t>For every presented input element, the predictor tries to predict the next element. </a:t>
            </a:r>
          </a:p>
          <a:p>
            <a:pPr marL="422910" marR="0" indent="-285750" algn="just">
              <a:spcBef>
                <a:spcPts val="0"/>
              </a:spcBef>
              <a:spcAft>
                <a:spcPts val="0"/>
              </a:spcAft>
              <a:buFont typeface="Courier New" panose="02070309020205020404" pitchFamily="49" charset="0"/>
              <a:buChar char="o"/>
            </a:pPr>
            <a:r>
              <a:rPr lang="en-US" dirty="0">
                <a:latin typeface="Times New Roman" panose="02020603050405020304" pitchFamily="18" charset="0"/>
                <a:ea typeface="SimSun" panose="02010600030101010101" pitchFamily="2" charset="-122"/>
              </a:rPr>
              <a:t>In </a:t>
            </a:r>
            <a:r>
              <a:rPr lang="en-US" sz="1800" i="1" dirty="0" err="1">
                <a:effectLst/>
                <a:latin typeface="Times New Roman" panose="02020603050405020304" pitchFamily="18" charset="0"/>
                <a:ea typeface="SimSun" panose="02010600030101010101" pitchFamily="2" charset="-122"/>
              </a:rPr>
              <a:t>PredictNextElement</a:t>
            </a:r>
            <a:r>
              <a:rPr lang="en-US" sz="1800" i="1" dirty="0">
                <a:effectLst/>
                <a:latin typeface="Times New Roman" panose="02020603050405020304" pitchFamily="18" charset="0"/>
                <a:ea typeface="SimSun" panose="02010600030101010101" pitchFamily="2" charset="-122"/>
              </a:rPr>
              <a:t>()</a:t>
            </a:r>
            <a:r>
              <a:rPr lang="en-US" dirty="0">
                <a:latin typeface="Times New Roman" panose="02020603050405020304" pitchFamily="18" charset="0"/>
                <a:ea typeface="SimSun" panose="02010600030101010101" pitchFamily="2" charset="-122"/>
              </a:rPr>
              <a:t> method, team has added implemented below formula to calculate accuracy.</a:t>
            </a:r>
          </a:p>
          <a:p>
            <a:pPr marL="422910" marR="0" indent="-285750" algn="just">
              <a:spcBef>
                <a:spcPts val="0"/>
              </a:spcBef>
              <a:spcAft>
                <a:spcPts val="0"/>
              </a:spcAft>
              <a:buFont typeface="Courier New" panose="02070309020205020404" pitchFamily="49" charset="0"/>
              <a:buChar char="o"/>
            </a:pPr>
            <a:r>
              <a:rPr lang="en-US" dirty="0">
                <a:latin typeface="Times New Roman" panose="02020603050405020304" pitchFamily="18" charset="0"/>
                <a:ea typeface="SimSun" panose="02010600030101010101" pitchFamily="2" charset="-122"/>
              </a:rPr>
              <a:t>Accuracy = (count of matches/total number of predictions) * 100 %</a:t>
            </a:r>
            <a:endParaRPr lang="en-US" dirty="0">
              <a:effectLst/>
              <a:latin typeface="Times New Roman" panose="02020603050405020304" pitchFamily="18" charset="0"/>
              <a:ea typeface="SimSun" panose="02010600030101010101" pitchFamily="2" charset="-122"/>
            </a:endParaRPr>
          </a:p>
        </p:txBody>
      </p:sp>
      <p:pic>
        <p:nvPicPr>
          <p:cNvPr id="5" name="Picture 4" descr="Diagram&#10;&#10;Description automatically generated">
            <a:extLst>
              <a:ext uri="{FF2B5EF4-FFF2-40B4-BE49-F238E27FC236}">
                <a16:creationId xmlns:a16="http://schemas.microsoft.com/office/drawing/2014/main" id="{C1C1B4F0-A367-5CE8-423B-CDF0C4939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52" y="1915328"/>
            <a:ext cx="4684541" cy="4386998"/>
          </a:xfrm>
          <a:prstGeom prst="rect">
            <a:avLst/>
          </a:prstGeom>
        </p:spPr>
      </p:pic>
    </p:spTree>
    <p:extLst>
      <p:ext uri="{BB962C8B-B14F-4D97-AF65-F5344CB8AC3E}">
        <p14:creationId xmlns:p14="http://schemas.microsoft.com/office/powerpoint/2010/main" val="248676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158620"/>
            <a:ext cx="9144000" cy="883719"/>
          </a:xfrm>
        </p:spPr>
        <p:txBody>
          <a:bodyPr>
            <a:normAutofit fontScale="90000"/>
          </a:bodyPr>
          <a:lstStyle/>
          <a:p>
            <a:r>
              <a:rPr lang="en-US" dirty="0"/>
              <a:t>Methodology</a:t>
            </a:r>
            <a:endParaRPr lang="en-IN" dirty="0"/>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042339"/>
            <a:ext cx="11485984" cy="5657041"/>
          </a:xfrm>
        </p:spPr>
        <p:txBody>
          <a:bodyPr>
            <a:noAutofit/>
          </a:bodyPr>
          <a:lstStyle/>
          <a:p>
            <a:pPr algn="l"/>
            <a:endParaRPr lang="en-IN" sz="2000" dirty="0"/>
          </a:p>
          <a:p>
            <a:pPr algn="l"/>
            <a:r>
              <a:rPr lang="en-IN" sz="2000" dirty="0"/>
              <a:t>Team has implemented below methods and changes in existing application:</a:t>
            </a:r>
          </a:p>
          <a:p>
            <a:pPr algn="l"/>
            <a:endParaRPr lang="en-IN" sz="2000" dirty="0"/>
          </a:p>
          <a:p>
            <a:pPr marL="342900" indent="-342900" algn="l">
              <a:buAutoNum type="arabicPeriod"/>
            </a:pPr>
            <a:r>
              <a:rPr lang="en-US" sz="1800" dirty="0">
                <a:effectLst/>
                <a:latin typeface="Times New Roman" panose="02020603050405020304" pitchFamily="18" charset="0"/>
                <a:ea typeface="SimSun" panose="02010600030101010101" pitchFamily="2" charset="-122"/>
              </a:rPr>
              <a:t>  GetInputFromTextFile( )</a:t>
            </a:r>
          </a:p>
          <a:p>
            <a:pPr marL="457200" indent="-457200" algn="l">
              <a:buAutoNum type="arabicPeriod"/>
            </a:pPr>
            <a:r>
              <a:rPr lang="en-US" sz="1800" dirty="0">
                <a:effectLst/>
                <a:latin typeface="Times New Roman" panose="02020603050405020304" pitchFamily="18" charset="0"/>
                <a:ea typeface="SimSun" panose="02010600030101010101" pitchFamily="2" charset="-122"/>
              </a:rPr>
              <a:t>GetInputFromCsvFile( )</a:t>
            </a:r>
            <a:endParaRPr lang="en-US" sz="1800" dirty="0">
              <a:latin typeface="Times New Roman" panose="02020603050405020304" pitchFamily="18" charset="0"/>
              <a:ea typeface="SimSun" panose="02010600030101010101" pitchFamily="2" charset="-122"/>
            </a:endParaRPr>
          </a:p>
          <a:p>
            <a:pPr marL="457200" indent="-457200" algn="l">
              <a:buAutoNum type="arabicPeriod"/>
            </a:pPr>
            <a:r>
              <a:rPr lang="en-US" sz="1800" dirty="0">
                <a:effectLst/>
                <a:latin typeface="Times New Roman" panose="02020603050405020304" pitchFamily="18" charset="0"/>
                <a:ea typeface="SimSun" panose="02010600030101010101" pitchFamily="2" charset="-122"/>
              </a:rPr>
              <a:t>GetInputFromExcelFile()</a:t>
            </a:r>
          </a:p>
          <a:p>
            <a:pPr marL="457200" indent="-457200" algn="l">
              <a:buAutoNum type="arabicPeriod"/>
            </a:pPr>
            <a:r>
              <a:rPr lang="en-US" sz="1800" dirty="0">
                <a:effectLst/>
                <a:latin typeface="Times New Roman" panose="02020603050405020304" pitchFamily="18" charset="0"/>
                <a:ea typeface="SimSun" panose="02010600030101010101" pitchFamily="2" charset="-122"/>
              </a:rPr>
              <a:t>GetSubSequencesInputFromExcelFile( )</a:t>
            </a:r>
          </a:p>
          <a:p>
            <a:pPr marL="457200" indent="-457200" algn="l">
              <a:buAutoNum type="arabicPeriod"/>
            </a:pPr>
            <a:r>
              <a:rPr lang="en-US" sz="1800" dirty="0">
                <a:latin typeface="Times New Roman" panose="02020603050405020304" pitchFamily="18" charset="0"/>
                <a:ea typeface="SimSun" panose="02010600030101010101" pitchFamily="2" charset="-122"/>
              </a:rPr>
              <a:t>Accuracy Calculation and writing final accuracy in CSV file.</a:t>
            </a:r>
          </a:p>
          <a:p>
            <a:pPr marL="457200" indent="-457200" algn="l">
              <a:buAutoNum type="arabicPeriod"/>
            </a:pPr>
            <a:r>
              <a:rPr lang="en-US" sz="1800" dirty="0">
                <a:effectLst/>
                <a:latin typeface="Times New Roman" panose="02020603050405020304" pitchFamily="18" charset="0"/>
                <a:ea typeface="SimSun" panose="02010600030101010101" pitchFamily="2" charset="-122"/>
              </a:rPr>
              <a:t>Encoder Settings updated for min-max valu</a:t>
            </a:r>
            <a:r>
              <a:rPr lang="en-US" sz="1800" dirty="0">
                <a:latin typeface="Times New Roman" panose="02020603050405020304" pitchFamily="18" charset="0"/>
                <a:ea typeface="SimSun" panose="02010600030101010101" pitchFamily="2" charset="-122"/>
              </a:rPr>
              <a:t>e in the range of 0-99</a:t>
            </a:r>
          </a:p>
          <a:p>
            <a:pPr marL="457200" indent="-457200" algn="l">
              <a:buAutoNum type="arabicPeriod"/>
            </a:pPr>
            <a:r>
              <a:rPr lang="en-US" sz="1800" dirty="0">
                <a:latin typeface="Times New Roman" panose="02020603050405020304" pitchFamily="18" charset="0"/>
                <a:ea typeface="SimSun" panose="02010600030101010101" pitchFamily="2" charset="-122"/>
              </a:rPr>
              <a:t>Utilization of relative file path – In which </a:t>
            </a:r>
            <a:r>
              <a:rPr lang="en-US" sz="1800" i="1" dirty="0">
                <a:effectLst/>
                <a:latin typeface="Times New Roman" panose="02020603050405020304" pitchFamily="18" charset="0"/>
                <a:ea typeface="SimSun" panose="02010600030101010101" pitchFamily="2" charset="-122"/>
              </a:rPr>
              <a:t>Environment.CurrentDirectory</a:t>
            </a:r>
            <a:r>
              <a:rPr lang="en-US" sz="1800" dirty="0">
                <a:effectLst/>
                <a:latin typeface="Times New Roman" panose="02020603050405020304" pitchFamily="18" charset="0"/>
                <a:ea typeface="SimSun" panose="02010600030101010101" pitchFamily="2" charset="-122"/>
              </a:rPr>
              <a:t> property of  C#, is used for providing input files to methods mentioned above.</a:t>
            </a:r>
            <a:endParaRPr lang="en-US" sz="1800" dirty="0">
              <a:latin typeface="Times New Roman" panose="02020603050405020304" pitchFamily="18" charset="0"/>
              <a:ea typeface="SimSun" panose="02010600030101010101" pitchFamily="2" charset="-122"/>
            </a:endParaRPr>
          </a:p>
          <a:p>
            <a:pPr marL="457200" indent="-457200" algn="l">
              <a:buAutoNum type="arabicPeriod"/>
            </a:pPr>
            <a:endParaRPr lang="en-US" sz="1800" dirty="0">
              <a:effectLst/>
              <a:latin typeface="Times New Roman" panose="02020603050405020304" pitchFamily="18" charset="0"/>
              <a:ea typeface="SimSun" panose="02010600030101010101" pitchFamily="2" charset="-122"/>
            </a:endParaRPr>
          </a:p>
          <a:p>
            <a:pPr marL="457200" indent="-457200" algn="l">
              <a:buAutoNum type="arabicPeriod"/>
            </a:pPr>
            <a:endParaRPr lang="en-IN" sz="2000" dirty="0"/>
          </a:p>
          <a:p>
            <a:pPr algn="l"/>
            <a:endParaRPr lang="en-IN" sz="2000" dirty="0"/>
          </a:p>
          <a:p>
            <a:pPr marL="457200" indent="-457200" algn="l">
              <a:buAutoNum type="arabicPeriod"/>
            </a:pPr>
            <a:endParaRPr lang="en-IN" sz="2000" dirty="0"/>
          </a:p>
        </p:txBody>
      </p:sp>
    </p:spTree>
    <p:extLst>
      <p:ext uri="{BB962C8B-B14F-4D97-AF65-F5344CB8AC3E}">
        <p14:creationId xmlns:p14="http://schemas.microsoft.com/office/powerpoint/2010/main" val="140230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834B-F062-74A9-3385-46DB82C31428}"/>
              </a:ext>
            </a:extLst>
          </p:cNvPr>
          <p:cNvSpPr>
            <a:spLocks noGrp="1"/>
          </p:cNvSpPr>
          <p:nvPr>
            <p:ph type="title"/>
          </p:nvPr>
        </p:nvSpPr>
        <p:spPr/>
        <p:txBody>
          <a:bodyPr>
            <a:normAutofit/>
          </a:bodyPr>
          <a:lstStyle/>
          <a:p>
            <a:r>
              <a:rPr lang="en-US" sz="3200" dirty="0"/>
              <a:t>Flow chart of Implementation:</a:t>
            </a:r>
          </a:p>
        </p:txBody>
      </p:sp>
      <p:pic>
        <p:nvPicPr>
          <p:cNvPr id="5" name="Content Placeholder 4" descr="Diagram&#10;&#10;Description automatically generated">
            <a:extLst>
              <a:ext uri="{FF2B5EF4-FFF2-40B4-BE49-F238E27FC236}">
                <a16:creationId xmlns:a16="http://schemas.microsoft.com/office/drawing/2014/main" id="{FA294D3B-BCEA-10CC-7E8E-E26F842229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8610" y="1507508"/>
            <a:ext cx="2516910" cy="4891354"/>
          </a:xfrm>
        </p:spPr>
      </p:pic>
    </p:spTree>
    <p:extLst>
      <p:ext uri="{BB962C8B-B14F-4D97-AF65-F5344CB8AC3E}">
        <p14:creationId xmlns:p14="http://schemas.microsoft.com/office/powerpoint/2010/main" val="173842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lstStyle/>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We have divided our result into four sections:</a:t>
            </a:r>
          </a:p>
          <a:p>
            <a:pPr marL="0" marR="0" indent="0" algn="just">
              <a:spcBef>
                <a:spcPts val="0"/>
              </a:spcBef>
              <a:spcAft>
                <a:spcPts val="0"/>
              </a:spcAft>
              <a:buNone/>
            </a:pPr>
            <a:endParaRPr lang="en-US" sz="1800" dirty="0">
              <a:latin typeface="Times New Roman" panose="02020603050405020304" pitchFamily="18" charset="0"/>
              <a:ea typeface="SimSun" panose="02010600030101010101" pitchFamily="2" charset="-122"/>
            </a:endParaRPr>
          </a:p>
          <a:p>
            <a:pPr marL="342900" indent="-342900" algn="just">
              <a:spcBef>
                <a:spcPts val="0"/>
              </a:spcBef>
              <a:buAutoNum type="arabicPeriod"/>
            </a:pPr>
            <a:r>
              <a:rPr lang="en-US" sz="1800" dirty="0">
                <a:effectLst/>
                <a:latin typeface="Times New Roman" panose="02020603050405020304" pitchFamily="18" charset="0"/>
                <a:ea typeface="SimSun" panose="02010600030101010101" pitchFamily="2" charset="-122"/>
              </a:rPr>
              <a:t>Result of training phase</a:t>
            </a:r>
            <a:r>
              <a:rPr lang="en-IN" sz="1800" dirty="0">
                <a:effectLst/>
                <a:latin typeface="Times New Roman" panose="02020603050405020304" pitchFamily="18" charset="0"/>
                <a:ea typeface="SimSun" panose="02010600030101010101" pitchFamily="2" charset="-122"/>
              </a:rPr>
              <a:t>:</a:t>
            </a: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4881488" y="226624"/>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pic>
        <p:nvPicPr>
          <p:cNvPr id="5" name="Picture 4" descr="Table&#10;&#10;Description automatically generated">
            <a:extLst>
              <a:ext uri="{FF2B5EF4-FFF2-40B4-BE49-F238E27FC236}">
                <a16:creationId xmlns:a16="http://schemas.microsoft.com/office/drawing/2014/main" id="{781A64FD-D40B-12A2-0994-A4D78A645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04" y="2307101"/>
            <a:ext cx="3524313" cy="3227206"/>
          </a:xfrm>
          <a:prstGeom prst="rect">
            <a:avLst/>
          </a:prstGeom>
        </p:spPr>
      </p:pic>
      <p:sp>
        <p:nvSpPr>
          <p:cNvPr id="6" name="TextBox 5">
            <a:extLst>
              <a:ext uri="{FF2B5EF4-FFF2-40B4-BE49-F238E27FC236}">
                <a16:creationId xmlns:a16="http://schemas.microsoft.com/office/drawing/2014/main" id="{BBB9F4C5-D6A8-2C09-161C-322CFE8354BA}"/>
              </a:ext>
            </a:extLst>
          </p:cNvPr>
          <p:cNvSpPr txBox="1"/>
          <p:nvPr/>
        </p:nvSpPr>
        <p:spPr>
          <a:xfrm>
            <a:off x="5282967" y="2307101"/>
            <a:ext cx="4768948" cy="3139321"/>
          </a:xfrm>
          <a:prstGeom prst="rect">
            <a:avLst/>
          </a:prstGeom>
          <a:noFill/>
        </p:spPr>
        <p:txBody>
          <a:bodyPr wrap="square" rtlCol="0">
            <a:spAutoFit/>
          </a:bodyPr>
          <a:lstStyle/>
          <a:p>
            <a:pPr algn="just">
              <a:spcBef>
                <a:spcPts val="0"/>
              </a:spcBef>
            </a:pPr>
            <a:r>
              <a:rPr lang="en-US" sz="1800" spc="-5" dirty="0">
                <a:effectLst/>
                <a:latin typeface="Times New Roman" panose="02020603050405020304" pitchFamily="18" charset="0"/>
                <a:ea typeface="SimSun" panose="02010600030101010101" pitchFamily="2" charset="-122"/>
              </a:rPr>
              <a:t>Model is getting trained for each input sequence and newborn cycle gets generated till the spatial pooler reach the stable state. Result of training phase can be seen in below figure 1.1.</a:t>
            </a:r>
          </a:p>
          <a:p>
            <a:pPr algn="just">
              <a:spcBef>
                <a:spcPts val="0"/>
              </a:spcBef>
            </a:pPr>
            <a:endParaRPr lang="en-US" spc="-5" dirty="0">
              <a:latin typeface="Times New Roman" panose="02020603050405020304" pitchFamily="18" charset="0"/>
              <a:ea typeface="SimSun" panose="02010600030101010101" pitchFamily="2" charset="-122"/>
            </a:endParaRPr>
          </a:p>
          <a:p>
            <a:pPr algn="just">
              <a:spcBef>
                <a:spcPts val="0"/>
              </a:spcBef>
            </a:pPr>
            <a:r>
              <a:rPr lang="en-US" sz="1800" spc="-5" dirty="0">
                <a:effectLst/>
                <a:latin typeface="Times New Roman" panose="02020603050405020304" pitchFamily="18" charset="0"/>
                <a:ea typeface="SimSun" panose="02010600030101010101" pitchFamily="2" charset="-122"/>
              </a:rPr>
              <a:t>For each input sequence Spatial pooler learns the pattern and with pretrained spatial pooler and HPC, the temporal memory quickly learns cells of patterns.</a:t>
            </a:r>
          </a:p>
          <a:p>
            <a:pPr marL="342900" indent="-342900" algn="just">
              <a:spcBef>
                <a:spcPts val="0"/>
              </a:spcBef>
              <a:buAutoNum type="arabicPeriod"/>
            </a:pP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7" name="TextBox 6">
            <a:extLst>
              <a:ext uri="{FF2B5EF4-FFF2-40B4-BE49-F238E27FC236}">
                <a16:creationId xmlns:a16="http://schemas.microsoft.com/office/drawing/2014/main" id="{236C4D20-46BF-EE94-D809-98C78BCBCF84}"/>
              </a:ext>
            </a:extLst>
          </p:cNvPr>
          <p:cNvSpPr txBox="1"/>
          <p:nvPr/>
        </p:nvSpPr>
        <p:spPr>
          <a:xfrm>
            <a:off x="1178983" y="5632548"/>
            <a:ext cx="3207434" cy="369332"/>
          </a:xfrm>
          <a:prstGeom prst="rect">
            <a:avLst/>
          </a:prstGeom>
          <a:noFill/>
        </p:spPr>
        <p:txBody>
          <a:bodyPr wrap="square" rtlCol="0">
            <a:spAutoFit/>
          </a:bodyPr>
          <a:lstStyle/>
          <a:p>
            <a:r>
              <a:rPr lang="en-US" dirty="0"/>
              <a:t>figure 1.1. Training Phase</a:t>
            </a:r>
          </a:p>
        </p:txBody>
      </p:sp>
    </p:spTree>
    <p:extLst>
      <p:ext uri="{BB962C8B-B14F-4D97-AF65-F5344CB8AC3E}">
        <p14:creationId xmlns:p14="http://schemas.microsoft.com/office/powerpoint/2010/main" val="29037210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564</TotalTime>
  <Words>739</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Courier New</vt:lpstr>
      <vt:lpstr>Söhne</vt:lpstr>
      <vt:lpstr>Times New Roman</vt:lpstr>
      <vt:lpstr>Office Theme</vt:lpstr>
      <vt:lpstr>ML2223-15 Approve Prediction of Multisequence Learning</vt:lpstr>
      <vt:lpstr>Index</vt:lpstr>
      <vt:lpstr>Introduction</vt:lpstr>
      <vt:lpstr>High Level Flow</vt:lpstr>
      <vt:lpstr>Methodology</vt:lpstr>
      <vt:lpstr>Methodology</vt:lpstr>
      <vt:lpstr>Methodology</vt:lpstr>
      <vt:lpstr>Flow chart of Implementation: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ML2223-15 Approve Prediction of Multisequence Learning</dc:title>
  <dc:creator>ankitabhosale294@outlook.com</dc:creator>
  <cp:lastModifiedBy>Pratik Desai</cp:lastModifiedBy>
  <cp:revision>129</cp:revision>
  <dcterms:created xsi:type="dcterms:W3CDTF">2023-03-08T14:13:26Z</dcterms:created>
  <dcterms:modified xsi:type="dcterms:W3CDTF">2023-03-29T15:20:48Z</dcterms:modified>
</cp:coreProperties>
</file>