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6" r:id="rId11"/>
    <p:sldId id="265" r:id="rId12"/>
    <p:sldId id="273"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D69DE6-784F-4899-A61E-A6F9C91C3250}">
          <p14:sldIdLst>
            <p14:sldId id="256"/>
            <p14:sldId id="257"/>
            <p14:sldId id="258"/>
            <p14:sldId id="259"/>
            <p14:sldId id="261"/>
            <p14:sldId id="260"/>
            <p14:sldId id="262"/>
            <p14:sldId id="263"/>
          </p14:sldIdLst>
        </p14:section>
        <p14:section name="Untitled Section" id="{452E2234-4321-41FE-8BC4-7AE3DE1408D8}">
          <p14:sldIdLst>
            <p14:sldId id="264"/>
            <p14:sldId id="266"/>
            <p14:sldId id="265"/>
            <p14:sldId id="273"/>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1362C76-9064-48D5-8721-ADFF1167A5D0}" type="datetimeFigureOut">
              <a:rPr lang="en-IN" smtClean="0"/>
              <a:t>26-03-2022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70617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62C76-9064-48D5-8721-ADFF1167A5D0}"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228872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362C76-9064-48D5-8721-ADFF1167A5D0}"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3794182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362C76-9064-48D5-8721-ADFF1167A5D0}"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198350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62C76-9064-48D5-8721-ADFF1167A5D0}"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2062415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362C76-9064-48D5-8721-ADFF1167A5D0}" type="datetimeFigureOut">
              <a:rPr lang="en-IN" smtClean="0"/>
              <a:t>26-03-2022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2060699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362C76-9064-48D5-8721-ADFF1167A5D0}" type="datetimeFigureOut">
              <a:rPr lang="en-IN" smtClean="0"/>
              <a:t>26-03-2022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927410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1362C76-9064-48D5-8721-ADFF1167A5D0}"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4172418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1362C76-9064-48D5-8721-ADFF1167A5D0}"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354174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62C76-9064-48D5-8721-ADFF1167A5D0}"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163242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62C76-9064-48D5-8721-ADFF1167A5D0}"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353540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62C76-9064-48D5-8721-ADFF1167A5D0}"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265061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62C76-9064-48D5-8721-ADFF1167A5D0}" type="datetimeFigureOut">
              <a:rPr lang="en-IN" smtClean="0"/>
              <a:t>26-03-2022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376363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62C76-9064-48D5-8721-ADFF1167A5D0}" type="datetimeFigureOut">
              <a:rPr lang="en-IN" smtClean="0"/>
              <a:t>26-03-2022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22761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62C76-9064-48D5-8721-ADFF1167A5D0}" type="datetimeFigureOut">
              <a:rPr lang="en-IN" smtClean="0"/>
              <a:t>26-03-2022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1796615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62C76-9064-48D5-8721-ADFF1167A5D0}"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57532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62C76-9064-48D5-8721-ADFF1167A5D0}"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63E590B-DAE7-422E-B63A-C68993E9FA61}" type="slidenum">
              <a:rPr lang="en-IN" smtClean="0"/>
              <a:t>‹#›</a:t>
            </a:fld>
            <a:endParaRPr lang="en-IN"/>
          </a:p>
        </p:txBody>
      </p:sp>
    </p:spTree>
    <p:extLst>
      <p:ext uri="{BB962C8B-B14F-4D97-AF65-F5344CB8AC3E}">
        <p14:creationId xmlns:p14="http://schemas.microsoft.com/office/powerpoint/2010/main" val="2424545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1362C76-9064-48D5-8721-ADFF1167A5D0}" type="datetimeFigureOut">
              <a:rPr lang="en-IN" smtClean="0"/>
              <a:t>26-03-2022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63E590B-DAE7-422E-B63A-C68993E9FA61}" type="slidenum">
              <a:rPr lang="en-IN" smtClean="0"/>
              <a:t>‹#›</a:t>
            </a:fld>
            <a:endParaRPr lang="en-IN"/>
          </a:p>
        </p:txBody>
      </p:sp>
    </p:spTree>
    <p:extLst>
      <p:ext uri="{BB962C8B-B14F-4D97-AF65-F5344CB8AC3E}">
        <p14:creationId xmlns:p14="http://schemas.microsoft.com/office/powerpoint/2010/main" val="1368053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7088-A9B4-40E6-9B3D-4B058D3B617D}"/>
              </a:ext>
            </a:extLst>
          </p:cNvPr>
          <p:cNvSpPr>
            <a:spLocks noGrp="1"/>
          </p:cNvSpPr>
          <p:nvPr>
            <p:ph type="ctrTitle"/>
          </p:nvPr>
        </p:nvSpPr>
        <p:spPr>
          <a:xfrm>
            <a:off x="1370108" y="925356"/>
            <a:ext cx="8825658" cy="2677648"/>
          </a:xfrm>
        </p:spPr>
        <p:txBody>
          <a:bodyPr>
            <a:normAutofit/>
          </a:bodyPr>
          <a:lstStyle/>
          <a:p>
            <a:r>
              <a:rPr lang="en-IN" dirty="0"/>
              <a:t>ANALYSE IMAGE CLASSIFICATION OF MNIST DATASET</a:t>
            </a:r>
          </a:p>
        </p:txBody>
      </p:sp>
      <p:sp>
        <p:nvSpPr>
          <p:cNvPr id="3" name="Subtitle 2">
            <a:extLst>
              <a:ext uri="{FF2B5EF4-FFF2-40B4-BE49-F238E27FC236}">
                <a16:creationId xmlns:a16="http://schemas.microsoft.com/office/drawing/2014/main" id="{707290B0-C077-4465-96A6-36944324CA5C}"/>
              </a:ext>
            </a:extLst>
          </p:cNvPr>
          <p:cNvSpPr>
            <a:spLocks noGrp="1"/>
          </p:cNvSpPr>
          <p:nvPr>
            <p:ph type="subTitle" idx="1"/>
          </p:nvPr>
        </p:nvSpPr>
        <p:spPr>
          <a:xfrm>
            <a:off x="1154955" y="3801036"/>
            <a:ext cx="8825658" cy="1649506"/>
          </a:xfrm>
        </p:spPr>
        <p:txBody>
          <a:bodyPr>
            <a:noAutofit/>
          </a:bodyPr>
          <a:lstStyle/>
          <a:p>
            <a:pPr algn="l"/>
            <a:r>
              <a:rPr lang="en-US" sz="1600" b="1" dirty="0">
                <a:latin typeface="Times New Roman" panose="02020603050405020304" pitchFamily="18" charset="0"/>
                <a:ea typeface="SimSun" panose="02010600030101010101" pitchFamily="2" charset="-122"/>
              </a:rPr>
              <a:t>Group Name : </a:t>
            </a:r>
            <a:r>
              <a:rPr lang="en-US" sz="1600" b="1" dirty="0" err="1">
                <a:latin typeface="Times New Roman" panose="02020603050405020304" pitchFamily="18" charset="0"/>
                <a:ea typeface="SimSun" panose="02010600030101010101" pitchFamily="2" charset="-122"/>
              </a:rPr>
              <a:t>CodeCube</a:t>
            </a:r>
            <a:endParaRPr lang="en-US" sz="1600" b="1" dirty="0">
              <a:latin typeface="Times New Roman" panose="02020603050405020304" pitchFamily="18" charset="0"/>
              <a:ea typeface="SimSun" panose="02010600030101010101" pitchFamily="2" charset="-122"/>
            </a:endParaRPr>
          </a:p>
          <a:p>
            <a:pPr algn="l"/>
            <a:r>
              <a:rPr lang="en-US" sz="1600" b="1" dirty="0">
                <a:latin typeface="Times New Roman" panose="02020603050405020304" pitchFamily="18" charset="0"/>
                <a:ea typeface="SimSun" panose="02010600030101010101" pitchFamily="2" charset="-122"/>
              </a:rPr>
              <a:t>Group Members: </a:t>
            </a:r>
          </a:p>
          <a:p>
            <a:pPr algn="l"/>
            <a:r>
              <a:rPr lang="en-US" sz="1600" b="1" dirty="0">
                <a:latin typeface="Times New Roman" panose="02020603050405020304" pitchFamily="18" charset="0"/>
                <a:ea typeface="SimSun" panose="02010600030101010101" pitchFamily="2" charset="-122"/>
              </a:rPr>
              <a:t>Soundarya </a:t>
            </a:r>
            <a:r>
              <a:rPr lang="en-US" sz="1600" b="1" dirty="0" err="1">
                <a:latin typeface="Times New Roman" panose="02020603050405020304" pitchFamily="18" charset="0"/>
                <a:ea typeface="SimSun" panose="02010600030101010101" pitchFamily="2" charset="-122"/>
              </a:rPr>
              <a:t>Talawai</a:t>
            </a:r>
            <a:r>
              <a:rPr lang="en-US" sz="1600" b="1" dirty="0">
                <a:latin typeface="Times New Roman" panose="02020603050405020304" pitchFamily="18" charset="0"/>
                <a:ea typeface="SimSun" panose="02010600030101010101" pitchFamily="2" charset="-122"/>
              </a:rPr>
              <a:t>  </a:t>
            </a:r>
          </a:p>
          <a:p>
            <a:pPr algn="l"/>
            <a:r>
              <a:rPr lang="en-US" sz="1600" b="1" dirty="0" err="1">
                <a:latin typeface="Times New Roman" panose="02020603050405020304" pitchFamily="18" charset="0"/>
                <a:ea typeface="SimSun" panose="02010600030101010101" pitchFamily="2" charset="-122"/>
              </a:rPr>
              <a:t>Alam</a:t>
            </a:r>
            <a:r>
              <a:rPr lang="en-US" sz="1600" b="1" dirty="0">
                <a:latin typeface="Times New Roman" panose="02020603050405020304" pitchFamily="18" charset="0"/>
                <a:ea typeface="SimSun" panose="02010600030101010101" pitchFamily="2" charset="-122"/>
              </a:rPr>
              <a:t> Sher Khan</a:t>
            </a:r>
          </a:p>
          <a:p>
            <a:pPr algn="l"/>
            <a:r>
              <a:rPr lang="en-US" sz="1600" b="1" dirty="0" err="1">
                <a:effectLst/>
                <a:latin typeface="Times New Roman" panose="02020603050405020304" pitchFamily="18" charset="0"/>
                <a:ea typeface="SimSun" panose="02010600030101010101" pitchFamily="2" charset="-122"/>
              </a:rPr>
              <a:t>Aimen</a:t>
            </a:r>
            <a:r>
              <a:rPr lang="en-US" sz="1600" b="1" dirty="0">
                <a:effectLst/>
                <a:latin typeface="Times New Roman" panose="02020603050405020304" pitchFamily="18" charset="0"/>
                <a:ea typeface="SimSun" panose="02010600030101010101" pitchFamily="2" charset="-122"/>
              </a:rPr>
              <a:t> Zehra  </a:t>
            </a:r>
            <a:endParaRPr lang="en-US" sz="1600" dirty="0"/>
          </a:p>
          <a:p>
            <a:endParaRPr lang="en-IN" sz="1600" dirty="0"/>
          </a:p>
        </p:txBody>
      </p:sp>
    </p:spTree>
    <p:extLst>
      <p:ext uri="{BB962C8B-B14F-4D97-AF65-F5344CB8AC3E}">
        <p14:creationId xmlns:p14="http://schemas.microsoft.com/office/powerpoint/2010/main" val="174342315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AE9C-7072-4D44-AC8C-BC7FA532CB50}"/>
              </a:ext>
            </a:extLst>
          </p:cNvPr>
          <p:cNvSpPr>
            <a:spLocks noGrp="1"/>
          </p:cNvSpPr>
          <p:nvPr>
            <p:ph type="title"/>
          </p:nvPr>
        </p:nvSpPr>
        <p:spPr/>
        <p:txBody>
          <a:bodyPr/>
          <a:lstStyle/>
          <a:p>
            <a:r>
              <a:rPr lang="en-IN" dirty="0"/>
              <a:t>Continuation</a:t>
            </a:r>
          </a:p>
        </p:txBody>
      </p:sp>
      <p:sp>
        <p:nvSpPr>
          <p:cNvPr id="6" name="Content Placeholder 5">
            <a:extLst>
              <a:ext uri="{FF2B5EF4-FFF2-40B4-BE49-F238E27FC236}">
                <a16:creationId xmlns:a16="http://schemas.microsoft.com/office/drawing/2014/main" id="{387930E7-B0E9-4EFC-BED8-702A30853EA6}"/>
              </a:ext>
            </a:extLst>
          </p:cNvPr>
          <p:cNvSpPr>
            <a:spLocks noGrp="1"/>
          </p:cNvSpPr>
          <p:nvPr>
            <p:ph idx="1"/>
          </p:nvPr>
        </p:nvSpPr>
        <p:spPr/>
        <p:txBody>
          <a:bodyPr/>
          <a:lstStyle/>
          <a:p>
            <a:r>
              <a:rPr lang="en-IN" dirty="0"/>
              <a:t>Figure depicts the binarization of the MNIST dataset images</a:t>
            </a:r>
          </a:p>
          <a:p>
            <a:endParaRPr lang="en-IN" dirty="0"/>
          </a:p>
        </p:txBody>
      </p:sp>
      <p:pic>
        <p:nvPicPr>
          <p:cNvPr id="7" name="Content Placeholder 3">
            <a:extLst>
              <a:ext uri="{FF2B5EF4-FFF2-40B4-BE49-F238E27FC236}">
                <a16:creationId xmlns:a16="http://schemas.microsoft.com/office/drawing/2014/main" id="{E580B763-9158-4959-B488-C879E203D2DF}"/>
              </a:ext>
            </a:extLst>
          </p:cNvPr>
          <p:cNvPicPr>
            <a:picLocks noChangeAspect="1"/>
          </p:cNvPicPr>
          <p:nvPr/>
        </p:nvPicPr>
        <p:blipFill>
          <a:blip r:embed="rId2"/>
          <a:stretch>
            <a:fillRect/>
          </a:stretch>
        </p:blipFill>
        <p:spPr>
          <a:xfrm>
            <a:off x="3616677" y="3429000"/>
            <a:ext cx="3093988" cy="2299248"/>
          </a:xfrm>
          <a:prstGeom prst="rect">
            <a:avLst/>
          </a:prstGeom>
        </p:spPr>
      </p:pic>
    </p:spTree>
    <p:extLst>
      <p:ext uri="{BB962C8B-B14F-4D97-AF65-F5344CB8AC3E}">
        <p14:creationId xmlns:p14="http://schemas.microsoft.com/office/powerpoint/2010/main" val="24117678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0B98-1D23-47BC-B915-D7EACC43262A}"/>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B68659D8-558E-40C2-A023-05111284CA53}"/>
              </a:ext>
            </a:extLst>
          </p:cNvPr>
          <p:cNvSpPr>
            <a:spLocks noGrp="1"/>
          </p:cNvSpPr>
          <p:nvPr>
            <p:ph idx="1"/>
          </p:nvPr>
        </p:nvSpPr>
        <p:spPr/>
        <p:txBody>
          <a:bodyPr/>
          <a:lstStyle/>
          <a:p>
            <a:r>
              <a:rPr lang="en-US" sz="1800" dirty="0">
                <a:latin typeface="Times New Roman" panose="02020603050405020304" pitchFamily="18" charset="0"/>
                <a:ea typeface="SimSun" panose="02010600030101010101" pitchFamily="2" charset="-122"/>
              </a:rPr>
              <a:t>D</a:t>
            </a:r>
            <a:r>
              <a:rPr lang="en-US" sz="1800" dirty="0">
                <a:effectLst/>
                <a:latin typeface="Times New Roman" panose="02020603050405020304" pitchFamily="18" charset="0"/>
                <a:ea typeface="SimSun" panose="02010600030101010101" pitchFamily="2" charset="-122"/>
              </a:rPr>
              <a:t>ifferent cases of experiments done on images of handwritten digits obtained from MNIST dataset.</a:t>
            </a:r>
          </a:p>
          <a:p>
            <a:r>
              <a:rPr lang="en-US" sz="1800" dirty="0">
                <a:effectLst/>
                <a:latin typeface="Times New Roman" panose="02020603050405020304" pitchFamily="18" charset="0"/>
                <a:ea typeface="SimSun" panose="02010600030101010101" pitchFamily="2" charset="-122"/>
              </a:rPr>
              <a:t>The experiments are performed to analyze the variation in similarity on changing the HTM parameters.</a:t>
            </a:r>
            <a:endParaRPr lang="en-US" sz="1800" dirty="0">
              <a:latin typeface="Times New Roman" panose="02020603050405020304" pitchFamily="18" charset="0"/>
              <a:ea typeface="SimSun" panose="02010600030101010101" pitchFamily="2" charset="-122"/>
            </a:endParaRPr>
          </a:p>
          <a:p>
            <a:r>
              <a:rPr lang="en-US" dirty="0">
                <a:latin typeface="Times New Roman" panose="02020603050405020304" pitchFamily="18" charset="0"/>
                <a:ea typeface="SimSun" panose="02010600030101010101" pitchFamily="2" charset="-122"/>
              </a:rPr>
              <a:t>E</a:t>
            </a:r>
            <a:r>
              <a:rPr lang="en-US" sz="1800" dirty="0">
                <a:effectLst/>
                <a:latin typeface="Times New Roman" panose="02020603050405020304" pitchFamily="18" charset="0"/>
                <a:ea typeface="SimSun" panose="02010600030101010101" pitchFamily="2" charset="-122"/>
              </a:rPr>
              <a:t>xperiments are also performed to check the accuracy of image prediction after obtaining the best similarity matrix</a:t>
            </a:r>
          </a:p>
          <a:p>
            <a:r>
              <a:rPr lang="en-IN" dirty="0">
                <a:latin typeface="Times New Roman" panose="02020603050405020304" pitchFamily="18" charset="0"/>
                <a:cs typeface="Times New Roman" panose="02020603050405020304" pitchFamily="18" charset="0"/>
              </a:rPr>
              <a:t>The figure shows the contents of the input folder</a:t>
            </a:r>
          </a:p>
          <a:p>
            <a:endParaRPr lang="en-IN" dirty="0"/>
          </a:p>
        </p:txBody>
      </p:sp>
      <p:pic>
        <p:nvPicPr>
          <p:cNvPr id="6" name="Content Placeholder 4">
            <a:extLst>
              <a:ext uri="{FF2B5EF4-FFF2-40B4-BE49-F238E27FC236}">
                <a16:creationId xmlns:a16="http://schemas.microsoft.com/office/drawing/2014/main" id="{405150A4-648F-4265-B6F9-F0049220AFE3}"/>
              </a:ext>
            </a:extLst>
          </p:cNvPr>
          <p:cNvPicPr>
            <a:picLocks noChangeAspect="1"/>
          </p:cNvPicPr>
          <p:nvPr/>
        </p:nvPicPr>
        <p:blipFill>
          <a:blip r:embed="rId2"/>
          <a:stretch>
            <a:fillRect/>
          </a:stretch>
        </p:blipFill>
        <p:spPr>
          <a:xfrm>
            <a:off x="7636992" y="4500283"/>
            <a:ext cx="3004113" cy="1676400"/>
          </a:xfrm>
          <a:prstGeom prst="rect">
            <a:avLst/>
          </a:prstGeom>
        </p:spPr>
      </p:pic>
    </p:spTree>
    <p:extLst>
      <p:ext uri="{BB962C8B-B14F-4D97-AF65-F5344CB8AC3E}">
        <p14:creationId xmlns:p14="http://schemas.microsoft.com/office/powerpoint/2010/main" val="3098294669"/>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09D4-55C1-42C3-92A3-B8007C112483}"/>
              </a:ext>
            </a:extLst>
          </p:cNvPr>
          <p:cNvSpPr>
            <a:spLocks noGrp="1"/>
          </p:cNvSpPr>
          <p:nvPr>
            <p:ph type="title"/>
          </p:nvPr>
        </p:nvSpPr>
        <p:spPr/>
        <p:txBody>
          <a:bodyPr/>
          <a:lstStyle/>
          <a:p>
            <a:r>
              <a:rPr lang="en-IN" dirty="0"/>
              <a:t>Continuation</a:t>
            </a:r>
          </a:p>
        </p:txBody>
      </p:sp>
      <p:sp>
        <p:nvSpPr>
          <p:cNvPr id="6" name="Content Placeholder 5">
            <a:extLst>
              <a:ext uri="{FF2B5EF4-FFF2-40B4-BE49-F238E27FC236}">
                <a16:creationId xmlns:a16="http://schemas.microsoft.com/office/drawing/2014/main" id="{C759D923-9144-435A-989B-4BDAC7614D67}"/>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Figure shows the flow of image training steps in HTM image classification system. </a:t>
            </a:r>
            <a:endParaRPr lang="en-IN" dirty="0"/>
          </a:p>
        </p:txBody>
      </p:sp>
      <p:pic>
        <p:nvPicPr>
          <p:cNvPr id="7" name="Content Placeholder 3">
            <a:extLst>
              <a:ext uri="{FF2B5EF4-FFF2-40B4-BE49-F238E27FC236}">
                <a16:creationId xmlns:a16="http://schemas.microsoft.com/office/drawing/2014/main" id="{1AC6DE62-5323-4768-978A-A84FF91E0116}"/>
              </a:ext>
            </a:extLst>
          </p:cNvPr>
          <p:cNvPicPr>
            <a:picLocks noChangeAspect="1"/>
          </p:cNvPicPr>
          <p:nvPr/>
        </p:nvPicPr>
        <p:blipFill>
          <a:blip r:embed="rId2"/>
          <a:stretch>
            <a:fillRect/>
          </a:stretch>
        </p:blipFill>
        <p:spPr>
          <a:xfrm>
            <a:off x="4367017" y="3177241"/>
            <a:ext cx="3047736" cy="3416300"/>
          </a:xfrm>
          <a:prstGeom prst="rect">
            <a:avLst/>
          </a:prstGeom>
        </p:spPr>
      </p:pic>
    </p:spTree>
    <p:extLst>
      <p:ext uri="{BB962C8B-B14F-4D97-AF65-F5344CB8AC3E}">
        <p14:creationId xmlns:p14="http://schemas.microsoft.com/office/powerpoint/2010/main" val="2418778898"/>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D3AF-2BE1-4C03-95BB-C780D1C3FE9D}"/>
              </a:ext>
            </a:extLst>
          </p:cNvPr>
          <p:cNvSpPr>
            <a:spLocks noGrp="1"/>
          </p:cNvSpPr>
          <p:nvPr>
            <p:ph type="title"/>
          </p:nvPr>
        </p:nvSpPr>
        <p:spPr/>
        <p:txBody>
          <a:bodyPr/>
          <a:lstStyle/>
          <a:p>
            <a:r>
              <a:rPr lang="en-IN" dirty="0"/>
              <a:t>Results and Discussions</a:t>
            </a:r>
          </a:p>
        </p:txBody>
      </p:sp>
      <p:sp>
        <p:nvSpPr>
          <p:cNvPr id="7" name="Content Placeholder 6">
            <a:extLst>
              <a:ext uri="{FF2B5EF4-FFF2-40B4-BE49-F238E27FC236}">
                <a16:creationId xmlns:a16="http://schemas.microsoft.com/office/drawing/2014/main" id="{24CEDEFF-5E60-4805-BD0B-5787D2ECC825}"/>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Calculated the similarity threshold after conducting many training experiments </a:t>
            </a:r>
            <a:r>
              <a:rPr lang="en-IN" spc="-5" dirty="0">
                <a:effectLst/>
                <a:latin typeface="Times New Roman" panose="02020603050405020304" pitchFamily="18" charset="0"/>
                <a:ea typeface="SimSun" panose="02010600030101010101" pitchFamily="2" charset="-122"/>
                <a:cs typeface="Times New Roman" panose="02020603050405020304" pitchFamily="18" charset="0"/>
              </a:rPr>
              <a:t>at various values of </a:t>
            </a:r>
            <a:r>
              <a:rPr lang="en-IN" spc="-5" dirty="0" err="1">
                <a:effectLst/>
                <a:latin typeface="Times New Roman" panose="02020603050405020304" pitchFamily="18" charset="0"/>
                <a:ea typeface="SimSun" panose="02010600030101010101" pitchFamily="2" charset="-122"/>
                <a:cs typeface="Times New Roman" panose="02020603050405020304" pitchFamily="18" charset="0"/>
              </a:rPr>
              <a:t>LocalAreaDensity</a:t>
            </a:r>
            <a:r>
              <a:rPr lang="en-IN" spc="-5"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IN" spc="-5" dirty="0" err="1">
                <a:effectLst/>
                <a:latin typeface="Times New Roman" panose="02020603050405020304" pitchFamily="18" charset="0"/>
                <a:ea typeface="SimSun" panose="02010600030101010101" pitchFamily="2" charset="-122"/>
                <a:cs typeface="Times New Roman" panose="02020603050405020304" pitchFamily="18" charset="0"/>
              </a:rPr>
              <a:t>PotentialRadius</a:t>
            </a:r>
            <a:r>
              <a:rPr lang="en-IN" spc="-5" dirty="0">
                <a:effectLst/>
                <a:latin typeface="Times New Roman" panose="02020603050405020304" pitchFamily="18" charset="0"/>
                <a:ea typeface="SimSun" panose="02010600030101010101" pitchFamily="2" charset="-122"/>
                <a:cs typeface="Times New Roman" panose="02020603050405020304" pitchFamily="18" charset="0"/>
              </a:rPr>
              <a:t> and observed the similarity between images of different classes (Macro Correlation)</a:t>
            </a:r>
          </a:p>
          <a:p>
            <a:r>
              <a:rPr lang="en-IN" spc="-5" dirty="0">
                <a:latin typeface="Times New Roman" panose="02020603050405020304" pitchFamily="18" charset="0"/>
                <a:ea typeface="SimSun" panose="02010600030101010101" pitchFamily="2" charset="-122"/>
                <a:cs typeface="Times New Roman" panose="02020603050405020304" pitchFamily="18" charset="0"/>
              </a:rPr>
              <a:t>Figure shows the </a:t>
            </a: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Output of Training and Prediction</a:t>
            </a:r>
            <a:endParaRPr lang="en-IN"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spc="-5"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9" name="Picture 8" descr="Graphical user interface, text&#10;&#10;Description automatically generated">
            <a:extLst>
              <a:ext uri="{FF2B5EF4-FFF2-40B4-BE49-F238E27FC236}">
                <a16:creationId xmlns:a16="http://schemas.microsoft.com/office/drawing/2014/main" id="{3C1D2764-D8EF-4C2C-AE1F-D726F4D1F89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4494" y="3859866"/>
            <a:ext cx="4509247" cy="2724150"/>
          </a:xfrm>
          <a:prstGeom prst="rect">
            <a:avLst/>
          </a:prstGeom>
          <a:noFill/>
          <a:ln>
            <a:noFill/>
          </a:ln>
        </p:spPr>
      </p:pic>
    </p:spTree>
    <p:extLst>
      <p:ext uri="{BB962C8B-B14F-4D97-AF65-F5344CB8AC3E}">
        <p14:creationId xmlns:p14="http://schemas.microsoft.com/office/powerpoint/2010/main" val="1209367147"/>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6252-0E20-4239-8144-D5F81DCA0F16}"/>
              </a:ext>
            </a:extLst>
          </p:cNvPr>
          <p:cNvSpPr>
            <a:spLocks noGrp="1"/>
          </p:cNvSpPr>
          <p:nvPr>
            <p:ph type="title"/>
          </p:nvPr>
        </p:nvSpPr>
        <p:spPr/>
        <p:txBody>
          <a:bodyPr/>
          <a:lstStyle/>
          <a:p>
            <a:r>
              <a:rPr lang="en-IN" dirty="0"/>
              <a:t>Graphs </a:t>
            </a:r>
          </a:p>
        </p:txBody>
      </p:sp>
      <p:sp>
        <p:nvSpPr>
          <p:cNvPr id="3" name="Content Placeholder 2">
            <a:extLst>
              <a:ext uri="{FF2B5EF4-FFF2-40B4-BE49-F238E27FC236}">
                <a16:creationId xmlns:a16="http://schemas.microsoft.com/office/drawing/2014/main" id="{58274F6A-4808-499F-B4C2-CB086C456DD0}"/>
              </a:ext>
            </a:extLst>
          </p:cNvPr>
          <p:cNvSpPr>
            <a:spLocks noGrp="1"/>
          </p:cNvSpPr>
          <p:nvPr>
            <p:ph idx="1"/>
          </p:nvPr>
        </p:nvSpPr>
        <p:spPr/>
        <p:txBody>
          <a:bodyPr/>
          <a:lstStyle/>
          <a:p>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Micro Similarity of Label 9 with local area density at potential radius 1,10,20 and 30 in first figure and Micro Similarity of Label ‘1’ with local area density at potential radius 1,10,20 and 30</a:t>
            </a:r>
            <a:endParaRPr lang="en-IN"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pic>
        <p:nvPicPr>
          <p:cNvPr id="4" name="Picture 3" descr="Chart, line chart&#10;&#10;Description automatically generated">
            <a:extLst>
              <a:ext uri="{FF2B5EF4-FFF2-40B4-BE49-F238E27FC236}">
                <a16:creationId xmlns:a16="http://schemas.microsoft.com/office/drawing/2014/main" id="{01288152-FCAC-4301-A7D3-A7197BCD470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9182" y="3703955"/>
            <a:ext cx="3089275" cy="2315845"/>
          </a:xfrm>
          <a:prstGeom prst="rect">
            <a:avLst/>
          </a:prstGeom>
          <a:noFill/>
          <a:ln>
            <a:noFill/>
          </a:ln>
        </p:spPr>
      </p:pic>
      <p:pic>
        <p:nvPicPr>
          <p:cNvPr id="5" name="Picture 4" descr="Chart, line chart&#10;&#10;Description automatically generated">
            <a:extLst>
              <a:ext uri="{FF2B5EF4-FFF2-40B4-BE49-F238E27FC236}">
                <a16:creationId xmlns:a16="http://schemas.microsoft.com/office/drawing/2014/main" id="{6F64D9A6-B49E-46FA-8E83-325DC8F9BD8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5670" y="3636662"/>
            <a:ext cx="3237686" cy="2383138"/>
          </a:xfrm>
          <a:prstGeom prst="rect">
            <a:avLst/>
          </a:prstGeom>
          <a:noFill/>
          <a:ln>
            <a:noFill/>
          </a:ln>
        </p:spPr>
      </p:pic>
    </p:spTree>
    <p:extLst>
      <p:ext uri="{BB962C8B-B14F-4D97-AF65-F5344CB8AC3E}">
        <p14:creationId xmlns:p14="http://schemas.microsoft.com/office/powerpoint/2010/main" val="218951339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610C-0009-4262-A727-44CD5A4C56D3}"/>
              </a:ext>
            </a:extLst>
          </p:cNvPr>
          <p:cNvSpPr>
            <a:spLocks noGrp="1"/>
          </p:cNvSpPr>
          <p:nvPr>
            <p:ph type="title"/>
          </p:nvPr>
        </p:nvSpPr>
        <p:spPr/>
        <p:txBody>
          <a:bodyPr/>
          <a:lstStyle/>
          <a:p>
            <a:r>
              <a:rPr lang="en-IN" dirty="0"/>
              <a:t>Continuation</a:t>
            </a:r>
          </a:p>
        </p:txBody>
      </p:sp>
      <p:sp>
        <p:nvSpPr>
          <p:cNvPr id="3" name="Content Placeholder 2">
            <a:extLst>
              <a:ext uri="{FF2B5EF4-FFF2-40B4-BE49-F238E27FC236}">
                <a16:creationId xmlns:a16="http://schemas.microsoft.com/office/drawing/2014/main" id="{6FDB9489-6A26-4BD9-B3B0-BC2D563CE5A2}"/>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First figure shows the </a:t>
            </a:r>
            <a:r>
              <a:rPr lang="en-US" dirty="0">
                <a:effectLst/>
                <a:latin typeface="Times New Roman" panose="02020603050405020304" pitchFamily="18" charset="0"/>
                <a:ea typeface="SimSun" panose="02010600030101010101" pitchFamily="2" charset="-122"/>
                <a:cs typeface="Times New Roman" panose="02020603050405020304" pitchFamily="18" charset="0"/>
              </a:rPr>
              <a:t>Micro Similarity of Label ‘Zero’ with local area density at potential radius 1,10,20 and 30 and the other figure shows the Macro Similarity 9 vs 1 at potential radius 1,10,20 and 30</a:t>
            </a:r>
            <a:endParaRPr lang="en-IN"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i="1" dirty="0">
              <a:solidFill>
                <a:srgbClr val="44546A"/>
              </a:solidFill>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descr="Chart, line chart&#10;&#10;Description automatically generated">
            <a:extLst>
              <a:ext uri="{FF2B5EF4-FFF2-40B4-BE49-F238E27FC236}">
                <a16:creationId xmlns:a16="http://schemas.microsoft.com/office/drawing/2014/main" id="{961907E3-B3F0-4401-B4AC-4B4CAB11F6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2649" y="3666565"/>
            <a:ext cx="2856865" cy="2217767"/>
          </a:xfrm>
          <a:prstGeom prst="rect">
            <a:avLst/>
          </a:prstGeom>
          <a:noFill/>
          <a:ln>
            <a:noFill/>
          </a:ln>
        </p:spPr>
      </p:pic>
      <p:pic>
        <p:nvPicPr>
          <p:cNvPr id="5" name="Picture 4" descr="Chart, line chart&#10;&#10;Description automatically generated">
            <a:extLst>
              <a:ext uri="{FF2B5EF4-FFF2-40B4-BE49-F238E27FC236}">
                <a16:creationId xmlns:a16="http://schemas.microsoft.com/office/drawing/2014/main" id="{518EDD67-F769-460A-93D5-F2B6DCE28D0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4055" y="3545730"/>
            <a:ext cx="2856865" cy="2217767"/>
          </a:xfrm>
          <a:prstGeom prst="rect">
            <a:avLst/>
          </a:prstGeom>
          <a:noFill/>
          <a:ln>
            <a:noFill/>
          </a:ln>
        </p:spPr>
      </p:pic>
    </p:spTree>
    <p:extLst>
      <p:ext uri="{BB962C8B-B14F-4D97-AF65-F5344CB8AC3E}">
        <p14:creationId xmlns:p14="http://schemas.microsoft.com/office/powerpoint/2010/main" val="216227485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74F1-95D5-4440-AEE1-36C50B08F21F}"/>
              </a:ext>
            </a:extLst>
          </p:cNvPr>
          <p:cNvSpPr>
            <a:spLocks noGrp="1"/>
          </p:cNvSpPr>
          <p:nvPr>
            <p:ph type="title"/>
          </p:nvPr>
        </p:nvSpPr>
        <p:spPr/>
        <p:txBody>
          <a:bodyPr/>
          <a:lstStyle/>
          <a:p>
            <a:r>
              <a:rPr lang="en-IN" dirty="0"/>
              <a:t>Continuation</a:t>
            </a:r>
          </a:p>
        </p:txBody>
      </p:sp>
      <p:sp>
        <p:nvSpPr>
          <p:cNvPr id="3" name="Content Placeholder 2">
            <a:extLst>
              <a:ext uri="{FF2B5EF4-FFF2-40B4-BE49-F238E27FC236}">
                <a16:creationId xmlns:a16="http://schemas.microsoft.com/office/drawing/2014/main" id="{3E29A930-0FBD-4E46-B9FE-37DE8B160CF4}"/>
              </a:ext>
            </a:extLst>
          </p:cNvPr>
          <p:cNvSpPr>
            <a:spLocks noGrp="1"/>
          </p:cNvSpPr>
          <p:nvPr>
            <p:ph idx="1"/>
          </p:nvPr>
        </p:nvSpPr>
        <p:spPr/>
        <p:txBody>
          <a:bodyPr/>
          <a:lstStyle/>
          <a:p>
            <a:r>
              <a:rPr lang="en-IN" dirty="0"/>
              <a:t>Figure depicts the output of the prediction code </a:t>
            </a:r>
          </a:p>
          <a:p>
            <a:endParaRPr lang="en-IN" dirty="0"/>
          </a:p>
        </p:txBody>
      </p:sp>
      <p:pic>
        <p:nvPicPr>
          <p:cNvPr id="4" name="Picture 3" descr="Graphical user interface, text&#10;&#10;Description automatically generated">
            <a:extLst>
              <a:ext uri="{FF2B5EF4-FFF2-40B4-BE49-F238E27FC236}">
                <a16:creationId xmlns:a16="http://schemas.microsoft.com/office/drawing/2014/main" id="{C94F8468-9498-4A42-A94B-FA9D5C7461D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7144" y="3123454"/>
            <a:ext cx="8579223" cy="3087780"/>
          </a:xfrm>
          <a:prstGeom prst="rect">
            <a:avLst/>
          </a:prstGeom>
          <a:noFill/>
          <a:ln>
            <a:noFill/>
          </a:ln>
        </p:spPr>
      </p:pic>
    </p:spTree>
    <p:extLst>
      <p:ext uri="{BB962C8B-B14F-4D97-AF65-F5344CB8AC3E}">
        <p14:creationId xmlns:p14="http://schemas.microsoft.com/office/powerpoint/2010/main" val="123733945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FECD-FE6B-42E9-849F-3EAAB5C2DB97}"/>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6B2C36B1-9E96-4095-BE8C-FDCDE89ED5BA}"/>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The similarity increases as the local area density is increased and images of same image class and different image class appears to be similar</a:t>
            </a:r>
          </a:p>
          <a:p>
            <a:r>
              <a:rPr lang="en-US" sz="1800" dirty="0">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or local area density value of 1, the image matches 100% irrespective of whatever the image is taken. </a:t>
            </a:r>
            <a:endParaRPr lang="en-US" sz="1800" dirty="0">
              <a:latin typeface="Times New Roman" panose="02020603050405020304" pitchFamily="18" charset="0"/>
              <a:ea typeface="SimSun" panose="02010600030101010101" pitchFamily="2" charset="-122"/>
            </a:endParaRPr>
          </a:p>
          <a:p>
            <a:r>
              <a:rPr lang="en-US" sz="1800" spc="-5" dirty="0">
                <a:latin typeface="Times New Roman" panose="02020603050405020304" pitchFamily="18" charset="0"/>
                <a:ea typeface="SimSun" panose="02010600030101010101" pitchFamily="2" charset="-122"/>
              </a:rPr>
              <a:t>I</a:t>
            </a:r>
            <a:r>
              <a:rPr lang="en-US" sz="1800" spc="-5" dirty="0">
                <a:effectLst/>
                <a:latin typeface="Times New Roman" panose="02020603050405020304" pitchFamily="18" charset="0"/>
                <a:ea typeface="SimSun" panose="02010600030101010101" pitchFamily="2" charset="-122"/>
              </a:rPr>
              <a:t>ncorporated a similarity threshold in the prediction code which prevented false predictions in case if the image to be predicted does not belong to training dataset.</a:t>
            </a:r>
            <a:endParaRPr lang="en-IN" sz="1800" spc="-5" dirty="0">
              <a:effectLst/>
              <a:latin typeface="Times New Roman" panose="02020603050405020304" pitchFamily="18" charset="0"/>
              <a:ea typeface="SimSun" panose="02010600030101010101" pitchFamily="2" charset="-122"/>
            </a:endParaRPr>
          </a:p>
          <a:p>
            <a:r>
              <a:rPr lang="en-US" sz="1800" spc="-5" dirty="0">
                <a:latin typeface="Times New Roman" panose="02020603050405020304" pitchFamily="18" charset="0"/>
                <a:ea typeface="SimSun" panose="02010600030101010101" pitchFamily="2" charset="-122"/>
              </a:rPr>
              <a:t>I</a:t>
            </a:r>
            <a:r>
              <a:rPr lang="en-US" sz="1800" spc="-5" dirty="0">
                <a:effectLst/>
                <a:latin typeface="Times New Roman" panose="02020603050405020304" pitchFamily="18" charset="0"/>
                <a:ea typeface="SimSun" panose="02010600030101010101" pitchFamily="2" charset="-122"/>
              </a:rPr>
              <a:t>f large number of columns remain active within a local area inhibition, the similarity between the images will be more and they appear to me similar. So, for the different class of images not to appear similar, the local area density must be as low as possible.</a:t>
            </a:r>
            <a:endParaRPr lang="en-IN" sz="1800" spc="-5" dirty="0">
              <a:effectLst/>
              <a:latin typeface="Times New Roman" panose="02020603050405020304" pitchFamily="18" charset="0"/>
              <a:ea typeface="SimSun" panose="02010600030101010101" pitchFamily="2" charset="-122"/>
            </a:endParaRPr>
          </a:p>
          <a:p>
            <a:pPr marL="0" indent="0">
              <a:buNone/>
            </a:pPr>
            <a:endParaRPr lang="en-IN" dirty="0"/>
          </a:p>
        </p:txBody>
      </p:sp>
    </p:spTree>
    <p:extLst>
      <p:ext uri="{BB962C8B-B14F-4D97-AF65-F5344CB8AC3E}">
        <p14:creationId xmlns:p14="http://schemas.microsoft.com/office/powerpoint/2010/main" val="348632734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F08D5-ABA4-40FE-8EDB-9AD3C036E7E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3839C8E-CA30-4429-8F89-2C41B95C4C33}"/>
              </a:ext>
            </a:extLst>
          </p:cNvPr>
          <p:cNvSpPr>
            <a:spLocks noGrp="1"/>
          </p:cNvSpPr>
          <p:nvPr>
            <p:ph idx="1"/>
          </p:nvPr>
        </p:nvSpPr>
        <p:spPr/>
        <p:txBody>
          <a:bodyPr>
            <a:normAutofit fontScale="85000" lnSpcReduction="20000"/>
          </a:bodyPr>
          <a:lstStyle/>
          <a:p>
            <a:r>
              <a:rPr lang="en-IN" dirty="0"/>
              <a:t>[1] 	J. </a:t>
            </a:r>
            <a:r>
              <a:rPr lang="en-IN" dirty="0" err="1"/>
              <a:t>Mnatzaganian</a:t>
            </a:r>
            <a:r>
              <a:rPr lang="en-IN" dirty="0"/>
              <a:t>, E. </a:t>
            </a:r>
            <a:r>
              <a:rPr lang="en-IN" dirty="0" err="1"/>
              <a:t>Fokoué</a:t>
            </a:r>
            <a:r>
              <a:rPr lang="en-IN" dirty="0"/>
              <a:t> and D. </a:t>
            </a:r>
            <a:r>
              <a:rPr lang="en-IN" dirty="0" err="1"/>
              <a:t>Kudithipudi</a:t>
            </a:r>
            <a:r>
              <a:rPr lang="en-IN" dirty="0"/>
              <a:t>, "frontiers in Robotics and AI," [Online]. Available: https://www.frontiersin.org/articles/10.3389/frobt.2016.00081/full.</a:t>
            </a:r>
          </a:p>
          <a:p>
            <a:r>
              <a:rPr lang="en-IN" dirty="0"/>
              <a:t>[2] 	"Wikipedia," [Online]. Available: https://en.wikipedia.org/wiki/MNIST_database.</a:t>
            </a:r>
          </a:p>
          <a:p>
            <a:r>
              <a:rPr lang="en-IN" dirty="0"/>
              <a:t>[3] 	D. </a:t>
            </a:r>
            <a:r>
              <a:rPr lang="en-IN" dirty="0" err="1"/>
              <a:t>Dobric</a:t>
            </a:r>
            <a:r>
              <a:rPr lang="en-IN" dirty="0"/>
              <a:t>, "</a:t>
            </a:r>
            <a:r>
              <a:rPr lang="en-IN" dirty="0" err="1"/>
              <a:t>Github</a:t>
            </a:r>
            <a:r>
              <a:rPr lang="en-IN" dirty="0"/>
              <a:t>," [Online]. Available: https://github.com/ddobric/neocortexapi-classification.</a:t>
            </a:r>
          </a:p>
          <a:p>
            <a:r>
              <a:rPr lang="en-IN" dirty="0"/>
              <a:t>[4] 	G. D, "How the brain might work: a hierarchical and temporal model for learning and recognition," Stanford University, Stanford, CA, USA, 2008.</a:t>
            </a:r>
          </a:p>
          <a:p>
            <a:r>
              <a:rPr lang="en-IN" dirty="0"/>
              <a:t>[5] 	J. Hawkins, S. Ahmad and D. Dubinsky, "Hierarchical Temporal Memory including HTM Cortical Learning". </a:t>
            </a:r>
          </a:p>
          <a:p>
            <a:r>
              <a:rPr lang="en-IN" dirty="0"/>
              <a:t>[6] 	"</a:t>
            </a:r>
            <a:r>
              <a:rPr lang="en-IN" dirty="0" err="1"/>
              <a:t>Numenta</a:t>
            </a:r>
            <a:r>
              <a:rPr lang="en-IN" dirty="0"/>
              <a:t>," [Online]. Available: https://numenta.com/resources/biological-and-machine-intelligence/spatial-pooling-algorithm/.</a:t>
            </a:r>
          </a:p>
          <a:p>
            <a:r>
              <a:rPr lang="en-IN" dirty="0"/>
              <a:t>[7] 	J. Hawkins and C. </a:t>
            </a:r>
            <a:r>
              <a:rPr lang="en-IN" dirty="0" err="1"/>
              <a:t>Maver</a:t>
            </a:r>
            <a:r>
              <a:rPr lang="en-IN" dirty="0"/>
              <a:t>, "Biological and Machine Intelligence," BAMI, 2019. [Online]. Available: https://numenta.com/assets/pdf/biological-and-machine-intelligence/BaMI-HTM-Overview.pdf.</a:t>
            </a:r>
          </a:p>
        </p:txBody>
      </p:sp>
    </p:spTree>
    <p:extLst>
      <p:ext uri="{BB962C8B-B14F-4D97-AF65-F5344CB8AC3E}">
        <p14:creationId xmlns:p14="http://schemas.microsoft.com/office/powerpoint/2010/main" val="62096842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887B-9857-454C-8A5E-71D01215ADFD}"/>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9ADA3AB9-9EFA-4520-86E7-DCCF06FAADC8}"/>
              </a:ext>
            </a:extLst>
          </p:cNvPr>
          <p:cNvSpPr>
            <a:spLocks noGrp="1"/>
          </p:cNvSpPr>
          <p:nvPr>
            <p:ph idx="1"/>
          </p:nvPr>
        </p:nvSpPr>
        <p:spPr/>
        <p:txBody>
          <a:bodyPr/>
          <a:lstStyle/>
          <a:p>
            <a:pPr marL="457200" indent="-457200" algn="l">
              <a:buFont typeface="Wingdings" panose="05000000000000000000" pitchFamily="2" charset="2"/>
              <a:buChar char="q"/>
            </a:pPr>
            <a:r>
              <a:rPr lang="en-US" dirty="0"/>
              <a:t>INTRODUCTION</a:t>
            </a:r>
          </a:p>
          <a:p>
            <a:pPr marL="457200" indent="-457200" algn="l">
              <a:buFont typeface="Wingdings" panose="05000000000000000000" pitchFamily="2" charset="2"/>
              <a:buChar char="q"/>
            </a:pPr>
            <a:r>
              <a:rPr lang="en-US" dirty="0"/>
              <a:t>HTM SPATIAL POOLER</a:t>
            </a:r>
          </a:p>
          <a:p>
            <a:pPr marL="457200" indent="-457200" algn="l">
              <a:buFont typeface="Wingdings" panose="05000000000000000000" pitchFamily="2" charset="2"/>
              <a:buChar char="q"/>
            </a:pPr>
            <a:r>
              <a:rPr lang="en-US" dirty="0"/>
              <a:t>IMAGE CLASSIFICATION</a:t>
            </a:r>
          </a:p>
          <a:p>
            <a:pPr marL="457200" indent="-457200" algn="l">
              <a:buFont typeface="Wingdings" panose="05000000000000000000" pitchFamily="2" charset="2"/>
              <a:buChar char="q"/>
            </a:pPr>
            <a:r>
              <a:rPr lang="en-US" dirty="0"/>
              <a:t>METHODOLOGY</a:t>
            </a:r>
          </a:p>
          <a:p>
            <a:pPr marL="457200" indent="-457200" algn="l">
              <a:buFont typeface="Wingdings" panose="05000000000000000000" pitchFamily="2" charset="2"/>
              <a:buChar char="q"/>
            </a:pPr>
            <a:r>
              <a:rPr lang="en-US" dirty="0"/>
              <a:t>IMPLEMENTATION </a:t>
            </a:r>
          </a:p>
          <a:p>
            <a:pPr marL="457200" indent="-457200" algn="l">
              <a:buFont typeface="Wingdings" panose="05000000000000000000" pitchFamily="2" charset="2"/>
              <a:buChar char="q"/>
            </a:pPr>
            <a:r>
              <a:rPr lang="en-US" dirty="0"/>
              <a:t>CONCLUSION</a:t>
            </a:r>
          </a:p>
          <a:p>
            <a:pPr marL="457200" indent="-457200" algn="l">
              <a:buFont typeface="Wingdings" panose="05000000000000000000" pitchFamily="2" charset="2"/>
              <a:buChar char="q"/>
            </a:pPr>
            <a:r>
              <a:rPr lang="en-US" dirty="0"/>
              <a:t>REFERENCE</a:t>
            </a:r>
          </a:p>
          <a:p>
            <a:endParaRPr lang="en-IN" dirty="0"/>
          </a:p>
        </p:txBody>
      </p:sp>
    </p:spTree>
    <p:extLst>
      <p:ext uri="{BB962C8B-B14F-4D97-AF65-F5344CB8AC3E}">
        <p14:creationId xmlns:p14="http://schemas.microsoft.com/office/powerpoint/2010/main" val="356813444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F062-64D5-4DF4-82CF-32E2D90FC56A}"/>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98892FF4-DF38-44E0-9C91-44AB1950C8A6}"/>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Image classification came into existence for decreasing the gap between the computer vision and human vision by training the computer with the data.</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Image classification is a challenge that puts a system's intellect to recognize the interpretation of visual information in an image and construct a model that can store such information to the test.</a:t>
            </a:r>
          </a:p>
          <a:p>
            <a:r>
              <a:rPr lang="en-US" sz="1800" dirty="0">
                <a:latin typeface="Times New Roman" panose="02020603050405020304" pitchFamily="18" charset="0"/>
                <a:ea typeface="SimSun" panose="02010600030101010101" pitchFamily="2" charset="-122"/>
              </a:rPr>
              <a:t>T</a:t>
            </a:r>
            <a:r>
              <a:rPr lang="en-US" sz="1800" dirty="0">
                <a:effectLst/>
                <a:latin typeface="Times New Roman" panose="02020603050405020304" pitchFamily="18" charset="0"/>
                <a:ea typeface="SimSun" panose="02010600030101010101" pitchFamily="2" charset="-122"/>
              </a:rPr>
              <a:t>he image classification and the prediction of images is done by evaluation of HTM parameters</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91668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F904-DD6F-416F-81D4-68B6308D8868}"/>
              </a:ext>
            </a:extLst>
          </p:cNvPr>
          <p:cNvSpPr>
            <a:spLocks noGrp="1"/>
          </p:cNvSpPr>
          <p:nvPr>
            <p:ph type="title"/>
          </p:nvPr>
        </p:nvSpPr>
        <p:spPr/>
        <p:txBody>
          <a:bodyPr/>
          <a:lstStyle/>
          <a:p>
            <a:r>
              <a:rPr lang="en-US" dirty="0"/>
              <a:t>HTM Spatial pooler</a:t>
            </a:r>
            <a:endParaRPr lang="en-IN" dirty="0"/>
          </a:p>
        </p:txBody>
      </p:sp>
      <p:sp>
        <p:nvSpPr>
          <p:cNvPr id="3" name="Content Placeholder 2">
            <a:extLst>
              <a:ext uri="{FF2B5EF4-FFF2-40B4-BE49-F238E27FC236}">
                <a16:creationId xmlns:a16="http://schemas.microsoft.com/office/drawing/2014/main" id="{9112C8A0-7B59-4686-9670-F8FAB45B2092}"/>
              </a:ext>
            </a:extLst>
          </p:cNvPr>
          <p:cNvSpPr>
            <a:spLocks noGrp="1"/>
          </p:cNvSpPr>
          <p:nvPr>
            <p:ph idx="1"/>
          </p:nvPr>
        </p:nvSpPr>
        <p:spPr>
          <a:xfrm>
            <a:off x="1154954" y="2603500"/>
            <a:ext cx="8825659" cy="2802218"/>
          </a:xfrm>
        </p:spPr>
        <p:txBody>
          <a:bodyPr>
            <a:noAutofit/>
          </a:bodyPr>
          <a:lstStyle/>
          <a:p>
            <a:pPr>
              <a:buFont typeface="Wingdings" panose="05000000000000000000" pitchFamily="2" charset="2"/>
              <a:buChar char="§"/>
            </a:pPr>
            <a:r>
              <a:rPr lang="en-US" dirty="0">
                <a:effectLst/>
                <a:latin typeface="Times New Roman" panose="02020603050405020304" pitchFamily="18" charset="0"/>
                <a:ea typeface="SimSun" panose="02010600030101010101" pitchFamily="2" charset="-122"/>
                <a:cs typeface="Times New Roman" panose="02020603050405020304" pitchFamily="18" charset="0"/>
              </a:rPr>
              <a:t>HTM is a machine learning technique inspired by the neocortex and developed to learn and anticipate sequences</a:t>
            </a:r>
          </a:p>
          <a:p>
            <a:pPr>
              <a:buFont typeface="Wingdings" panose="05000000000000000000" pitchFamily="2" charset="2"/>
              <a:buChar char="§"/>
            </a:pPr>
            <a:r>
              <a:rPr lang="en-US" dirty="0">
                <a:effectLst/>
                <a:latin typeface="Times New Roman" panose="02020603050405020304" pitchFamily="18" charset="0"/>
                <a:ea typeface="SimSun" panose="02010600030101010101" pitchFamily="2" charset="-122"/>
                <a:cs typeface="Times New Roman" panose="02020603050405020304" pitchFamily="18" charset="0"/>
              </a:rPr>
              <a:t>In an end-to-end HTM system, the SP transforms input patterns into SDRs in a continuous online fashion.</a:t>
            </a:r>
          </a:p>
          <a:p>
            <a:pPr>
              <a:buFont typeface="Wingdings" panose="05000000000000000000" pitchFamily="2" charset="2"/>
              <a:buChar char="§"/>
            </a:pPr>
            <a:r>
              <a:rPr lang="en-US" dirty="0">
                <a:latin typeface="Times New Roman" panose="02020603050405020304" pitchFamily="18" charset="0"/>
                <a:ea typeface="SimSun" panose="02010600030101010101" pitchFamily="2" charset="-122"/>
                <a:cs typeface="Times New Roman" panose="02020603050405020304" pitchFamily="18" charset="0"/>
              </a:rPr>
              <a:t>The HTM temporal memory learns temporal sequences of these SDRs  and do the predictions for future inputs.</a:t>
            </a:r>
          </a:p>
          <a:p>
            <a:pPr>
              <a:buFont typeface="Wingdings" panose="05000000000000000000" pitchFamily="2" charset="2"/>
              <a:buChar char="§"/>
            </a:pPr>
            <a:r>
              <a:rPr lang="en-US" dirty="0">
                <a:effectLst/>
                <a:latin typeface="Times New Roman" panose="02020603050405020304" pitchFamily="18" charset="0"/>
                <a:ea typeface="SimSun" panose="02010600030101010101" pitchFamily="2" charset="-122"/>
                <a:cs typeface="Times New Roman" panose="02020603050405020304" pitchFamily="18" charset="0"/>
              </a:rPr>
              <a:t>Different cells within a mini-column represent this feedforward input in different temporal contexts.</a:t>
            </a:r>
          </a:p>
          <a:p>
            <a:pPr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Cells in a mini-column share the same feedforward classical receptive field.</a:t>
            </a:r>
          </a:p>
          <a:p>
            <a:pPr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this way SP models common receptive field is learned from the input.</a:t>
            </a:r>
          </a:p>
          <a:p>
            <a:pPr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SP output define the activation of mini-columns in response to feedforward inputs.</a:t>
            </a:r>
          </a:p>
          <a:p>
            <a:pPr>
              <a:buFont typeface="Wingdings" panose="05000000000000000000" pitchFamily="2" charset="2"/>
              <a:buChar char="§"/>
            </a:pP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458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EC02-F9BF-48BA-9298-C89656173C98}"/>
              </a:ext>
            </a:extLst>
          </p:cNvPr>
          <p:cNvSpPr>
            <a:spLocks noGrp="1"/>
          </p:cNvSpPr>
          <p:nvPr>
            <p:ph type="title"/>
          </p:nvPr>
        </p:nvSpPr>
        <p:spPr/>
        <p:txBody>
          <a:bodyPr/>
          <a:lstStyle/>
          <a:p>
            <a:r>
              <a:rPr lang="en-IN" dirty="0"/>
              <a:t>Continuation</a:t>
            </a:r>
          </a:p>
        </p:txBody>
      </p:sp>
      <p:sp>
        <p:nvSpPr>
          <p:cNvPr id="3" name="Content Placeholder 2">
            <a:extLst>
              <a:ext uri="{FF2B5EF4-FFF2-40B4-BE49-F238E27FC236}">
                <a16:creationId xmlns:a16="http://schemas.microsoft.com/office/drawing/2014/main" id="{CB3293D4-211F-47FE-B5DD-307793B6A852}"/>
              </a:ext>
            </a:extLst>
          </p:cNvPr>
          <p:cNvSpPr>
            <a:spLocks noGrp="1"/>
          </p:cNvSpPr>
          <p:nvPr>
            <p:ph idx="1"/>
          </p:nvPr>
        </p:nvSpPr>
        <p:spPr/>
        <p:txBody>
          <a:bodyPr>
            <a:normAutofit/>
          </a:bodyPr>
          <a:lstStyle/>
          <a:p>
            <a:pPr marL="457200" indent="-457200" algn="l">
              <a:buFont typeface="Wingdings" panose="05000000000000000000" pitchFamily="2" charset="2"/>
              <a:buChar char="§"/>
            </a:pPr>
            <a:r>
              <a:rPr lang="en-US" dirty="0"/>
              <a:t>A signal layer in an HTM network is structured as a set of mini-columns, each mini-columns consist of a set of cells.</a:t>
            </a:r>
          </a:p>
          <a:p>
            <a:pPr marL="457200" indent="-457200" algn="l">
              <a:buFont typeface="Wingdings" panose="05000000000000000000" pitchFamily="2" charset="2"/>
              <a:buChar char="§"/>
            </a:pPr>
            <a:r>
              <a:rPr lang="en-US" dirty="0"/>
              <a:t>Each SP mini-column forms synaptic connections to a population of input neurons.</a:t>
            </a:r>
          </a:p>
          <a:p>
            <a:pPr marL="457200" indent="-457200" algn="l">
              <a:buFont typeface="Wingdings" panose="05000000000000000000" pitchFamily="2" charset="2"/>
              <a:buChar char="§"/>
            </a:pPr>
            <a:r>
              <a:rPr lang="en-US" dirty="0"/>
              <a:t>The dimensionality of the input space depends on the applications.</a:t>
            </a:r>
          </a:p>
          <a:p>
            <a:pPr marL="457200" indent="-457200" algn="l">
              <a:buFont typeface="Wingdings" panose="05000000000000000000" pitchFamily="2" charset="2"/>
              <a:buChar char="§"/>
            </a:pPr>
            <a:r>
              <a:rPr lang="en-US" dirty="0"/>
              <a:t>At any time, only a small fraction of the mini-columns with the most active inputs become active</a:t>
            </a:r>
            <a:endParaRPr lang="en-IN" dirty="0"/>
          </a:p>
        </p:txBody>
      </p:sp>
    </p:spTree>
    <p:extLst>
      <p:ext uri="{BB962C8B-B14F-4D97-AF65-F5344CB8AC3E}">
        <p14:creationId xmlns:p14="http://schemas.microsoft.com/office/powerpoint/2010/main" val="21189990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08B97-8A4F-4495-9C22-86E8EA4C6342}"/>
              </a:ext>
            </a:extLst>
          </p:cNvPr>
          <p:cNvSpPr>
            <a:spLocks noGrp="1"/>
          </p:cNvSpPr>
          <p:nvPr>
            <p:ph type="title"/>
          </p:nvPr>
        </p:nvSpPr>
        <p:spPr/>
        <p:txBody>
          <a:bodyPr>
            <a:normAutofit fontScale="90000"/>
          </a:bodyPr>
          <a:lstStyle/>
          <a:p>
            <a:r>
              <a:rPr lang="en-IN" sz="2800" dirty="0">
                <a:effectLst/>
                <a:latin typeface="Times New Roman" panose="02020603050405020304" pitchFamily="18" charset="0"/>
                <a:ea typeface="SimSun" panose="02010600030101010101" pitchFamily="2" charset="-122"/>
                <a:cs typeface="Times New Roman" panose="02020603050405020304" pitchFamily="18" charset="0"/>
              </a:rPr>
              <a:t>Continuation</a:t>
            </a:r>
            <a:br>
              <a:rPr lang="en-IN" sz="2800" dirty="0">
                <a:effectLst/>
                <a:latin typeface="Times New Roman" panose="02020603050405020304" pitchFamily="18" charset="0"/>
                <a:ea typeface="SimSun" panose="02010600030101010101" pitchFamily="2" charset="-122"/>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BF38D166-3814-4DF3-BB34-9A7277A21044}"/>
              </a:ext>
            </a:extLst>
          </p:cNvPr>
          <p:cNvSpPr>
            <a:spLocks noGrp="1"/>
          </p:cNvSpPr>
          <p:nvPr>
            <p:ph idx="1"/>
          </p:nvPr>
        </p:nvSpPr>
        <p:spPr/>
        <p:txBody>
          <a:bodyPr/>
          <a:lstStyle/>
          <a:p>
            <a:r>
              <a:rPr lang="en-US" dirty="0"/>
              <a:t>Depiction of HTM, showing the various levels of detail Source and typical HTM System</a:t>
            </a:r>
          </a:p>
          <a:p>
            <a:endParaRPr lang="en-IN" dirty="0"/>
          </a:p>
        </p:txBody>
      </p:sp>
      <p:pic>
        <p:nvPicPr>
          <p:cNvPr id="9" name="Content Placeholder 3" descr="Diagram, schematic&#10;&#10;Description automatically generated">
            <a:extLst>
              <a:ext uri="{FF2B5EF4-FFF2-40B4-BE49-F238E27FC236}">
                <a16:creationId xmlns:a16="http://schemas.microsoft.com/office/drawing/2014/main" id="{7568359C-12FE-419E-BD40-2C012E988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129" y="3429000"/>
            <a:ext cx="4258236" cy="2814142"/>
          </a:xfrm>
          <a:prstGeom prst="rect">
            <a:avLst/>
          </a:prstGeom>
        </p:spPr>
      </p:pic>
    </p:spTree>
    <p:extLst>
      <p:ext uri="{BB962C8B-B14F-4D97-AF65-F5344CB8AC3E}">
        <p14:creationId xmlns:p14="http://schemas.microsoft.com/office/powerpoint/2010/main" val="396325884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E852-45A0-4E3F-824D-A8191534EBAA}"/>
              </a:ext>
            </a:extLst>
          </p:cNvPr>
          <p:cNvSpPr>
            <a:spLocks noGrp="1"/>
          </p:cNvSpPr>
          <p:nvPr>
            <p:ph type="title"/>
          </p:nvPr>
        </p:nvSpPr>
        <p:spPr/>
        <p:txBody>
          <a:bodyPr/>
          <a:lstStyle/>
          <a:p>
            <a:r>
              <a:rPr lang="en-IN" dirty="0"/>
              <a:t>IMAGE CLASSIFICATION</a:t>
            </a:r>
          </a:p>
        </p:txBody>
      </p:sp>
      <p:sp>
        <p:nvSpPr>
          <p:cNvPr id="6" name="Content Placeholder 5">
            <a:extLst>
              <a:ext uri="{FF2B5EF4-FFF2-40B4-BE49-F238E27FC236}">
                <a16:creationId xmlns:a16="http://schemas.microsoft.com/office/drawing/2014/main" id="{A851F525-F0A3-42CD-A50D-B04E9B47FC59}"/>
              </a:ext>
            </a:extLst>
          </p:cNvPr>
          <p:cNvSpPr>
            <a:spLocks noGrp="1"/>
          </p:cNvSpPr>
          <p:nvPr>
            <p:ph idx="1"/>
          </p:nvPr>
        </p:nvSpPr>
        <p:spPr/>
        <p:txBody>
          <a:bodyPr/>
          <a:lstStyle/>
          <a:p>
            <a:r>
              <a:rPr lang="en-IN" dirty="0"/>
              <a:t>Fig shows the overview of typical HTM System which describes the reference to the methodology of image classification.</a:t>
            </a:r>
          </a:p>
        </p:txBody>
      </p:sp>
      <p:pic>
        <p:nvPicPr>
          <p:cNvPr id="7" name="Picture 6">
            <a:extLst>
              <a:ext uri="{FF2B5EF4-FFF2-40B4-BE49-F238E27FC236}">
                <a16:creationId xmlns:a16="http://schemas.microsoft.com/office/drawing/2014/main" id="{0AC48498-12DE-4A2B-8AF8-00D667A62BF8}"/>
              </a:ext>
            </a:extLst>
          </p:cNvPr>
          <p:cNvPicPr>
            <a:picLocks noChangeAspect="1"/>
          </p:cNvPicPr>
          <p:nvPr/>
        </p:nvPicPr>
        <p:blipFill>
          <a:blip r:embed="rId2"/>
          <a:stretch>
            <a:fillRect/>
          </a:stretch>
        </p:blipFill>
        <p:spPr>
          <a:xfrm>
            <a:off x="3733205" y="3826749"/>
            <a:ext cx="3398815" cy="1409822"/>
          </a:xfrm>
          <a:prstGeom prst="rect">
            <a:avLst/>
          </a:prstGeom>
        </p:spPr>
      </p:pic>
    </p:spTree>
    <p:extLst>
      <p:ext uri="{BB962C8B-B14F-4D97-AF65-F5344CB8AC3E}">
        <p14:creationId xmlns:p14="http://schemas.microsoft.com/office/powerpoint/2010/main" val="75514103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4832-DE1F-4ADE-9C65-4DB51DDCB5A5}"/>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4F78BC17-65E6-4F6A-8F6B-140176AFF05E}"/>
              </a:ext>
            </a:extLst>
          </p:cNvPr>
          <p:cNvSpPr>
            <a:spLocks noGrp="1"/>
          </p:cNvSpPr>
          <p:nvPr>
            <p:ph idx="1"/>
          </p:nvPr>
        </p:nvSpPr>
        <p:spPr>
          <a:xfrm>
            <a:off x="838200" y="2492187"/>
            <a:ext cx="10515600" cy="3711669"/>
          </a:xfrm>
        </p:spPr>
        <p:txBody>
          <a:bodyPr>
            <a:normAutofit/>
          </a:bodyPr>
          <a:lstStyle/>
          <a:p>
            <a:r>
              <a:rPr lang="en-IN" spc="-5" dirty="0">
                <a:effectLst/>
                <a:latin typeface="Times New Roman" panose="02020603050405020304" pitchFamily="18" charset="0"/>
                <a:ea typeface="SimSun" panose="02010600030101010101" pitchFamily="2" charset="-122"/>
              </a:rPr>
              <a:t>The dataset used in this project is MNIST images dataset.</a:t>
            </a:r>
          </a:p>
          <a:p>
            <a:r>
              <a:rPr lang="en-US" dirty="0">
                <a:effectLst/>
                <a:latin typeface="Times New Roman" panose="02020603050405020304" pitchFamily="18" charset="0"/>
                <a:ea typeface="SimSun" panose="02010600030101010101" pitchFamily="2" charset="-122"/>
              </a:rPr>
              <a:t>It is a large database of handwritten digits that contains 60,000 training images and 10,000 testing images and is commonly used for training various image processing systems. Following figure shows the sample of MNIST dataset</a:t>
            </a:r>
          </a:p>
          <a:p>
            <a:endParaRPr lang="en-IN" dirty="0"/>
          </a:p>
          <a:p>
            <a:endParaRPr lang="en-IN" dirty="0"/>
          </a:p>
        </p:txBody>
      </p:sp>
      <p:pic>
        <p:nvPicPr>
          <p:cNvPr id="4" name="Picture 3" descr="A picture containing table&#10;&#10;Description automatically generated">
            <a:extLst>
              <a:ext uri="{FF2B5EF4-FFF2-40B4-BE49-F238E27FC236}">
                <a16:creationId xmlns:a16="http://schemas.microsoft.com/office/drawing/2014/main" id="{FF3EE151-11D6-4725-AF3F-EEF4FDA2A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2731" y="4087905"/>
            <a:ext cx="2791198" cy="1864939"/>
          </a:xfrm>
          <a:prstGeom prst="rect">
            <a:avLst/>
          </a:prstGeom>
        </p:spPr>
      </p:pic>
    </p:spTree>
    <p:extLst>
      <p:ext uri="{BB962C8B-B14F-4D97-AF65-F5344CB8AC3E}">
        <p14:creationId xmlns:p14="http://schemas.microsoft.com/office/powerpoint/2010/main" val="331645405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22A0-A9AD-4765-8E1F-C3CCD284FADA}"/>
              </a:ext>
            </a:extLst>
          </p:cNvPr>
          <p:cNvSpPr>
            <a:spLocks noGrp="1"/>
          </p:cNvSpPr>
          <p:nvPr>
            <p:ph type="title"/>
          </p:nvPr>
        </p:nvSpPr>
        <p:spPr/>
        <p:txBody>
          <a:bodyPr/>
          <a:lstStyle/>
          <a:p>
            <a:r>
              <a:rPr lang="en-IN" dirty="0"/>
              <a:t>Continuation</a:t>
            </a:r>
          </a:p>
        </p:txBody>
      </p:sp>
      <p:sp>
        <p:nvSpPr>
          <p:cNvPr id="3" name="Content Placeholder 2">
            <a:extLst>
              <a:ext uri="{FF2B5EF4-FFF2-40B4-BE49-F238E27FC236}">
                <a16:creationId xmlns:a16="http://schemas.microsoft.com/office/drawing/2014/main" id="{16370ED2-1E24-46C0-BEDC-350F6AD4CE52}"/>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An HTM develops from the data that is given to it, as well as the presentation of that data</a:t>
            </a:r>
          </a:p>
          <a:p>
            <a:r>
              <a:rPr lang="en-US" sz="1800" dirty="0">
                <a:effectLst/>
                <a:latin typeface="Times New Roman" panose="02020603050405020304" pitchFamily="18" charset="0"/>
                <a:ea typeface="SimSun" panose="02010600030101010101" pitchFamily="2" charset="-122"/>
              </a:rPr>
              <a:t>An encoder converts arbitrary input into a format that an HTM can understand</a:t>
            </a:r>
            <a:endParaRPr lang="en-US" sz="1800" dirty="0">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The activation state ('0' or '1' for inactive and active, respectively) of the columns from the previous area in the HTM is represented by each bit in the SDR. The input is then used as feed forward input to HTM’s next area.</a:t>
            </a:r>
          </a:p>
          <a:p>
            <a:r>
              <a:rPr lang="en-IN" sz="1800" dirty="0">
                <a:effectLst/>
                <a:latin typeface="Times New Roman" panose="02020603050405020304" pitchFamily="18" charset="0"/>
                <a:ea typeface="SimSun" panose="02010600030101010101" pitchFamily="2" charset="-122"/>
              </a:rPr>
              <a:t>The Spatial Pooler transforms input patterns into SDRs in a continuous online fashion</a:t>
            </a:r>
            <a:endParaRPr lang="en-US" sz="1800" dirty="0">
              <a:latin typeface="Times New Roman" panose="02020603050405020304" pitchFamily="18" charset="0"/>
              <a:ea typeface="SimSun" panose="02010600030101010101" pitchFamily="2" charset="-122"/>
            </a:endParaRPr>
          </a:p>
          <a:p>
            <a:r>
              <a:rPr lang="en-IN" sz="1800" dirty="0">
                <a:effectLst/>
                <a:latin typeface="Times New Roman" panose="02020603050405020304" pitchFamily="18" charset="0"/>
                <a:ea typeface="SimSun" panose="02010600030101010101" pitchFamily="2" charset="-122"/>
              </a:rPr>
              <a:t>The HTM temporal memory learns temporal sequences of these SDRs and makes predictions for future inputs. </a:t>
            </a:r>
            <a:endParaRPr lang="en-US"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200576070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1328</TotalTime>
  <Words>1042</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Times New Roman</vt:lpstr>
      <vt:lpstr>Wingdings</vt:lpstr>
      <vt:lpstr>Wingdings 3</vt:lpstr>
      <vt:lpstr>Ion Boardroom</vt:lpstr>
      <vt:lpstr>ANALYSE IMAGE CLASSIFICATION OF MNIST DATASET</vt:lpstr>
      <vt:lpstr>Contents</vt:lpstr>
      <vt:lpstr>Introduction </vt:lpstr>
      <vt:lpstr>HTM Spatial pooler</vt:lpstr>
      <vt:lpstr>Continuation</vt:lpstr>
      <vt:lpstr>Continuation </vt:lpstr>
      <vt:lpstr>IMAGE CLASSIFICATION</vt:lpstr>
      <vt:lpstr>Methodology</vt:lpstr>
      <vt:lpstr>Continuation</vt:lpstr>
      <vt:lpstr>Continuation</vt:lpstr>
      <vt:lpstr>Implementation</vt:lpstr>
      <vt:lpstr>Continuation</vt:lpstr>
      <vt:lpstr>Results and Discussions</vt:lpstr>
      <vt:lpstr>Graphs </vt:lpstr>
      <vt:lpstr>Continuation</vt:lpstr>
      <vt:lpstr>Continuation</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IMAGE CLASSIFICATION OF MNIST DATASET</dc:title>
  <dc:creator>soundaryatalawai@outlook.com</dc:creator>
  <cp:lastModifiedBy>soundaryatalawai@outlook.com</cp:lastModifiedBy>
  <cp:revision>15</cp:revision>
  <dcterms:created xsi:type="dcterms:W3CDTF">2022-03-25T20:10:38Z</dcterms:created>
  <dcterms:modified xsi:type="dcterms:W3CDTF">2022-03-26T19:37:30Z</dcterms:modified>
</cp:coreProperties>
</file>