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0"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91581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423697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143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478364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2276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4060439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276661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0929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208310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27-03-2022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287540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416C6-815F-41A1-A1BC-0E6AE7E54E4D}"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01817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416C6-815F-41A1-A1BC-0E6AE7E54E4D}" type="datetimeFigureOut">
              <a:rPr lang="en-IN" smtClean="0"/>
              <a:t>27-03-2022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72998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416C6-815F-41A1-A1BC-0E6AE7E54E4D}" type="datetimeFigureOut">
              <a:rPr lang="en-IN" smtClean="0"/>
              <a:t>27-03-2022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34837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16C6-815F-41A1-A1BC-0E6AE7E54E4D}" type="datetimeFigureOut">
              <a:rPr lang="en-IN" smtClean="0"/>
              <a:t>27-03-2022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08998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4601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27-03-2022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5261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D416C6-815F-41A1-A1BC-0E6AE7E54E4D}" type="datetimeFigureOut">
              <a:rPr lang="en-IN" smtClean="0"/>
              <a:t>27-03-2022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3C507A-ABBB-41B1-A2EF-39ED6E4D191E}" type="slidenum">
              <a:rPr lang="en-IN" smtClean="0"/>
              <a:t>‹#›</a:t>
            </a:fld>
            <a:endParaRPr lang="en-IN"/>
          </a:p>
        </p:txBody>
      </p:sp>
    </p:spTree>
    <p:extLst>
      <p:ext uri="{BB962C8B-B14F-4D97-AF65-F5344CB8AC3E}">
        <p14:creationId xmlns:p14="http://schemas.microsoft.com/office/powerpoint/2010/main" val="2094474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8.png"/><Relationship Id="rId15" Type="http://schemas.openxmlformats.org/officeDocument/2006/relationships/image" Target="../media/image30.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4.png"/><Relationship Id="rId1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71D7-D08C-4E28-B451-E8A86AFE73E3}"/>
              </a:ext>
            </a:extLst>
          </p:cNvPr>
          <p:cNvSpPr>
            <a:spLocks noGrp="1"/>
          </p:cNvSpPr>
          <p:nvPr>
            <p:ph type="ctrTitle"/>
          </p:nvPr>
        </p:nvSpPr>
        <p:spPr>
          <a:xfrm>
            <a:off x="1825734" y="1828800"/>
            <a:ext cx="8915399" cy="1384917"/>
          </a:xfrm>
        </p:spPr>
        <p:txBody>
          <a:bodyPr>
            <a:noAutofit/>
          </a:bodyPr>
          <a:lstStyle/>
          <a:p>
            <a:pPr algn="ctr">
              <a:spcBef>
                <a:spcPts val="30"/>
              </a:spcBef>
            </a:pPr>
            <a:r>
              <a:rPr lang="en-US" sz="2800" dirty="0" err="1">
                <a:effectLst/>
                <a:latin typeface="Times New Roman" panose="02020603050405020304" pitchFamily="18" charset="0"/>
                <a:ea typeface="MS Mincho" panose="02020609040205080304" pitchFamily="49" charset="-128"/>
              </a:rPr>
              <a:t>Analyse</a:t>
            </a:r>
            <a:r>
              <a:rPr lang="en-US" sz="2800" dirty="0">
                <a:effectLst/>
                <a:latin typeface="Times New Roman" panose="02020603050405020304" pitchFamily="18" charset="0"/>
                <a:ea typeface="MS Mincho" panose="02020609040205080304" pitchFamily="49" charset="-128"/>
              </a:rPr>
              <a:t> Image Classification of</a:t>
            </a:r>
            <a:br>
              <a:rPr lang="en-US" sz="2800" dirty="0">
                <a:effectLst/>
                <a:latin typeface="Times New Roman" panose="02020603050405020304" pitchFamily="18" charset="0"/>
                <a:ea typeface="MS Mincho" panose="02020609040205080304" pitchFamily="49" charset="-128"/>
              </a:rPr>
            </a:br>
            <a:r>
              <a:rPr lang="en-IN" sz="2800" dirty="0">
                <a:latin typeface="Times New Roman" panose="02020603050405020304" pitchFamily="18" charset="0"/>
                <a:ea typeface="MS Mincho" panose="02020609040205080304" pitchFamily="49" charset="-128"/>
              </a:rPr>
              <a:t>  </a:t>
            </a:r>
            <a:r>
              <a:rPr lang="en-US" sz="2800" dirty="0">
                <a:latin typeface="Times New Roman" panose="02020603050405020304" pitchFamily="18" charset="0"/>
                <a:ea typeface="MS Mincho" panose="02020609040205080304" pitchFamily="49" charset="-128"/>
              </a:rPr>
              <a:t>MNIST</a:t>
            </a:r>
            <a:r>
              <a:rPr lang="en-US" sz="2800" dirty="0">
                <a:effectLst/>
                <a:latin typeface="Times New Roman" panose="02020603050405020304" pitchFamily="18" charset="0"/>
                <a:ea typeface="MS Mincho" panose="02020609040205080304" pitchFamily="49" charset="-128"/>
              </a:rPr>
              <a:t> </a:t>
            </a:r>
            <a:r>
              <a:rPr lang="en-US" sz="2800" dirty="0" err="1">
                <a:effectLst/>
                <a:latin typeface="Times New Roman" panose="02020603050405020304" pitchFamily="18" charset="0"/>
                <a:ea typeface="MS Mincho" panose="02020609040205080304" pitchFamily="49" charset="-128"/>
              </a:rPr>
              <a:t>Datatset</a:t>
            </a:r>
            <a:br>
              <a:rPr lang="en-IN" sz="2800" i="1" dirty="0">
                <a:effectLst/>
                <a:latin typeface="Times New Roman" panose="02020603050405020304" pitchFamily="18" charset="0"/>
                <a:ea typeface="MS Mincho" panose="02020609040205080304" pitchFamily="49" charset="-128"/>
              </a:rPr>
            </a:br>
            <a:endParaRPr lang="en-IN" sz="2800" i="1" dirty="0"/>
          </a:p>
        </p:txBody>
      </p:sp>
      <p:sp>
        <p:nvSpPr>
          <p:cNvPr id="3" name="Subtitle 2">
            <a:extLst>
              <a:ext uri="{FF2B5EF4-FFF2-40B4-BE49-F238E27FC236}">
                <a16:creationId xmlns:a16="http://schemas.microsoft.com/office/drawing/2014/main" id="{8D9E76F2-2CC5-4EB2-A6A8-3A91E0587770}"/>
              </a:ext>
            </a:extLst>
          </p:cNvPr>
          <p:cNvSpPr>
            <a:spLocks noGrp="1"/>
          </p:cNvSpPr>
          <p:nvPr>
            <p:ph type="subTitle" idx="1"/>
          </p:nvPr>
        </p:nvSpPr>
        <p:spPr>
          <a:xfrm>
            <a:off x="1745834" y="4091581"/>
            <a:ext cx="8915399" cy="1812081"/>
          </a:xfrm>
        </p:spPr>
        <p:txBody>
          <a:bodyPr>
            <a:normAutofit fontScale="92500" lnSpcReduction="10000"/>
          </a:bodyPr>
          <a:lstStyle/>
          <a:p>
            <a:r>
              <a:rPr lang="en-IN" dirty="0">
                <a:solidFill>
                  <a:schemeClr val="tx1"/>
                </a:solidFill>
                <a:latin typeface="Times New Roman" panose="02020603050405020304" pitchFamily="18" charset="0"/>
                <a:cs typeface="Times New Roman" panose="02020603050405020304" pitchFamily="18" charset="0"/>
              </a:rPr>
              <a:t>Team Name : </a:t>
            </a:r>
            <a:r>
              <a:rPr lang="en-IN" dirty="0" err="1">
                <a:solidFill>
                  <a:schemeClr val="tx1"/>
                </a:solidFill>
                <a:latin typeface="Times New Roman" panose="02020603050405020304" pitchFamily="18" charset="0"/>
                <a:cs typeface="Times New Roman" panose="02020603050405020304" pitchFamily="18" charset="0"/>
              </a:rPr>
              <a:t>CodeCube</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Team Members:</a:t>
            </a:r>
          </a:p>
          <a:p>
            <a:r>
              <a:rPr lang="en-IN" dirty="0" err="1">
                <a:solidFill>
                  <a:schemeClr val="tx1"/>
                </a:solidFill>
                <a:latin typeface="Times New Roman" panose="02020603050405020304" pitchFamily="18" charset="0"/>
                <a:cs typeface="Times New Roman" panose="02020603050405020304" pitchFamily="18" charset="0"/>
              </a:rPr>
              <a:t>Alam</a:t>
            </a:r>
            <a:r>
              <a:rPr lang="en-IN" dirty="0">
                <a:solidFill>
                  <a:schemeClr val="tx1"/>
                </a:solidFill>
                <a:latin typeface="Times New Roman" panose="02020603050405020304" pitchFamily="18" charset="0"/>
                <a:cs typeface="Times New Roman" panose="02020603050405020304" pitchFamily="18" charset="0"/>
              </a:rPr>
              <a:t> Sher Khan (Matriculation Number: 1387324)</a:t>
            </a:r>
          </a:p>
          <a:p>
            <a:r>
              <a:rPr lang="en-IN" dirty="0">
                <a:solidFill>
                  <a:schemeClr val="tx1"/>
                </a:solidFill>
                <a:latin typeface="Times New Roman" panose="02020603050405020304" pitchFamily="18" charset="0"/>
                <a:cs typeface="Times New Roman" panose="02020603050405020304" pitchFamily="18" charset="0"/>
              </a:rPr>
              <a:t>Aiman Zehra (Matriculation Number: 1388996)</a:t>
            </a:r>
          </a:p>
          <a:p>
            <a:r>
              <a:rPr lang="en-IN" dirty="0">
                <a:solidFill>
                  <a:schemeClr val="tx1"/>
                </a:solidFill>
                <a:latin typeface="Times New Roman" panose="02020603050405020304" pitchFamily="18" charset="0"/>
                <a:cs typeface="Times New Roman" panose="02020603050405020304" pitchFamily="18" charset="0"/>
              </a:rPr>
              <a:t>Soundarya </a:t>
            </a:r>
            <a:r>
              <a:rPr lang="en-IN" dirty="0" err="1">
                <a:solidFill>
                  <a:schemeClr val="tx1"/>
                </a:solidFill>
                <a:latin typeface="Times New Roman" panose="02020603050405020304" pitchFamily="18" charset="0"/>
                <a:cs typeface="Times New Roman" panose="02020603050405020304" pitchFamily="18" charset="0"/>
              </a:rPr>
              <a:t>Talawai</a:t>
            </a:r>
            <a:r>
              <a:rPr lang="en-IN" dirty="0">
                <a:solidFill>
                  <a:schemeClr val="tx1"/>
                </a:solidFill>
                <a:latin typeface="Times New Roman" panose="02020603050405020304" pitchFamily="18" charset="0"/>
                <a:cs typeface="Times New Roman" panose="02020603050405020304" pitchFamily="18" charset="0"/>
              </a:rPr>
              <a:t> (Matriculation Number: 1390133)</a:t>
            </a:r>
          </a:p>
        </p:txBody>
      </p:sp>
      <p:pic>
        <p:nvPicPr>
          <p:cNvPr id="4" name="Picture 3">
            <a:extLst>
              <a:ext uri="{FF2B5EF4-FFF2-40B4-BE49-F238E27FC236}">
                <a16:creationId xmlns:a16="http://schemas.microsoft.com/office/drawing/2014/main" id="{D75855A0-29F7-49DE-AEA3-2A48B168A3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5322" y="0"/>
            <a:ext cx="3221355" cy="1310640"/>
          </a:xfrm>
          <a:prstGeom prst="rect">
            <a:avLst/>
          </a:prstGeom>
          <a:noFill/>
        </p:spPr>
      </p:pic>
    </p:spTree>
    <p:extLst>
      <p:ext uri="{BB962C8B-B14F-4D97-AF65-F5344CB8AC3E}">
        <p14:creationId xmlns:p14="http://schemas.microsoft.com/office/powerpoint/2010/main" val="123778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9C40F-BD78-4420-9072-48455D4E84B2}"/>
              </a:ext>
            </a:extLst>
          </p:cNvPr>
          <p:cNvSpPr>
            <a:spLocks noGrp="1"/>
          </p:cNvSpPr>
          <p:nvPr>
            <p:ph type="title"/>
          </p:nvPr>
        </p:nvSpPr>
        <p:spPr>
          <a:xfrm>
            <a:off x="182880" y="168856"/>
            <a:ext cx="11847195" cy="796291"/>
          </a:xfrm>
        </p:spPr>
        <p:txBody>
          <a:bodyPr>
            <a:normAutofit/>
          </a:bodyPr>
          <a:lstStyle/>
          <a:p>
            <a:pPr algn="ct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Similarity between Images of Same Label</a:t>
            </a:r>
          </a:p>
        </p:txBody>
      </p:sp>
      <p:sp>
        <p:nvSpPr>
          <p:cNvPr id="30" name="Rectangle 2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BB1F2D7-9B7B-4424-9420-3FF69095FB98}"/>
              </a:ext>
            </a:extLst>
          </p:cNvPr>
          <p:cNvSpPr>
            <a:spLocks noGrp="1"/>
          </p:cNvSpPr>
          <p:nvPr>
            <p:ph idx="1"/>
          </p:nvPr>
        </p:nvSpPr>
        <p:spPr>
          <a:xfrm>
            <a:off x="519017" y="1546606"/>
            <a:ext cx="3650278" cy="3759253"/>
          </a:xfrm>
        </p:spPr>
        <p:txBody>
          <a:bodyPr>
            <a:normAutofit/>
          </a:bodyPr>
          <a:lstStyle/>
          <a:p>
            <a:r>
              <a:rPr lang="en-US" sz="1700" i="1" dirty="0">
                <a:effectLst/>
                <a:latin typeface="Times New Roman" panose="02020603050405020304" pitchFamily="18" charset="0"/>
                <a:ea typeface="SimSun" panose="02010600030101010101" pitchFamily="2" charset="-122"/>
              </a:rPr>
              <a:t>Micro Similarity of Images in Label </a:t>
            </a:r>
          </a:p>
          <a:p>
            <a:pPr marL="0" indent="0">
              <a:buNone/>
            </a:pPr>
            <a:endParaRPr lang="en-US" sz="1700" i="1" dirty="0">
              <a:effectLst/>
              <a:latin typeface="Times New Roman" panose="02020603050405020304" pitchFamily="18" charset="0"/>
              <a:ea typeface="SimSun" panose="02010600030101010101" pitchFamily="2" charset="-122"/>
            </a:endParaRPr>
          </a:p>
          <a:p>
            <a:pPr marL="0" indent="0">
              <a:buNone/>
            </a:pPr>
            <a:r>
              <a:rPr lang="en-IN" sz="1700" dirty="0">
                <a:latin typeface="Times New Roman" panose="02020603050405020304" pitchFamily="18" charset="0"/>
                <a:cs typeface="Times New Roman" panose="02020603050405020304" pitchFamily="18" charset="0"/>
              </a:rPr>
              <a:t>Steps 1:  Set the HTM Parameters (i.e.)</a:t>
            </a:r>
          </a:p>
          <a:p>
            <a:pPr marL="0" indent="0">
              <a:buNone/>
            </a:pP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PotentialRadius</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GlobalInhibition</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LocalAreaDensity</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InputDimension</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ColumnDimension</a:t>
            </a:r>
            <a:endParaRPr lang="en-IN" sz="1700" dirty="0">
              <a:latin typeface="Times New Roman" panose="02020603050405020304" pitchFamily="18" charset="0"/>
              <a:cs typeface="Times New Roman" panose="02020603050405020304" pitchFamily="18" charset="0"/>
            </a:endParaRPr>
          </a:p>
          <a:p>
            <a:pPr marL="0" indent="0">
              <a:buNone/>
            </a:pPr>
            <a:endParaRPr lang="en-IN" sz="1700" dirty="0"/>
          </a:p>
          <a:p>
            <a:pPr marL="0" indent="0">
              <a:spcBef>
                <a:spcPts val="0"/>
              </a:spcBef>
              <a:buNone/>
            </a:pPr>
            <a:r>
              <a:rPr lang="en-IN" sz="1700" dirty="0">
                <a:latin typeface="Times New Roman" panose="02020603050405020304" pitchFamily="18" charset="0"/>
                <a:cs typeface="Times New Roman" panose="02020603050405020304" pitchFamily="18" charset="0"/>
              </a:rPr>
              <a:t>Steps 2:  Run the Application in Visual </a:t>
            </a:r>
          </a:p>
          <a:p>
            <a:pPr marL="0" indent="0">
              <a:spcBef>
                <a:spcPts val="0"/>
              </a:spcBef>
              <a:buNone/>
            </a:pPr>
            <a:r>
              <a:rPr lang="en-IN" sz="1700" dirty="0">
                <a:latin typeface="Times New Roman" panose="02020603050405020304" pitchFamily="18" charset="0"/>
                <a:cs typeface="Times New Roman" panose="02020603050405020304" pitchFamily="18" charset="0"/>
              </a:rPr>
              <a:t>Studio to find the correlation matrix</a:t>
            </a:r>
            <a:endParaRPr lang="en-IN" sz="1700" dirty="0"/>
          </a:p>
        </p:txBody>
      </p:sp>
      <p:sp>
        <p:nvSpPr>
          <p:cNvPr id="3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background pattern&#10;&#10;Description automatically generated">
            <a:extLst>
              <a:ext uri="{FF2B5EF4-FFF2-40B4-BE49-F238E27FC236}">
                <a16:creationId xmlns:a16="http://schemas.microsoft.com/office/drawing/2014/main" id="{7C9154CA-62F0-4150-BF3C-7394686581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5692" y="2421468"/>
            <a:ext cx="3089910" cy="452120"/>
          </a:xfrm>
          <a:prstGeom prst="rect">
            <a:avLst/>
          </a:prstGeom>
          <a:noFill/>
          <a:ln>
            <a:noFill/>
          </a:ln>
        </p:spPr>
      </p:pic>
      <p:pic>
        <p:nvPicPr>
          <p:cNvPr id="15" name="Picture 14" descr="A picture containing background pattern&#10;&#10;Description automatically generated">
            <a:extLst>
              <a:ext uri="{FF2B5EF4-FFF2-40B4-BE49-F238E27FC236}">
                <a16:creationId xmlns:a16="http://schemas.microsoft.com/office/drawing/2014/main" id="{DF7F797F-F05E-40CC-AA0B-70AC8B3EC0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5692" y="3650338"/>
            <a:ext cx="3089910" cy="452120"/>
          </a:xfrm>
          <a:prstGeom prst="rect">
            <a:avLst/>
          </a:prstGeom>
          <a:noFill/>
          <a:ln>
            <a:noFill/>
          </a:ln>
        </p:spPr>
      </p:pic>
      <p:pic>
        <p:nvPicPr>
          <p:cNvPr id="16" name="Picture 15" descr="A picture containing background pattern&#10;&#10;Description automatically generated">
            <a:extLst>
              <a:ext uri="{FF2B5EF4-FFF2-40B4-BE49-F238E27FC236}">
                <a16:creationId xmlns:a16="http://schemas.microsoft.com/office/drawing/2014/main" id="{E068A3ED-0A28-47BC-8159-743C0C2BF8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35692" y="4957158"/>
            <a:ext cx="3089910" cy="452120"/>
          </a:xfrm>
          <a:prstGeom prst="rect">
            <a:avLst/>
          </a:prstGeom>
          <a:noFill/>
          <a:ln>
            <a:noFill/>
          </a:ln>
        </p:spPr>
      </p:pic>
      <p:sp>
        <p:nvSpPr>
          <p:cNvPr id="18" name="TextBox 17">
            <a:extLst>
              <a:ext uri="{FF2B5EF4-FFF2-40B4-BE49-F238E27FC236}">
                <a16:creationId xmlns:a16="http://schemas.microsoft.com/office/drawing/2014/main" id="{FD5B6123-5CA5-4800-8190-D329B54A9676}"/>
              </a:ext>
            </a:extLst>
          </p:cNvPr>
          <p:cNvSpPr txBox="1"/>
          <p:nvPr/>
        </p:nvSpPr>
        <p:spPr>
          <a:xfrm>
            <a:off x="6523578" y="1393999"/>
            <a:ext cx="5149405" cy="830997"/>
          </a:xfrm>
          <a:prstGeom prst="rect">
            <a:avLst/>
          </a:prstGeom>
          <a:noFill/>
        </p:spPr>
        <p:txBody>
          <a:bodyPr wrap="square">
            <a:spAutoFit/>
          </a:bodyPr>
          <a:lstStyle/>
          <a:p>
            <a:pPr algn="just"/>
            <a:r>
              <a:rPr lang="en-US" sz="1600" i="1" dirty="0">
                <a:effectLst/>
                <a:latin typeface="Times New Roman" panose="02020603050405020304" pitchFamily="18" charset="0"/>
                <a:ea typeface="SimSun" panose="02010600030101010101" pitchFamily="2" charset="-122"/>
              </a:rPr>
              <a:t>Images used in the training:</a:t>
            </a:r>
            <a:endParaRPr lang="en-IN" sz="1600" i="1"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a:p>
            <a:pPr algn="just"/>
            <a:r>
              <a:rPr lang="en-US" sz="1600" b="1" dirty="0">
                <a:effectLst/>
                <a:latin typeface="Times New Roman" panose="02020603050405020304" pitchFamily="18" charset="0"/>
                <a:ea typeface="SimSun" panose="02010600030101010101" pitchFamily="2" charset="-122"/>
              </a:rPr>
              <a:t>Label ‘Nine’</a:t>
            </a:r>
            <a:endParaRPr lang="en-IN" sz="1600" dirty="0">
              <a:effectLst/>
              <a:latin typeface="Times New Roman" panose="02020603050405020304" pitchFamily="18" charset="0"/>
              <a:ea typeface="SimSun" panose="02010600030101010101" pitchFamily="2" charset="-122"/>
            </a:endParaRPr>
          </a:p>
        </p:txBody>
      </p:sp>
      <p:sp>
        <p:nvSpPr>
          <p:cNvPr id="20" name="TextBox 19">
            <a:extLst>
              <a:ext uri="{FF2B5EF4-FFF2-40B4-BE49-F238E27FC236}">
                <a16:creationId xmlns:a16="http://schemas.microsoft.com/office/drawing/2014/main" id="{F8B8720C-354C-4C0A-A6D4-14FEC04027CE}"/>
              </a:ext>
            </a:extLst>
          </p:cNvPr>
          <p:cNvSpPr txBox="1"/>
          <p:nvPr/>
        </p:nvSpPr>
        <p:spPr>
          <a:xfrm>
            <a:off x="6523578" y="3174631"/>
            <a:ext cx="1356064" cy="338554"/>
          </a:xfrm>
          <a:prstGeom prst="rect">
            <a:avLst/>
          </a:prstGeom>
          <a:noFill/>
        </p:spPr>
        <p:txBody>
          <a:bodyPr wrap="square">
            <a:spAutoFit/>
          </a:bodyPr>
          <a:lstStyle/>
          <a:p>
            <a:pPr algn="just"/>
            <a:r>
              <a:rPr lang="en-US" sz="1600" b="1" dirty="0">
                <a:effectLst/>
                <a:latin typeface="Times New Roman" panose="02020603050405020304" pitchFamily="18" charset="0"/>
                <a:ea typeface="SimSun" panose="02010600030101010101" pitchFamily="2" charset="-122"/>
              </a:rPr>
              <a:t>Label ‘One’          </a:t>
            </a:r>
            <a:endParaRPr lang="en-IN" sz="1600" dirty="0">
              <a:effectLst/>
              <a:latin typeface="Times New Roman" panose="02020603050405020304" pitchFamily="18" charset="0"/>
              <a:ea typeface="SimSun" panose="02010600030101010101" pitchFamily="2" charset="-122"/>
            </a:endParaRPr>
          </a:p>
        </p:txBody>
      </p:sp>
      <p:sp>
        <p:nvSpPr>
          <p:cNvPr id="22" name="TextBox 21">
            <a:extLst>
              <a:ext uri="{FF2B5EF4-FFF2-40B4-BE49-F238E27FC236}">
                <a16:creationId xmlns:a16="http://schemas.microsoft.com/office/drawing/2014/main" id="{0148FC8B-5CEF-400D-A6C4-A6D4276ECCB9}"/>
              </a:ext>
            </a:extLst>
          </p:cNvPr>
          <p:cNvSpPr txBox="1"/>
          <p:nvPr/>
        </p:nvSpPr>
        <p:spPr>
          <a:xfrm>
            <a:off x="6523578" y="4540654"/>
            <a:ext cx="1356064" cy="338554"/>
          </a:xfrm>
          <a:prstGeom prst="rect">
            <a:avLst/>
          </a:prstGeom>
          <a:noFill/>
        </p:spPr>
        <p:txBody>
          <a:bodyPr wrap="square">
            <a:spAutoFit/>
          </a:bodyPr>
          <a:lstStyle/>
          <a:p>
            <a:pPr algn="just"/>
            <a:r>
              <a:rPr lang="en-US" sz="1600" b="1" dirty="0">
                <a:effectLst/>
                <a:latin typeface="Times New Roman" panose="02020603050405020304" pitchFamily="18" charset="0"/>
                <a:ea typeface="SimSun" panose="02010600030101010101" pitchFamily="2" charset="-122"/>
              </a:rPr>
              <a:t>Label ‘Zero’</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81263517"/>
      </p:ext>
    </p:extLst>
  </p:cSld>
  <p:clrMapOvr>
    <a:masterClrMapping/>
  </p:clrMapOvr>
  <mc:AlternateContent xmlns:mc="http://schemas.openxmlformats.org/markup-compatibility/2006" xmlns:p14="http://schemas.microsoft.com/office/powerpoint/2010/main">
    <mc:Choice Requires="p14">
      <p:transition spd="slow" p14:dur="2000" advTm="1008"/>
    </mc:Choice>
    <mc:Fallback xmlns="">
      <p:transition spd="slow" advTm="10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2878-E7EF-4814-A386-EBD3D682EC71}"/>
              </a:ext>
            </a:extLst>
          </p:cNvPr>
          <p:cNvSpPr>
            <a:spLocks noGrp="1"/>
          </p:cNvSpPr>
          <p:nvPr>
            <p:ph type="title"/>
          </p:nvPr>
        </p:nvSpPr>
        <p:spPr>
          <a:xfrm>
            <a:off x="352425" y="0"/>
            <a:ext cx="10696575" cy="576040"/>
          </a:xfrm>
        </p:spPr>
        <p:txBody>
          <a:bodyPr>
            <a:noAutofit/>
          </a:bodyPr>
          <a:lstStyle/>
          <a:p>
            <a:pPr algn="ctr"/>
            <a:r>
              <a:rPr lang="en-IN" sz="2800" dirty="0">
                <a:latin typeface="Times New Roman" panose="02020603050405020304" pitchFamily="18" charset="0"/>
                <a:cs typeface="Times New Roman" panose="02020603050405020304" pitchFamily="18" charset="0"/>
              </a:rPr>
              <a:t>Correlation Matrix </a:t>
            </a:r>
          </a:p>
        </p:txBody>
      </p:sp>
      <p:sp>
        <p:nvSpPr>
          <p:cNvPr id="4" name="Content Placeholder 3">
            <a:extLst>
              <a:ext uri="{FF2B5EF4-FFF2-40B4-BE49-F238E27FC236}">
                <a16:creationId xmlns:a16="http://schemas.microsoft.com/office/drawing/2014/main" id="{2587B8A6-A0CD-41A6-8951-7289D06E64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D15D8AD-0647-4C62-B0E2-0FDAE28562ED}"/>
              </a:ext>
            </a:extLst>
          </p:cNvPr>
          <p:cNvPicPr>
            <a:picLocks noChangeAspect="1"/>
          </p:cNvPicPr>
          <p:nvPr/>
        </p:nvPicPr>
        <p:blipFill>
          <a:blip r:embed="rId2"/>
          <a:stretch>
            <a:fillRect/>
          </a:stretch>
        </p:blipFill>
        <p:spPr>
          <a:xfrm>
            <a:off x="1030223" y="1083076"/>
            <a:ext cx="10474389" cy="5459767"/>
          </a:xfrm>
          <a:prstGeom prst="rect">
            <a:avLst/>
          </a:prstGeom>
        </p:spPr>
      </p:pic>
    </p:spTree>
    <p:extLst>
      <p:ext uri="{BB962C8B-B14F-4D97-AF65-F5344CB8AC3E}">
        <p14:creationId xmlns:p14="http://schemas.microsoft.com/office/powerpoint/2010/main" val="2418068597"/>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7277-6512-4A37-9A10-A0FCCB4FE9A0}"/>
              </a:ext>
            </a:extLst>
          </p:cNvPr>
          <p:cNvSpPr>
            <a:spLocks noGrp="1"/>
          </p:cNvSpPr>
          <p:nvPr>
            <p:ph type="title"/>
          </p:nvPr>
        </p:nvSpPr>
        <p:spPr>
          <a:xfrm>
            <a:off x="196379" y="90711"/>
            <a:ext cx="11799241" cy="459706"/>
          </a:xfrm>
        </p:spPr>
        <p:txBody>
          <a:bodyPr>
            <a:normAutofit fontScale="90000"/>
          </a:bodyPr>
          <a:lstStyle/>
          <a:p>
            <a:pPr algn="ctr">
              <a:lnSpc>
                <a:spcPct val="90000"/>
              </a:lnSpc>
            </a:pPr>
            <a:r>
              <a:rPr lang="en-IN" sz="2400" dirty="0">
                <a:latin typeface="Times New Roman" panose="02020603050405020304" pitchFamily="18" charset="0"/>
                <a:cs typeface="Times New Roman" panose="02020603050405020304" pitchFamily="18" charset="0"/>
              </a:rPr>
              <a:t>Graphical Representation of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Micro Similarity of Images in Label ‘Nine’ and ‘Zero’ </a:t>
            </a:r>
            <a:br>
              <a:rPr lang="en-IN" sz="1800" dirty="0">
                <a:effectLst/>
                <a:latin typeface="Times New Roman" panose="02020603050405020304" pitchFamily="18" charset="0"/>
                <a:ea typeface="SimSun" panose="02010600030101010101" pitchFamily="2" charset="-122"/>
              </a:rPr>
            </a:br>
            <a:endParaRPr lang="en-IN" sz="1800" dirty="0"/>
          </a:p>
        </p:txBody>
      </p:sp>
      <p:pic>
        <p:nvPicPr>
          <p:cNvPr id="19" name="Content Placeholder 18" descr="Chart, line chart&#10;&#10;Description automatically generated">
            <a:extLst>
              <a:ext uri="{FF2B5EF4-FFF2-40B4-BE49-F238E27FC236}">
                <a16:creationId xmlns:a16="http://schemas.microsoft.com/office/drawing/2014/main" id="{CD1869F7-BE1D-4B9B-B0DE-5A1880370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79" y="710213"/>
            <a:ext cx="5762095" cy="4891597"/>
          </a:xfrm>
        </p:spPr>
      </p:pic>
      <p:pic>
        <p:nvPicPr>
          <p:cNvPr id="15" name="Content Placeholder 14" descr="Chart, line chart&#10;&#10;Description automatically generated">
            <a:extLst>
              <a:ext uri="{FF2B5EF4-FFF2-40B4-BE49-F238E27FC236}">
                <a16:creationId xmlns:a16="http://schemas.microsoft.com/office/drawing/2014/main" id="{80ABA7EB-B0BB-4A27-B822-3D3962802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474" y="710212"/>
            <a:ext cx="6233526" cy="4891597"/>
          </a:xfrm>
          <a:prstGeom prst="rect">
            <a:avLst/>
          </a:prstGeom>
        </p:spPr>
      </p:pic>
    </p:spTree>
    <p:extLst>
      <p:ext uri="{BB962C8B-B14F-4D97-AF65-F5344CB8AC3E}">
        <p14:creationId xmlns:p14="http://schemas.microsoft.com/office/powerpoint/2010/main" val="376066222"/>
      </p:ext>
    </p:extLst>
  </p:cSld>
  <p:clrMapOvr>
    <a:masterClrMapping/>
  </p:clrMapOvr>
  <mc:AlternateContent xmlns:mc="http://schemas.openxmlformats.org/markup-compatibility/2006" xmlns:p14="http://schemas.microsoft.com/office/powerpoint/2010/main">
    <mc:Choice Requires="p14">
      <p:transition spd="slow" p14:dur="2000" advTm="660"/>
    </mc:Choice>
    <mc:Fallback xmlns="">
      <p:transition spd="slow" advTm="6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B217-8CF1-434B-90F4-A2013D388E76}"/>
              </a:ext>
            </a:extLst>
          </p:cNvPr>
          <p:cNvSpPr>
            <a:spLocks noGrp="1"/>
          </p:cNvSpPr>
          <p:nvPr>
            <p:ph type="title"/>
          </p:nvPr>
        </p:nvSpPr>
        <p:spPr>
          <a:xfrm>
            <a:off x="0" y="82572"/>
            <a:ext cx="12192000" cy="521109"/>
          </a:xfrm>
        </p:spPr>
        <p:txBody>
          <a:bodyPr>
            <a:normAutofit/>
          </a:bodyPr>
          <a:lstStyle/>
          <a:p>
            <a:pPr algn="ct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Similarity between Images of Different Labels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27EE99-43F2-464A-B137-1E0B9A66262F}"/>
              </a:ext>
            </a:extLst>
          </p:cNvPr>
          <p:cNvSpPr>
            <a:spLocks noGrp="1"/>
          </p:cNvSpPr>
          <p:nvPr>
            <p:ph idx="1"/>
          </p:nvPr>
        </p:nvSpPr>
        <p:spPr>
          <a:xfrm>
            <a:off x="1790221" y="798990"/>
            <a:ext cx="8915400" cy="4038034"/>
          </a:xfrm>
        </p:spPr>
        <p:txBody>
          <a:bodyPr/>
          <a:lstStyle/>
          <a:p>
            <a:r>
              <a:rPr lang="en-US" sz="1800" i="1" dirty="0">
                <a:effectLst/>
                <a:latin typeface="Times New Roman" panose="02020603050405020304" pitchFamily="18" charset="0"/>
                <a:ea typeface="SimSun" panose="02010600030101010101" pitchFamily="2" charset="-122"/>
              </a:rPr>
              <a:t>Macro Similarity ‘ Nine vs One’ at Potential Radius=1,10,20,30</a:t>
            </a: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pic>
        <p:nvPicPr>
          <p:cNvPr id="5" name="Picture 4">
            <a:extLst>
              <a:ext uri="{FF2B5EF4-FFF2-40B4-BE49-F238E27FC236}">
                <a16:creationId xmlns:a16="http://schemas.microsoft.com/office/drawing/2014/main" id="{37AD86D0-3B03-4B40-8E83-39EDFED9569E}"/>
              </a:ext>
            </a:extLst>
          </p:cNvPr>
          <p:cNvPicPr>
            <a:picLocks noChangeAspect="1"/>
          </p:cNvPicPr>
          <p:nvPr/>
        </p:nvPicPr>
        <p:blipFill>
          <a:blip r:embed="rId2"/>
          <a:stretch>
            <a:fillRect/>
          </a:stretch>
        </p:blipFill>
        <p:spPr>
          <a:xfrm>
            <a:off x="1790221" y="1242874"/>
            <a:ext cx="8729663" cy="5615125"/>
          </a:xfrm>
          <a:prstGeom prst="rect">
            <a:avLst/>
          </a:prstGeom>
        </p:spPr>
      </p:pic>
    </p:spTree>
    <p:extLst>
      <p:ext uri="{BB962C8B-B14F-4D97-AF65-F5344CB8AC3E}">
        <p14:creationId xmlns:p14="http://schemas.microsoft.com/office/powerpoint/2010/main" val="1275286007"/>
      </p:ext>
    </p:extLst>
  </p:cSld>
  <p:clrMapOvr>
    <a:masterClrMapping/>
  </p:clrMapOvr>
  <mc:AlternateContent xmlns:mc="http://schemas.openxmlformats.org/markup-compatibility/2006" xmlns:p14="http://schemas.microsoft.com/office/powerpoint/2010/main">
    <mc:Choice Requires="p14">
      <p:transition spd="slow" p14:dur="2000" advTm="1593"/>
    </mc:Choice>
    <mc:Fallback xmlns="">
      <p:transition spd="slow" advTm="159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763E-068B-45B9-A5A3-648D5E6F3450}"/>
              </a:ext>
            </a:extLst>
          </p:cNvPr>
          <p:cNvSpPr>
            <a:spLocks noGrp="1"/>
          </p:cNvSpPr>
          <p:nvPr>
            <p:ph type="title"/>
          </p:nvPr>
        </p:nvSpPr>
        <p:spPr>
          <a:xfrm>
            <a:off x="118368" y="109205"/>
            <a:ext cx="12192000" cy="521110"/>
          </a:xfrm>
        </p:spPr>
        <p:txBody>
          <a:bodyPr>
            <a:normAutofit fontScale="90000"/>
          </a:bodyPr>
          <a:lstStyle/>
          <a:p>
            <a:pPr lvl="0" algn="ctr"/>
            <a:r>
              <a:rPr lang="en-IN" sz="2700" dirty="0">
                <a:latin typeface="Times New Roman" panose="02020603050405020304" pitchFamily="18" charset="0"/>
                <a:cs typeface="Times New Roman" panose="02020603050405020304" pitchFamily="18" charset="0"/>
              </a:rPr>
              <a:t>Result of graphical representation </a:t>
            </a:r>
            <a:r>
              <a:rPr lang="en-US" sz="2700" dirty="0">
                <a:latin typeface="Times New Roman" panose="02020603050405020304" pitchFamily="18" charset="0"/>
                <a:cs typeface="Times New Roman" panose="02020603050405020304" pitchFamily="18" charset="0"/>
              </a:rPr>
              <a:t>Macro Similarity ‘Nine vs One’ at Potential Radius=1,10,20,30</a:t>
            </a:r>
            <a:br>
              <a:rPr lang="en-IN" dirty="0"/>
            </a:br>
            <a:r>
              <a:rPr lang="en-GB" dirty="0"/>
              <a:t> </a:t>
            </a:r>
            <a:br>
              <a:rPr lang="en-IN" dirty="0"/>
            </a:br>
            <a:endParaRPr lang="en-IN" dirty="0"/>
          </a:p>
        </p:txBody>
      </p:sp>
      <p:pic>
        <p:nvPicPr>
          <p:cNvPr id="7" name="Content Placeholder 6">
            <a:extLst>
              <a:ext uri="{FF2B5EF4-FFF2-40B4-BE49-F238E27FC236}">
                <a16:creationId xmlns:a16="http://schemas.microsoft.com/office/drawing/2014/main" id="{D843B538-1081-456B-B1C4-876022F253B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66983" y="1127464"/>
            <a:ext cx="6214368" cy="5730535"/>
          </a:xfrm>
        </p:spPr>
      </p:pic>
    </p:spTree>
    <p:extLst>
      <p:ext uri="{BB962C8B-B14F-4D97-AF65-F5344CB8AC3E}">
        <p14:creationId xmlns:p14="http://schemas.microsoft.com/office/powerpoint/2010/main" val="169153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293F-BAF5-4A69-B7BC-0F1F9E2ED5D4}"/>
              </a:ext>
            </a:extLst>
          </p:cNvPr>
          <p:cNvSpPr>
            <a:spLocks noGrp="1"/>
          </p:cNvSpPr>
          <p:nvPr>
            <p:ph type="title"/>
          </p:nvPr>
        </p:nvSpPr>
        <p:spPr>
          <a:xfrm>
            <a:off x="1746688" y="606323"/>
            <a:ext cx="8911687" cy="734174"/>
          </a:xfrm>
        </p:spPr>
        <p:txBody>
          <a:bodyPr>
            <a:normAutofit/>
          </a:bodyPr>
          <a:lstStyle/>
          <a:p>
            <a:pPr algn="ctr"/>
            <a:r>
              <a:rPr lang="en-IN" sz="3200" dirty="0">
                <a:latin typeface="Times New Roman" panose="02020603050405020304" pitchFamily="18" charset="0"/>
                <a:cs typeface="Times New Roman" panose="02020603050405020304" pitchFamily="18" charset="0"/>
              </a:rPr>
              <a:t>Prediction Code</a:t>
            </a:r>
          </a:p>
        </p:txBody>
      </p:sp>
      <p:sp>
        <p:nvSpPr>
          <p:cNvPr id="7" name="Content Placeholder 6">
            <a:extLst>
              <a:ext uri="{FF2B5EF4-FFF2-40B4-BE49-F238E27FC236}">
                <a16:creationId xmlns:a16="http://schemas.microsoft.com/office/drawing/2014/main" id="{330BD9DC-B47F-4095-A99D-358254D63C36}"/>
              </a:ext>
            </a:extLst>
          </p:cNvPr>
          <p:cNvSpPr>
            <a:spLocks noGrp="1"/>
          </p:cNvSpPr>
          <p:nvPr>
            <p:ph idx="1"/>
          </p:nvPr>
        </p:nvSpPr>
        <p:spPr>
          <a:xfrm>
            <a:off x="2420536" y="1689717"/>
            <a:ext cx="8915400" cy="3777622"/>
          </a:xfrm>
        </p:spPr>
        <p:txBody>
          <a:bodyPr/>
          <a:lstStyle/>
          <a:p>
            <a:r>
              <a:rPr lang="en-IN" sz="1800" dirty="0">
                <a:effectLst/>
                <a:latin typeface="Times New Roman" panose="02020603050405020304" pitchFamily="18" charset="0"/>
                <a:ea typeface="SimSun" panose="02010600030101010101" pitchFamily="2" charset="-122"/>
              </a:rPr>
              <a:t>After the learning phase is completed and similarity matrix of </a:t>
            </a:r>
            <a:r>
              <a:rPr lang="en-IN" sz="1800" i="1" dirty="0">
                <a:effectLst/>
                <a:latin typeface="Times New Roman" panose="02020603050405020304" pitchFamily="18" charset="0"/>
                <a:ea typeface="SimSun" panose="02010600030101010101" pitchFamily="2" charset="-122"/>
              </a:rPr>
              <a:t>Macro and Micro</a:t>
            </a:r>
            <a:r>
              <a:rPr lang="en-IN" sz="1800" dirty="0">
                <a:effectLst/>
                <a:latin typeface="Times New Roman" panose="02020603050405020304" pitchFamily="18" charset="0"/>
                <a:ea typeface="SimSun" panose="02010600030101010101" pitchFamily="2" charset="-122"/>
              </a:rPr>
              <a:t> correlation is generated for all the classes, the SDR of the image to be predicted is compared with each of the SDRs of the images learned during the training phase.</a:t>
            </a:r>
          </a:p>
          <a:p>
            <a:pPr algn="just"/>
            <a:r>
              <a:rPr lang="en-IN" dirty="0">
                <a:latin typeface="Times New Roman" panose="02020603050405020304" pitchFamily="18" charset="0"/>
                <a:ea typeface="SimSun" panose="02010600030101010101" pitchFamily="2" charset="-122"/>
              </a:rPr>
              <a:t>The prediction code will calculate the Highest similarity in between the testing images and training images of the label (Dataset).</a:t>
            </a:r>
          </a:p>
          <a:p>
            <a:pPr algn="just"/>
            <a:r>
              <a:rPr lang="en-IN" dirty="0">
                <a:latin typeface="Times New Roman" panose="02020603050405020304" pitchFamily="18" charset="0"/>
                <a:ea typeface="SimSun" panose="02010600030101010101" pitchFamily="2" charset="-122"/>
              </a:rPr>
              <a:t>The prediction code will give the name of the label which is being predicted with the highest similarity.</a:t>
            </a:r>
          </a:p>
          <a:p>
            <a:pPr algn="just"/>
            <a:r>
              <a:rPr lang="en-IN" dirty="0">
                <a:latin typeface="Times New Roman" panose="02020603050405020304" pitchFamily="18" charset="0"/>
                <a:ea typeface="SimSun" panose="02010600030101010101" pitchFamily="2" charset="-122"/>
              </a:rPr>
              <a:t>When we enter the image which is completely different from the training images(Dataset), in this case the prediction code will show a message as "The similarity of testing Image is too low, hence the given image might not belong to the training dataset"</a:t>
            </a:r>
          </a:p>
          <a:p>
            <a:endParaRPr lang="en-IN" dirty="0"/>
          </a:p>
        </p:txBody>
      </p:sp>
    </p:spTree>
    <p:extLst>
      <p:ext uri="{BB962C8B-B14F-4D97-AF65-F5344CB8AC3E}">
        <p14:creationId xmlns:p14="http://schemas.microsoft.com/office/powerpoint/2010/main" val="43909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C6FE-BFE7-4FEC-9F0C-47BC45DE4728}"/>
              </a:ext>
            </a:extLst>
          </p:cNvPr>
          <p:cNvSpPr>
            <a:spLocks noGrp="1"/>
          </p:cNvSpPr>
          <p:nvPr>
            <p:ph type="title"/>
          </p:nvPr>
        </p:nvSpPr>
        <p:spPr>
          <a:xfrm>
            <a:off x="0" y="0"/>
            <a:ext cx="12192000" cy="678946"/>
          </a:xfrm>
        </p:spPr>
        <p:txBody>
          <a:bodyPr>
            <a:normAutofit/>
          </a:bodyPr>
          <a:lstStyle/>
          <a:p>
            <a:pPr algn="ctr"/>
            <a:r>
              <a:rPr lang="en-IN" sz="2800" dirty="0">
                <a:latin typeface="Times New Roman" panose="02020603050405020304" pitchFamily="18" charset="0"/>
                <a:cs typeface="Times New Roman" panose="02020603050405020304" pitchFamily="18" charset="0"/>
              </a:rPr>
              <a:t>Code for Prediction</a:t>
            </a:r>
          </a:p>
        </p:txBody>
      </p:sp>
      <p:pic>
        <p:nvPicPr>
          <p:cNvPr id="7" name="Picture 6">
            <a:extLst>
              <a:ext uri="{FF2B5EF4-FFF2-40B4-BE49-F238E27FC236}">
                <a16:creationId xmlns:a16="http://schemas.microsoft.com/office/drawing/2014/main" id="{96F6D980-5373-44A3-BD0B-E96417966557}"/>
              </a:ext>
            </a:extLst>
          </p:cNvPr>
          <p:cNvPicPr>
            <a:picLocks noChangeAspect="1"/>
          </p:cNvPicPr>
          <p:nvPr/>
        </p:nvPicPr>
        <p:blipFill>
          <a:blip r:embed="rId2"/>
          <a:stretch>
            <a:fillRect/>
          </a:stretch>
        </p:blipFill>
        <p:spPr>
          <a:xfrm>
            <a:off x="1582686" y="678946"/>
            <a:ext cx="9844726" cy="6179054"/>
          </a:xfrm>
          <a:prstGeom prst="rect">
            <a:avLst/>
          </a:prstGeom>
        </p:spPr>
      </p:pic>
    </p:spTree>
    <p:extLst>
      <p:ext uri="{BB962C8B-B14F-4D97-AF65-F5344CB8AC3E}">
        <p14:creationId xmlns:p14="http://schemas.microsoft.com/office/powerpoint/2010/main" val="289898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34A5-E470-4CA7-B57A-8104FB1DC9E3}"/>
              </a:ext>
            </a:extLst>
          </p:cNvPr>
          <p:cNvSpPr>
            <a:spLocks noGrp="1"/>
          </p:cNvSpPr>
          <p:nvPr>
            <p:ph type="title"/>
          </p:nvPr>
        </p:nvSpPr>
        <p:spPr>
          <a:xfrm>
            <a:off x="2530781" y="251249"/>
            <a:ext cx="8911687" cy="396822"/>
          </a:xfrm>
        </p:spPr>
        <p:txBody>
          <a:bodyPr>
            <a:noAutofit/>
          </a:bodyPr>
          <a:lstStyle/>
          <a:p>
            <a:r>
              <a:rPr lang="en-IN" sz="1800" dirty="0">
                <a:cs typeface="Times New Roman" panose="02020603050405020304" pitchFamily="18" charset="0"/>
              </a:rPr>
              <a:t>Continued..</a:t>
            </a:r>
            <a:br>
              <a:rPr lang="en-IN" sz="1800" dirty="0">
                <a:cs typeface="Times New Roman" panose="02020603050405020304" pitchFamily="18" charset="0"/>
              </a:rPr>
            </a:br>
            <a:endParaRPr lang="en-IN" sz="1800" dirty="0">
              <a:cs typeface="Times New Roman" panose="02020603050405020304" pitchFamily="18" charset="0"/>
            </a:endParaRPr>
          </a:p>
        </p:txBody>
      </p:sp>
      <p:pic>
        <p:nvPicPr>
          <p:cNvPr id="7" name="Picture 6">
            <a:extLst>
              <a:ext uri="{FF2B5EF4-FFF2-40B4-BE49-F238E27FC236}">
                <a16:creationId xmlns:a16="http://schemas.microsoft.com/office/drawing/2014/main" id="{EAD14525-6B97-4169-986E-E6914E5A622D}"/>
              </a:ext>
            </a:extLst>
          </p:cNvPr>
          <p:cNvPicPr>
            <a:picLocks noChangeAspect="1"/>
          </p:cNvPicPr>
          <p:nvPr/>
        </p:nvPicPr>
        <p:blipFill>
          <a:blip r:embed="rId2"/>
          <a:stretch>
            <a:fillRect/>
          </a:stretch>
        </p:blipFill>
        <p:spPr>
          <a:xfrm>
            <a:off x="1622154" y="648071"/>
            <a:ext cx="9988822" cy="6224694"/>
          </a:xfrm>
          <a:prstGeom prst="rect">
            <a:avLst/>
          </a:prstGeom>
        </p:spPr>
      </p:pic>
    </p:spTree>
    <p:extLst>
      <p:ext uri="{BB962C8B-B14F-4D97-AF65-F5344CB8AC3E}">
        <p14:creationId xmlns:p14="http://schemas.microsoft.com/office/powerpoint/2010/main" val="997291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2F575-7218-47DD-A40F-0C77AFB5C37D}"/>
              </a:ext>
            </a:extLst>
          </p:cNvPr>
          <p:cNvSpPr>
            <a:spLocks noGrp="1"/>
          </p:cNvSpPr>
          <p:nvPr>
            <p:ph type="title"/>
          </p:nvPr>
        </p:nvSpPr>
        <p:spPr>
          <a:xfrm>
            <a:off x="2172816" y="118084"/>
            <a:ext cx="8911687" cy="396822"/>
          </a:xfrm>
        </p:spPr>
        <p:txBody>
          <a:bodyPr>
            <a:noAutofit/>
          </a:bodyPr>
          <a:lstStyle/>
          <a:p>
            <a:r>
              <a:rPr lang="en-IN" sz="1800" dirty="0">
                <a:cs typeface="Times New Roman" panose="02020603050405020304" pitchFamily="18" charset="0"/>
              </a:rPr>
              <a:t>Continued..</a:t>
            </a:r>
            <a:br>
              <a:rPr lang="en-IN" sz="1800" dirty="0">
                <a:cs typeface="Times New Roman" panose="02020603050405020304" pitchFamily="18" charset="0"/>
              </a:rPr>
            </a:br>
            <a:endParaRPr lang="en-IN" sz="1800" dirty="0">
              <a:cs typeface="Times New Roman" panose="02020603050405020304" pitchFamily="18" charset="0"/>
            </a:endParaRPr>
          </a:p>
        </p:txBody>
      </p:sp>
      <p:pic>
        <p:nvPicPr>
          <p:cNvPr id="5" name="Picture 4">
            <a:extLst>
              <a:ext uri="{FF2B5EF4-FFF2-40B4-BE49-F238E27FC236}">
                <a16:creationId xmlns:a16="http://schemas.microsoft.com/office/drawing/2014/main" id="{254BD927-73FE-46C9-8155-88EDA4304548}"/>
              </a:ext>
            </a:extLst>
          </p:cNvPr>
          <p:cNvPicPr>
            <a:picLocks noChangeAspect="1"/>
          </p:cNvPicPr>
          <p:nvPr/>
        </p:nvPicPr>
        <p:blipFill>
          <a:blip r:embed="rId2"/>
          <a:stretch>
            <a:fillRect/>
          </a:stretch>
        </p:blipFill>
        <p:spPr>
          <a:xfrm>
            <a:off x="1621551" y="544979"/>
            <a:ext cx="9903699" cy="6313021"/>
          </a:xfrm>
          <a:prstGeom prst="rect">
            <a:avLst/>
          </a:prstGeom>
        </p:spPr>
      </p:pic>
    </p:spTree>
    <p:extLst>
      <p:ext uri="{BB962C8B-B14F-4D97-AF65-F5344CB8AC3E}">
        <p14:creationId xmlns:p14="http://schemas.microsoft.com/office/powerpoint/2010/main" val="103701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A417-FBDD-49F2-BEB7-F2CA1B9FE7B0}"/>
              </a:ext>
            </a:extLst>
          </p:cNvPr>
          <p:cNvSpPr>
            <a:spLocks noGrp="1"/>
          </p:cNvSpPr>
          <p:nvPr>
            <p:ph type="title"/>
          </p:nvPr>
        </p:nvSpPr>
        <p:spPr>
          <a:xfrm>
            <a:off x="775317" y="85789"/>
            <a:ext cx="11416683" cy="501269"/>
          </a:xfrm>
        </p:spPr>
        <p:txBody>
          <a:bodyPr>
            <a:normAutofit fontScale="90000"/>
          </a:bodyPr>
          <a:lstStyle/>
          <a:p>
            <a:r>
              <a:rPr lang="en-IN" sz="2800" dirty="0">
                <a:latin typeface="Times New Roman" panose="02020603050405020304" pitchFamily="18" charset="0"/>
                <a:cs typeface="Times New Roman" panose="02020603050405020304" pitchFamily="18" charset="0"/>
              </a:rPr>
              <a:t>Case 1:  When the test image is similar to the training images (MNIST Dataset)</a:t>
            </a:r>
          </a:p>
        </p:txBody>
      </p:sp>
      <p:sp>
        <p:nvSpPr>
          <p:cNvPr id="3" name="Content Placeholder 2">
            <a:extLst>
              <a:ext uri="{FF2B5EF4-FFF2-40B4-BE49-F238E27FC236}">
                <a16:creationId xmlns:a16="http://schemas.microsoft.com/office/drawing/2014/main" id="{60357B47-65FB-4205-9BB6-B6CBA3F94707}"/>
              </a:ext>
            </a:extLst>
          </p:cNvPr>
          <p:cNvSpPr>
            <a:spLocks noGrp="1"/>
          </p:cNvSpPr>
          <p:nvPr>
            <p:ph idx="1"/>
          </p:nvPr>
        </p:nvSpPr>
        <p:spPr>
          <a:xfrm>
            <a:off x="1489152" y="615375"/>
            <a:ext cx="10457894" cy="5627249"/>
          </a:xfrm>
        </p:spPr>
        <p:txBody>
          <a:bodyPr/>
          <a:lstStyle/>
          <a:p>
            <a:r>
              <a:rPr lang="en-IN" dirty="0"/>
              <a:t>Test Image:                                </a:t>
            </a:r>
          </a:p>
          <a:p>
            <a:r>
              <a:rPr lang="en-IN" dirty="0"/>
              <a:t>Training Images:                           (Label 9)                       (Label 1)                           (Label 0)</a:t>
            </a:r>
          </a:p>
          <a:p>
            <a:pPr marL="0" indent="0">
              <a:buNone/>
            </a:pPr>
            <a:r>
              <a:rPr lang="en-IN" dirty="0"/>
              <a:t>                             </a:t>
            </a:r>
          </a:p>
          <a:p>
            <a:pPr marL="0" indent="0">
              <a:buNone/>
            </a:pPr>
            <a:r>
              <a:rPr lang="en-IN" dirty="0"/>
              <a:t>                                                                       </a:t>
            </a:r>
          </a:p>
          <a:p>
            <a:pPr marL="0" indent="0">
              <a:buNone/>
            </a:pPr>
            <a:endParaRPr lang="en-IN" dirty="0"/>
          </a:p>
        </p:txBody>
      </p:sp>
      <p:pic>
        <p:nvPicPr>
          <p:cNvPr id="5" name="Picture 4">
            <a:extLst>
              <a:ext uri="{FF2B5EF4-FFF2-40B4-BE49-F238E27FC236}">
                <a16:creationId xmlns:a16="http://schemas.microsoft.com/office/drawing/2014/main" id="{241A7E94-31AC-4BC7-9D28-74884B4DC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222" y="700547"/>
            <a:ext cx="266700" cy="266700"/>
          </a:xfrm>
          <a:prstGeom prst="rect">
            <a:avLst/>
          </a:prstGeom>
        </p:spPr>
      </p:pic>
      <p:pic>
        <p:nvPicPr>
          <p:cNvPr id="7" name="Picture 6">
            <a:extLst>
              <a:ext uri="{FF2B5EF4-FFF2-40B4-BE49-F238E27FC236}">
                <a16:creationId xmlns:a16="http://schemas.microsoft.com/office/drawing/2014/main" id="{4A5AF2FA-77A4-4410-8CB7-C528262C5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808" y="1094251"/>
            <a:ext cx="266700" cy="266700"/>
          </a:xfrm>
          <a:prstGeom prst="rect">
            <a:avLst/>
          </a:prstGeom>
        </p:spPr>
      </p:pic>
      <p:pic>
        <p:nvPicPr>
          <p:cNvPr id="9" name="Picture 8">
            <a:extLst>
              <a:ext uri="{FF2B5EF4-FFF2-40B4-BE49-F238E27FC236}">
                <a16:creationId xmlns:a16="http://schemas.microsoft.com/office/drawing/2014/main" id="{C268DFFD-6267-4088-8F38-C32C040EC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698" y="1094538"/>
            <a:ext cx="266700" cy="266700"/>
          </a:xfrm>
          <a:prstGeom prst="rect">
            <a:avLst/>
          </a:prstGeom>
        </p:spPr>
      </p:pic>
      <p:pic>
        <p:nvPicPr>
          <p:cNvPr id="11" name="Picture 10">
            <a:extLst>
              <a:ext uri="{FF2B5EF4-FFF2-40B4-BE49-F238E27FC236}">
                <a16:creationId xmlns:a16="http://schemas.microsoft.com/office/drawing/2014/main" id="{203B320D-D38E-46F4-91EF-DE08C576A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922" y="1094538"/>
            <a:ext cx="266700" cy="266700"/>
          </a:xfrm>
          <a:prstGeom prst="rect">
            <a:avLst/>
          </a:prstGeom>
        </p:spPr>
      </p:pic>
      <p:pic>
        <p:nvPicPr>
          <p:cNvPr id="13" name="Picture 12">
            <a:extLst>
              <a:ext uri="{FF2B5EF4-FFF2-40B4-BE49-F238E27FC236}">
                <a16:creationId xmlns:a16="http://schemas.microsoft.com/office/drawing/2014/main" id="{DD80DBB1-6D16-4E5E-8CC7-2ABB197339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2570" y="1094251"/>
            <a:ext cx="248772" cy="248772"/>
          </a:xfrm>
          <a:prstGeom prst="rect">
            <a:avLst/>
          </a:prstGeom>
        </p:spPr>
      </p:pic>
      <p:pic>
        <p:nvPicPr>
          <p:cNvPr id="15" name="Picture 14">
            <a:extLst>
              <a:ext uri="{FF2B5EF4-FFF2-40B4-BE49-F238E27FC236}">
                <a16:creationId xmlns:a16="http://schemas.microsoft.com/office/drawing/2014/main" id="{948A7F92-510F-434B-8BD2-0F3978BBCB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2183" y="1096863"/>
            <a:ext cx="266700" cy="266700"/>
          </a:xfrm>
          <a:prstGeom prst="rect">
            <a:avLst/>
          </a:prstGeom>
        </p:spPr>
      </p:pic>
      <p:pic>
        <p:nvPicPr>
          <p:cNvPr id="17" name="Picture 16">
            <a:extLst>
              <a:ext uri="{FF2B5EF4-FFF2-40B4-BE49-F238E27FC236}">
                <a16:creationId xmlns:a16="http://schemas.microsoft.com/office/drawing/2014/main" id="{D38198A2-B0BB-4D98-960B-AC5D3D1E45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0959" y="1111594"/>
            <a:ext cx="266700" cy="266700"/>
          </a:xfrm>
          <a:prstGeom prst="rect">
            <a:avLst/>
          </a:prstGeom>
        </p:spPr>
      </p:pic>
      <p:pic>
        <p:nvPicPr>
          <p:cNvPr id="19" name="Picture 18">
            <a:extLst>
              <a:ext uri="{FF2B5EF4-FFF2-40B4-BE49-F238E27FC236}">
                <a16:creationId xmlns:a16="http://schemas.microsoft.com/office/drawing/2014/main" id="{87960C97-0D65-44F3-AD16-C9BB2AEF4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7069" y="1111451"/>
            <a:ext cx="266700" cy="266700"/>
          </a:xfrm>
          <a:prstGeom prst="rect">
            <a:avLst/>
          </a:prstGeom>
        </p:spPr>
      </p:pic>
      <p:pic>
        <p:nvPicPr>
          <p:cNvPr id="21" name="Picture 20">
            <a:extLst>
              <a:ext uri="{FF2B5EF4-FFF2-40B4-BE49-F238E27FC236}">
                <a16:creationId xmlns:a16="http://schemas.microsoft.com/office/drawing/2014/main" id="{B9A6E9F3-27C2-48AA-B69C-3A740C1A42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7985" y="1107149"/>
            <a:ext cx="266700" cy="266700"/>
          </a:xfrm>
          <a:prstGeom prst="rect">
            <a:avLst/>
          </a:prstGeom>
        </p:spPr>
      </p:pic>
      <p:pic>
        <p:nvPicPr>
          <p:cNvPr id="23" name="Picture 22">
            <a:extLst>
              <a:ext uri="{FF2B5EF4-FFF2-40B4-BE49-F238E27FC236}">
                <a16:creationId xmlns:a16="http://schemas.microsoft.com/office/drawing/2014/main" id="{1B1E4D4B-BEDD-4FC2-A79F-F539A2E0BE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7760" y="1114165"/>
            <a:ext cx="266700" cy="266700"/>
          </a:xfrm>
          <a:prstGeom prst="rect">
            <a:avLst/>
          </a:prstGeom>
        </p:spPr>
      </p:pic>
      <p:pic>
        <p:nvPicPr>
          <p:cNvPr id="25" name="Picture 24">
            <a:extLst>
              <a:ext uri="{FF2B5EF4-FFF2-40B4-BE49-F238E27FC236}">
                <a16:creationId xmlns:a16="http://schemas.microsoft.com/office/drawing/2014/main" id="{B1D718BC-580D-44C1-A128-2BA3148322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13194" y="1114421"/>
            <a:ext cx="257479" cy="257479"/>
          </a:xfrm>
          <a:prstGeom prst="rect">
            <a:avLst/>
          </a:prstGeom>
        </p:spPr>
      </p:pic>
      <p:pic>
        <p:nvPicPr>
          <p:cNvPr id="27" name="Picture 26">
            <a:extLst>
              <a:ext uri="{FF2B5EF4-FFF2-40B4-BE49-F238E27FC236}">
                <a16:creationId xmlns:a16="http://schemas.microsoft.com/office/drawing/2014/main" id="{31D6B882-5BDB-4BC9-AD69-30DDB750F9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79799" y="1107149"/>
            <a:ext cx="266700" cy="266700"/>
          </a:xfrm>
          <a:prstGeom prst="rect">
            <a:avLst/>
          </a:prstGeom>
        </p:spPr>
      </p:pic>
      <p:pic>
        <p:nvPicPr>
          <p:cNvPr id="29" name="Picture 28">
            <a:extLst>
              <a:ext uri="{FF2B5EF4-FFF2-40B4-BE49-F238E27FC236}">
                <a16:creationId xmlns:a16="http://schemas.microsoft.com/office/drawing/2014/main" id="{536AE608-7E9F-4D3E-836C-99FFFABF8F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31102" y="1107149"/>
            <a:ext cx="266700" cy="266700"/>
          </a:xfrm>
          <a:prstGeom prst="rect">
            <a:avLst/>
          </a:prstGeom>
        </p:spPr>
      </p:pic>
      <p:pic>
        <p:nvPicPr>
          <p:cNvPr id="31" name="Picture 30">
            <a:extLst>
              <a:ext uri="{FF2B5EF4-FFF2-40B4-BE49-F238E27FC236}">
                <a16:creationId xmlns:a16="http://schemas.microsoft.com/office/drawing/2014/main" id="{27FBBC22-BEEE-404E-B69B-71EF28FA0794}"/>
              </a:ext>
            </a:extLst>
          </p:cNvPr>
          <p:cNvPicPr>
            <a:picLocks noChangeAspect="1"/>
          </p:cNvPicPr>
          <p:nvPr/>
        </p:nvPicPr>
        <p:blipFill>
          <a:blip r:embed="rId14"/>
          <a:stretch>
            <a:fillRect/>
          </a:stretch>
        </p:blipFill>
        <p:spPr>
          <a:xfrm>
            <a:off x="2050742" y="1459020"/>
            <a:ext cx="7695757" cy="5398979"/>
          </a:xfrm>
          <a:prstGeom prst="rect">
            <a:avLst/>
          </a:prstGeom>
        </p:spPr>
      </p:pic>
    </p:spTree>
    <p:extLst>
      <p:ext uri="{BB962C8B-B14F-4D97-AF65-F5344CB8AC3E}">
        <p14:creationId xmlns:p14="http://schemas.microsoft.com/office/powerpoint/2010/main" val="54605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BA97-A9F1-4B1A-B87A-72CF0A3BA94C}"/>
              </a:ext>
            </a:extLst>
          </p:cNvPr>
          <p:cNvSpPr>
            <a:spLocks noGrp="1"/>
          </p:cNvSpPr>
          <p:nvPr>
            <p:ph type="title"/>
          </p:nvPr>
        </p:nvSpPr>
        <p:spPr>
          <a:xfrm>
            <a:off x="0" y="109205"/>
            <a:ext cx="12192000" cy="58325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A3F571FA-25FE-4000-8DCE-11B41CFC51A9}"/>
              </a:ext>
            </a:extLst>
          </p:cNvPr>
          <p:cNvSpPr>
            <a:spLocks noGrp="1"/>
          </p:cNvSpPr>
          <p:nvPr>
            <p:ph idx="1"/>
          </p:nvPr>
        </p:nvSpPr>
        <p:spPr>
          <a:xfrm>
            <a:off x="2171963" y="1029808"/>
            <a:ext cx="9732993" cy="5415379"/>
          </a:xfrm>
        </p:spPr>
        <p:txBody>
          <a:bodyPr>
            <a:normAutofit/>
          </a:bodyPr>
          <a:lstStyle/>
          <a:p>
            <a:r>
              <a:rPr lang="en-IN" dirty="0"/>
              <a:t>Abstract	</a:t>
            </a:r>
          </a:p>
          <a:p>
            <a:r>
              <a:rPr lang="en-IN" dirty="0"/>
              <a:t>Introduction</a:t>
            </a:r>
          </a:p>
          <a:p>
            <a:r>
              <a:rPr lang="en-IN" dirty="0"/>
              <a:t>Methodology</a:t>
            </a:r>
          </a:p>
          <a:p>
            <a:r>
              <a:rPr lang="en-IN" dirty="0"/>
              <a:t>Working Process of Training Images</a:t>
            </a:r>
          </a:p>
          <a:p>
            <a:r>
              <a:rPr lang="en-IN" dirty="0"/>
              <a:t>Finding HTM Parameters</a:t>
            </a:r>
          </a:p>
          <a:p>
            <a:r>
              <a:rPr lang="en-US" sz="1800" dirty="0">
                <a:effectLst/>
                <a:ea typeface="SimSun" panose="02010600030101010101" pitchFamily="2" charset="-122"/>
              </a:rPr>
              <a:t>Similarity between Images of Same Label</a:t>
            </a:r>
          </a:p>
          <a:p>
            <a:r>
              <a:rPr lang="en-US" sz="1800" dirty="0">
                <a:effectLst/>
                <a:ea typeface="SimSun" panose="02010600030101010101" pitchFamily="2" charset="-122"/>
              </a:rPr>
              <a:t>Correlation Matrix</a:t>
            </a:r>
          </a:p>
          <a:p>
            <a:r>
              <a:rPr lang="en-IN" dirty="0">
                <a:ea typeface="SimSun" panose="02010600030101010101" pitchFamily="2" charset="-122"/>
              </a:rPr>
              <a:t>Graphical Representation of </a:t>
            </a:r>
            <a:r>
              <a:rPr lang="en-US" dirty="0">
                <a:ea typeface="SimSun" panose="02010600030101010101" pitchFamily="2" charset="-122"/>
              </a:rPr>
              <a:t>Micro Similarity of Images in Label ‘Nine’ and ‘Zero’</a:t>
            </a:r>
          </a:p>
          <a:p>
            <a:r>
              <a:rPr lang="en-US" dirty="0"/>
              <a:t>Similarity between Images of Different Labels </a:t>
            </a:r>
          </a:p>
          <a:p>
            <a:r>
              <a:rPr lang="en-IN" dirty="0"/>
              <a:t>Result of graphical representation </a:t>
            </a:r>
            <a:r>
              <a:rPr lang="en-US" dirty="0"/>
              <a:t>Macro Similarity ‘Nine vs One’ at Potential Radius=1,10,20,30</a:t>
            </a:r>
            <a:r>
              <a:rPr lang="en-GB" dirty="0"/>
              <a:t> </a:t>
            </a:r>
            <a:endParaRPr lang="en-US" dirty="0"/>
          </a:p>
          <a:p>
            <a:r>
              <a:rPr lang="en-US" dirty="0"/>
              <a:t>Prediction Code</a:t>
            </a:r>
          </a:p>
          <a:p>
            <a:r>
              <a:rPr lang="en-US" dirty="0"/>
              <a:t>Conclusion</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9881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306571-C6DD-4EC6-965E-6D9DC5D0CC93}"/>
              </a:ext>
            </a:extLst>
          </p:cNvPr>
          <p:cNvSpPr>
            <a:spLocks noGrp="1"/>
          </p:cNvSpPr>
          <p:nvPr>
            <p:ph type="title"/>
          </p:nvPr>
        </p:nvSpPr>
        <p:spPr>
          <a:xfrm>
            <a:off x="390618" y="94667"/>
            <a:ext cx="11665257" cy="501269"/>
          </a:xfrm>
        </p:spPr>
        <p:txBody>
          <a:bodyPr>
            <a:normAutofit fontScale="90000"/>
          </a:bodyPr>
          <a:lstStyle/>
          <a:p>
            <a:r>
              <a:rPr lang="en-IN" sz="2800" dirty="0">
                <a:latin typeface="Times New Roman" panose="02020603050405020304" pitchFamily="18" charset="0"/>
                <a:cs typeface="Times New Roman" panose="02020603050405020304" pitchFamily="18" charset="0"/>
              </a:rPr>
              <a:t>Case 2:  When the test image is different from the training images (MNIST Dataset)</a:t>
            </a:r>
          </a:p>
        </p:txBody>
      </p:sp>
      <p:sp>
        <p:nvSpPr>
          <p:cNvPr id="6" name="Content Placeholder 2">
            <a:extLst>
              <a:ext uri="{FF2B5EF4-FFF2-40B4-BE49-F238E27FC236}">
                <a16:creationId xmlns:a16="http://schemas.microsoft.com/office/drawing/2014/main" id="{06A2F6DF-17F2-4F4E-8E6A-556F47198EC3}"/>
              </a:ext>
            </a:extLst>
          </p:cNvPr>
          <p:cNvSpPr>
            <a:spLocks noGrp="1"/>
          </p:cNvSpPr>
          <p:nvPr>
            <p:ph idx="1"/>
          </p:nvPr>
        </p:nvSpPr>
        <p:spPr>
          <a:xfrm>
            <a:off x="1553592" y="595936"/>
            <a:ext cx="9951021" cy="6262064"/>
          </a:xfrm>
        </p:spPr>
        <p:txBody>
          <a:bodyPr/>
          <a:lstStyle/>
          <a:p>
            <a:r>
              <a:rPr lang="en-IN" dirty="0"/>
              <a:t>Input Image:                                </a:t>
            </a:r>
          </a:p>
          <a:p>
            <a:r>
              <a:rPr lang="en-IN" dirty="0"/>
              <a:t>Training Images:                        (Label 9)                        (Label 1)                         (Label 0)</a:t>
            </a:r>
          </a:p>
          <a:p>
            <a:pPr marL="0" indent="0">
              <a:buNone/>
            </a:pPr>
            <a:r>
              <a:rPr lang="en-IN" dirty="0"/>
              <a:t>                             </a:t>
            </a:r>
          </a:p>
          <a:p>
            <a:pPr marL="0" indent="0">
              <a:buNone/>
            </a:pPr>
            <a:r>
              <a:rPr lang="en-IN" dirty="0"/>
              <a:t>                                                                       </a:t>
            </a:r>
          </a:p>
          <a:p>
            <a:pPr marL="0" indent="0">
              <a:buNone/>
            </a:pPr>
            <a:endParaRPr lang="en-IN" dirty="0"/>
          </a:p>
        </p:txBody>
      </p:sp>
      <p:pic>
        <p:nvPicPr>
          <p:cNvPr id="7" name="Picture 6">
            <a:extLst>
              <a:ext uri="{FF2B5EF4-FFF2-40B4-BE49-F238E27FC236}">
                <a16:creationId xmlns:a16="http://schemas.microsoft.com/office/drawing/2014/main" id="{F0FE8866-7533-41FD-9E5F-EAF730925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895" y="1097205"/>
            <a:ext cx="248772" cy="248772"/>
          </a:xfrm>
          <a:prstGeom prst="rect">
            <a:avLst/>
          </a:prstGeom>
        </p:spPr>
      </p:pic>
      <p:pic>
        <p:nvPicPr>
          <p:cNvPr id="8" name="Picture 7">
            <a:extLst>
              <a:ext uri="{FF2B5EF4-FFF2-40B4-BE49-F238E27FC236}">
                <a16:creationId xmlns:a16="http://schemas.microsoft.com/office/drawing/2014/main" id="{A2B6E60E-AAE9-41F9-902D-D55EF2068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635" y="1097205"/>
            <a:ext cx="266700" cy="266700"/>
          </a:xfrm>
          <a:prstGeom prst="rect">
            <a:avLst/>
          </a:prstGeom>
        </p:spPr>
      </p:pic>
      <p:pic>
        <p:nvPicPr>
          <p:cNvPr id="9" name="Picture 8">
            <a:extLst>
              <a:ext uri="{FF2B5EF4-FFF2-40B4-BE49-F238E27FC236}">
                <a16:creationId xmlns:a16="http://schemas.microsoft.com/office/drawing/2014/main" id="{9A4FA5EC-4A07-49DE-859F-8518F13C9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303" y="1097205"/>
            <a:ext cx="266700" cy="266700"/>
          </a:xfrm>
          <a:prstGeom prst="rect">
            <a:avLst/>
          </a:prstGeom>
        </p:spPr>
      </p:pic>
      <p:pic>
        <p:nvPicPr>
          <p:cNvPr id="10" name="Picture 9">
            <a:extLst>
              <a:ext uri="{FF2B5EF4-FFF2-40B4-BE49-F238E27FC236}">
                <a16:creationId xmlns:a16="http://schemas.microsoft.com/office/drawing/2014/main" id="{2FA34311-9AC9-4E40-91B3-71BEF9F3B6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7971" y="1097205"/>
            <a:ext cx="266700" cy="266700"/>
          </a:xfrm>
          <a:prstGeom prst="rect">
            <a:avLst/>
          </a:prstGeom>
        </p:spPr>
      </p:pic>
      <p:pic>
        <p:nvPicPr>
          <p:cNvPr id="11" name="Picture 10">
            <a:extLst>
              <a:ext uri="{FF2B5EF4-FFF2-40B4-BE49-F238E27FC236}">
                <a16:creationId xmlns:a16="http://schemas.microsoft.com/office/drawing/2014/main" id="{0E253AA3-BC4E-4C2C-9B5E-096CFB03A2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752" y="1079277"/>
            <a:ext cx="266700" cy="266700"/>
          </a:xfrm>
          <a:prstGeom prst="rect">
            <a:avLst/>
          </a:prstGeom>
        </p:spPr>
      </p:pic>
      <p:pic>
        <p:nvPicPr>
          <p:cNvPr id="12" name="Picture 11">
            <a:extLst>
              <a:ext uri="{FF2B5EF4-FFF2-40B4-BE49-F238E27FC236}">
                <a16:creationId xmlns:a16="http://schemas.microsoft.com/office/drawing/2014/main" id="{8019E946-B486-4CC0-8B05-676432C01C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6420" y="1088241"/>
            <a:ext cx="266700" cy="266700"/>
          </a:xfrm>
          <a:prstGeom prst="rect">
            <a:avLst/>
          </a:prstGeom>
        </p:spPr>
      </p:pic>
      <p:pic>
        <p:nvPicPr>
          <p:cNvPr id="13" name="Picture 12">
            <a:extLst>
              <a:ext uri="{FF2B5EF4-FFF2-40B4-BE49-F238E27FC236}">
                <a16:creationId xmlns:a16="http://schemas.microsoft.com/office/drawing/2014/main" id="{6D6A31E7-DE6D-4E66-9311-23A3964798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7088" y="1097205"/>
            <a:ext cx="266700" cy="266700"/>
          </a:xfrm>
          <a:prstGeom prst="rect">
            <a:avLst/>
          </a:prstGeom>
        </p:spPr>
      </p:pic>
      <p:pic>
        <p:nvPicPr>
          <p:cNvPr id="14" name="Picture 13">
            <a:extLst>
              <a:ext uri="{FF2B5EF4-FFF2-40B4-BE49-F238E27FC236}">
                <a16:creationId xmlns:a16="http://schemas.microsoft.com/office/drawing/2014/main" id="{AF0B4AF7-2C4E-4BDE-8EB9-10207CFF58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2401" y="1079277"/>
            <a:ext cx="266700" cy="266700"/>
          </a:xfrm>
          <a:prstGeom prst="rect">
            <a:avLst/>
          </a:prstGeom>
        </p:spPr>
      </p:pic>
      <p:pic>
        <p:nvPicPr>
          <p:cNvPr id="15" name="Picture 14">
            <a:extLst>
              <a:ext uri="{FF2B5EF4-FFF2-40B4-BE49-F238E27FC236}">
                <a16:creationId xmlns:a16="http://schemas.microsoft.com/office/drawing/2014/main" id="{F42F2B08-36B5-45A8-9EB5-7678D4C26A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5537" y="1079277"/>
            <a:ext cx="266700" cy="266700"/>
          </a:xfrm>
          <a:prstGeom prst="rect">
            <a:avLst/>
          </a:prstGeom>
        </p:spPr>
      </p:pic>
      <p:pic>
        <p:nvPicPr>
          <p:cNvPr id="16" name="Picture 15">
            <a:extLst>
              <a:ext uri="{FF2B5EF4-FFF2-40B4-BE49-F238E27FC236}">
                <a16:creationId xmlns:a16="http://schemas.microsoft.com/office/drawing/2014/main" id="{4DC89CB2-D2EF-4FB7-9DF9-5CC04FBB40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76205" y="1079277"/>
            <a:ext cx="266700" cy="266700"/>
          </a:xfrm>
          <a:prstGeom prst="rect">
            <a:avLst/>
          </a:prstGeom>
        </p:spPr>
      </p:pic>
      <p:pic>
        <p:nvPicPr>
          <p:cNvPr id="17" name="Picture 16">
            <a:extLst>
              <a:ext uri="{FF2B5EF4-FFF2-40B4-BE49-F238E27FC236}">
                <a16:creationId xmlns:a16="http://schemas.microsoft.com/office/drawing/2014/main" id="{1E860AC9-B467-47DE-936C-C5DEDB3A74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46163" y="1079277"/>
            <a:ext cx="257479" cy="257479"/>
          </a:xfrm>
          <a:prstGeom prst="rect">
            <a:avLst/>
          </a:prstGeom>
        </p:spPr>
      </p:pic>
      <p:pic>
        <p:nvPicPr>
          <p:cNvPr id="18" name="Picture 17">
            <a:extLst>
              <a:ext uri="{FF2B5EF4-FFF2-40B4-BE49-F238E27FC236}">
                <a16:creationId xmlns:a16="http://schemas.microsoft.com/office/drawing/2014/main" id="{F79960F6-0FA2-4261-B313-760FCC32783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86831" y="1070056"/>
            <a:ext cx="266700" cy="266700"/>
          </a:xfrm>
          <a:prstGeom prst="rect">
            <a:avLst/>
          </a:prstGeom>
        </p:spPr>
      </p:pic>
      <p:pic>
        <p:nvPicPr>
          <p:cNvPr id="19" name="Picture 18">
            <a:extLst>
              <a:ext uri="{FF2B5EF4-FFF2-40B4-BE49-F238E27FC236}">
                <a16:creationId xmlns:a16="http://schemas.microsoft.com/office/drawing/2014/main" id="{A967F964-2B35-4F74-A835-C6DCFC1B5A6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73895" y="688413"/>
            <a:ext cx="266700" cy="266700"/>
          </a:xfrm>
          <a:prstGeom prst="rect">
            <a:avLst/>
          </a:prstGeom>
        </p:spPr>
      </p:pic>
      <p:pic>
        <p:nvPicPr>
          <p:cNvPr id="3" name="Picture 2">
            <a:extLst>
              <a:ext uri="{FF2B5EF4-FFF2-40B4-BE49-F238E27FC236}">
                <a16:creationId xmlns:a16="http://schemas.microsoft.com/office/drawing/2014/main" id="{D2BEB934-497C-41C7-8E5C-5D7576B28F6C}"/>
              </a:ext>
            </a:extLst>
          </p:cNvPr>
          <p:cNvPicPr>
            <a:picLocks noChangeAspect="1"/>
          </p:cNvPicPr>
          <p:nvPr/>
        </p:nvPicPr>
        <p:blipFill>
          <a:blip r:embed="rId15"/>
          <a:stretch>
            <a:fillRect/>
          </a:stretch>
        </p:blipFill>
        <p:spPr>
          <a:xfrm>
            <a:off x="1622671" y="2019300"/>
            <a:ext cx="9201150" cy="4648200"/>
          </a:xfrm>
          <a:prstGeom prst="rect">
            <a:avLst/>
          </a:prstGeom>
        </p:spPr>
      </p:pic>
    </p:spTree>
    <p:extLst>
      <p:ext uri="{BB962C8B-B14F-4D97-AF65-F5344CB8AC3E}">
        <p14:creationId xmlns:p14="http://schemas.microsoft.com/office/powerpoint/2010/main" val="619474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9CB2-5008-438B-BF7D-7181900F96CF}"/>
              </a:ext>
            </a:extLst>
          </p:cNvPr>
          <p:cNvSpPr>
            <a:spLocks noGrp="1"/>
          </p:cNvSpPr>
          <p:nvPr>
            <p:ph type="title"/>
          </p:nvPr>
        </p:nvSpPr>
        <p:spPr>
          <a:xfrm>
            <a:off x="1" y="426128"/>
            <a:ext cx="12191999" cy="423455"/>
          </a:xfrm>
        </p:spPr>
        <p:txBody>
          <a:bodyPr>
            <a:normAutofit fontScale="90000"/>
          </a:bodyPr>
          <a:lstStyle/>
          <a:p>
            <a:pPr algn="ctr"/>
            <a:r>
              <a:rPr lang="en-IN" sz="2800" dirty="0">
                <a:latin typeface="Times New Roman" panose="02020603050405020304" pitchFamily="18" charset="0"/>
                <a:cs typeface="Times New Roman" panose="02020603050405020304" pitchFamily="18" charset="0"/>
              </a:rPr>
              <a:t>Conclusion</a:t>
            </a:r>
          </a:p>
        </p:txBody>
      </p:sp>
      <p:sp>
        <p:nvSpPr>
          <p:cNvPr id="4" name="Content Placeholder 2">
            <a:extLst>
              <a:ext uri="{FF2B5EF4-FFF2-40B4-BE49-F238E27FC236}">
                <a16:creationId xmlns:a16="http://schemas.microsoft.com/office/drawing/2014/main" id="{64CA4A6D-BD85-474C-ACAF-8717824A8701}"/>
              </a:ext>
            </a:extLst>
          </p:cNvPr>
          <p:cNvSpPr>
            <a:spLocks noGrp="1"/>
          </p:cNvSpPr>
          <p:nvPr>
            <p:ph idx="1"/>
          </p:nvPr>
        </p:nvSpPr>
        <p:spPr>
          <a:xfrm>
            <a:off x="1953089" y="1095880"/>
            <a:ext cx="9267439" cy="4772260"/>
          </a:xfrm>
        </p:spPr>
        <p:txBody>
          <a:bodyPr>
            <a:normAutofit/>
          </a:bodyPr>
          <a:lstStyle/>
          <a:p>
            <a:pPr marL="0" indent="0" algn="just">
              <a:buNone/>
            </a:pPr>
            <a:endParaRPr lang="en-US" dirty="0"/>
          </a:p>
          <a:p>
            <a:pPr algn="just"/>
            <a:r>
              <a:rPr lang="en-US" sz="1800" dirty="0">
                <a:effectLst/>
                <a:latin typeface="Times New Roman" panose="02020603050405020304" pitchFamily="18" charset="0"/>
                <a:ea typeface="SimSun" panose="02010600030101010101" pitchFamily="2" charset="-122"/>
              </a:rPr>
              <a:t>The results show how potential radius and local area density parameters influence the similarity. The similarity increases as the local area density is increased and images of same image class and different image class appears to be similar. </a:t>
            </a:r>
          </a:p>
          <a:p>
            <a:pPr algn="just"/>
            <a:r>
              <a:rPr lang="en-US" dirty="0">
                <a:latin typeface="Times New Roman" panose="02020603050405020304" pitchFamily="18" charset="0"/>
                <a:ea typeface="SimSun" panose="02010600030101010101" pitchFamily="2" charset="-122"/>
              </a:rPr>
              <a:t>We found </a:t>
            </a:r>
            <a:r>
              <a:rPr lang="en-US" sz="1800" dirty="0">
                <a:effectLst/>
                <a:latin typeface="Times New Roman" panose="02020603050405020304" pitchFamily="18" charset="0"/>
                <a:ea typeface="SimSun" panose="02010600030101010101" pitchFamily="2" charset="-122"/>
              </a:rPr>
              <a:t>that for local area density value of 1, the image matches 100% irrespective of whatever the image is taken. </a:t>
            </a:r>
          </a:p>
          <a:p>
            <a:pPr algn="just"/>
            <a:r>
              <a:rPr lang="en-US" sz="1800" dirty="0">
                <a:effectLst/>
                <a:latin typeface="Times New Roman" panose="02020603050405020304" pitchFamily="18" charset="0"/>
                <a:ea typeface="SimSun" panose="02010600030101010101" pitchFamily="2" charset="-122"/>
              </a:rPr>
              <a:t>The experiments were also helpful in understanding how local area density and potential radius can influence the prediction of images based on training</a:t>
            </a:r>
            <a:r>
              <a:rPr lang="en-US" dirty="0">
                <a:latin typeface="Times New Roman" panose="02020603050405020304" pitchFamily="18" charset="0"/>
                <a:ea typeface="SimSun" panose="02010600030101010101" pitchFamily="2" charset="-122"/>
              </a:rPr>
              <a:t>.</a:t>
            </a:r>
          </a:p>
          <a:p>
            <a:pPr algn="just"/>
            <a:r>
              <a:rPr lang="en-US" sz="1800" spc="-5" dirty="0">
                <a:effectLst/>
                <a:latin typeface="Times New Roman" panose="02020603050405020304" pitchFamily="18" charset="0"/>
                <a:ea typeface="SimSun" panose="02010600030101010101" pitchFamily="2" charset="-122"/>
              </a:rPr>
              <a:t>We can conclude that if large number of columns remain active within a local area inhibition, the similarity between the images will be more and they appear to me similar. So, for the different class of images not to appear similar, the local area density must be as low as possible.</a:t>
            </a:r>
            <a:endParaRPr lang="en-IN" sz="1800" spc="-5" dirty="0">
              <a:effectLst/>
              <a:latin typeface="Times New Roman" panose="02020603050405020304" pitchFamily="18" charset="0"/>
              <a:ea typeface="SimSun" panose="02010600030101010101" pitchFamily="2" charset="-122"/>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1585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2FC4C-26FB-4B3E-98CA-07576DF72221}"/>
              </a:ext>
            </a:extLst>
          </p:cNvPr>
          <p:cNvSpPr>
            <a:spLocks noGrp="1"/>
          </p:cNvSpPr>
          <p:nvPr>
            <p:ph type="title"/>
          </p:nvPr>
        </p:nvSpPr>
        <p:spPr>
          <a:xfrm>
            <a:off x="9392813" y="3101093"/>
            <a:ext cx="2454052" cy="3029344"/>
          </a:xfrm>
        </p:spPr>
        <p:txBody>
          <a:bodyPr>
            <a:normAutofit/>
          </a:bodyPr>
          <a:lstStyle/>
          <a:p>
            <a:r>
              <a:rPr lang="en-IN" sz="3200">
                <a:solidFill>
                  <a:schemeClr val="bg1"/>
                </a:solidFill>
                <a:latin typeface="Times New Roman" panose="02020603050405020304" pitchFamily="18" charset="0"/>
                <a:cs typeface="Times New Roman" panose="02020603050405020304" pitchFamily="18" charset="0"/>
              </a:rPr>
              <a:t>References</a:t>
            </a:r>
          </a:p>
        </p:txBody>
      </p:sp>
      <p:sp>
        <p:nvSpPr>
          <p:cNvPr id="19"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E4FF899-235B-49FE-ADEE-A0EED1EBA459}"/>
              </a:ext>
            </a:extLst>
          </p:cNvPr>
          <p:cNvGraphicFramePr>
            <a:graphicFrameLocks noGrp="1"/>
          </p:cNvGraphicFramePr>
          <p:nvPr>
            <p:ph idx="1"/>
            <p:extLst>
              <p:ext uri="{D42A27DB-BD31-4B8C-83A1-F6EECF244321}">
                <p14:modId xmlns:p14="http://schemas.microsoft.com/office/powerpoint/2010/main" val="3170564535"/>
              </p:ext>
            </p:extLst>
          </p:nvPr>
        </p:nvGraphicFramePr>
        <p:xfrm>
          <a:off x="616444" y="1863358"/>
          <a:ext cx="6832213" cy="3213870"/>
        </p:xfrm>
        <a:graphic>
          <a:graphicData uri="http://schemas.openxmlformats.org/drawingml/2006/table">
            <a:tbl>
              <a:tblPr firstRow="1" firstCol="1" bandRow="1"/>
              <a:tblGrid>
                <a:gridCol w="414521">
                  <a:extLst>
                    <a:ext uri="{9D8B030D-6E8A-4147-A177-3AD203B41FA5}">
                      <a16:colId xmlns:a16="http://schemas.microsoft.com/office/drawing/2014/main" val="97404006"/>
                    </a:ext>
                  </a:extLst>
                </a:gridCol>
                <a:gridCol w="6417692">
                  <a:extLst>
                    <a:ext uri="{9D8B030D-6E8A-4147-A177-3AD203B41FA5}">
                      <a16:colId xmlns:a16="http://schemas.microsoft.com/office/drawing/2014/main" val="1405741108"/>
                    </a:ext>
                  </a:extLst>
                </a:gridCol>
              </a:tblGrid>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J. Mnatzaganian, E. Fokoué and D. Kudithipudi, "frontiers in Robotics and AI," [Online]. Available: https://www.frontiersin.org/articles/10.3389/frobt.2016.00081/full.</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923345783"/>
                  </a:ext>
                </a:extLst>
              </a:tr>
              <a:tr h="284094">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"Wikipedia," [Online]. Available: https://en.wikipedia.org/wiki/MNIST_database.</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827470876"/>
                  </a:ext>
                </a:extLst>
              </a:tr>
              <a:tr h="284094">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D. Dobric, "Github," [Online]. Available: https://github.com/ddobric/neocortexapi-classification.</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4010326372"/>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G. D, "How the brain might work: a hierarchical and temporal model for learning and recognition," Stanford University, Stanford, CA, USA, 2008.</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289133181"/>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J. Hawkins, S. Ahmad and D. Dubinsky, "Hierarchical Temporal Memory including HTM Cortical Learning". </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33707787"/>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[6]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dirty="0">
                          <a:effectLst/>
                          <a:latin typeface="Times New Roman" panose="02020603050405020304" pitchFamily="18" charset="0"/>
                          <a:ea typeface="SimSun" panose="02010600030101010101" pitchFamily="2" charset="-122"/>
                        </a:rPr>
                        <a:t>"</a:t>
                      </a:r>
                      <a:r>
                        <a:rPr lang="en-US" sz="1400" b="0" i="0" u="none" strike="noStrike" dirty="0" err="1">
                          <a:effectLst/>
                          <a:latin typeface="Times New Roman" panose="02020603050405020304" pitchFamily="18" charset="0"/>
                          <a:ea typeface="SimSun" panose="02010600030101010101" pitchFamily="2" charset="-122"/>
                        </a:rPr>
                        <a:t>Numenta</a:t>
                      </a:r>
                      <a:r>
                        <a:rPr lang="en-US" sz="1400" b="0" i="0" u="none" strike="noStrike" dirty="0">
                          <a:effectLst/>
                          <a:latin typeface="Times New Roman" panose="02020603050405020304" pitchFamily="18" charset="0"/>
                          <a:ea typeface="SimSun" panose="02010600030101010101" pitchFamily="2" charset="-122"/>
                        </a:rPr>
                        <a:t>," [Online]. Available: https://numenta.com/resources/biological-and-machine-intelligence/spatial-pooling-algorithm/.</a:t>
                      </a:r>
                      <a:endParaRPr lang="en-US" sz="1400" b="0" i="0" u="none" strike="noStrike" dirty="0">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185540139"/>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[7]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dirty="0">
                          <a:effectLst/>
                          <a:latin typeface="Times New Roman" panose="02020603050405020304" pitchFamily="18" charset="0"/>
                          <a:ea typeface="SimSun" panose="02010600030101010101" pitchFamily="2" charset="-122"/>
                        </a:rPr>
                        <a:t>J. Hawkins and C. </a:t>
                      </a:r>
                      <a:r>
                        <a:rPr lang="en-US" sz="1400" b="0" i="0" u="none" strike="noStrike" dirty="0" err="1">
                          <a:effectLst/>
                          <a:latin typeface="Times New Roman" panose="02020603050405020304" pitchFamily="18" charset="0"/>
                          <a:ea typeface="SimSun" panose="02010600030101010101" pitchFamily="2" charset="-122"/>
                        </a:rPr>
                        <a:t>Maver</a:t>
                      </a:r>
                      <a:r>
                        <a:rPr lang="en-US" sz="1400" b="0" i="0" u="none" strike="noStrike" dirty="0">
                          <a:effectLst/>
                          <a:latin typeface="Times New Roman" panose="02020603050405020304" pitchFamily="18" charset="0"/>
                          <a:ea typeface="SimSun" panose="02010600030101010101" pitchFamily="2" charset="-122"/>
                        </a:rPr>
                        <a:t>, "Biological and Machine Intelligence," BAMI, 2019. [Online]. Available: https://numenta.com/assets/pdf/biological-and-machine-intelligence/BaMI-HTM-Overview.pdf.</a:t>
                      </a:r>
                      <a:endParaRPr lang="en-US" sz="1400" b="0" i="0" u="none" strike="noStrike" dirty="0">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471120149"/>
                  </a:ext>
                </a:extLst>
              </a:tr>
            </a:tbl>
          </a:graphicData>
        </a:graphic>
      </p:graphicFrame>
    </p:spTree>
    <p:extLst>
      <p:ext uri="{BB962C8B-B14F-4D97-AF65-F5344CB8AC3E}">
        <p14:creationId xmlns:p14="http://schemas.microsoft.com/office/powerpoint/2010/main" val="28760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2710-1C2D-4C5C-B3BF-1EA77C5F39F4}"/>
              </a:ext>
            </a:extLst>
          </p:cNvPr>
          <p:cNvSpPr>
            <a:spLocks noGrp="1"/>
          </p:cNvSpPr>
          <p:nvPr>
            <p:ph type="title"/>
          </p:nvPr>
        </p:nvSpPr>
        <p:spPr>
          <a:xfrm>
            <a:off x="2237173" y="606354"/>
            <a:ext cx="8911687" cy="1280890"/>
          </a:xfrm>
        </p:spPr>
        <p:txBody>
          <a:bodyPr>
            <a:normAutofit/>
          </a:bodyPr>
          <a:lstStyle/>
          <a:p>
            <a:r>
              <a:rPr lang="en-IN" sz="32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1BBA937-5FC2-4A4C-90AD-1A74D78518B1}"/>
              </a:ext>
            </a:extLst>
          </p:cNvPr>
          <p:cNvSpPr>
            <a:spLocks noGrp="1"/>
          </p:cNvSpPr>
          <p:nvPr>
            <p:ph idx="1"/>
          </p:nvPr>
        </p:nvSpPr>
        <p:spPr>
          <a:xfrm>
            <a:off x="2237173" y="1557519"/>
            <a:ext cx="9267439" cy="3600408"/>
          </a:xfrm>
        </p:spPr>
        <p:txBody>
          <a:bodyPr/>
          <a:lstStyle/>
          <a:p>
            <a:pPr marL="0" indent="0" algn="just">
              <a:buNone/>
            </a:pPr>
            <a:endParaRPr lang="en-US" dirty="0"/>
          </a:p>
          <a:p>
            <a:pPr algn="just"/>
            <a:r>
              <a:rPr lang="en-IN" dirty="0">
                <a:latin typeface="Times New Roman" panose="02020603050405020304" pitchFamily="18" charset="0"/>
                <a:cs typeface="Times New Roman" panose="02020603050405020304" pitchFamily="18" charset="0"/>
              </a:rPr>
              <a:t>Our objective of this project is to examine the HTM (</a:t>
            </a:r>
            <a:r>
              <a:rPr lang="en-US" dirty="0">
                <a:latin typeface="Times New Roman" panose="02020603050405020304" pitchFamily="18" charset="0"/>
                <a:cs typeface="Times New Roman" panose="02020603050405020304" pitchFamily="18" charset="0"/>
              </a:rPr>
              <a:t>Hierarchical Temporal Memory) parameters which results in the highest micro similarity for the image classification of MNIST (Modified National Institute of Standards and Technology) dataset.</a:t>
            </a:r>
          </a:p>
          <a:p>
            <a:pPr algn="just"/>
            <a:r>
              <a:rPr lang="en-US" dirty="0">
                <a:latin typeface="Times New Roman" panose="02020603050405020304" pitchFamily="18" charset="0"/>
                <a:cs typeface="Times New Roman" panose="02020603050405020304" pitchFamily="18" charset="0"/>
              </a:rPr>
              <a:t>We also provided the prediction code for classification so that after learning, system can predict the quality of training. </a:t>
            </a:r>
          </a:p>
          <a:p>
            <a:pPr algn="just"/>
            <a:r>
              <a:rPr lang="en-US" dirty="0">
                <a:latin typeface="Times New Roman" panose="02020603050405020304" pitchFamily="18" charset="0"/>
                <a:cs typeface="Times New Roman" panose="02020603050405020304" pitchFamily="18" charset="0"/>
              </a:rPr>
              <a:t>The prediction code will calculate the highest similarity </a:t>
            </a:r>
            <a:r>
              <a:rPr lang="en-IN" dirty="0">
                <a:latin typeface="Times New Roman" panose="02020603050405020304" pitchFamily="18" charset="0"/>
                <a:cs typeface="Times New Roman" panose="02020603050405020304" pitchFamily="18" charset="0"/>
              </a:rPr>
              <a:t>in between the testing image and the training images of the label (Dataset).</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prediction code will give the name of the label which is predicted with the highest similarity</a:t>
            </a: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4438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7C48-75D1-43F2-AB02-0488CE7C2AB0}"/>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B46D46E-7C8F-46BA-A788-978181980699}"/>
              </a:ext>
            </a:extLst>
          </p:cNvPr>
          <p:cNvSpPr>
            <a:spLocks noGrp="1"/>
          </p:cNvSpPr>
          <p:nvPr>
            <p:ph idx="1"/>
          </p:nvPr>
        </p:nvSpPr>
        <p:spPr>
          <a:xfrm>
            <a:off x="2592925" y="1805126"/>
            <a:ext cx="8915400" cy="3147875"/>
          </a:xfrm>
        </p:spPr>
        <p:txBody>
          <a:bodyPr/>
          <a:lstStyle/>
          <a:p>
            <a:pPr algn="l"/>
            <a:r>
              <a:rPr lang="en-US" dirty="0">
                <a:latin typeface="Times New Roman" panose="02020603050405020304" pitchFamily="18" charset="0"/>
                <a:ea typeface="SimSun" panose="02010600030101010101" pitchFamily="2" charset="-122"/>
              </a:rPr>
              <a:t>Image Classification </a:t>
            </a:r>
            <a:r>
              <a:rPr lang="en-IN" dirty="0">
                <a:latin typeface="Times New Roman" panose="02020603050405020304" pitchFamily="18" charset="0"/>
                <a:ea typeface="SimSun" panose="02010600030101010101" pitchFamily="2" charset="-122"/>
              </a:rPr>
              <a:t>has the potential to make use of efficient knowledge representation techniques when combined with knowledge gained by training of images.</a:t>
            </a:r>
          </a:p>
          <a:p>
            <a:pPr algn="l"/>
            <a:r>
              <a:rPr lang="en-US" dirty="0">
                <a:latin typeface="Times New Roman" panose="02020603050405020304" pitchFamily="18" charset="0"/>
                <a:ea typeface="SimSun" panose="02010600030101010101" pitchFamily="2" charset="-122"/>
              </a:rPr>
              <a:t>Hierarchical temporal memory (HTM) is a machine learning technique inspired by the neocortex and developed to learn and anticipate sequences. It should be able to generate generalized representations for similar inputs in its empirical way.</a:t>
            </a:r>
          </a:p>
          <a:p>
            <a:pPr algn="l"/>
            <a:r>
              <a:rPr lang="en-IN" dirty="0">
                <a:latin typeface="Times New Roman" panose="02020603050405020304" pitchFamily="18" charset="0"/>
                <a:ea typeface="SimSun" panose="02010600030101010101" pitchFamily="2" charset="-122"/>
              </a:rPr>
              <a:t>Various HTM parameters change has been experimented in this project in order to identify their influence on the similarity of MNIST dataset.</a:t>
            </a:r>
          </a:p>
          <a:p>
            <a:pPr algn="l"/>
            <a:r>
              <a:rPr lang="en-IN" dirty="0">
                <a:latin typeface="Times New Roman" panose="02020603050405020304" pitchFamily="18" charset="0"/>
                <a:ea typeface="SimSun" panose="02010600030101010101" pitchFamily="2" charset="-122"/>
              </a:rPr>
              <a:t>Relation between the micro and macro correlation has been plotted in graphical representation.</a:t>
            </a:r>
          </a:p>
          <a:p>
            <a:pPr algn="l"/>
            <a:endParaRPr lang="en-IN" dirty="0"/>
          </a:p>
        </p:txBody>
      </p:sp>
    </p:spTree>
    <p:extLst>
      <p:ext uri="{BB962C8B-B14F-4D97-AF65-F5344CB8AC3E}">
        <p14:creationId xmlns:p14="http://schemas.microsoft.com/office/powerpoint/2010/main" val="107621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FBEB-6E68-4417-AF21-B5A1F32D9335}"/>
              </a:ext>
            </a:extLst>
          </p:cNvPr>
          <p:cNvSpPr>
            <a:spLocks noGrp="1"/>
          </p:cNvSpPr>
          <p:nvPr>
            <p:ph type="title"/>
          </p:nvPr>
        </p:nvSpPr>
        <p:spPr>
          <a:xfrm>
            <a:off x="2592925" y="624110"/>
            <a:ext cx="8911687" cy="583253"/>
          </a:xfrm>
        </p:spPr>
        <p:txBody>
          <a:bodyPr/>
          <a:lstStyle/>
          <a:p>
            <a:r>
              <a:rPr lang="en-IN" sz="32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C751608-A0B9-4FA6-B5B0-158443888E8E}"/>
              </a:ext>
            </a:extLst>
          </p:cNvPr>
          <p:cNvSpPr>
            <a:spLocks noGrp="1"/>
          </p:cNvSpPr>
          <p:nvPr>
            <p:ph idx="1"/>
          </p:nvPr>
        </p:nvSpPr>
        <p:spPr>
          <a:xfrm>
            <a:off x="2589211" y="1396753"/>
            <a:ext cx="9049413" cy="4711084"/>
          </a:xfrm>
        </p:spPr>
        <p:txBody>
          <a:bodyPr/>
          <a:lstStyle/>
          <a:p>
            <a:r>
              <a:rPr lang="en-IN" dirty="0">
                <a:latin typeface="Times New Roman" panose="02020603050405020304" pitchFamily="18" charset="0"/>
                <a:ea typeface="SimSun" panose="02010600030101010101" pitchFamily="2" charset="-122"/>
              </a:rPr>
              <a:t>The Spatial Pooler in a standard HTM system accepts input from an encoder and outputs to the Temporal Memory. The main goal is to convert the binary vectors into a semantically comparable SDR with constant sparsity.</a:t>
            </a:r>
          </a:p>
          <a:p>
            <a:r>
              <a:rPr lang="en-IN" dirty="0">
                <a:latin typeface="Times New Roman" panose="02020603050405020304" pitchFamily="18" charset="0"/>
                <a:ea typeface="SimSun" panose="02010600030101010101" pitchFamily="2" charset="-122"/>
              </a:rPr>
              <a:t>The dataset used in this project is MNIST images dataset. </a:t>
            </a:r>
            <a:r>
              <a:rPr lang="en-US" dirty="0">
                <a:latin typeface="Times New Roman" panose="02020603050405020304" pitchFamily="18" charset="0"/>
                <a:ea typeface="SimSun" panose="02010600030101010101" pitchFamily="2" charset="-122"/>
              </a:rPr>
              <a:t>It is a large database of handwritten digits that is commonly used for training various image processing systems. The database is also widely used for training and testing in the field of machine learning.</a:t>
            </a:r>
            <a:endParaRPr lang="en-IN" dirty="0">
              <a:latin typeface="Times New Roman" panose="02020603050405020304" pitchFamily="18" charset="0"/>
              <a:ea typeface="SimSun" panose="02010600030101010101" pitchFamily="2" charset="-122"/>
            </a:endParaRPr>
          </a:p>
          <a:p>
            <a:endParaRPr lang="en-US" sz="2000" dirty="0">
              <a:latin typeface="Times New Roman" panose="02020603050405020304" pitchFamily="18" charset="0"/>
              <a:ea typeface="SimSun" panose="02010600030101010101" pitchFamily="2" charset="-122"/>
            </a:endParaRPr>
          </a:p>
          <a:p>
            <a:pPr marL="0" indent="0">
              <a:buNone/>
            </a:pPr>
            <a:r>
              <a:rPr lang="en-US" sz="2000" dirty="0">
                <a:latin typeface="Times New Roman" panose="02020603050405020304" pitchFamily="18" charset="0"/>
                <a:ea typeface="SimSun" panose="02010600030101010101" pitchFamily="2" charset="-122"/>
              </a:rPr>
              <a:t>	  </a:t>
            </a:r>
            <a:endParaRPr lang="en-IN" sz="2000" dirty="0">
              <a:latin typeface="Times New Roman" panose="02020603050405020304" pitchFamily="18" charset="0"/>
              <a:ea typeface="SimSun" panose="02010600030101010101" pitchFamily="2" charset="-122"/>
            </a:endParaRPr>
          </a:p>
        </p:txBody>
      </p:sp>
      <p:pic>
        <p:nvPicPr>
          <p:cNvPr id="4" name="Picture 3" descr="A picture containing table&#10;&#10;Description automatically generated">
            <a:extLst>
              <a:ext uri="{FF2B5EF4-FFF2-40B4-BE49-F238E27FC236}">
                <a16:creationId xmlns:a16="http://schemas.microsoft.com/office/drawing/2014/main" id="{93319E2E-1F50-405D-BCDC-DDC666F1E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845" y="3551068"/>
            <a:ext cx="3289509" cy="2479459"/>
          </a:xfrm>
          <a:prstGeom prst="rect">
            <a:avLst/>
          </a:prstGeom>
        </p:spPr>
      </p:pic>
    </p:spTree>
    <p:extLst>
      <p:ext uri="{BB962C8B-B14F-4D97-AF65-F5344CB8AC3E}">
        <p14:creationId xmlns:p14="http://schemas.microsoft.com/office/powerpoint/2010/main" val="242571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4EE1-2BE7-4490-B85B-89184A4F32A3}"/>
              </a:ext>
            </a:extLst>
          </p:cNvPr>
          <p:cNvSpPr>
            <a:spLocks noGrp="1"/>
          </p:cNvSpPr>
          <p:nvPr>
            <p:ph type="title"/>
          </p:nvPr>
        </p:nvSpPr>
        <p:spPr>
          <a:xfrm>
            <a:off x="168677" y="211038"/>
            <a:ext cx="12023323" cy="654274"/>
          </a:xfrm>
        </p:spPr>
        <p:txBody>
          <a:bodyPr>
            <a:normAutofit/>
          </a:bodyPr>
          <a:lstStyle/>
          <a:p>
            <a:pPr algn="ctr"/>
            <a:r>
              <a:rPr lang="en-IN" sz="2800" dirty="0">
                <a:latin typeface="Times New Roman" panose="02020603050405020304" pitchFamily="18" charset="0"/>
                <a:cs typeface="Times New Roman" panose="02020603050405020304" pitchFamily="18" charset="0"/>
              </a:rPr>
              <a:t>Working Process of Training Images</a:t>
            </a:r>
          </a:p>
        </p:txBody>
      </p:sp>
      <p:sp>
        <p:nvSpPr>
          <p:cNvPr id="4" name="Rectangle: Rounded Corners 3">
            <a:extLst>
              <a:ext uri="{FF2B5EF4-FFF2-40B4-BE49-F238E27FC236}">
                <a16:creationId xmlns:a16="http://schemas.microsoft.com/office/drawing/2014/main" id="{4432B1EA-E0FE-4DAE-80BD-3D71B2228711}"/>
              </a:ext>
            </a:extLst>
          </p:cNvPr>
          <p:cNvSpPr/>
          <p:nvPr/>
        </p:nvSpPr>
        <p:spPr>
          <a:xfrm>
            <a:off x="2592925" y="1501855"/>
            <a:ext cx="7696940" cy="3994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Fetch all images inside Folder Path images </a:t>
            </a:r>
            <a:endParaRPr lang="en-IN" sz="1400" dirty="0"/>
          </a:p>
        </p:txBody>
      </p:sp>
      <p:sp>
        <p:nvSpPr>
          <p:cNvPr id="6" name="Content Placeholder 5">
            <a:extLst>
              <a:ext uri="{FF2B5EF4-FFF2-40B4-BE49-F238E27FC236}">
                <a16:creationId xmlns:a16="http://schemas.microsoft.com/office/drawing/2014/main" id="{ECB4B8FE-8D6C-4874-AE83-2C7631FBF3A3}"/>
              </a:ext>
            </a:extLst>
          </p:cNvPr>
          <p:cNvSpPr>
            <a:spLocks noGrp="1"/>
          </p:cNvSpPr>
          <p:nvPr>
            <p:ph idx="1"/>
          </p:nvPr>
        </p:nvSpPr>
        <p:spPr>
          <a:xfrm>
            <a:off x="2592924" y="2356142"/>
            <a:ext cx="7696941"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marL="0" indent="0" algn="ctr">
              <a:buNone/>
            </a:pPr>
            <a:r>
              <a:rPr lang="en-US" sz="1400" dirty="0">
                <a:effectLst/>
                <a:latin typeface="Times New Roman" panose="02020603050405020304" pitchFamily="18" charset="0"/>
                <a:ea typeface="SimSun" panose="02010600030101010101" pitchFamily="2" charset="-122"/>
              </a:rPr>
              <a:t>Loop all images inside the ‘</a:t>
            </a:r>
            <a:r>
              <a:rPr lang="en-US" sz="1400" dirty="0" err="1">
                <a:effectLst/>
                <a:latin typeface="Times New Roman" panose="02020603050405020304" pitchFamily="18" charset="0"/>
                <a:ea typeface="SimSun" panose="02010600030101010101" pitchFamily="2" charset="-122"/>
              </a:rPr>
              <a:t>InputFolder</a:t>
            </a:r>
            <a:r>
              <a:rPr lang="en-US" sz="1400" dirty="0">
                <a:effectLst/>
                <a:latin typeface="Times New Roman" panose="02020603050405020304" pitchFamily="18" charset="0"/>
                <a:ea typeface="SimSun" panose="02010600030101010101" pitchFamily="2" charset="-122"/>
              </a:rPr>
              <a:t>’ across each learning class (label)</a:t>
            </a:r>
            <a:endParaRPr lang="en-IN" sz="1400" dirty="0">
              <a:effectLst/>
              <a:latin typeface="Times New Roman" panose="02020603050405020304" pitchFamily="18" charset="0"/>
              <a:ea typeface="SimSun" panose="02010600030101010101" pitchFamily="2" charset="-122"/>
            </a:endParaRPr>
          </a:p>
        </p:txBody>
      </p:sp>
      <p:sp>
        <p:nvSpPr>
          <p:cNvPr id="7" name="Rectangle: Rounded Corners 6">
            <a:extLst>
              <a:ext uri="{FF2B5EF4-FFF2-40B4-BE49-F238E27FC236}">
                <a16:creationId xmlns:a16="http://schemas.microsoft.com/office/drawing/2014/main" id="{70CD3A95-0ECC-4E2C-AA44-70E17F068ED0}"/>
              </a:ext>
            </a:extLst>
          </p:cNvPr>
          <p:cNvSpPr/>
          <p:nvPr/>
        </p:nvSpPr>
        <p:spPr>
          <a:xfrm>
            <a:off x="2592925" y="3186245"/>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Train Spatial Pooler with each image for several iterations</a:t>
            </a:r>
          </a:p>
        </p:txBody>
      </p:sp>
      <p:sp>
        <p:nvSpPr>
          <p:cNvPr id="8" name="Rectangle: Rounded Corners 7">
            <a:extLst>
              <a:ext uri="{FF2B5EF4-FFF2-40B4-BE49-F238E27FC236}">
                <a16:creationId xmlns:a16="http://schemas.microsoft.com/office/drawing/2014/main" id="{37BCC2A7-6315-4900-AAF9-865D9CC778DA}"/>
              </a:ext>
            </a:extLst>
          </p:cNvPr>
          <p:cNvSpPr/>
          <p:nvPr/>
        </p:nvSpPr>
        <p:spPr>
          <a:xfrm>
            <a:off x="2592925" y="4046454"/>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After several iterations Spatial Pooler enters STABLE state</a:t>
            </a:r>
            <a:endParaRPr lang="en-IN" sz="1400" dirty="0">
              <a:effectLst/>
              <a:latin typeface="Times New Roman" panose="02020603050405020304" pitchFamily="18" charset="0"/>
              <a:ea typeface="SimSun" panose="02010600030101010101" pitchFamily="2" charset="-122"/>
            </a:endParaRPr>
          </a:p>
        </p:txBody>
      </p:sp>
      <p:sp>
        <p:nvSpPr>
          <p:cNvPr id="9" name="Rectangle: Rounded Corners 8">
            <a:extLst>
              <a:ext uri="{FF2B5EF4-FFF2-40B4-BE49-F238E27FC236}">
                <a16:creationId xmlns:a16="http://schemas.microsoft.com/office/drawing/2014/main" id="{CB7334AE-A471-420F-AFF5-596C1C5F96A2}"/>
              </a:ext>
            </a:extLst>
          </p:cNvPr>
          <p:cNvSpPr/>
          <p:nvPr/>
        </p:nvSpPr>
        <p:spPr>
          <a:xfrm>
            <a:off x="2638793" y="4907337"/>
            <a:ext cx="7696940" cy="554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Find the similarity between SDRs of images within same class (Micro Correlation) and between different classes (Macro Correlation)</a:t>
            </a:r>
            <a:endParaRPr lang="en-IN" sz="1400" dirty="0">
              <a:effectLst/>
              <a:latin typeface="Times New Roman" panose="02020603050405020304" pitchFamily="18" charset="0"/>
              <a:ea typeface="SimSun" panose="02010600030101010101" pitchFamily="2" charset="-122"/>
            </a:endParaRPr>
          </a:p>
        </p:txBody>
      </p:sp>
      <p:sp>
        <p:nvSpPr>
          <p:cNvPr id="10" name="Rectangle: Rounded Corners 9">
            <a:extLst>
              <a:ext uri="{FF2B5EF4-FFF2-40B4-BE49-F238E27FC236}">
                <a16:creationId xmlns:a16="http://schemas.microsoft.com/office/drawing/2014/main" id="{482DD646-C99B-47B2-97A5-B97996C04B8D}"/>
              </a:ext>
            </a:extLst>
          </p:cNvPr>
          <p:cNvSpPr/>
          <p:nvPr/>
        </p:nvSpPr>
        <p:spPr>
          <a:xfrm>
            <a:off x="2638793" y="5956916"/>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effectLst/>
              <a:latin typeface="Times New Roman" panose="02020603050405020304" pitchFamily="18" charset="0"/>
              <a:ea typeface="SimSun" panose="02010600030101010101" pitchFamily="2" charset="-122"/>
            </a:endParaRPr>
          </a:p>
          <a:p>
            <a:pPr algn="ctr"/>
            <a:r>
              <a:rPr lang="en-US" sz="1400" dirty="0">
                <a:effectLst/>
                <a:latin typeface="Times New Roman" panose="02020603050405020304" pitchFamily="18" charset="0"/>
                <a:ea typeface="SimSun" panose="02010600030101010101" pitchFamily="2" charset="-122"/>
              </a:rPr>
              <a:t>Print similarity matrix of Macro and Micro Correlation</a:t>
            </a:r>
            <a:endParaRPr lang="en-IN" sz="1400" dirty="0">
              <a:effectLst/>
              <a:latin typeface="Times New Roman" panose="02020603050405020304" pitchFamily="18" charset="0"/>
              <a:ea typeface="SimSun" panose="02010600030101010101" pitchFamily="2" charset="-122"/>
            </a:endParaRPr>
          </a:p>
          <a:p>
            <a:pPr algn="ctr"/>
            <a:endParaRPr lang="en-IN" dirty="0"/>
          </a:p>
        </p:txBody>
      </p:sp>
      <p:sp>
        <p:nvSpPr>
          <p:cNvPr id="12" name="Arrow: Down 11">
            <a:extLst>
              <a:ext uri="{FF2B5EF4-FFF2-40B4-BE49-F238E27FC236}">
                <a16:creationId xmlns:a16="http://schemas.microsoft.com/office/drawing/2014/main" id="{0D529C42-F60A-4276-AD5F-F9E59ED3D773}"/>
              </a:ext>
            </a:extLst>
          </p:cNvPr>
          <p:cNvSpPr/>
          <p:nvPr/>
        </p:nvSpPr>
        <p:spPr>
          <a:xfrm>
            <a:off x="6169981" y="1901351"/>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B3A7F1F2-2876-4DF9-983F-3B3015BFB4AC}"/>
              </a:ext>
            </a:extLst>
          </p:cNvPr>
          <p:cNvSpPr/>
          <p:nvPr/>
        </p:nvSpPr>
        <p:spPr>
          <a:xfrm>
            <a:off x="6169981" y="2763805"/>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7F4C0138-B442-452E-8FE0-5D0C067606DF}"/>
              </a:ext>
            </a:extLst>
          </p:cNvPr>
          <p:cNvSpPr/>
          <p:nvPr/>
        </p:nvSpPr>
        <p:spPr>
          <a:xfrm>
            <a:off x="6169981" y="3600627"/>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2514EDB5-500B-440D-B0C8-F23D5E996995}"/>
              </a:ext>
            </a:extLst>
          </p:cNvPr>
          <p:cNvSpPr/>
          <p:nvPr/>
        </p:nvSpPr>
        <p:spPr>
          <a:xfrm>
            <a:off x="6169981" y="4473605"/>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A10F54B0-2886-4EF8-A8EF-4DE3E79E0E01}"/>
              </a:ext>
            </a:extLst>
          </p:cNvPr>
          <p:cNvSpPr/>
          <p:nvPr/>
        </p:nvSpPr>
        <p:spPr>
          <a:xfrm>
            <a:off x="6169980" y="5470748"/>
            <a:ext cx="45719" cy="45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727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661E-574C-469A-BDC6-D23A330ECDBD}"/>
              </a:ext>
            </a:extLst>
          </p:cNvPr>
          <p:cNvSpPr>
            <a:spLocks noGrp="1"/>
          </p:cNvSpPr>
          <p:nvPr>
            <p:ph type="title"/>
          </p:nvPr>
        </p:nvSpPr>
        <p:spPr/>
        <p:txBody>
          <a:bodyPr/>
          <a:lstStyle/>
          <a:p>
            <a:r>
              <a:rPr lang="en-IN" sz="1800" dirty="0">
                <a:cs typeface="Times New Roman" panose="02020603050405020304" pitchFamily="18" charset="0"/>
              </a:rPr>
              <a:t>Continued</a:t>
            </a:r>
            <a:r>
              <a:rPr lang="en-IN" sz="32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CF5E9C6-82EB-438C-BFBF-0A988F22234C}"/>
              </a:ext>
            </a:extLst>
          </p:cNvPr>
          <p:cNvSpPr>
            <a:spLocks noGrp="1"/>
          </p:cNvSpPr>
          <p:nvPr>
            <p:ph idx="1"/>
          </p:nvPr>
        </p:nvSpPr>
        <p:spPr>
          <a:xfrm>
            <a:off x="2592925" y="1432263"/>
            <a:ext cx="8915400" cy="4506897"/>
          </a:xfrm>
        </p:spPr>
        <p:txBody>
          <a:bodyPr>
            <a:normAutofit/>
          </a:bodyPr>
          <a:lstStyle/>
          <a:p>
            <a:pPr>
              <a:buAutoNum type="arabicPeriod"/>
            </a:pPr>
            <a:r>
              <a:rPr lang="en-IN" sz="2000" dirty="0">
                <a:latin typeface="Times New Roman" panose="02020603050405020304" pitchFamily="18" charset="0"/>
                <a:ea typeface="SimSun" panose="02010600030101010101" pitchFamily="2" charset="-122"/>
              </a:rPr>
              <a:t>Encoder/Binarization: </a:t>
            </a:r>
          </a:p>
          <a:p>
            <a:pPr marL="0" indent="0">
              <a:buNone/>
            </a:pPr>
            <a:r>
              <a:rPr lang="en-US" dirty="0">
                <a:effectLst/>
                <a:latin typeface="Times New Roman" panose="02020603050405020304" pitchFamily="18" charset="0"/>
                <a:ea typeface="SimSun" panose="02010600030101010101" pitchFamily="2" charset="-122"/>
              </a:rPr>
              <a:t>An encoder converts arbitrary input into a format that an HTM can understand. This input must be always an SDR. The activation state ('0' or '1' for inactive and active, respectively) of the columns from the previous area in the HTM is represented by each bit in the SDR.</a:t>
            </a:r>
          </a:p>
          <a:p>
            <a:pPr marL="0" indent="0">
              <a:buNone/>
            </a:pPr>
            <a:endParaRPr lang="en-US" sz="2000" dirty="0">
              <a:latin typeface="Times New Roman" panose="02020603050405020304" pitchFamily="18" charset="0"/>
              <a:ea typeface="SimSun" panose="02010600030101010101" pitchFamily="2" charset="-122"/>
            </a:endParaRPr>
          </a:p>
          <a:p>
            <a:pPr marL="0" indent="0">
              <a:buNone/>
            </a:pPr>
            <a:endParaRPr lang="en-IN" sz="2000" dirty="0"/>
          </a:p>
        </p:txBody>
      </p:sp>
      <p:pic>
        <p:nvPicPr>
          <p:cNvPr id="4" name="Picture 3">
            <a:extLst>
              <a:ext uri="{FF2B5EF4-FFF2-40B4-BE49-F238E27FC236}">
                <a16:creationId xmlns:a16="http://schemas.microsoft.com/office/drawing/2014/main" id="{C5911D07-F04A-4762-A626-6734FDF75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28" y="3595863"/>
            <a:ext cx="1127648" cy="1166637"/>
          </a:xfrm>
          <a:prstGeom prst="rect">
            <a:avLst/>
          </a:prstGeom>
        </p:spPr>
      </p:pic>
      <p:pic>
        <p:nvPicPr>
          <p:cNvPr id="5" name="Picture 4" descr="Background pattern&#10;&#10;Description automatically generated">
            <a:extLst>
              <a:ext uri="{FF2B5EF4-FFF2-40B4-BE49-F238E27FC236}">
                <a16:creationId xmlns:a16="http://schemas.microsoft.com/office/drawing/2014/main" id="{F7A5B682-B190-41C4-A6F2-5AC82BC3D7AB}"/>
              </a:ext>
            </a:extLst>
          </p:cNvPr>
          <p:cNvPicPr>
            <a:picLocks noChangeAspect="1"/>
          </p:cNvPicPr>
          <p:nvPr/>
        </p:nvPicPr>
        <p:blipFill>
          <a:blip r:embed="rId3"/>
          <a:stretch>
            <a:fillRect/>
          </a:stretch>
        </p:blipFill>
        <p:spPr>
          <a:xfrm>
            <a:off x="5448300" y="3595862"/>
            <a:ext cx="1059815" cy="1166637"/>
          </a:xfrm>
          <a:prstGeom prst="rect">
            <a:avLst/>
          </a:prstGeom>
        </p:spPr>
      </p:pic>
      <p:sp>
        <p:nvSpPr>
          <p:cNvPr id="6" name="Rectangle 5">
            <a:extLst>
              <a:ext uri="{FF2B5EF4-FFF2-40B4-BE49-F238E27FC236}">
                <a16:creationId xmlns:a16="http://schemas.microsoft.com/office/drawing/2014/main" id="{D3D29288-1856-4632-A107-6BC9C8B65D9A}"/>
              </a:ext>
            </a:extLst>
          </p:cNvPr>
          <p:cNvSpPr/>
          <p:nvPr/>
        </p:nvSpPr>
        <p:spPr>
          <a:xfrm>
            <a:off x="8293087" y="3949555"/>
            <a:ext cx="2611975" cy="4592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000" dirty="0">
                <a:effectLst/>
                <a:latin typeface="Times New Roman" panose="02020603050405020304" pitchFamily="18" charset="0"/>
                <a:ea typeface="SimSun" panose="02010600030101010101" pitchFamily="2" charset="-122"/>
              </a:rPr>
              <a:t>Bits are saved in the form of an Array</a:t>
            </a:r>
          </a:p>
        </p:txBody>
      </p:sp>
      <p:sp>
        <p:nvSpPr>
          <p:cNvPr id="7" name="Arrow: Down 6">
            <a:extLst>
              <a:ext uri="{FF2B5EF4-FFF2-40B4-BE49-F238E27FC236}">
                <a16:creationId xmlns:a16="http://schemas.microsoft.com/office/drawing/2014/main" id="{E4AC6769-7B94-4F5D-ABA6-6F7E600D0863}"/>
              </a:ext>
            </a:extLst>
          </p:cNvPr>
          <p:cNvSpPr/>
          <p:nvPr/>
        </p:nvSpPr>
        <p:spPr>
          <a:xfrm rot="16200000">
            <a:off x="4754805" y="3888667"/>
            <a:ext cx="45085" cy="4635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Arrow: Down 7">
            <a:extLst>
              <a:ext uri="{FF2B5EF4-FFF2-40B4-BE49-F238E27FC236}">
                <a16:creationId xmlns:a16="http://schemas.microsoft.com/office/drawing/2014/main" id="{68D42573-AE3B-4561-8905-ACF5F6496A65}"/>
              </a:ext>
            </a:extLst>
          </p:cNvPr>
          <p:cNvSpPr/>
          <p:nvPr/>
        </p:nvSpPr>
        <p:spPr>
          <a:xfrm rot="16200000">
            <a:off x="7270469" y="3922656"/>
            <a:ext cx="45085" cy="4635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a:extLst>
              <a:ext uri="{FF2B5EF4-FFF2-40B4-BE49-F238E27FC236}">
                <a16:creationId xmlns:a16="http://schemas.microsoft.com/office/drawing/2014/main" id="{272251B4-CFEF-45EB-B634-CECBD17ED277}"/>
              </a:ext>
            </a:extLst>
          </p:cNvPr>
          <p:cNvSpPr/>
          <p:nvPr/>
        </p:nvSpPr>
        <p:spPr>
          <a:xfrm>
            <a:off x="4163627" y="3684233"/>
            <a:ext cx="1059815"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Binarization</a:t>
            </a:r>
          </a:p>
        </p:txBody>
      </p:sp>
      <p:sp>
        <p:nvSpPr>
          <p:cNvPr id="10" name="Rectangle 9">
            <a:extLst>
              <a:ext uri="{FF2B5EF4-FFF2-40B4-BE49-F238E27FC236}">
                <a16:creationId xmlns:a16="http://schemas.microsoft.com/office/drawing/2014/main" id="{EEE6F46D-CC05-42E8-B555-19486430E4D1}"/>
              </a:ext>
            </a:extLst>
          </p:cNvPr>
          <p:cNvSpPr/>
          <p:nvPr/>
        </p:nvSpPr>
        <p:spPr>
          <a:xfrm>
            <a:off x="2741628" y="4989650"/>
            <a:ext cx="1059815"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Input Image</a:t>
            </a:r>
          </a:p>
        </p:txBody>
      </p:sp>
      <p:sp>
        <p:nvSpPr>
          <p:cNvPr id="11" name="Rectangle 10">
            <a:extLst>
              <a:ext uri="{FF2B5EF4-FFF2-40B4-BE49-F238E27FC236}">
                <a16:creationId xmlns:a16="http://schemas.microsoft.com/office/drawing/2014/main" id="{A60CA4ED-219F-4586-936F-0C562FFCE9BF}"/>
              </a:ext>
            </a:extLst>
          </p:cNvPr>
          <p:cNvSpPr/>
          <p:nvPr/>
        </p:nvSpPr>
        <p:spPr>
          <a:xfrm>
            <a:off x="5353236" y="4989650"/>
            <a:ext cx="1272672"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Binarized Image</a:t>
            </a:r>
          </a:p>
        </p:txBody>
      </p:sp>
    </p:spTree>
    <p:extLst>
      <p:ext uri="{BB962C8B-B14F-4D97-AF65-F5344CB8AC3E}">
        <p14:creationId xmlns:p14="http://schemas.microsoft.com/office/powerpoint/2010/main" val="3392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A627D-49D0-4326-A830-E752691A47EF}"/>
              </a:ext>
            </a:extLst>
          </p:cNvPr>
          <p:cNvSpPr>
            <a:spLocks noGrp="1"/>
          </p:cNvSpPr>
          <p:nvPr>
            <p:ph idx="1"/>
          </p:nvPr>
        </p:nvSpPr>
        <p:spPr>
          <a:xfrm>
            <a:off x="2589211" y="1708865"/>
            <a:ext cx="8915400" cy="4026110"/>
          </a:xfrm>
        </p:spPr>
        <p:txBody>
          <a:bodyPr>
            <a:normAutofit/>
          </a:bodyPr>
          <a:lstStyle/>
          <a:p>
            <a:pPr>
              <a:buFont typeface="+mj-lt"/>
              <a:buAutoNum type="arabicPeriod" startAt="2"/>
            </a:pPr>
            <a:r>
              <a:rPr lang="en-IN" dirty="0"/>
              <a:t> Spatial Pooler:</a:t>
            </a:r>
          </a:p>
          <a:p>
            <a:pPr marL="0" indent="0">
              <a:buNone/>
            </a:pPr>
            <a:r>
              <a:rPr lang="en-IN" sz="1800" dirty="0">
                <a:latin typeface="Times New Roman" panose="02020603050405020304" pitchFamily="18" charset="0"/>
                <a:ea typeface="SimSun" panose="02010600030101010101" pitchFamily="2" charset="-122"/>
              </a:rPr>
              <a:t>The Spatial Pooler transforms input patterns into SDRs in a continuous online fashion. The HTM temporal memory learns temporal sequences of these SDRs and makes predictions for future inputs. The spatial pooler implies pools or clusters data in the spatial dimension. Each pattern that appears at the input during the spatial pooler's learning process is compared to the database of other patterns.</a:t>
            </a:r>
          </a:p>
          <a:p>
            <a:pPr marL="0" indent="0">
              <a:buNone/>
            </a:pPr>
            <a:endParaRPr lang="en-IN" dirty="0"/>
          </a:p>
          <a:p>
            <a:pPr>
              <a:buFont typeface="+mj-lt"/>
              <a:buAutoNum type="arabicPeriod" startAt="3"/>
            </a:pPr>
            <a:r>
              <a:rPr lang="en-US" dirty="0"/>
              <a:t>Sparse Distributed Representation: </a:t>
            </a:r>
            <a:endParaRPr lang="en-IN" dirty="0"/>
          </a:p>
          <a:p>
            <a:pPr marL="0" indent="0">
              <a:buNone/>
            </a:pPr>
            <a:r>
              <a:rPr lang="en-US" sz="1800" dirty="0">
                <a:effectLst/>
                <a:latin typeface="Times New Roman" panose="02020603050405020304" pitchFamily="18" charset="0"/>
                <a:ea typeface="SimSun" panose="02010600030101010101" pitchFamily="2" charset="-122"/>
              </a:rPr>
              <a:t>SDR is an effective information organization system. Sparse means that only a tiny percentage of the big, interconnected cells are active at any given time. Because the binary representation is more biologically reasonable and extremely computationally efficient, HTM considers the binary SDR converted from a specific encoder.</a:t>
            </a:r>
            <a:endParaRPr lang="en-IN" sz="2000" dirty="0">
              <a:latin typeface="Times New Roman" panose="02020603050405020304" pitchFamily="18" charset="0"/>
              <a:ea typeface="SimSun" panose="02010600030101010101" pitchFamily="2" charset="-122"/>
            </a:endParaRPr>
          </a:p>
          <a:p>
            <a:pPr marL="457200" lvl="1" indent="0">
              <a:buNone/>
            </a:pPr>
            <a:endParaRPr lang="en-IN" sz="2000" dirty="0">
              <a:latin typeface="Times New Roman" panose="02020603050405020304" pitchFamily="18" charset="0"/>
              <a:ea typeface="SimSun" panose="02010600030101010101" pitchFamily="2" charset="-122"/>
            </a:endParaRPr>
          </a:p>
        </p:txBody>
      </p:sp>
      <p:sp>
        <p:nvSpPr>
          <p:cNvPr id="4" name="Content Placeholder 2">
            <a:extLst>
              <a:ext uri="{FF2B5EF4-FFF2-40B4-BE49-F238E27FC236}">
                <a16:creationId xmlns:a16="http://schemas.microsoft.com/office/drawing/2014/main" id="{EF4EC181-66FF-4D00-A6AE-A255BA89461E}"/>
              </a:ext>
            </a:extLst>
          </p:cNvPr>
          <p:cNvSpPr txBox="1">
            <a:spLocks/>
          </p:cNvSpPr>
          <p:nvPr/>
        </p:nvSpPr>
        <p:spPr>
          <a:xfrm>
            <a:off x="2589211" y="662779"/>
            <a:ext cx="8659427" cy="4469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Continued..</a:t>
            </a:r>
          </a:p>
          <a:p>
            <a:pPr lvl="1">
              <a:buFont typeface="+mj-lt"/>
              <a:buAutoNum type="arabicPeriod" startAt="2"/>
            </a:pPr>
            <a:endParaRPr lang="en-IN" dirty="0"/>
          </a:p>
        </p:txBody>
      </p:sp>
    </p:spTree>
    <p:extLst>
      <p:ext uri="{BB962C8B-B14F-4D97-AF65-F5344CB8AC3E}">
        <p14:creationId xmlns:p14="http://schemas.microsoft.com/office/powerpoint/2010/main" val="327729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8DE-78E8-4DA1-9390-3D3000D31698}"/>
              </a:ext>
            </a:extLst>
          </p:cNvPr>
          <p:cNvSpPr>
            <a:spLocks noGrp="1"/>
          </p:cNvSpPr>
          <p:nvPr>
            <p:ph type="title"/>
          </p:nvPr>
        </p:nvSpPr>
        <p:spPr>
          <a:xfrm>
            <a:off x="1" y="624110"/>
            <a:ext cx="11504612" cy="556620"/>
          </a:xfrm>
        </p:spPr>
        <p:txBody>
          <a:bodyPr>
            <a:normAutofit fontScale="90000"/>
          </a:bodyPr>
          <a:lstStyle/>
          <a:p>
            <a:pPr algn="ctr"/>
            <a:r>
              <a:rPr lang="en-IN" sz="3200" dirty="0">
                <a:latin typeface="Times New Roman" panose="02020603050405020304" pitchFamily="18" charset="0"/>
                <a:cs typeface="Times New Roman" panose="02020603050405020304" pitchFamily="18" charset="0"/>
              </a:rPr>
              <a:t>Finding the HTM Parameters</a:t>
            </a:r>
          </a:p>
        </p:txBody>
      </p:sp>
      <p:sp>
        <p:nvSpPr>
          <p:cNvPr id="3" name="Content Placeholder 2">
            <a:extLst>
              <a:ext uri="{FF2B5EF4-FFF2-40B4-BE49-F238E27FC236}">
                <a16:creationId xmlns:a16="http://schemas.microsoft.com/office/drawing/2014/main" id="{50A7FE7F-53DC-448E-8A3C-C2CC50CD671D}"/>
              </a:ext>
            </a:extLst>
          </p:cNvPr>
          <p:cNvSpPr>
            <a:spLocks noGrp="1"/>
          </p:cNvSpPr>
          <p:nvPr>
            <p:ph idx="1"/>
          </p:nvPr>
        </p:nvSpPr>
        <p:spPr>
          <a:xfrm>
            <a:off x="2589212" y="1905000"/>
            <a:ext cx="8915400" cy="3110883"/>
          </a:xfrm>
        </p:spPr>
        <p:txBody>
          <a:bodyPr/>
          <a:lstStyle/>
          <a:p>
            <a:pPr algn="just"/>
            <a:r>
              <a:rPr lang="en-IN" dirty="0">
                <a:latin typeface="Times New Roman" panose="02020603050405020304" pitchFamily="18" charset="0"/>
                <a:cs typeface="Times New Roman" panose="02020603050405020304" pitchFamily="18" charset="0"/>
              </a:rPr>
              <a:t>Several experiments have been conducted in order to analyse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how the classification of image is </a:t>
            </a:r>
            <a:r>
              <a:rPr lang="en-IN" dirty="0">
                <a:latin typeface="Times New Roman" panose="02020603050405020304" pitchFamily="18" charset="0"/>
                <a:ea typeface="SimSun" panose="02010600030101010101" pitchFamily="2" charset="-122"/>
                <a:cs typeface="Times New Roman" panose="02020603050405020304" pitchFamily="18" charset="0"/>
              </a:rPr>
              <a:t>a</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ffected by changing the spatial pooler parameters, </a:t>
            </a:r>
            <a:r>
              <a:rPr lang="en-IN" sz="1800" b="1" dirty="0">
                <a:effectLst/>
                <a:latin typeface="Times New Roman" panose="02020603050405020304" pitchFamily="18" charset="0"/>
                <a:ea typeface="SimSun" panose="02010600030101010101" pitchFamily="2" charset="-122"/>
                <a:cs typeface="Times New Roman" panose="02020603050405020304" pitchFamily="18" charset="0"/>
              </a:rPr>
              <a:t>local area density</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IN" sz="1800" b="1" dirty="0">
                <a:effectLst/>
                <a:latin typeface="Times New Roman" panose="02020603050405020304" pitchFamily="18" charset="0"/>
                <a:ea typeface="SimSun" panose="02010600030101010101" pitchFamily="2" charset="-122"/>
                <a:cs typeface="Times New Roman" panose="02020603050405020304" pitchFamily="18" charset="0"/>
              </a:rPr>
              <a:t>potential radius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on images of same class and between images of different class.</a:t>
            </a:r>
          </a:p>
          <a:p>
            <a:pPr algn="just"/>
            <a:r>
              <a:rPr lang="en-IN" sz="1800" dirty="0">
                <a:effectLst/>
                <a:latin typeface="Times New Roman" panose="02020603050405020304" pitchFamily="18" charset="0"/>
                <a:ea typeface="SimSun" panose="02010600030101010101" pitchFamily="2" charset="-122"/>
              </a:rPr>
              <a:t>Local area density defines the number of active columns within a local inhibition area, we specify the desired density of active columns by changing </a:t>
            </a:r>
            <a:r>
              <a:rPr lang="en-IN" sz="1800" b="1" dirty="0" err="1">
                <a:effectLst/>
                <a:latin typeface="Times New Roman" panose="02020603050405020304" pitchFamily="18" charset="0"/>
                <a:ea typeface="SimSun" panose="02010600030101010101" pitchFamily="2" charset="-122"/>
              </a:rPr>
              <a:t>LocalAreaDensity</a:t>
            </a:r>
            <a:r>
              <a:rPr lang="en-IN" sz="1800" b="1" dirty="0">
                <a:effectLst/>
                <a:latin typeface="Times New Roman" panose="02020603050405020304" pitchFamily="18" charset="0"/>
                <a:ea typeface="SimSun" panose="02010600030101010101" pitchFamily="2" charset="-122"/>
              </a:rPr>
              <a:t> </a:t>
            </a:r>
            <a:r>
              <a:rPr lang="en-IN" sz="1800" dirty="0">
                <a:effectLst/>
                <a:latin typeface="Times New Roman" panose="02020603050405020304" pitchFamily="18" charset="0"/>
                <a:ea typeface="SimSun" panose="02010600030101010101" pitchFamily="2" charset="-122"/>
              </a:rPr>
              <a:t>parameter in the </a:t>
            </a:r>
            <a:r>
              <a:rPr lang="en-IN" sz="1800" dirty="0" err="1">
                <a:effectLst/>
                <a:latin typeface="Times New Roman" panose="02020603050405020304" pitchFamily="18" charset="0"/>
                <a:ea typeface="SimSun" panose="02010600030101010101" pitchFamily="2" charset="-122"/>
              </a:rPr>
              <a:t>htmconfig.json</a:t>
            </a:r>
            <a:r>
              <a:rPr lang="en-IN" sz="1800" dirty="0">
                <a:effectLst/>
                <a:latin typeface="Times New Roman" panose="02020603050405020304" pitchFamily="18" charset="0"/>
                <a:ea typeface="SimSun" panose="02010600030101010101" pitchFamily="2" charset="-122"/>
              </a:rPr>
              <a:t> file. </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IN" sz="1800" dirty="0">
                <a:effectLst/>
                <a:latin typeface="Times New Roman" panose="02020603050405020304" pitchFamily="18" charset="0"/>
                <a:ea typeface="SimSun" panose="02010600030101010101" pitchFamily="2" charset="-122"/>
              </a:rPr>
              <a:t>Potential radius </a:t>
            </a:r>
            <a:r>
              <a:rPr lang="en-US" sz="1800" dirty="0">
                <a:effectLst/>
                <a:latin typeface="Times New Roman" panose="02020603050405020304" pitchFamily="18" charset="0"/>
                <a:ea typeface="SimSun" panose="02010600030101010101" pitchFamily="2" charset="-122"/>
              </a:rPr>
              <a:t>determines the extent of the input that each column can potentially be connected to.  This can be thought of as the input bits that are visible to each column. This number determines how far a column's effect spreads over the HTM layer.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775605"/>
      </p:ext>
    </p:extLst>
  </p:cSld>
  <p:clrMapOvr>
    <a:masterClrMapping/>
  </p:clrMapOvr>
  <mc:AlternateContent xmlns:mc="http://schemas.openxmlformats.org/markup-compatibility/2006" xmlns:p14="http://schemas.microsoft.com/office/powerpoint/2010/main">
    <mc:Choice Requires="p14">
      <p:transition spd="slow" p14:dur="2000" advTm="3215"/>
    </mc:Choice>
    <mc:Fallback xmlns="">
      <p:transition spd="slow" advTm="3215"/>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460</TotalTime>
  <Words>1504</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Wisp</vt:lpstr>
      <vt:lpstr>Analyse Image Classification of   MNIST Datatset </vt:lpstr>
      <vt:lpstr>Table of Content</vt:lpstr>
      <vt:lpstr>Abstract</vt:lpstr>
      <vt:lpstr>Introduction</vt:lpstr>
      <vt:lpstr>Methodology</vt:lpstr>
      <vt:lpstr>Working Process of Training Images</vt:lpstr>
      <vt:lpstr>Continued..</vt:lpstr>
      <vt:lpstr>PowerPoint Presentation</vt:lpstr>
      <vt:lpstr>Finding the HTM Parameters</vt:lpstr>
      <vt:lpstr>Similarity between Images of Same Label</vt:lpstr>
      <vt:lpstr>Correlation Matrix </vt:lpstr>
      <vt:lpstr>Graphical Representation of Micro Similarity of Images in Label ‘Nine’ and ‘Zero’  </vt:lpstr>
      <vt:lpstr>Similarity between Images of Different Labels</vt:lpstr>
      <vt:lpstr>Result of graphical representation Macro Similarity ‘Nine vs One’ at Potential Radius=1,10,20,30   </vt:lpstr>
      <vt:lpstr>Prediction Code</vt:lpstr>
      <vt:lpstr>Code for Prediction</vt:lpstr>
      <vt:lpstr>Continued.. </vt:lpstr>
      <vt:lpstr>Continued.. </vt:lpstr>
      <vt:lpstr>Case 1:  When the test image is similar to the training images (MNIST Dataset)</vt:lpstr>
      <vt:lpstr>Case 2:  When the test image is different from the training images (MNIST Dataset)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Image Classification of   (MNIST) Datatset</dc:title>
  <dc:creator>Aiman Zehra</dc:creator>
  <cp:lastModifiedBy>Aiman Zehra</cp:lastModifiedBy>
  <cp:revision>38</cp:revision>
  <dcterms:created xsi:type="dcterms:W3CDTF">2022-03-17T16:02:37Z</dcterms:created>
  <dcterms:modified xsi:type="dcterms:W3CDTF">2022-03-26T23:55:31Z</dcterms:modified>
</cp:coreProperties>
</file>