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1" r:id="rId3"/>
    <p:sldId id="282" r:id="rId4"/>
    <p:sldId id="302" r:id="rId5"/>
    <p:sldId id="266" r:id="rId6"/>
    <p:sldId id="267" r:id="rId7"/>
    <p:sldId id="268" r:id="rId8"/>
    <p:sldId id="271" r:id="rId9"/>
    <p:sldId id="270" r:id="rId10"/>
    <p:sldId id="269" r:id="rId11"/>
    <p:sldId id="274" r:id="rId12"/>
    <p:sldId id="273" r:id="rId13"/>
    <p:sldId id="272" r:id="rId14"/>
    <p:sldId id="277" r:id="rId15"/>
    <p:sldId id="276" r:id="rId16"/>
    <p:sldId id="275" r:id="rId17"/>
    <p:sldId id="280" r:id="rId18"/>
    <p:sldId id="279" r:id="rId19"/>
    <p:sldId id="278" r:id="rId20"/>
    <p:sldId id="289" r:id="rId21"/>
    <p:sldId id="288" r:id="rId22"/>
    <p:sldId id="287" r:id="rId23"/>
    <p:sldId id="303" r:id="rId24"/>
    <p:sldId id="291" r:id="rId25"/>
    <p:sldId id="290" r:id="rId26"/>
    <p:sldId id="293" r:id="rId27"/>
    <p:sldId id="292" r:id="rId28"/>
    <p:sldId id="297" r:id="rId29"/>
    <p:sldId id="296" r:id="rId30"/>
    <p:sldId id="294" r:id="rId31"/>
    <p:sldId id="301" r:id="rId32"/>
    <p:sldId id="29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4520A-3CD6-311E-D775-5552CA1EA374}" v="12" dt="2023-08-03T17:02:35.320"/>
    <p1510:client id="{A1C59AE9-B7BE-3F05-A9CA-F5CAD8BF81D7}" v="1112" dt="2023-08-02T00:35:17.494"/>
    <p1510:client id="{C1C226C1-23E2-454F-8C3F-02DE217CDECB}" v="2694" dt="2023-07-29T17:17:58.116"/>
    <p1510:client id="{F59E48D2-F974-E50B-54C3-D47AD0E432F5}" v="464" dt="2023-08-02T18:02:15.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863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653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803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166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407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166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249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546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241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0664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597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599643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bhanupratapbiswas/weather-dat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Denise Dodd</a:t>
            </a:r>
            <a:endParaRPr lang="en-US" dirty="0"/>
          </a:p>
          <a:p>
            <a:r>
              <a:rPr lang="en-US" dirty="0">
                <a:cs typeface="Calibri"/>
              </a:rPr>
              <a:t>DSC 530</a:t>
            </a:r>
          </a:p>
          <a:p>
            <a:r>
              <a:rPr lang="en-US" dirty="0">
                <a:cs typeface="Calibri"/>
              </a:rPr>
              <a:t>Final Project</a:t>
            </a:r>
          </a:p>
        </p:txBody>
      </p:sp>
      <p:sp>
        <p:nvSpPr>
          <p:cNvPr id="5" name="Rectangle 4">
            <a:extLst>
              <a:ext uri="{FF2B5EF4-FFF2-40B4-BE49-F238E27FC236}">
                <a16:creationId xmlns:a16="http://schemas.microsoft.com/office/drawing/2014/main" id="{3BB0F521-779B-EBA8-A6AE-D3F3B8AB4B27}"/>
              </a:ext>
            </a:extLst>
          </p:cNvPr>
          <p:cNvSpPr/>
          <p:nvPr/>
        </p:nvSpPr>
        <p:spPr>
          <a:xfrm>
            <a:off x="-91" y="2327549"/>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000" b="1" dirty="0">
                <a:solidFill>
                  <a:schemeClr val="bg1"/>
                </a:solidFill>
                <a:latin typeface="Calibri Light"/>
                <a:cs typeface="Calibri Light"/>
              </a:rPr>
              <a:t>Analyzing Weather</a:t>
            </a:r>
            <a:r>
              <a:rPr lang="en-US" sz="6000" b="1" dirty="0">
                <a:solidFill>
                  <a:srgbClr val="000000"/>
                </a:solidFill>
                <a:latin typeface="Calibri Light"/>
                <a:cs typeface="Calibri Light"/>
              </a:rPr>
              <a:t> </a:t>
            </a:r>
            <a:r>
              <a:rPr lang="en-US" sz="6000" b="1" dirty="0">
                <a:solidFill>
                  <a:schemeClr val="bg1"/>
                </a:solidFill>
                <a:latin typeface="Calibri Light"/>
                <a:cs typeface="Calibri Light"/>
              </a:rPr>
              <a:t>Patterns</a:t>
            </a:r>
            <a:endParaRPr lang="en-US" b="1">
              <a:solidFill>
                <a:schemeClr val="bg1"/>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rgbClr val="FFFFFF"/>
                </a:solidFill>
              </a:rPr>
              <a:t>Rel_Hum</a:t>
            </a:r>
            <a:r>
              <a:rPr lang="en-US" sz="3200" b="1" kern="1200" dirty="0">
                <a:solidFill>
                  <a:srgbClr val="FFFFFF"/>
                </a:solidFill>
                <a:latin typeface="+mj-lt"/>
                <a:ea typeface="+mj-ea"/>
                <a:cs typeface="+mj-cs"/>
              </a:rPr>
              <a:t> </a:t>
            </a:r>
            <a:br>
              <a:rPr lang="en-US" sz="3200" b="1" dirty="0">
                <a:solidFill>
                  <a:srgbClr val="FFFFFF"/>
                </a:solidFill>
                <a:cs typeface="Calibri Light"/>
              </a:rPr>
            </a:br>
            <a:br>
              <a:rPr lang="en-US" sz="3200" b="1" dirty="0">
                <a:solidFill>
                  <a:srgbClr val="FFFFFF"/>
                </a:solidFill>
                <a:cs typeface="Calibri Light"/>
              </a:rPr>
            </a:br>
            <a:r>
              <a:rPr lang="en-US" sz="3200" b="1" dirty="0">
                <a:solidFill>
                  <a:srgbClr val="FFFFFF"/>
                </a:solidFill>
              </a:rPr>
              <a:t>Coding</a:t>
            </a:r>
            <a:endParaRPr lang="en-US" sz="3200" b="1" kern="1200" dirty="0">
              <a:solidFill>
                <a:srgbClr val="FFFFFF"/>
              </a:solidFill>
              <a:latin typeface="+mj-lt"/>
              <a:cs typeface="Calibri Light"/>
            </a:endParaRPr>
          </a:p>
        </p:txBody>
      </p:sp>
      <p:sp>
        <p:nvSpPr>
          <p:cNvPr id="5" name="Content Placeholder 5">
            <a:extLst>
              <a:ext uri="{FF2B5EF4-FFF2-40B4-BE49-F238E27FC236}">
                <a16:creationId xmlns:a16="http://schemas.microsoft.com/office/drawing/2014/main" id="{6E3415CA-ECD5-AC6E-FE49-5589833C3C85}"/>
              </a:ext>
            </a:extLst>
          </p:cNvPr>
          <p:cNvSpPr>
            <a:spLocks noGrp="1"/>
          </p:cNvSpPr>
          <p:nvPr>
            <p:ph idx="1"/>
          </p:nvPr>
        </p:nvSpPr>
        <p:spPr>
          <a:xfrm>
            <a:off x="493143" y="4054115"/>
            <a:ext cx="2191110" cy="627603"/>
          </a:xfrm>
        </p:spPr>
        <p:txBody>
          <a:bodyPr vert="horz" lIns="91440" tIns="45720" rIns="91440" bIns="45720" rtlCol="0" anchor="t">
            <a:normAutofit/>
          </a:bodyPr>
          <a:lstStyle/>
          <a:p>
            <a:r>
              <a:rPr lang="en-US" b="1" dirty="0">
                <a:solidFill>
                  <a:schemeClr val="accent1"/>
                </a:solidFill>
                <a:latin typeface="Calibri Light"/>
                <a:cs typeface="Calibri"/>
              </a:rPr>
              <a:t>Histogram:</a:t>
            </a:r>
            <a:endParaRPr lang="en-US" b="1">
              <a:solidFill>
                <a:schemeClr val="accent1"/>
              </a:solidFill>
              <a:latin typeface="Calibri Light"/>
              <a:cs typeface="Calibri Light"/>
            </a:endParaRPr>
          </a:p>
        </p:txBody>
      </p:sp>
      <p:sp>
        <p:nvSpPr>
          <p:cNvPr id="10" name="Content Placeholder 5">
            <a:extLst>
              <a:ext uri="{FF2B5EF4-FFF2-40B4-BE49-F238E27FC236}">
                <a16:creationId xmlns:a16="http://schemas.microsoft.com/office/drawing/2014/main" id="{F590E763-1B3B-52C7-D340-C66E9FE006D3}"/>
              </a:ext>
            </a:extLst>
          </p:cNvPr>
          <p:cNvSpPr txBox="1">
            <a:spLocks/>
          </p:cNvSpPr>
          <p:nvPr/>
        </p:nvSpPr>
        <p:spPr>
          <a:xfrm>
            <a:off x="7503544" y="1172893"/>
            <a:ext cx="3039374" cy="64198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1"/>
                </a:solidFill>
                <a:latin typeface="Calibri Light"/>
                <a:cs typeface="Calibri"/>
              </a:rPr>
              <a:t>Summary Statistics:</a:t>
            </a:r>
            <a:endParaRPr lang="en-US" b="1">
              <a:solidFill>
                <a:schemeClr val="accent1"/>
              </a:solidFill>
              <a:latin typeface="Calibri Light"/>
              <a:cs typeface="Calibri Light"/>
            </a:endParaRPr>
          </a:p>
        </p:txBody>
      </p:sp>
      <p:pic>
        <p:nvPicPr>
          <p:cNvPr id="3" name="Picture 3" descr="A screenshot of a computer&#10;&#10;Description automatically generated">
            <a:extLst>
              <a:ext uri="{FF2B5EF4-FFF2-40B4-BE49-F238E27FC236}">
                <a16:creationId xmlns:a16="http://schemas.microsoft.com/office/drawing/2014/main" id="{64AB0520-791A-18C9-BFCB-D6CEDBF47651}"/>
              </a:ext>
            </a:extLst>
          </p:cNvPr>
          <p:cNvPicPr>
            <a:picLocks noChangeAspect="1"/>
          </p:cNvPicPr>
          <p:nvPr/>
        </p:nvPicPr>
        <p:blipFill>
          <a:blip r:embed="rId2"/>
          <a:stretch>
            <a:fillRect/>
          </a:stretch>
        </p:blipFill>
        <p:spPr>
          <a:xfrm>
            <a:off x="7010400" y="1808657"/>
            <a:ext cx="4339086" cy="4491516"/>
          </a:xfrm>
          <a:prstGeom prst="rect">
            <a:avLst/>
          </a:prstGeom>
        </p:spPr>
      </p:pic>
      <p:pic>
        <p:nvPicPr>
          <p:cNvPr id="4" name="Picture 5" descr="A computer code with text&#10;&#10;Description automatically generated">
            <a:extLst>
              <a:ext uri="{FF2B5EF4-FFF2-40B4-BE49-F238E27FC236}">
                <a16:creationId xmlns:a16="http://schemas.microsoft.com/office/drawing/2014/main" id="{5C713C05-BE1B-262D-6495-9A08409E89D4}"/>
              </a:ext>
            </a:extLst>
          </p:cNvPr>
          <p:cNvPicPr>
            <a:picLocks noChangeAspect="1"/>
          </p:cNvPicPr>
          <p:nvPr/>
        </p:nvPicPr>
        <p:blipFill>
          <a:blip r:embed="rId3"/>
          <a:stretch>
            <a:fillRect/>
          </a:stretch>
        </p:blipFill>
        <p:spPr>
          <a:xfrm>
            <a:off x="497457" y="4693081"/>
            <a:ext cx="5216105" cy="1655648"/>
          </a:xfrm>
          <a:prstGeom prst="rect">
            <a:avLst/>
          </a:prstGeom>
        </p:spPr>
      </p:pic>
    </p:spTree>
    <p:extLst>
      <p:ext uri="{BB962C8B-B14F-4D97-AF65-F5344CB8AC3E}">
        <p14:creationId xmlns:p14="http://schemas.microsoft.com/office/powerpoint/2010/main" val="217610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 </a:t>
            </a:r>
            <a:r>
              <a:rPr lang="en-US" sz="3200" b="1" dirty="0">
                <a:solidFill>
                  <a:srgbClr val="FFFFFF"/>
                </a:solidFill>
              </a:rPr>
              <a:t>Wind_Speed</a:t>
            </a:r>
            <a:br>
              <a:rPr lang="en-US" sz="3200" b="1" dirty="0">
                <a:solidFill>
                  <a:srgbClr val="FFFFFF"/>
                </a:solidFill>
              </a:rPr>
            </a:br>
            <a:r>
              <a:rPr lang="en-US" sz="3200" b="1" dirty="0">
                <a:solidFill>
                  <a:srgbClr val="FFFFFF"/>
                </a:solidFill>
              </a:rPr>
              <a:t>_km_h</a:t>
            </a:r>
            <a:br>
              <a:rPr lang="en-US" sz="3200" b="1" dirty="0">
                <a:solidFill>
                  <a:srgbClr val="FFFFFF"/>
                </a:solidFill>
                <a:cs typeface="Calibri Light"/>
              </a:rPr>
            </a:br>
            <a:br>
              <a:rPr lang="en-US" sz="3200" b="1" dirty="0"/>
            </a:br>
            <a:r>
              <a:rPr lang="en-US" sz="3200" b="1" kern="1200" dirty="0">
                <a:solidFill>
                  <a:srgbClr val="FFFFFF"/>
                </a:solidFill>
                <a:latin typeface="+mj-lt"/>
                <a:ea typeface="+mj-ea"/>
                <a:cs typeface="+mj-cs"/>
              </a:rPr>
              <a:t>Histogram</a:t>
            </a:r>
            <a:endParaRPr lang="en-US" dirty="0">
              <a:ea typeface="+mj-ea"/>
              <a:cs typeface="+mj-cs"/>
            </a:endParaRPr>
          </a:p>
        </p:txBody>
      </p:sp>
      <p:pic>
        <p:nvPicPr>
          <p:cNvPr id="4" name="Picture 4" descr="A graph of a wind speed&#10;&#10;Description automatically generated">
            <a:extLst>
              <a:ext uri="{FF2B5EF4-FFF2-40B4-BE49-F238E27FC236}">
                <a16:creationId xmlns:a16="http://schemas.microsoft.com/office/drawing/2014/main" id="{F24B22B4-2101-5EFF-CD8D-A464AF245849}"/>
              </a:ext>
            </a:extLst>
          </p:cNvPr>
          <p:cNvPicPr>
            <a:picLocks noChangeAspect="1"/>
          </p:cNvPicPr>
          <p:nvPr/>
        </p:nvPicPr>
        <p:blipFill>
          <a:blip r:embed="rId2"/>
          <a:stretch>
            <a:fillRect/>
          </a:stretch>
        </p:blipFill>
        <p:spPr>
          <a:xfrm>
            <a:off x="4580626" y="818198"/>
            <a:ext cx="7142671" cy="5221606"/>
          </a:xfrm>
          <a:prstGeom prst="rect">
            <a:avLst/>
          </a:prstGeom>
        </p:spPr>
      </p:pic>
    </p:spTree>
    <p:extLst>
      <p:ext uri="{BB962C8B-B14F-4D97-AF65-F5344CB8AC3E}">
        <p14:creationId xmlns:p14="http://schemas.microsoft.com/office/powerpoint/2010/main" val="192412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rgbClr val="FFFFFF"/>
                </a:solidFill>
              </a:rPr>
              <a:t>Wind_Speed</a:t>
            </a:r>
            <a:br>
              <a:rPr lang="en-US" sz="3200" b="1" dirty="0">
                <a:solidFill>
                  <a:srgbClr val="FFFFFF"/>
                </a:solidFill>
              </a:rPr>
            </a:br>
            <a:r>
              <a:rPr lang="en-US" sz="3200" b="1" dirty="0">
                <a:solidFill>
                  <a:srgbClr val="FFFFFF"/>
                </a:solidFill>
              </a:rPr>
              <a:t>_km_h</a:t>
            </a:r>
            <a:br>
              <a:rPr lang="en-US" sz="3200" b="1" dirty="0">
                <a:solidFill>
                  <a:srgbClr val="FFFFFF"/>
                </a:solidFill>
              </a:rPr>
            </a:br>
            <a:br>
              <a:rPr lang="en-US" sz="3200" b="1" dirty="0"/>
            </a:br>
            <a:r>
              <a:rPr lang="en-US" sz="3200" b="1" kern="1200" dirty="0">
                <a:solidFill>
                  <a:srgbClr val="FFFFFF"/>
                </a:solidFill>
                <a:latin typeface="+mj-lt"/>
                <a:ea typeface="+mj-ea"/>
                <a:cs typeface="+mj-cs"/>
              </a:rPr>
              <a:t>Summary Statistics</a:t>
            </a:r>
            <a:endParaRPr lang="en-US">
              <a:ea typeface="+mj-ea"/>
              <a:cs typeface="+mj-cs"/>
            </a:endParaRPr>
          </a:p>
        </p:txBody>
      </p:sp>
      <p:graphicFrame>
        <p:nvGraphicFramePr>
          <p:cNvPr id="4" name="Table 4">
            <a:extLst>
              <a:ext uri="{FF2B5EF4-FFF2-40B4-BE49-F238E27FC236}">
                <a16:creationId xmlns:a16="http://schemas.microsoft.com/office/drawing/2014/main" id="{2EFB4E6B-B14B-9103-A7D0-4D15ED971888}"/>
              </a:ext>
            </a:extLst>
          </p:cNvPr>
          <p:cNvGraphicFramePr>
            <a:graphicFrameLocks noGrp="1"/>
          </p:cNvGraphicFramePr>
          <p:nvPr>
            <p:extLst>
              <p:ext uri="{D42A27DB-BD31-4B8C-83A1-F6EECF244321}">
                <p14:modId xmlns:p14="http://schemas.microsoft.com/office/powerpoint/2010/main" val="3914287050"/>
              </p:ext>
            </p:extLst>
          </p:nvPr>
        </p:nvGraphicFramePr>
        <p:xfrm>
          <a:off x="4198189" y="158151"/>
          <a:ext cx="7596027" cy="6491136"/>
        </p:xfrm>
        <a:graphic>
          <a:graphicData uri="http://schemas.openxmlformats.org/drawingml/2006/table">
            <a:tbl>
              <a:tblPr firstRow="1" bandRow="1">
                <a:tableStyleId>{5C22544A-7EE6-4342-B048-85BDC9FD1C3A}</a:tableStyleId>
              </a:tblPr>
              <a:tblGrid>
                <a:gridCol w="1263401">
                  <a:extLst>
                    <a:ext uri="{9D8B030D-6E8A-4147-A177-3AD203B41FA5}">
                      <a16:colId xmlns:a16="http://schemas.microsoft.com/office/drawing/2014/main" val="1006156339"/>
                    </a:ext>
                  </a:extLst>
                </a:gridCol>
                <a:gridCol w="3110621">
                  <a:extLst>
                    <a:ext uri="{9D8B030D-6E8A-4147-A177-3AD203B41FA5}">
                      <a16:colId xmlns:a16="http://schemas.microsoft.com/office/drawing/2014/main" val="2490278354"/>
                    </a:ext>
                  </a:extLst>
                </a:gridCol>
                <a:gridCol w="3222005">
                  <a:extLst>
                    <a:ext uri="{9D8B030D-6E8A-4147-A177-3AD203B41FA5}">
                      <a16:colId xmlns:a16="http://schemas.microsoft.com/office/drawing/2014/main" val="1844730758"/>
                    </a:ext>
                  </a:extLst>
                </a:gridCol>
              </a:tblGrid>
              <a:tr h="518145">
                <a:tc>
                  <a:txBody>
                    <a:bodyPr/>
                    <a:lstStyle/>
                    <a:p>
                      <a:pPr lvl="0">
                        <a:buNone/>
                      </a:pPr>
                      <a:r>
                        <a:rPr lang="en-US" sz="2200" dirty="0"/>
                        <a:t>Statistic</a:t>
                      </a:r>
                    </a:p>
                  </a:txBody>
                  <a:tcPr marL="80595" marR="80595" marT="40297" marB="40297"/>
                </a:tc>
                <a:tc>
                  <a:txBody>
                    <a:bodyPr/>
                    <a:lstStyle/>
                    <a:p>
                      <a:r>
                        <a:rPr lang="en-US" sz="2200" dirty="0"/>
                        <a:t>Result</a:t>
                      </a:r>
                    </a:p>
                  </a:txBody>
                  <a:tcPr marL="80595" marR="80595" marT="40297" marB="40297"/>
                </a:tc>
                <a:tc>
                  <a:txBody>
                    <a:bodyPr/>
                    <a:lstStyle/>
                    <a:p>
                      <a:r>
                        <a:rPr lang="en-US" sz="2200" dirty="0"/>
                        <a:t>Explanation</a:t>
                      </a:r>
                    </a:p>
                  </a:txBody>
                  <a:tcPr marL="80595" marR="80595" marT="40297" marB="40297"/>
                </a:tc>
                <a:extLst>
                  <a:ext uri="{0D108BD9-81ED-4DB2-BD59-A6C34878D82A}">
                    <a16:rowId xmlns:a16="http://schemas.microsoft.com/office/drawing/2014/main" val="613961781"/>
                  </a:ext>
                </a:extLst>
              </a:tr>
              <a:tr h="518145">
                <a:tc>
                  <a:txBody>
                    <a:bodyPr/>
                    <a:lstStyle/>
                    <a:p>
                      <a:r>
                        <a:rPr lang="en-US" sz="2200" b="1" dirty="0"/>
                        <a:t>Mean</a:t>
                      </a:r>
                    </a:p>
                  </a:txBody>
                  <a:tcPr marL="80595" marR="80595" marT="40297" marB="40297"/>
                </a:tc>
                <a:tc>
                  <a:txBody>
                    <a:bodyPr/>
                    <a:lstStyle/>
                    <a:p>
                      <a:pPr algn="l"/>
                      <a:r>
                        <a:rPr lang="en-US" sz="2200" dirty="0"/>
                        <a:t>14.95 km/h</a:t>
                      </a:r>
                    </a:p>
                  </a:txBody>
                  <a:tcPr marL="80595" marR="80595" marT="40297" marB="40297"/>
                </a:tc>
                <a:tc>
                  <a:txBody>
                    <a:bodyPr/>
                    <a:lstStyle/>
                    <a:p>
                      <a:r>
                        <a:rPr lang="en-US" sz="2200" dirty="0"/>
                        <a:t>Average Wind Speed</a:t>
                      </a:r>
                    </a:p>
                  </a:txBody>
                  <a:tcPr marL="80595" marR="80595" marT="40297" marB="40297"/>
                </a:tc>
                <a:extLst>
                  <a:ext uri="{0D108BD9-81ED-4DB2-BD59-A6C34878D82A}">
                    <a16:rowId xmlns:a16="http://schemas.microsoft.com/office/drawing/2014/main" val="3182067057"/>
                  </a:ext>
                </a:extLst>
              </a:tr>
              <a:tr h="518145">
                <a:tc>
                  <a:txBody>
                    <a:bodyPr/>
                    <a:lstStyle/>
                    <a:p>
                      <a:r>
                        <a:rPr lang="en-US" sz="2200" b="1" dirty="0"/>
                        <a:t>Mode</a:t>
                      </a:r>
                    </a:p>
                  </a:txBody>
                  <a:tcPr marL="80595" marR="80595" marT="40297" marB="40297"/>
                </a:tc>
                <a:tc>
                  <a:txBody>
                    <a:bodyPr/>
                    <a:lstStyle/>
                    <a:p>
                      <a:pPr algn="l"/>
                      <a:r>
                        <a:rPr lang="en-US" sz="2200" dirty="0"/>
                        <a:t>9.0 km/h</a:t>
                      </a:r>
                    </a:p>
                  </a:txBody>
                  <a:tcPr marL="80595" marR="80595" marT="40297" marB="40297"/>
                </a:tc>
                <a:tc>
                  <a:txBody>
                    <a:bodyPr/>
                    <a:lstStyle/>
                    <a:p>
                      <a:r>
                        <a:rPr lang="en-US" sz="2200" dirty="0"/>
                        <a:t>Most Common Speed</a:t>
                      </a:r>
                    </a:p>
                  </a:txBody>
                  <a:tcPr marL="80595" marR="80595" marT="40297" marB="40297"/>
                </a:tc>
                <a:extLst>
                  <a:ext uri="{0D108BD9-81ED-4DB2-BD59-A6C34878D82A}">
                    <a16:rowId xmlns:a16="http://schemas.microsoft.com/office/drawing/2014/main" val="3635961484"/>
                  </a:ext>
                </a:extLst>
              </a:tr>
              <a:tr h="1239848">
                <a:tc>
                  <a:txBody>
                    <a:bodyPr/>
                    <a:lstStyle/>
                    <a:p>
                      <a:r>
                        <a:rPr lang="en-US" sz="2200" b="1" dirty="0"/>
                        <a:t>Spread (Var)</a:t>
                      </a:r>
                    </a:p>
                  </a:txBody>
                  <a:tcPr marL="80595" marR="80595" marT="40297" marB="40297"/>
                </a:tc>
                <a:tc>
                  <a:txBody>
                    <a:bodyPr/>
                    <a:lstStyle/>
                    <a:p>
                      <a:pPr algn="l"/>
                      <a:r>
                        <a:rPr lang="en-US" sz="2200" dirty="0"/>
                        <a:t>75.49</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How far each number is from the mean and from every other number in the set.</a:t>
                      </a:r>
                    </a:p>
                  </a:txBody>
                  <a:tcPr marL="80595" marR="80595" marT="40297" marB="40297"/>
                </a:tc>
                <a:extLst>
                  <a:ext uri="{0D108BD9-81ED-4DB2-BD59-A6C34878D82A}">
                    <a16:rowId xmlns:a16="http://schemas.microsoft.com/office/drawing/2014/main" val="1138833766"/>
                  </a:ext>
                </a:extLst>
              </a:tr>
              <a:tr h="1239848">
                <a:tc>
                  <a:txBody>
                    <a:bodyPr/>
                    <a:lstStyle/>
                    <a:p>
                      <a:r>
                        <a:rPr lang="en-US" sz="2200" b="1" dirty="0"/>
                        <a:t>Spread (std)</a:t>
                      </a:r>
                    </a:p>
                  </a:txBody>
                  <a:tcPr marL="80595" marR="80595" marT="40297" marB="40297"/>
                </a:tc>
                <a:tc>
                  <a:txBody>
                    <a:bodyPr/>
                    <a:lstStyle/>
                    <a:p>
                      <a:pPr algn="l"/>
                      <a:r>
                        <a:rPr lang="en-US" sz="2200" dirty="0"/>
                        <a:t>8.68</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On average how far each score lies from the mean (sq rt of Var)</a:t>
                      </a:r>
                    </a:p>
                  </a:txBody>
                  <a:tcPr marL="80595" marR="80595" marT="40297" marB="40297"/>
                </a:tc>
                <a:extLst>
                  <a:ext uri="{0D108BD9-81ED-4DB2-BD59-A6C34878D82A}">
                    <a16:rowId xmlns:a16="http://schemas.microsoft.com/office/drawing/2014/main" val="2130215625"/>
                  </a:ext>
                </a:extLst>
              </a:tr>
              <a:tr h="518145">
                <a:tc>
                  <a:txBody>
                    <a:bodyPr/>
                    <a:lstStyle/>
                    <a:p>
                      <a:r>
                        <a:rPr lang="en-US" sz="2200" b="1" dirty="0"/>
                        <a:t>Tails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Tail on the right</a:t>
                      </a:r>
                    </a:p>
                  </a:txBody>
                  <a:tcPr marL="80595" marR="80595" marT="40297" marB="40297"/>
                </a:tc>
                <a:tc>
                  <a:txBody>
                    <a:bodyPr/>
                    <a:lstStyle/>
                    <a:p>
                      <a:r>
                        <a:rPr lang="en-US" sz="2200" dirty="0"/>
                        <a:t>Negative Skew</a:t>
                      </a:r>
                    </a:p>
                  </a:txBody>
                  <a:tcPr marL="80595" marR="80595" marT="40297" marB="40297"/>
                </a:tc>
                <a:extLst>
                  <a:ext uri="{0D108BD9-81ED-4DB2-BD59-A6C34878D82A}">
                    <a16:rowId xmlns:a16="http://schemas.microsoft.com/office/drawing/2014/main" val="2460998139"/>
                  </a:ext>
                </a:extLst>
              </a:tr>
              <a:tr h="1609951">
                <a:tc>
                  <a:txBody>
                    <a:bodyPr/>
                    <a:lstStyle/>
                    <a:p>
                      <a:r>
                        <a:rPr lang="en-US" sz="2200" b="1" dirty="0"/>
                        <a:t>Outliers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Wind speeds &gt; 55 km/h all occurred for a brief time over a 3-day period.</a:t>
                      </a:r>
                    </a:p>
                  </a:txBody>
                  <a:tcPr marL="80595" marR="80595" marT="40297" marB="40297"/>
                </a:tc>
                <a:tc>
                  <a:txBody>
                    <a:bodyPr/>
                    <a:lstStyle/>
                    <a:p>
                      <a:pPr marL="57150" marR="0" lvl="1" indent="0" algn="l">
                        <a:lnSpc>
                          <a:spcPct val="100000"/>
                        </a:lnSpc>
                        <a:spcBef>
                          <a:spcPts val="0"/>
                        </a:spcBef>
                        <a:spcAft>
                          <a:spcPts val="0"/>
                        </a:spcAft>
                        <a:buNone/>
                      </a:pPr>
                      <a:r>
                        <a:rPr lang="en-US" sz="2200" b="0" i="0" u="none" strike="noStrike" noProof="0" dirty="0">
                          <a:solidFill>
                            <a:srgbClr val="444444"/>
                          </a:solidFill>
                          <a:latin typeface="Calibri"/>
                        </a:rPr>
                        <a:t>Considered removing due to the large skewness, but these appear to be accurate measurements so will leave in dataset.</a:t>
                      </a:r>
                    </a:p>
                  </a:txBody>
                  <a:tcPr marL="80595" marR="80595" marT="40297" marB="40297"/>
                </a:tc>
                <a:extLst>
                  <a:ext uri="{0D108BD9-81ED-4DB2-BD59-A6C34878D82A}">
                    <a16:rowId xmlns:a16="http://schemas.microsoft.com/office/drawing/2014/main" val="1766102566"/>
                  </a:ext>
                </a:extLst>
              </a:tr>
            </a:tbl>
          </a:graphicData>
        </a:graphic>
      </p:graphicFrame>
    </p:spTree>
    <p:extLst>
      <p:ext uri="{BB962C8B-B14F-4D97-AF65-F5344CB8AC3E}">
        <p14:creationId xmlns:p14="http://schemas.microsoft.com/office/powerpoint/2010/main" val="324777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rgbClr val="FFFFFF"/>
                </a:solidFill>
              </a:rPr>
              <a:t>Wind_Speed</a:t>
            </a:r>
            <a:br>
              <a:rPr lang="en-US" sz="3200" b="1" dirty="0">
                <a:solidFill>
                  <a:srgbClr val="FFFFFF"/>
                </a:solidFill>
              </a:rPr>
            </a:br>
            <a:r>
              <a:rPr lang="en-US" sz="3200" b="1" dirty="0">
                <a:solidFill>
                  <a:srgbClr val="FFFFFF"/>
                </a:solidFill>
              </a:rPr>
              <a:t>_km_h</a:t>
            </a:r>
            <a:r>
              <a:rPr lang="en-US" sz="3200" b="1" kern="1200" dirty="0">
                <a:solidFill>
                  <a:srgbClr val="FFFFFF"/>
                </a:solidFill>
                <a:latin typeface="+mj-lt"/>
                <a:ea typeface="+mj-ea"/>
                <a:cs typeface="+mj-cs"/>
              </a:rPr>
              <a:t> </a:t>
            </a:r>
            <a:br>
              <a:rPr lang="en-US" sz="3200" b="1" dirty="0">
                <a:solidFill>
                  <a:srgbClr val="FFFFFF"/>
                </a:solidFill>
                <a:cs typeface="Calibri Light"/>
              </a:rPr>
            </a:br>
            <a:br>
              <a:rPr lang="en-US" sz="3200" b="1" dirty="0"/>
            </a:br>
            <a:r>
              <a:rPr lang="en-US" sz="3200" b="1" dirty="0">
                <a:solidFill>
                  <a:srgbClr val="FFFFFF"/>
                </a:solidFill>
              </a:rPr>
              <a:t>Coding</a:t>
            </a:r>
            <a:endParaRPr lang="en-US" sz="3200" b="1" kern="1200" dirty="0">
              <a:solidFill>
                <a:srgbClr val="FFFFFF"/>
              </a:solidFill>
              <a:latin typeface="+mj-lt"/>
              <a:cs typeface="Calibri Light"/>
            </a:endParaRPr>
          </a:p>
        </p:txBody>
      </p:sp>
      <p:sp>
        <p:nvSpPr>
          <p:cNvPr id="5" name="Content Placeholder 5">
            <a:extLst>
              <a:ext uri="{FF2B5EF4-FFF2-40B4-BE49-F238E27FC236}">
                <a16:creationId xmlns:a16="http://schemas.microsoft.com/office/drawing/2014/main" id="{6E3415CA-ECD5-AC6E-FE49-5589833C3C85}"/>
              </a:ext>
            </a:extLst>
          </p:cNvPr>
          <p:cNvSpPr>
            <a:spLocks noGrp="1"/>
          </p:cNvSpPr>
          <p:nvPr>
            <p:ph idx="1"/>
          </p:nvPr>
        </p:nvSpPr>
        <p:spPr>
          <a:xfrm>
            <a:off x="493143" y="4054115"/>
            <a:ext cx="2191110" cy="627603"/>
          </a:xfrm>
        </p:spPr>
        <p:txBody>
          <a:bodyPr vert="horz" lIns="91440" tIns="45720" rIns="91440" bIns="45720" rtlCol="0" anchor="t">
            <a:normAutofit/>
          </a:bodyPr>
          <a:lstStyle/>
          <a:p>
            <a:r>
              <a:rPr lang="en-US" b="1" dirty="0">
                <a:solidFill>
                  <a:schemeClr val="accent1"/>
                </a:solidFill>
                <a:latin typeface="Calibri Light"/>
                <a:cs typeface="Calibri"/>
              </a:rPr>
              <a:t>Histogram:</a:t>
            </a:r>
            <a:endParaRPr lang="en-US" b="1">
              <a:solidFill>
                <a:schemeClr val="accent1"/>
              </a:solidFill>
              <a:latin typeface="Calibri Light"/>
              <a:cs typeface="Calibri Light"/>
            </a:endParaRPr>
          </a:p>
        </p:txBody>
      </p:sp>
      <p:sp>
        <p:nvSpPr>
          <p:cNvPr id="10" name="Content Placeholder 5">
            <a:extLst>
              <a:ext uri="{FF2B5EF4-FFF2-40B4-BE49-F238E27FC236}">
                <a16:creationId xmlns:a16="http://schemas.microsoft.com/office/drawing/2014/main" id="{F590E763-1B3B-52C7-D340-C66E9FE006D3}"/>
              </a:ext>
            </a:extLst>
          </p:cNvPr>
          <p:cNvSpPr txBox="1">
            <a:spLocks/>
          </p:cNvSpPr>
          <p:nvPr/>
        </p:nvSpPr>
        <p:spPr>
          <a:xfrm>
            <a:off x="7503544" y="1172893"/>
            <a:ext cx="3039374" cy="64198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1"/>
                </a:solidFill>
                <a:latin typeface="Calibri Light"/>
                <a:cs typeface="Calibri"/>
              </a:rPr>
              <a:t>Summary Statistics:</a:t>
            </a:r>
            <a:endParaRPr lang="en-US" b="1">
              <a:solidFill>
                <a:schemeClr val="accent1"/>
              </a:solidFill>
              <a:latin typeface="Calibri Light"/>
              <a:cs typeface="Calibri Light"/>
            </a:endParaRPr>
          </a:p>
        </p:txBody>
      </p:sp>
      <p:pic>
        <p:nvPicPr>
          <p:cNvPr id="6" name="Picture 6" descr="A computer screen shot of a computer&#10;&#10;Description automatically generated">
            <a:extLst>
              <a:ext uri="{FF2B5EF4-FFF2-40B4-BE49-F238E27FC236}">
                <a16:creationId xmlns:a16="http://schemas.microsoft.com/office/drawing/2014/main" id="{36D43E19-673A-0373-7A01-5D9213EDDE8C}"/>
              </a:ext>
            </a:extLst>
          </p:cNvPr>
          <p:cNvPicPr>
            <a:picLocks noChangeAspect="1"/>
          </p:cNvPicPr>
          <p:nvPr/>
        </p:nvPicPr>
        <p:blipFill>
          <a:blip r:embed="rId2"/>
          <a:stretch>
            <a:fillRect/>
          </a:stretch>
        </p:blipFill>
        <p:spPr>
          <a:xfrm>
            <a:off x="641230" y="4693107"/>
            <a:ext cx="5115464" cy="1526201"/>
          </a:xfrm>
          <a:prstGeom prst="rect">
            <a:avLst/>
          </a:prstGeom>
        </p:spPr>
      </p:pic>
      <p:pic>
        <p:nvPicPr>
          <p:cNvPr id="7" name="Picture 7" descr="A screenshot of a computer&#10;&#10;Description automatically generated">
            <a:extLst>
              <a:ext uri="{FF2B5EF4-FFF2-40B4-BE49-F238E27FC236}">
                <a16:creationId xmlns:a16="http://schemas.microsoft.com/office/drawing/2014/main" id="{0581A23F-3E9E-1DC0-EB24-087A6EF2A16F}"/>
              </a:ext>
            </a:extLst>
          </p:cNvPr>
          <p:cNvPicPr>
            <a:picLocks noChangeAspect="1"/>
          </p:cNvPicPr>
          <p:nvPr/>
        </p:nvPicPr>
        <p:blipFill>
          <a:blip r:embed="rId3"/>
          <a:stretch>
            <a:fillRect/>
          </a:stretch>
        </p:blipFill>
        <p:spPr>
          <a:xfrm>
            <a:off x="6737230" y="2062893"/>
            <a:ext cx="4971690" cy="3968666"/>
          </a:xfrm>
          <a:prstGeom prst="rect">
            <a:avLst/>
          </a:prstGeom>
        </p:spPr>
      </p:pic>
    </p:spTree>
    <p:extLst>
      <p:ext uri="{BB962C8B-B14F-4D97-AF65-F5344CB8AC3E}">
        <p14:creationId xmlns:p14="http://schemas.microsoft.com/office/powerpoint/2010/main" val="25348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chemeClr val="bg1"/>
                </a:solidFill>
                <a:cs typeface="Calibri Light"/>
              </a:rPr>
              <a:t>Visibility_km</a:t>
            </a:r>
            <a:br>
              <a:rPr lang="en-US" sz="3200" b="1" dirty="0">
                <a:solidFill>
                  <a:srgbClr val="FFFFFF"/>
                </a:solidFill>
                <a:cs typeface="Calibri Light"/>
              </a:rPr>
            </a:br>
            <a:br>
              <a:rPr lang="en-US" sz="3200" b="1" dirty="0"/>
            </a:br>
            <a:r>
              <a:rPr lang="en-US" sz="3200" b="1" kern="1200" dirty="0">
                <a:solidFill>
                  <a:srgbClr val="FFFFFF"/>
                </a:solidFill>
                <a:latin typeface="+mj-lt"/>
                <a:ea typeface="+mj-ea"/>
                <a:cs typeface="+mj-cs"/>
              </a:rPr>
              <a:t>Histogram</a:t>
            </a:r>
            <a:endParaRPr lang="en-US" dirty="0">
              <a:cs typeface="Calibri Light"/>
            </a:endParaRPr>
          </a:p>
        </p:txBody>
      </p:sp>
      <p:pic>
        <p:nvPicPr>
          <p:cNvPr id="3" name="Picture 4" descr="A graph of a graph&#10;&#10;Description automatically generated">
            <a:extLst>
              <a:ext uri="{FF2B5EF4-FFF2-40B4-BE49-F238E27FC236}">
                <a16:creationId xmlns:a16="http://schemas.microsoft.com/office/drawing/2014/main" id="{325A32CA-8D95-D64A-4183-D12C3E5812D7}"/>
              </a:ext>
            </a:extLst>
          </p:cNvPr>
          <p:cNvPicPr>
            <a:picLocks noChangeAspect="1"/>
          </p:cNvPicPr>
          <p:nvPr/>
        </p:nvPicPr>
        <p:blipFill>
          <a:blip r:embed="rId2"/>
          <a:stretch>
            <a:fillRect/>
          </a:stretch>
        </p:blipFill>
        <p:spPr>
          <a:xfrm>
            <a:off x="4235570" y="964413"/>
            <a:ext cx="7444595" cy="5360495"/>
          </a:xfrm>
          <a:prstGeom prst="rect">
            <a:avLst/>
          </a:prstGeom>
        </p:spPr>
      </p:pic>
    </p:spTree>
    <p:extLst>
      <p:ext uri="{BB962C8B-B14F-4D97-AF65-F5344CB8AC3E}">
        <p14:creationId xmlns:p14="http://schemas.microsoft.com/office/powerpoint/2010/main" val="273652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chemeClr val="bg1"/>
                </a:solidFill>
              </a:rPr>
              <a:t>Visibility_km</a:t>
            </a:r>
            <a:br>
              <a:rPr lang="en-US" sz="3200" b="1" dirty="0">
                <a:solidFill>
                  <a:schemeClr val="bg1"/>
                </a:solidFill>
              </a:rPr>
            </a:br>
            <a:br>
              <a:rPr lang="en-US" sz="3200" b="1" dirty="0">
                <a:solidFill>
                  <a:schemeClr val="bg1"/>
                </a:solidFill>
              </a:rPr>
            </a:br>
            <a:r>
              <a:rPr lang="en-US" sz="3200" b="1" kern="1200" dirty="0">
                <a:solidFill>
                  <a:schemeClr val="bg1"/>
                </a:solidFill>
                <a:latin typeface="+mj-lt"/>
                <a:ea typeface="+mj-ea"/>
                <a:cs typeface="+mj-cs"/>
              </a:rPr>
              <a:t>Summary Statistics</a:t>
            </a:r>
            <a:endParaRPr lang="en-US">
              <a:solidFill>
                <a:schemeClr val="bg1"/>
              </a:solidFill>
              <a:cs typeface="Calibri Light"/>
            </a:endParaRPr>
          </a:p>
        </p:txBody>
      </p:sp>
      <p:graphicFrame>
        <p:nvGraphicFramePr>
          <p:cNvPr id="4" name="Table 4">
            <a:extLst>
              <a:ext uri="{FF2B5EF4-FFF2-40B4-BE49-F238E27FC236}">
                <a16:creationId xmlns:a16="http://schemas.microsoft.com/office/drawing/2014/main" id="{2EFB4E6B-B14B-9103-A7D0-4D15ED971888}"/>
              </a:ext>
            </a:extLst>
          </p:cNvPr>
          <p:cNvGraphicFramePr>
            <a:graphicFrameLocks noGrp="1"/>
          </p:cNvGraphicFramePr>
          <p:nvPr>
            <p:extLst>
              <p:ext uri="{D42A27DB-BD31-4B8C-83A1-F6EECF244321}">
                <p14:modId xmlns:p14="http://schemas.microsoft.com/office/powerpoint/2010/main" val="4238589346"/>
              </p:ext>
            </p:extLst>
          </p:nvPr>
        </p:nvGraphicFramePr>
        <p:xfrm>
          <a:off x="3968151" y="359434"/>
          <a:ext cx="8034934" cy="5740414"/>
        </p:xfrm>
        <a:graphic>
          <a:graphicData uri="http://schemas.openxmlformats.org/drawingml/2006/table">
            <a:tbl>
              <a:tblPr firstRow="1" bandRow="1">
                <a:tableStyleId>{5C22544A-7EE6-4342-B048-85BDC9FD1C3A}</a:tableStyleId>
              </a:tblPr>
              <a:tblGrid>
                <a:gridCol w="1263401">
                  <a:extLst>
                    <a:ext uri="{9D8B030D-6E8A-4147-A177-3AD203B41FA5}">
                      <a16:colId xmlns:a16="http://schemas.microsoft.com/office/drawing/2014/main" val="1006156339"/>
                    </a:ext>
                  </a:extLst>
                </a:gridCol>
                <a:gridCol w="3110621">
                  <a:extLst>
                    <a:ext uri="{9D8B030D-6E8A-4147-A177-3AD203B41FA5}">
                      <a16:colId xmlns:a16="http://schemas.microsoft.com/office/drawing/2014/main" val="2490278354"/>
                    </a:ext>
                  </a:extLst>
                </a:gridCol>
                <a:gridCol w="3660912">
                  <a:extLst>
                    <a:ext uri="{9D8B030D-6E8A-4147-A177-3AD203B41FA5}">
                      <a16:colId xmlns:a16="http://schemas.microsoft.com/office/drawing/2014/main" val="1844730758"/>
                    </a:ext>
                  </a:extLst>
                </a:gridCol>
              </a:tblGrid>
              <a:tr h="451289">
                <a:tc>
                  <a:txBody>
                    <a:bodyPr/>
                    <a:lstStyle/>
                    <a:p>
                      <a:pPr lvl="0">
                        <a:buNone/>
                      </a:pPr>
                      <a:r>
                        <a:rPr lang="en-US" sz="2200" dirty="0"/>
                        <a:t>Statistic</a:t>
                      </a:r>
                    </a:p>
                  </a:txBody>
                  <a:tcPr marL="80595" marR="80595" marT="40297" marB="40297"/>
                </a:tc>
                <a:tc>
                  <a:txBody>
                    <a:bodyPr/>
                    <a:lstStyle/>
                    <a:p>
                      <a:r>
                        <a:rPr lang="en-US" sz="2200" dirty="0"/>
                        <a:t>Result</a:t>
                      </a:r>
                    </a:p>
                  </a:txBody>
                  <a:tcPr marL="80595" marR="80595" marT="40297" marB="40297"/>
                </a:tc>
                <a:tc>
                  <a:txBody>
                    <a:bodyPr/>
                    <a:lstStyle/>
                    <a:p>
                      <a:r>
                        <a:rPr lang="en-US" sz="2200" dirty="0"/>
                        <a:t>Explanation</a:t>
                      </a:r>
                    </a:p>
                  </a:txBody>
                  <a:tcPr marL="80595" marR="80595" marT="40297" marB="40297"/>
                </a:tc>
                <a:extLst>
                  <a:ext uri="{0D108BD9-81ED-4DB2-BD59-A6C34878D82A}">
                    <a16:rowId xmlns:a16="http://schemas.microsoft.com/office/drawing/2014/main" val="613961781"/>
                  </a:ext>
                </a:extLst>
              </a:tr>
              <a:tr h="451289">
                <a:tc>
                  <a:txBody>
                    <a:bodyPr/>
                    <a:lstStyle/>
                    <a:p>
                      <a:r>
                        <a:rPr lang="en-US" sz="2200" b="1" dirty="0"/>
                        <a:t>Mean</a:t>
                      </a:r>
                    </a:p>
                  </a:txBody>
                  <a:tcPr marL="80595" marR="80595" marT="40297" marB="40297"/>
                </a:tc>
                <a:tc>
                  <a:txBody>
                    <a:bodyPr/>
                    <a:lstStyle/>
                    <a:p>
                      <a:pPr algn="l"/>
                      <a:r>
                        <a:rPr lang="en-US" sz="2200" dirty="0"/>
                        <a:t>27.66 km</a:t>
                      </a:r>
                    </a:p>
                  </a:txBody>
                  <a:tcPr marL="80595" marR="80595" marT="40297" marB="40297"/>
                </a:tc>
                <a:tc>
                  <a:txBody>
                    <a:bodyPr/>
                    <a:lstStyle/>
                    <a:p>
                      <a:r>
                        <a:rPr lang="en-US" sz="2200" dirty="0"/>
                        <a:t>Average Visibility</a:t>
                      </a:r>
                    </a:p>
                  </a:txBody>
                  <a:tcPr marL="80595" marR="80595" marT="40297" marB="40297"/>
                </a:tc>
                <a:extLst>
                  <a:ext uri="{0D108BD9-81ED-4DB2-BD59-A6C34878D82A}">
                    <a16:rowId xmlns:a16="http://schemas.microsoft.com/office/drawing/2014/main" val="3182067057"/>
                  </a:ext>
                </a:extLst>
              </a:tr>
              <a:tr h="451289">
                <a:tc>
                  <a:txBody>
                    <a:bodyPr/>
                    <a:lstStyle/>
                    <a:p>
                      <a:r>
                        <a:rPr lang="en-US" sz="2200" b="1" dirty="0"/>
                        <a:t>Mode</a:t>
                      </a:r>
                    </a:p>
                  </a:txBody>
                  <a:tcPr marL="80595" marR="80595" marT="40297" marB="40297"/>
                </a:tc>
                <a:tc>
                  <a:txBody>
                    <a:bodyPr/>
                    <a:lstStyle/>
                    <a:p>
                      <a:pPr algn="l"/>
                      <a:r>
                        <a:rPr lang="en-US" sz="2200" dirty="0"/>
                        <a:t>25 km</a:t>
                      </a:r>
                    </a:p>
                  </a:txBody>
                  <a:tcPr marL="80595" marR="80595" marT="40297" marB="40297"/>
                </a:tc>
                <a:tc>
                  <a:txBody>
                    <a:bodyPr/>
                    <a:lstStyle/>
                    <a:p>
                      <a:r>
                        <a:rPr lang="en-US" sz="2200" dirty="0"/>
                        <a:t>Most  Common </a:t>
                      </a:r>
                      <a:r>
                        <a:rPr lang="en-US" sz="2200" b="0" i="0" u="none" strike="noStrike" noProof="0" dirty="0">
                          <a:solidFill>
                            <a:srgbClr val="000000"/>
                          </a:solidFill>
                          <a:latin typeface="Calibri"/>
                        </a:rPr>
                        <a:t>Visibility</a:t>
                      </a:r>
                      <a:endParaRPr lang="en-US" dirty="0"/>
                    </a:p>
                  </a:txBody>
                  <a:tcPr marL="80595" marR="80595" marT="40297" marB="40297"/>
                </a:tc>
                <a:extLst>
                  <a:ext uri="{0D108BD9-81ED-4DB2-BD59-A6C34878D82A}">
                    <a16:rowId xmlns:a16="http://schemas.microsoft.com/office/drawing/2014/main" val="3635961484"/>
                  </a:ext>
                </a:extLst>
              </a:tr>
              <a:tr h="1091830">
                <a:tc>
                  <a:txBody>
                    <a:bodyPr/>
                    <a:lstStyle/>
                    <a:p>
                      <a:r>
                        <a:rPr lang="en-US" sz="2200" b="1" dirty="0"/>
                        <a:t>Spread (Var)</a:t>
                      </a:r>
                    </a:p>
                  </a:txBody>
                  <a:tcPr marL="80595" marR="80595" marT="40297" marB="40297"/>
                </a:tc>
                <a:tc>
                  <a:txBody>
                    <a:bodyPr/>
                    <a:lstStyle/>
                    <a:p>
                      <a:pPr algn="l"/>
                      <a:r>
                        <a:rPr lang="en-US" sz="2200" dirty="0"/>
                        <a:t>159.33</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How far each number is from the mean and from every other number in the set.</a:t>
                      </a:r>
                    </a:p>
                  </a:txBody>
                  <a:tcPr marL="80595" marR="80595" marT="40297" marB="40297"/>
                </a:tc>
                <a:extLst>
                  <a:ext uri="{0D108BD9-81ED-4DB2-BD59-A6C34878D82A}">
                    <a16:rowId xmlns:a16="http://schemas.microsoft.com/office/drawing/2014/main" val="1138833766"/>
                  </a:ext>
                </a:extLst>
              </a:tr>
              <a:tr h="960810">
                <a:tc>
                  <a:txBody>
                    <a:bodyPr/>
                    <a:lstStyle/>
                    <a:p>
                      <a:r>
                        <a:rPr lang="en-US" sz="2200" b="1" dirty="0"/>
                        <a:t>Spread (std)</a:t>
                      </a:r>
                    </a:p>
                  </a:txBody>
                  <a:tcPr marL="80595" marR="80595" marT="40297" marB="40297"/>
                </a:tc>
                <a:tc>
                  <a:txBody>
                    <a:bodyPr/>
                    <a:lstStyle/>
                    <a:p>
                      <a:pPr algn="l"/>
                      <a:r>
                        <a:rPr lang="en-US" sz="2200" dirty="0"/>
                        <a:t>12.62</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On average how far each score lies from the mean (sq rt of Var)</a:t>
                      </a:r>
                    </a:p>
                  </a:txBody>
                  <a:tcPr marL="80595" marR="80595" marT="40297" marB="40297"/>
                </a:tc>
                <a:extLst>
                  <a:ext uri="{0D108BD9-81ED-4DB2-BD59-A6C34878D82A}">
                    <a16:rowId xmlns:a16="http://schemas.microsoft.com/office/drawing/2014/main" val="2130215625"/>
                  </a:ext>
                </a:extLst>
              </a:tr>
              <a:tr h="451289">
                <a:tc>
                  <a:txBody>
                    <a:bodyPr/>
                    <a:lstStyle/>
                    <a:p>
                      <a:r>
                        <a:rPr lang="en-US" sz="2200" b="1" dirty="0"/>
                        <a:t>Tails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Tail on the left</a:t>
                      </a:r>
                    </a:p>
                  </a:txBody>
                  <a:tcPr marL="80595" marR="80595" marT="40297" marB="40297"/>
                </a:tc>
                <a:tc>
                  <a:txBody>
                    <a:bodyPr/>
                    <a:lstStyle/>
                    <a:p>
                      <a:r>
                        <a:rPr lang="en-US" sz="2200" dirty="0"/>
                        <a:t>Positive Skew</a:t>
                      </a:r>
                    </a:p>
                  </a:txBody>
                  <a:tcPr marL="80595" marR="80595" marT="40297" marB="40297"/>
                </a:tc>
                <a:extLst>
                  <a:ext uri="{0D108BD9-81ED-4DB2-BD59-A6C34878D82A}">
                    <a16:rowId xmlns:a16="http://schemas.microsoft.com/office/drawing/2014/main" val="2460998139"/>
                  </a:ext>
                </a:extLst>
              </a:tr>
              <a:tr h="1412101">
                <a:tc>
                  <a:txBody>
                    <a:bodyPr/>
                    <a:lstStyle/>
                    <a:p>
                      <a:r>
                        <a:rPr lang="en-US" sz="2200" b="1" dirty="0"/>
                        <a:t>Outliers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No major outliers.  The tail values have enough frequency and surrounding data validates it.</a:t>
                      </a:r>
                    </a:p>
                  </a:txBody>
                  <a:tcPr marL="80595" marR="80595" marT="40297" marB="40297"/>
                </a:tc>
                <a:tc>
                  <a:txBody>
                    <a:bodyPr/>
                    <a:lstStyle/>
                    <a:p>
                      <a:pPr marL="0" lvl="1" algn="l">
                        <a:lnSpc>
                          <a:spcPct val="100000"/>
                        </a:lnSpc>
                        <a:spcBef>
                          <a:spcPts val="0"/>
                        </a:spcBef>
                        <a:spcAft>
                          <a:spcPts val="0"/>
                        </a:spcAft>
                        <a:buNone/>
                      </a:pPr>
                      <a:r>
                        <a:rPr lang="en-US" sz="2200" b="0" i="0" u="none" strike="noStrike" noProof="0" dirty="0">
                          <a:solidFill>
                            <a:srgbClr val="444444"/>
                          </a:solidFill>
                          <a:latin typeface="Calibri"/>
                        </a:rPr>
                        <a:t>This appears accurate.  Nothing needs to be adjusted.</a:t>
                      </a:r>
                    </a:p>
                    <a:p>
                      <a:pPr marL="57150" marR="0" lvl="1" indent="0" algn="l">
                        <a:lnSpc>
                          <a:spcPct val="100000"/>
                        </a:lnSpc>
                        <a:spcBef>
                          <a:spcPts val="0"/>
                        </a:spcBef>
                        <a:spcAft>
                          <a:spcPts val="0"/>
                        </a:spcAft>
                        <a:buNone/>
                      </a:pPr>
                      <a:endParaRPr lang="en-US" sz="2200" b="0" i="0" u="none" strike="noStrike" noProof="0" dirty="0">
                        <a:solidFill>
                          <a:srgbClr val="444444"/>
                        </a:solidFill>
                        <a:latin typeface="Calibri"/>
                      </a:endParaRPr>
                    </a:p>
                  </a:txBody>
                  <a:tcPr marL="80595" marR="80595" marT="40297" marB="40297"/>
                </a:tc>
                <a:extLst>
                  <a:ext uri="{0D108BD9-81ED-4DB2-BD59-A6C34878D82A}">
                    <a16:rowId xmlns:a16="http://schemas.microsoft.com/office/drawing/2014/main" val="1766102566"/>
                  </a:ext>
                </a:extLst>
              </a:tr>
            </a:tbl>
          </a:graphicData>
        </a:graphic>
      </p:graphicFrame>
    </p:spTree>
    <p:extLst>
      <p:ext uri="{BB962C8B-B14F-4D97-AF65-F5344CB8AC3E}">
        <p14:creationId xmlns:p14="http://schemas.microsoft.com/office/powerpoint/2010/main" val="248208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rgbClr val="FFFFFF"/>
                </a:solidFill>
              </a:rPr>
              <a:t>Visibility_km</a:t>
            </a:r>
            <a:r>
              <a:rPr lang="en-US" sz="3200" b="1" kern="1200" dirty="0">
                <a:solidFill>
                  <a:srgbClr val="FFFFFF"/>
                </a:solidFill>
                <a:latin typeface="+mj-lt"/>
                <a:ea typeface="+mj-ea"/>
                <a:cs typeface="+mj-cs"/>
              </a:rPr>
              <a:t> </a:t>
            </a:r>
            <a:br>
              <a:rPr lang="en-US" sz="3200" b="1" dirty="0">
                <a:solidFill>
                  <a:srgbClr val="FFFFFF"/>
                </a:solidFill>
                <a:cs typeface="Calibri Light"/>
              </a:rPr>
            </a:br>
            <a:br>
              <a:rPr lang="en-US" sz="3200" b="1" dirty="0"/>
            </a:br>
            <a:r>
              <a:rPr lang="en-US" sz="3200" b="1" dirty="0">
                <a:solidFill>
                  <a:srgbClr val="FFFFFF"/>
                </a:solidFill>
              </a:rPr>
              <a:t>Coding</a:t>
            </a:r>
            <a:endParaRPr lang="en-US" sz="3200" b="1" kern="1200" dirty="0">
              <a:solidFill>
                <a:srgbClr val="FFFFFF"/>
              </a:solidFill>
              <a:latin typeface="+mj-lt"/>
              <a:cs typeface="Calibri Light"/>
            </a:endParaRPr>
          </a:p>
        </p:txBody>
      </p:sp>
      <p:sp>
        <p:nvSpPr>
          <p:cNvPr id="5" name="Content Placeholder 5">
            <a:extLst>
              <a:ext uri="{FF2B5EF4-FFF2-40B4-BE49-F238E27FC236}">
                <a16:creationId xmlns:a16="http://schemas.microsoft.com/office/drawing/2014/main" id="{6E3415CA-ECD5-AC6E-FE49-5589833C3C85}"/>
              </a:ext>
            </a:extLst>
          </p:cNvPr>
          <p:cNvSpPr>
            <a:spLocks noGrp="1"/>
          </p:cNvSpPr>
          <p:nvPr>
            <p:ph idx="1"/>
          </p:nvPr>
        </p:nvSpPr>
        <p:spPr>
          <a:xfrm>
            <a:off x="493143" y="4054115"/>
            <a:ext cx="2191110" cy="627603"/>
          </a:xfrm>
        </p:spPr>
        <p:txBody>
          <a:bodyPr vert="horz" lIns="91440" tIns="45720" rIns="91440" bIns="45720" rtlCol="0" anchor="t">
            <a:normAutofit/>
          </a:bodyPr>
          <a:lstStyle/>
          <a:p>
            <a:r>
              <a:rPr lang="en-US" b="1" dirty="0">
                <a:solidFill>
                  <a:schemeClr val="accent1"/>
                </a:solidFill>
                <a:latin typeface="Calibri Light"/>
                <a:cs typeface="Calibri"/>
              </a:rPr>
              <a:t>Histogram:</a:t>
            </a:r>
            <a:endParaRPr lang="en-US" b="1">
              <a:solidFill>
                <a:schemeClr val="accent1"/>
              </a:solidFill>
              <a:latin typeface="Calibri Light"/>
              <a:cs typeface="Calibri Light"/>
            </a:endParaRPr>
          </a:p>
        </p:txBody>
      </p:sp>
      <p:sp>
        <p:nvSpPr>
          <p:cNvPr id="10" name="Content Placeholder 5">
            <a:extLst>
              <a:ext uri="{FF2B5EF4-FFF2-40B4-BE49-F238E27FC236}">
                <a16:creationId xmlns:a16="http://schemas.microsoft.com/office/drawing/2014/main" id="{F590E763-1B3B-52C7-D340-C66E9FE006D3}"/>
              </a:ext>
            </a:extLst>
          </p:cNvPr>
          <p:cNvSpPr txBox="1">
            <a:spLocks/>
          </p:cNvSpPr>
          <p:nvPr/>
        </p:nvSpPr>
        <p:spPr>
          <a:xfrm>
            <a:off x="7503544" y="1172893"/>
            <a:ext cx="3039374" cy="64198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1"/>
                </a:solidFill>
                <a:latin typeface="Calibri Light"/>
                <a:cs typeface="Calibri"/>
              </a:rPr>
              <a:t>Summary Statistics:</a:t>
            </a:r>
            <a:endParaRPr lang="en-US" b="1">
              <a:solidFill>
                <a:schemeClr val="accent1"/>
              </a:solidFill>
              <a:latin typeface="Calibri Light"/>
              <a:cs typeface="Calibri Light"/>
            </a:endParaRPr>
          </a:p>
        </p:txBody>
      </p:sp>
      <p:pic>
        <p:nvPicPr>
          <p:cNvPr id="3" name="Picture 3" descr="A screenshot of a computer code&#10;&#10;Description automatically generated">
            <a:extLst>
              <a:ext uri="{FF2B5EF4-FFF2-40B4-BE49-F238E27FC236}">
                <a16:creationId xmlns:a16="http://schemas.microsoft.com/office/drawing/2014/main" id="{82D6F9B4-E4AB-4E2C-50AE-260C56BF51D3}"/>
              </a:ext>
            </a:extLst>
          </p:cNvPr>
          <p:cNvPicPr>
            <a:picLocks noChangeAspect="1"/>
          </p:cNvPicPr>
          <p:nvPr/>
        </p:nvPicPr>
        <p:blipFill>
          <a:blip r:embed="rId2"/>
          <a:stretch>
            <a:fillRect/>
          </a:stretch>
        </p:blipFill>
        <p:spPr>
          <a:xfrm>
            <a:off x="497457" y="4688183"/>
            <a:ext cx="4914181" cy="1320389"/>
          </a:xfrm>
          <a:prstGeom prst="rect">
            <a:avLst/>
          </a:prstGeom>
        </p:spPr>
      </p:pic>
      <p:pic>
        <p:nvPicPr>
          <p:cNvPr id="4" name="Picture 7" descr="A screenshot of a computer&#10;&#10;Description automatically generated">
            <a:extLst>
              <a:ext uri="{FF2B5EF4-FFF2-40B4-BE49-F238E27FC236}">
                <a16:creationId xmlns:a16="http://schemas.microsoft.com/office/drawing/2014/main" id="{A0AD57FB-EE7C-3A4C-DC17-FF5CC04E5CA3}"/>
              </a:ext>
            </a:extLst>
          </p:cNvPr>
          <p:cNvPicPr>
            <a:picLocks noChangeAspect="1"/>
          </p:cNvPicPr>
          <p:nvPr/>
        </p:nvPicPr>
        <p:blipFill rotWithShape="1">
          <a:blip r:embed="rId3"/>
          <a:srcRect r="9238" b="385"/>
          <a:stretch/>
        </p:blipFill>
        <p:spPr>
          <a:xfrm>
            <a:off x="6349042" y="1905104"/>
            <a:ext cx="5493340" cy="4169225"/>
          </a:xfrm>
          <a:prstGeom prst="rect">
            <a:avLst/>
          </a:prstGeom>
        </p:spPr>
      </p:pic>
      <p:sp>
        <p:nvSpPr>
          <p:cNvPr id="8" name="TextBox 7">
            <a:extLst>
              <a:ext uri="{FF2B5EF4-FFF2-40B4-BE49-F238E27FC236}">
                <a16:creationId xmlns:a16="http://schemas.microsoft.com/office/drawing/2014/main" id="{9EDD1563-6B43-C88C-A503-CF2828FC5709}"/>
              </a:ext>
            </a:extLst>
          </p:cNvPr>
          <p:cNvSpPr txBox="1"/>
          <p:nvPr/>
        </p:nvSpPr>
        <p:spPr>
          <a:xfrm>
            <a:off x="4724400" y="3200400"/>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cs typeface="Calibri"/>
              </a:rPr>
              <a:t>Visibility Distance​</a:t>
            </a:r>
            <a:endParaRPr lang="en-US"/>
          </a:p>
        </p:txBody>
      </p:sp>
    </p:spTree>
    <p:extLst>
      <p:ext uri="{BB962C8B-B14F-4D97-AF65-F5344CB8AC3E}">
        <p14:creationId xmlns:p14="http://schemas.microsoft.com/office/powerpoint/2010/main" val="181469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chemeClr val="bg1"/>
                </a:solidFill>
                <a:cs typeface="Calibri Light"/>
              </a:rPr>
              <a:t>Press_kPa</a:t>
            </a:r>
            <a:br>
              <a:rPr lang="en-US" sz="3200" b="1" dirty="0">
                <a:solidFill>
                  <a:schemeClr val="bg1"/>
                </a:solidFill>
                <a:cs typeface="Calibri Light"/>
              </a:rPr>
            </a:br>
            <a:br>
              <a:rPr lang="en-US" sz="3200" b="1" dirty="0">
                <a:solidFill>
                  <a:schemeClr val="bg1"/>
                </a:solidFill>
              </a:rPr>
            </a:br>
            <a:r>
              <a:rPr lang="en-US" sz="3200" b="1" kern="1200" dirty="0">
                <a:solidFill>
                  <a:schemeClr val="bg1"/>
                </a:solidFill>
                <a:latin typeface="+mj-lt"/>
                <a:ea typeface="+mj-ea"/>
                <a:cs typeface="+mj-cs"/>
              </a:rPr>
              <a:t>Histogram</a:t>
            </a:r>
            <a:endParaRPr lang="en-US" dirty="0">
              <a:solidFill>
                <a:schemeClr val="bg1"/>
              </a:solidFill>
              <a:cs typeface="Calibri Light"/>
            </a:endParaRPr>
          </a:p>
        </p:txBody>
      </p:sp>
      <p:pic>
        <p:nvPicPr>
          <p:cNvPr id="4" name="Picture 4" descr="A blue graph with numbers&#10;&#10;Description automatically generated">
            <a:extLst>
              <a:ext uri="{FF2B5EF4-FFF2-40B4-BE49-F238E27FC236}">
                <a16:creationId xmlns:a16="http://schemas.microsoft.com/office/drawing/2014/main" id="{80A05583-91B7-ECC9-524E-928E0FD04470}"/>
              </a:ext>
            </a:extLst>
          </p:cNvPr>
          <p:cNvPicPr>
            <a:picLocks noChangeAspect="1"/>
          </p:cNvPicPr>
          <p:nvPr/>
        </p:nvPicPr>
        <p:blipFill>
          <a:blip r:embed="rId2"/>
          <a:stretch>
            <a:fillRect/>
          </a:stretch>
        </p:blipFill>
        <p:spPr>
          <a:xfrm>
            <a:off x="4120551" y="907255"/>
            <a:ext cx="7861538" cy="5561075"/>
          </a:xfrm>
          <a:prstGeom prst="rect">
            <a:avLst/>
          </a:prstGeom>
        </p:spPr>
      </p:pic>
    </p:spTree>
    <p:extLst>
      <p:ext uri="{BB962C8B-B14F-4D97-AF65-F5344CB8AC3E}">
        <p14:creationId xmlns:p14="http://schemas.microsoft.com/office/powerpoint/2010/main" val="407686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chemeClr val="bg1"/>
                </a:solidFill>
              </a:rPr>
              <a:t>Press_kPa</a:t>
            </a:r>
            <a:br>
              <a:rPr lang="en-US" sz="3200" b="1" dirty="0">
                <a:solidFill>
                  <a:schemeClr val="bg1"/>
                </a:solidFill>
              </a:rPr>
            </a:br>
            <a:br>
              <a:rPr lang="en-US" sz="3200" b="1" dirty="0">
                <a:solidFill>
                  <a:schemeClr val="bg1"/>
                </a:solidFill>
              </a:rPr>
            </a:br>
            <a:r>
              <a:rPr lang="en-US" sz="3200" b="1" kern="1200" dirty="0">
                <a:solidFill>
                  <a:schemeClr val="bg1"/>
                </a:solidFill>
                <a:latin typeface="+mj-lt"/>
                <a:ea typeface="+mj-ea"/>
                <a:cs typeface="+mj-cs"/>
              </a:rPr>
              <a:t>Summary Statistics</a:t>
            </a:r>
            <a:endParaRPr lang="en-US">
              <a:solidFill>
                <a:schemeClr val="bg1"/>
              </a:solidFill>
              <a:cs typeface="Calibri Light"/>
            </a:endParaRPr>
          </a:p>
        </p:txBody>
      </p:sp>
      <p:graphicFrame>
        <p:nvGraphicFramePr>
          <p:cNvPr id="4" name="Table 4">
            <a:extLst>
              <a:ext uri="{FF2B5EF4-FFF2-40B4-BE49-F238E27FC236}">
                <a16:creationId xmlns:a16="http://schemas.microsoft.com/office/drawing/2014/main" id="{2EFB4E6B-B14B-9103-A7D0-4D15ED971888}"/>
              </a:ext>
            </a:extLst>
          </p:cNvPr>
          <p:cNvGraphicFramePr>
            <a:graphicFrameLocks noGrp="1"/>
          </p:cNvGraphicFramePr>
          <p:nvPr>
            <p:extLst>
              <p:ext uri="{D42A27DB-BD31-4B8C-83A1-F6EECF244321}">
                <p14:modId xmlns:p14="http://schemas.microsoft.com/office/powerpoint/2010/main" val="3290996227"/>
              </p:ext>
            </p:extLst>
          </p:nvPr>
        </p:nvGraphicFramePr>
        <p:xfrm>
          <a:off x="4198189" y="158151"/>
          <a:ext cx="7596027" cy="6503620"/>
        </p:xfrm>
        <a:graphic>
          <a:graphicData uri="http://schemas.openxmlformats.org/drawingml/2006/table">
            <a:tbl>
              <a:tblPr firstRow="1" bandRow="1">
                <a:tableStyleId>{5C22544A-7EE6-4342-B048-85BDC9FD1C3A}</a:tableStyleId>
              </a:tblPr>
              <a:tblGrid>
                <a:gridCol w="1263401">
                  <a:extLst>
                    <a:ext uri="{9D8B030D-6E8A-4147-A177-3AD203B41FA5}">
                      <a16:colId xmlns:a16="http://schemas.microsoft.com/office/drawing/2014/main" val="1006156339"/>
                    </a:ext>
                  </a:extLst>
                </a:gridCol>
                <a:gridCol w="3110621">
                  <a:extLst>
                    <a:ext uri="{9D8B030D-6E8A-4147-A177-3AD203B41FA5}">
                      <a16:colId xmlns:a16="http://schemas.microsoft.com/office/drawing/2014/main" val="2490278354"/>
                    </a:ext>
                  </a:extLst>
                </a:gridCol>
                <a:gridCol w="3222005">
                  <a:extLst>
                    <a:ext uri="{9D8B030D-6E8A-4147-A177-3AD203B41FA5}">
                      <a16:colId xmlns:a16="http://schemas.microsoft.com/office/drawing/2014/main" val="1844730758"/>
                    </a:ext>
                  </a:extLst>
                </a:gridCol>
              </a:tblGrid>
              <a:tr h="518145">
                <a:tc>
                  <a:txBody>
                    <a:bodyPr/>
                    <a:lstStyle/>
                    <a:p>
                      <a:pPr lvl="0">
                        <a:buNone/>
                      </a:pPr>
                      <a:r>
                        <a:rPr lang="en-US" sz="2200" dirty="0"/>
                        <a:t>Statistic</a:t>
                      </a:r>
                    </a:p>
                  </a:txBody>
                  <a:tcPr marL="80595" marR="80595" marT="40297" marB="40297"/>
                </a:tc>
                <a:tc>
                  <a:txBody>
                    <a:bodyPr/>
                    <a:lstStyle/>
                    <a:p>
                      <a:r>
                        <a:rPr lang="en-US" sz="2200" dirty="0"/>
                        <a:t>Result</a:t>
                      </a:r>
                    </a:p>
                  </a:txBody>
                  <a:tcPr marL="80595" marR="80595" marT="40297" marB="40297"/>
                </a:tc>
                <a:tc>
                  <a:txBody>
                    <a:bodyPr/>
                    <a:lstStyle/>
                    <a:p>
                      <a:r>
                        <a:rPr lang="en-US" sz="2200" dirty="0"/>
                        <a:t>Explanation</a:t>
                      </a:r>
                    </a:p>
                  </a:txBody>
                  <a:tcPr marL="80595" marR="80595" marT="40297" marB="40297"/>
                </a:tc>
                <a:extLst>
                  <a:ext uri="{0D108BD9-81ED-4DB2-BD59-A6C34878D82A}">
                    <a16:rowId xmlns:a16="http://schemas.microsoft.com/office/drawing/2014/main" val="613961781"/>
                  </a:ext>
                </a:extLst>
              </a:tr>
              <a:tr h="518145">
                <a:tc>
                  <a:txBody>
                    <a:bodyPr/>
                    <a:lstStyle/>
                    <a:p>
                      <a:r>
                        <a:rPr lang="en-US" sz="2200" b="1" dirty="0"/>
                        <a:t>Mean</a:t>
                      </a:r>
                    </a:p>
                  </a:txBody>
                  <a:tcPr marL="80595" marR="80595" marT="40297" marB="40297"/>
                </a:tc>
                <a:tc>
                  <a:txBody>
                    <a:bodyPr/>
                    <a:lstStyle/>
                    <a:p>
                      <a:pPr algn="l"/>
                      <a:r>
                        <a:rPr lang="en-US" sz="2200" dirty="0"/>
                        <a:t>101.05 kPa</a:t>
                      </a:r>
                    </a:p>
                  </a:txBody>
                  <a:tcPr marL="80595" marR="80595" marT="40297" marB="40297"/>
                </a:tc>
                <a:tc>
                  <a:txBody>
                    <a:bodyPr/>
                    <a:lstStyle/>
                    <a:p>
                      <a:r>
                        <a:rPr lang="en-US" sz="2200" dirty="0"/>
                        <a:t>Average Pressure</a:t>
                      </a:r>
                    </a:p>
                  </a:txBody>
                  <a:tcPr marL="80595" marR="80595" marT="40297" marB="40297"/>
                </a:tc>
                <a:extLst>
                  <a:ext uri="{0D108BD9-81ED-4DB2-BD59-A6C34878D82A}">
                    <a16:rowId xmlns:a16="http://schemas.microsoft.com/office/drawing/2014/main" val="3182067057"/>
                  </a:ext>
                </a:extLst>
              </a:tr>
              <a:tr h="518145">
                <a:tc>
                  <a:txBody>
                    <a:bodyPr/>
                    <a:lstStyle/>
                    <a:p>
                      <a:r>
                        <a:rPr lang="en-US" sz="2200" b="1" dirty="0"/>
                        <a:t>Mode</a:t>
                      </a:r>
                    </a:p>
                  </a:txBody>
                  <a:tcPr marL="80595" marR="80595" marT="40297" marB="40297"/>
                </a:tc>
                <a:tc>
                  <a:txBody>
                    <a:bodyPr/>
                    <a:lstStyle/>
                    <a:p>
                      <a:pPr algn="l"/>
                      <a:r>
                        <a:rPr lang="en-US" sz="2200" dirty="0"/>
                        <a:t>101.13 kPa</a:t>
                      </a:r>
                    </a:p>
                  </a:txBody>
                  <a:tcPr marL="80595" marR="80595" marT="40297" marB="40297"/>
                </a:tc>
                <a:tc>
                  <a:txBody>
                    <a:bodyPr/>
                    <a:lstStyle/>
                    <a:p>
                      <a:r>
                        <a:rPr lang="en-US" sz="2200" dirty="0"/>
                        <a:t>Most  Common Pressure</a:t>
                      </a:r>
                      <a:endParaRPr lang="en-US" dirty="0"/>
                    </a:p>
                  </a:txBody>
                  <a:tcPr marL="80595" marR="80595" marT="40297" marB="40297"/>
                </a:tc>
                <a:extLst>
                  <a:ext uri="{0D108BD9-81ED-4DB2-BD59-A6C34878D82A}">
                    <a16:rowId xmlns:a16="http://schemas.microsoft.com/office/drawing/2014/main" val="3635961484"/>
                  </a:ext>
                </a:extLst>
              </a:tr>
              <a:tr h="1239848">
                <a:tc>
                  <a:txBody>
                    <a:bodyPr/>
                    <a:lstStyle/>
                    <a:p>
                      <a:r>
                        <a:rPr lang="en-US" sz="2200" b="1" dirty="0"/>
                        <a:t>Spread (Var)</a:t>
                      </a:r>
                    </a:p>
                  </a:txBody>
                  <a:tcPr marL="80595" marR="80595" marT="40297" marB="40297"/>
                </a:tc>
                <a:tc>
                  <a:txBody>
                    <a:bodyPr/>
                    <a:lstStyle/>
                    <a:p>
                      <a:pPr algn="l"/>
                      <a:r>
                        <a:rPr lang="en-US" sz="2200" dirty="0"/>
                        <a:t>.71</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How far each number is from the mean and from every other number in the set.</a:t>
                      </a:r>
                    </a:p>
                  </a:txBody>
                  <a:tcPr marL="80595" marR="80595" marT="40297" marB="40297"/>
                </a:tc>
                <a:extLst>
                  <a:ext uri="{0D108BD9-81ED-4DB2-BD59-A6C34878D82A}">
                    <a16:rowId xmlns:a16="http://schemas.microsoft.com/office/drawing/2014/main" val="1138833766"/>
                  </a:ext>
                </a:extLst>
              </a:tr>
              <a:tr h="1239848">
                <a:tc>
                  <a:txBody>
                    <a:bodyPr/>
                    <a:lstStyle/>
                    <a:p>
                      <a:r>
                        <a:rPr lang="en-US" sz="2200" b="1" dirty="0"/>
                        <a:t>Spread (std)</a:t>
                      </a:r>
                    </a:p>
                  </a:txBody>
                  <a:tcPr marL="80595" marR="80595" marT="40297" marB="40297"/>
                </a:tc>
                <a:tc>
                  <a:txBody>
                    <a:bodyPr/>
                    <a:lstStyle/>
                    <a:p>
                      <a:pPr algn="l"/>
                      <a:r>
                        <a:rPr lang="en-US" sz="2200" dirty="0"/>
                        <a:t>.84</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On average how far each score lies from the mean (sq rt of Var)</a:t>
                      </a:r>
                    </a:p>
                  </a:txBody>
                  <a:tcPr marL="80595" marR="80595" marT="40297" marB="40297"/>
                </a:tc>
                <a:extLst>
                  <a:ext uri="{0D108BD9-81ED-4DB2-BD59-A6C34878D82A}">
                    <a16:rowId xmlns:a16="http://schemas.microsoft.com/office/drawing/2014/main" val="2130215625"/>
                  </a:ext>
                </a:extLst>
              </a:tr>
              <a:tr h="518145">
                <a:tc>
                  <a:txBody>
                    <a:bodyPr/>
                    <a:lstStyle/>
                    <a:p>
                      <a:r>
                        <a:rPr lang="en-US" sz="2200" b="1" dirty="0"/>
                        <a:t>Tails</a:t>
                      </a:r>
                    </a:p>
                  </a:txBody>
                  <a:tcPr marL="80595" marR="80595" marT="40297" marB="40297"/>
                </a:tc>
                <a:tc>
                  <a:txBody>
                    <a:bodyPr/>
                    <a:lstStyle/>
                    <a:p>
                      <a:pPr marL="0" lvl="1" indent="0" algn="l">
                        <a:lnSpc>
                          <a:spcPct val="100000"/>
                        </a:lnSpc>
                        <a:buNone/>
                      </a:pPr>
                      <a:r>
                        <a:rPr lang="en-US" sz="2200" b="0" i="0" u="none" strike="noStrike" baseline="0" noProof="0" dirty="0">
                          <a:solidFill>
                            <a:srgbClr val="444444"/>
                          </a:solidFill>
                          <a:latin typeface="Calibri"/>
                        </a:rPr>
                        <a:t>Small tail on the left</a:t>
                      </a:r>
                    </a:p>
                  </a:txBody>
                  <a:tcPr marL="80595" marR="80595" marT="40297" marB="40297"/>
                </a:tc>
                <a:tc>
                  <a:txBody>
                    <a:bodyPr/>
                    <a:lstStyle/>
                    <a:p>
                      <a:r>
                        <a:rPr lang="en-US" sz="2200" dirty="0"/>
                        <a:t>Slightly Positive Skew.  This is the closest to a normal distribution of all the variables.</a:t>
                      </a:r>
                    </a:p>
                  </a:txBody>
                  <a:tcPr marL="80595" marR="80595" marT="40297" marB="40297"/>
                </a:tc>
                <a:extLst>
                  <a:ext uri="{0D108BD9-81ED-4DB2-BD59-A6C34878D82A}">
                    <a16:rowId xmlns:a16="http://schemas.microsoft.com/office/drawing/2014/main" val="2460998139"/>
                  </a:ext>
                </a:extLst>
              </a:tr>
              <a:tr h="865909">
                <a:tc>
                  <a:txBody>
                    <a:bodyPr/>
                    <a:lstStyle/>
                    <a:p>
                      <a:r>
                        <a:rPr lang="en-US" sz="2200" b="1" dirty="0"/>
                        <a:t>Outliers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No Outliers</a:t>
                      </a:r>
                    </a:p>
                  </a:txBody>
                  <a:tcPr marL="80595" marR="80595" marT="40297" marB="40297"/>
                </a:tc>
                <a:tc>
                  <a:txBody>
                    <a:bodyPr/>
                    <a:lstStyle/>
                    <a:p>
                      <a:pPr marL="57150" marR="0" lvl="1" indent="0" algn="l">
                        <a:lnSpc>
                          <a:spcPct val="100000"/>
                        </a:lnSpc>
                        <a:spcBef>
                          <a:spcPts val="0"/>
                        </a:spcBef>
                        <a:spcAft>
                          <a:spcPts val="0"/>
                        </a:spcAft>
                        <a:buNone/>
                      </a:pPr>
                      <a:r>
                        <a:rPr lang="en-US" sz="2200" b="0" i="0" u="none" strike="noStrike" noProof="0" dirty="0">
                          <a:solidFill>
                            <a:srgbClr val="444444"/>
                          </a:solidFill>
                          <a:latin typeface="Calibri"/>
                        </a:rPr>
                        <a:t>No Adjustments Needed</a:t>
                      </a:r>
                    </a:p>
                  </a:txBody>
                  <a:tcPr marL="80595" marR="80595" marT="40297" marB="40297"/>
                </a:tc>
                <a:extLst>
                  <a:ext uri="{0D108BD9-81ED-4DB2-BD59-A6C34878D82A}">
                    <a16:rowId xmlns:a16="http://schemas.microsoft.com/office/drawing/2014/main" val="1766102566"/>
                  </a:ext>
                </a:extLst>
              </a:tr>
            </a:tbl>
          </a:graphicData>
        </a:graphic>
      </p:graphicFrame>
    </p:spTree>
    <p:extLst>
      <p:ext uri="{BB962C8B-B14F-4D97-AF65-F5344CB8AC3E}">
        <p14:creationId xmlns:p14="http://schemas.microsoft.com/office/powerpoint/2010/main" val="378483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rgbClr val="FFFFFF"/>
                </a:solidFill>
                <a:ea typeface="+mj-lt"/>
                <a:cs typeface="+mj-lt"/>
              </a:rPr>
              <a:t>Press_kPa</a:t>
            </a:r>
            <a:r>
              <a:rPr lang="en-US" sz="3200" b="1" kern="1200" dirty="0">
                <a:solidFill>
                  <a:srgbClr val="FFFFFF"/>
                </a:solidFill>
                <a:latin typeface="+mj-lt"/>
                <a:ea typeface="+mj-ea"/>
                <a:cs typeface="+mj-cs"/>
              </a:rPr>
              <a:t> </a:t>
            </a:r>
            <a:br>
              <a:rPr lang="en-US" sz="3200" b="1" dirty="0">
                <a:solidFill>
                  <a:srgbClr val="FFFFFF"/>
                </a:solidFill>
                <a:cs typeface="Calibri Light"/>
              </a:rPr>
            </a:br>
            <a:br>
              <a:rPr lang="en-US" sz="3200" b="1" dirty="0"/>
            </a:br>
            <a:r>
              <a:rPr lang="en-US" sz="3200" b="1" dirty="0">
                <a:solidFill>
                  <a:srgbClr val="FFFFFF"/>
                </a:solidFill>
              </a:rPr>
              <a:t>Coding</a:t>
            </a:r>
            <a:endParaRPr lang="en-US" sz="3200" b="1" kern="1200" dirty="0">
              <a:solidFill>
                <a:srgbClr val="FFFFFF"/>
              </a:solidFill>
              <a:latin typeface="+mj-lt"/>
              <a:cs typeface="Calibri Light"/>
            </a:endParaRPr>
          </a:p>
        </p:txBody>
      </p:sp>
      <p:sp>
        <p:nvSpPr>
          <p:cNvPr id="5" name="Content Placeholder 5">
            <a:extLst>
              <a:ext uri="{FF2B5EF4-FFF2-40B4-BE49-F238E27FC236}">
                <a16:creationId xmlns:a16="http://schemas.microsoft.com/office/drawing/2014/main" id="{6E3415CA-ECD5-AC6E-FE49-5589833C3C85}"/>
              </a:ext>
            </a:extLst>
          </p:cNvPr>
          <p:cNvSpPr>
            <a:spLocks noGrp="1"/>
          </p:cNvSpPr>
          <p:nvPr>
            <p:ph idx="1"/>
          </p:nvPr>
        </p:nvSpPr>
        <p:spPr>
          <a:xfrm>
            <a:off x="493143" y="4054115"/>
            <a:ext cx="2191110" cy="627603"/>
          </a:xfrm>
        </p:spPr>
        <p:txBody>
          <a:bodyPr vert="horz" lIns="91440" tIns="45720" rIns="91440" bIns="45720" rtlCol="0" anchor="t">
            <a:normAutofit/>
          </a:bodyPr>
          <a:lstStyle/>
          <a:p>
            <a:r>
              <a:rPr lang="en-US" b="1" dirty="0">
                <a:solidFill>
                  <a:schemeClr val="accent1"/>
                </a:solidFill>
                <a:latin typeface="Calibri Light"/>
                <a:cs typeface="Calibri"/>
              </a:rPr>
              <a:t>Histogram:</a:t>
            </a:r>
            <a:endParaRPr lang="en-US" b="1">
              <a:solidFill>
                <a:schemeClr val="accent1"/>
              </a:solidFill>
              <a:latin typeface="Calibri Light"/>
              <a:cs typeface="Calibri Light"/>
            </a:endParaRPr>
          </a:p>
        </p:txBody>
      </p:sp>
      <p:sp>
        <p:nvSpPr>
          <p:cNvPr id="10" name="Content Placeholder 5">
            <a:extLst>
              <a:ext uri="{FF2B5EF4-FFF2-40B4-BE49-F238E27FC236}">
                <a16:creationId xmlns:a16="http://schemas.microsoft.com/office/drawing/2014/main" id="{F590E763-1B3B-52C7-D340-C66E9FE006D3}"/>
              </a:ext>
            </a:extLst>
          </p:cNvPr>
          <p:cNvSpPr txBox="1">
            <a:spLocks/>
          </p:cNvSpPr>
          <p:nvPr/>
        </p:nvSpPr>
        <p:spPr>
          <a:xfrm>
            <a:off x="7503544" y="1172893"/>
            <a:ext cx="3039374" cy="64198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1"/>
                </a:solidFill>
                <a:latin typeface="Calibri Light"/>
                <a:cs typeface="Calibri"/>
              </a:rPr>
              <a:t>Summary Statistics:</a:t>
            </a:r>
            <a:endParaRPr lang="en-US" b="1">
              <a:solidFill>
                <a:schemeClr val="accent1"/>
              </a:solidFill>
              <a:latin typeface="Calibri Light"/>
              <a:cs typeface="Calibri Light"/>
            </a:endParaRPr>
          </a:p>
        </p:txBody>
      </p:sp>
      <p:pic>
        <p:nvPicPr>
          <p:cNvPr id="6" name="Picture 6" descr="A screenshot of a computer code&#10;&#10;Description automatically generated">
            <a:extLst>
              <a:ext uri="{FF2B5EF4-FFF2-40B4-BE49-F238E27FC236}">
                <a16:creationId xmlns:a16="http://schemas.microsoft.com/office/drawing/2014/main" id="{3F665A9A-7F1E-AC88-8E4E-721C2063A09D}"/>
              </a:ext>
            </a:extLst>
          </p:cNvPr>
          <p:cNvPicPr>
            <a:picLocks noChangeAspect="1"/>
          </p:cNvPicPr>
          <p:nvPr/>
        </p:nvPicPr>
        <p:blipFill>
          <a:blip r:embed="rId2"/>
          <a:stretch>
            <a:fillRect/>
          </a:stretch>
        </p:blipFill>
        <p:spPr>
          <a:xfrm>
            <a:off x="497457" y="4545733"/>
            <a:ext cx="5230483" cy="1562156"/>
          </a:xfrm>
          <a:prstGeom prst="rect">
            <a:avLst/>
          </a:prstGeom>
        </p:spPr>
      </p:pic>
      <p:pic>
        <p:nvPicPr>
          <p:cNvPr id="7" name="Picture 10" descr="A screenshot of a computer&#10;&#10;Description automatically generated">
            <a:extLst>
              <a:ext uri="{FF2B5EF4-FFF2-40B4-BE49-F238E27FC236}">
                <a16:creationId xmlns:a16="http://schemas.microsoft.com/office/drawing/2014/main" id="{700ADBD5-80B6-6F0C-AE9E-4DE3796996DE}"/>
              </a:ext>
            </a:extLst>
          </p:cNvPr>
          <p:cNvPicPr>
            <a:picLocks noChangeAspect="1"/>
          </p:cNvPicPr>
          <p:nvPr/>
        </p:nvPicPr>
        <p:blipFill>
          <a:blip r:embed="rId3"/>
          <a:stretch>
            <a:fillRect/>
          </a:stretch>
        </p:blipFill>
        <p:spPr>
          <a:xfrm>
            <a:off x="6363419" y="1929745"/>
            <a:ext cx="4885426" cy="4119946"/>
          </a:xfrm>
          <a:prstGeom prst="rect">
            <a:avLst/>
          </a:prstGeom>
        </p:spPr>
      </p:pic>
    </p:spTree>
    <p:extLst>
      <p:ext uri="{BB962C8B-B14F-4D97-AF65-F5344CB8AC3E}">
        <p14:creationId xmlns:p14="http://schemas.microsoft.com/office/powerpoint/2010/main" val="324533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chemeClr val="bg1"/>
                </a:solidFill>
              </a:rPr>
              <a:t>Statistical Question/</a:t>
            </a:r>
            <a:br>
              <a:rPr lang="en-US" sz="3200" b="1" dirty="0">
                <a:solidFill>
                  <a:schemeClr val="bg1"/>
                </a:solidFill>
              </a:rPr>
            </a:br>
            <a:r>
              <a:rPr lang="en-US" sz="3200" b="1" dirty="0">
                <a:solidFill>
                  <a:schemeClr val="bg1"/>
                </a:solidFill>
              </a:rPr>
              <a:t>Hypothesis</a:t>
            </a:r>
          </a:p>
        </p:txBody>
      </p:sp>
      <p:sp>
        <p:nvSpPr>
          <p:cNvPr id="4" name="Content Placeholder 2">
            <a:extLst>
              <a:ext uri="{FF2B5EF4-FFF2-40B4-BE49-F238E27FC236}">
                <a16:creationId xmlns:a16="http://schemas.microsoft.com/office/drawing/2014/main" id="{D7EB4DF7-7E3B-7AD3-596F-A51EE7846D14}"/>
              </a:ext>
            </a:extLst>
          </p:cNvPr>
          <p:cNvSpPr>
            <a:spLocks noGrp="1"/>
          </p:cNvSpPr>
          <p:nvPr>
            <p:ph idx="1"/>
          </p:nvPr>
        </p:nvSpPr>
        <p:spPr>
          <a:xfrm>
            <a:off x="4389407" y="1509324"/>
            <a:ext cx="6950016" cy="3531828"/>
          </a:xfrm>
        </p:spPr>
        <p:txBody>
          <a:bodyPr vert="horz" lIns="91440" tIns="45720" rIns="91440" bIns="45720" rtlCol="0" anchor="t">
            <a:normAutofit/>
          </a:bodyPr>
          <a:lstStyle/>
          <a:p>
            <a:pPr marL="0" indent="0">
              <a:buNone/>
            </a:pPr>
            <a:r>
              <a:rPr lang="en-US" dirty="0">
                <a:cs typeface="Calibri" panose="020F0502020204030204"/>
              </a:rPr>
              <a:t>The hypothesis of this project states: </a:t>
            </a:r>
          </a:p>
          <a:p>
            <a:pPr marL="0" indent="0">
              <a:buNone/>
            </a:pPr>
            <a:endParaRPr lang="en-US" dirty="0">
              <a:cs typeface="Calibri" panose="020F0502020204030204"/>
            </a:endParaRPr>
          </a:p>
          <a:p>
            <a:pPr marL="0" indent="0">
              <a:buNone/>
            </a:pPr>
            <a:r>
              <a:rPr lang="en-US" dirty="0">
                <a:cs typeface="Calibri" panose="020F0502020204030204"/>
              </a:rPr>
              <a:t>Elements of weather are closely related and impact one another. </a:t>
            </a:r>
            <a:endParaRPr lang="en-US" dirty="0">
              <a:ea typeface="+mn-lt"/>
              <a:cs typeface="+mn-lt"/>
            </a:endParaRPr>
          </a:p>
        </p:txBody>
      </p:sp>
    </p:spTree>
    <p:extLst>
      <p:ext uri="{BB962C8B-B14F-4D97-AF65-F5344CB8AC3E}">
        <p14:creationId xmlns:p14="http://schemas.microsoft.com/office/powerpoint/2010/main" val="80882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bg1"/>
                </a:solidFill>
                <a:latin typeface="Calibri Light"/>
                <a:cs typeface="Calibri Light"/>
              </a:rPr>
              <a:t>PMF </a:t>
            </a:r>
            <a:endParaRPr lang="en-US" sz="3600" b="1" dirty="0">
              <a:solidFill>
                <a:schemeClr val="bg1"/>
              </a:solidFill>
              <a:cs typeface="Calibri"/>
            </a:endParaRPr>
          </a:p>
        </p:txBody>
      </p:sp>
      <p:pic>
        <p:nvPicPr>
          <p:cNvPr id="5" name="Picture 3" descr="A graph of a temperature&#10;&#10;Description automatically generated">
            <a:extLst>
              <a:ext uri="{FF2B5EF4-FFF2-40B4-BE49-F238E27FC236}">
                <a16:creationId xmlns:a16="http://schemas.microsoft.com/office/drawing/2014/main" id="{BF8A6D68-866A-2BD2-DED0-60AEE916E143}"/>
              </a:ext>
            </a:extLst>
          </p:cNvPr>
          <p:cNvPicPr>
            <a:picLocks noChangeAspect="1"/>
          </p:cNvPicPr>
          <p:nvPr/>
        </p:nvPicPr>
        <p:blipFill>
          <a:blip r:embed="rId2"/>
          <a:stretch>
            <a:fillRect/>
          </a:stretch>
        </p:blipFill>
        <p:spPr>
          <a:xfrm>
            <a:off x="267418" y="1391360"/>
            <a:ext cx="6409427" cy="4635997"/>
          </a:xfrm>
          <a:prstGeom prst="rect">
            <a:avLst/>
          </a:prstGeom>
        </p:spPr>
      </p:pic>
      <p:sp>
        <p:nvSpPr>
          <p:cNvPr id="8" name="Content Placeholder 5">
            <a:extLst>
              <a:ext uri="{FF2B5EF4-FFF2-40B4-BE49-F238E27FC236}">
                <a16:creationId xmlns:a16="http://schemas.microsoft.com/office/drawing/2014/main" id="{EF6F476F-FA58-F26A-A380-7B1489B9486B}"/>
              </a:ext>
            </a:extLst>
          </p:cNvPr>
          <p:cNvSpPr txBox="1">
            <a:spLocks/>
          </p:cNvSpPr>
          <p:nvPr/>
        </p:nvSpPr>
        <p:spPr>
          <a:xfrm>
            <a:off x="6934200" y="1552454"/>
            <a:ext cx="4707146" cy="47539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ea typeface="+mn-lt"/>
                <a:cs typeface="+mn-lt"/>
              </a:rPr>
              <a:t>The PMF displays the probability of a particular humidity percentage being recorded.</a:t>
            </a:r>
            <a:endParaRPr lang="en-US" sz="2000" b="1" dirty="0">
              <a:solidFill>
                <a:srgbClr val="4472C4"/>
              </a:solidFill>
              <a:latin typeface="Calibri"/>
              <a:ea typeface="+mn-lt"/>
              <a:cs typeface="Calibri Light"/>
            </a:endParaRPr>
          </a:p>
          <a:p>
            <a:pPr marL="0" indent="0">
              <a:buNone/>
            </a:pPr>
            <a:r>
              <a:rPr lang="en-US" sz="2000" dirty="0">
                <a:ea typeface="+mn-lt"/>
                <a:cs typeface="+mn-lt"/>
              </a:rPr>
              <a:t>The data is subset into humidity records associated with temperatures above and below the mean temperature.</a:t>
            </a:r>
            <a:endParaRPr lang="en-US" sz="2000" b="1" dirty="0">
              <a:solidFill>
                <a:srgbClr val="4472C4"/>
              </a:solidFill>
              <a:latin typeface="Calibri Light"/>
              <a:ea typeface="+mn-lt"/>
              <a:cs typeface="Calibri Light"/>
            </a:endParaRPr>
          </a:p>
          <a:p>
            <a:pPr marL="0" indent="0">
              <a:buNone/>
            </a:pPr>
            <a:r>
              <a:rPr lang="en-US" sz="2000" dirty="0">
                <a:ea typeface="+mn-lt"/>
                <a:cs typeface="+mn-lt"/>
              </a:rPr>
              <a:t>It appears that lower temperatures are associated with lower percentage of humidity and higher temperatures are associated with a higher percentage of humidity although there is a substantial amount of overlap.  This supports the hypothesis.</a:t>
            </a:r>
            <a:endParaRPr lang="en-US" sz="2000" dirty="0">
              <a:solidFill>
                <a:srgbClr val="000000"/>
              </a:solidFill>
              <a:latin typeface="Calibri"/>
              <a:cs typeface="Calibri"/>
            </a:endParaRPr>
          </a:p>
        </p:txBody>
      </p:sp>
    </p:spTree>
    <p:extLst>
      <p:ext uri="{BB962C8B-B14F-4D97-AF65-F5344CB8AC3E}">
        <p14:creationId xmlns:p14="http://schemas.microsoft.com/office/powerpoint/2010/main" val="271769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bg1"/>
                </a:solidFill>
                <a:latin typeface="Calibri Light"/>
                <a:cs typeface="Calibri Light"/>
              </a:rPr>
              <a:t>PMF  - Coding</a:t>
            </a:r>
            <a:endParaRPr lang="en-US" sz="3600" b="1" dirty="0">
              <a:solidFill>
                <a:schemeClr val="bg1"/>
              </a:solidFill>
              <a:cs typeface="Calibri"/>
            </a:endParaRPr>
          </a:p>
        </p:txBody>
      </p:sp>
      <p:pic>
        <p:nvPicPr>
          <p:cNvPr id="6" name="Picture 5" descr="A screenshot of a computer program&#10;&#10;Description automatically generated">
            <a:extLst>
              <a:ext uri="{FF2B5EF4-FFF2-40B4-BE49-F238E27FC236}">
                <a16:creationId xmlns:a16="http://schemas.microsoft.com/office/drawing/2014/main" id="{0E14AAAD-0B7F-A550-60E4-3EE03178A619}"/>
              </a:ext>
            </a:extLst>
          </p:cNvPr>
          <p:cNvPicPr>
            <a:picLocks noChangeAspect="1"/>
          </p:cNvPicPr>
          <p:nvPr/>
        </p:nvPicPr>
        <p:blipFill>
          <a:blip r:embed="rId2"/>
          <a:stretch>
            <a:fillRect/>
          </a:stretch>
        </p:blipFill>
        <p:spPr>
          <a:xfrm>
            <a:off x="643467" y="2139746"/>
            <a:ext cx="10905066" cy="3465161"/>
          </a:xfrm>
          <a:prstGeom prst="rect">
            <a:avLst/>
          </a:prstGeom>
        </p:spPr>
      </p:pic>
    </p:spTree>
    <p:extLst>
      <p:ext uri="{BB962C8B-B14F-4D97-AF65-F5344CB8AC3E}">
        <p14:creationId xmlns:p14="http://schemas.microsoft.com/office/powerpoint/2010/main" val="298555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12" name="Content Placeholder 5">
            <a:extLst>
              <a:ext uri="{FF2B5EF4-FFF2-40B4-BE49-F238E27FC236}">
                <a16:creationId xmlns:a16="http://schemas.microsoft.com/office/drawing/2014/main" id="{B354B1D9-72E8-0A3E-2735-E6E846BFB3A1}"/>
              </a:ext>
            </a:extLst>
          </p:cNvPr>
          <p:cNvSpPr>
            <a:spLocks noGrp="1"/>
          </p:cNvSpPr>
          <p:nvPr>
            <p:ph idx="4294967295"/>
          </p:nvPr>
        </p:nvSpPr>
        <p:spPr>
          <a:xfrm>
            <a:off x="6349252" y="1912220"/>
            <a:ext cx="5425804" cy="4368297"/>
          </a:xfrm>
        </p:spPr>
        <p:txBody>
          <a:bodyPr vert="horz" lIns="91440" tIns="45720" rIns="91440" bIns="45720" rtlCol="0" anchor="t">
            <a:noAutofit/>
          </a:bodyPr>
          <a:lstStyle/>
          <a:p>
            <a:pPr marL="0" indent="0">
              <a:buNone/>
            </a:pPr>
            <a:r>
              <a:rPr lang="en-US" sz="2000" dirty="0">
                <a:ea typeface="+mn-lt"/>
                <a:cs typeface="+mn-lt"/>
              </a:rPr>
              <a:t>The CDF maps a specific pressure value to its percentile rank (the fraction of recorded pressure that are lower than the listed pressure).</a:t>
            </a:r>
            <a:endParaRPr lang="en-US" sz="2000" dirty="0">
              <a:cs typeface="Calibri"/>
            </a:endParaRPr>
          </a:p>
          <a:p>
            <a:pPr marL="0" indent="0">
              <a:buNone/>
            </a:pPr>
            <a:r>
              <a:rPr lang="en-US" sz="2000" dirty="0">
                <a:ea typeface="+mn-lt"/>
                <a:cs typeface="+mn-lt"/>
              </a:rPr>
              <a:t>The graph portrays a normal distribution which flattens out very slightly at the tails and has a steady increasing slant in the middle.  </a:t>
            </a:r>
            <a:endParaRPr lang="en-US" sz="2000" dirty="0">
              <a:cs typeface="Calibri" panose="020F0502020204030204"/>
            </a:endParaRPr>
          </a:p>
          <a:p>
            <a:pPr marL="0" indent="0">
              <a:buNone/>
            </a:pPr>
            <a:r>
              <a:rPr lang="en-US" sz="2000" dirty="0">
                <a:ea typeface="+mn-lt"/>
                <a:cs typeface="+mn-lt"/>
              </a:rPr>
              <a:t>It appears that the point where 50% of the pressures are below a given recording happens between 101 and 102 kPa. This agrees with the previously calculated summary statistics stating that the mean pressure is 101.05 kPa.</a:t>
            </a:r>
          </a:p>
          <a:p>
            <a:pPr marL="0" indent="0">
              <a:buNone/>
            </a:pPr>
            <a:r>
              <a:rPr lang="en-US" sz="2000" dirty="0">
                <a:ea typeface="+mn-lt"/>
                <a:cs typeface="+mn-lt"/>
              </a:rPr>
              <a:t>In the next slide, I will subset the air pressure data by temp to determine how it impacts the hypothesis.</a:t>
            </a:r>
          </a:p>
        </p:txBody>
      </p:sp>
      <p:pic>
        <p:nvPicPr>
          <p:cNvPr id="3" name="Picture 3" descr="A graph with a line&#10;&#10;Description automatically generated">
            <a:extLst>
              <a:ext uri="{FF2B5EF4-FFF2-40B4-BE49-F238E27FC236}">
                <a16:creationId xmlns:a16="http://schemas.microsoft.com/office/drawing/2014/main" id="{BE108865-2D68-E836-A9E9-8ABA8D7B3F9B}"/>
              </a:ext>
            </a:extLst>
          </p:cNvPr>
          <p:cNvPicPr>
            <a:picLocks noChangeAspect="1"/>
          </p:cNvPicPr>
          <p:nvPr/>
        </p:nvPicPr>
        <p:blipFill>
          <a:blip r:embed="rId2"/>
          <a:stretch>
            <a:fillRect/>
          </a:stretch>
        </p:blipFill>
        <p:spPr>
          <a:xfrm>
            <a:off x="497456" y="1864672"/>
            <a:ext cx="5704935" cy="4178200"/>
          </a:xfrm>
          <a:prstGeom prst="rect">
            <a:avLst/>
          </a:prstGeom>
        </p:spPr>
      </p:pic>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cs typeface="Calibri"/>
              </a:rPr>
              <a:t>CDF</a:t>
            </a:r>
          </a:p>
        </p:txBody>
      </p:sp>
    </p:spTree>
    <p:extLst>
      <p:ext uri="{BB962C8B-B14F-4D97-AF65-F5344CB8AC3E}">
        <p14:creationId xmlns:p14="http://schemas.microsoft.com/office/powerpoint/2010/main" val="2091296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CDF - Coding</a:t>
            </a:r>
          </a:p>
        </p:txBody>
      </p:sp>
      <p:pic>
        <p:nvPicPr>
          <p:cNvPr id="6" name="Picture 4" descr="A white background with black text&#10;&#10;Description automatically generated">
            <a:extLst>
              <a:ext uri="{FF2B5EF4-FFF2-40B4-BE49-F238E27FC236}">
                <a16:creationId xmlns:a16="http://schemas.microsoft.com/office/drawing/2014/main" id="{6C5FAC10-ED6D-2404-BE1D-17D7074C1602}"/>
              </a:ext>
            </a:extLst>
          </p:cNvPr>
          <p:cNvPicPr>
            <a:picLocks noChangeAspect="1"/>
          </p:cNvPicPr>
          <p:nvPr/>
        </p:nvPicPr>
        <p:blipFill>
          <a:blip r:embed="rId2"/>
          <a:stretch>
            <a:fillRect/>
          </a:stretch>
        </p:blipFill>
        <p:spPr>
          <a:xfrm>
            <a:off x="799381" y="1573298"/>
            <a:ext cx="10636369" cy="1511669"/>
          </a:xfrm>
          <a:prstGeom prst="rect">
            <a:avLst/>
          </a:prstGeom>
        </p:spPr>
      </p:pic>
    </p:spTree>
    <p:extLst>
      <p:ext uri="{BB962C8B-B14F-4D97-AF65-F5344CB8AC3E}">
        <p14:creationId xmlns:p14="http://schemas.microsoft.com/office/powerpoint/2010/main" val="1958281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12" name="Content Placeholder 5">
            <a:extLst>
              <a:ext uri="{FF2B5EF4-FFF2-40B4-BE49-F238E27FC236}">
                <a16:creationId xmlns:a16="http://schemas.microsoft.com/office/drawing/2014/main" id="{B354B1D9-72E8-0A3E-2735-E6E846BFB3A1}"/>
              </a:ext>
            </a:extLst>
          </p:cNvPr>
          <p:cNvSpPr>
            <a:spLocks noGrp="1"/>
          </p:cNvSpPr>
          <p:nvPr>
            <p:ph idx="4294967295"/>
          </p:nvPr>
        </p:nvSpPr>
        <p:spPr>
          <a:xfrm>
            <a:off x="6651176" y="1380257"/>
            <a:ext cx="4706937" cy="4826239"/>
          </a:xfrm>
        </p:spPr>
        <p:txBody>
          <a:bodyPr vert="horz" lIns="91440" tIns="45720" rIns="91440" bIns="45720" rtlCol="0" anchor="t">
            <a:noAutofit/>
          </a:bodyPr>
          <a:lstStyle/>
          <a:p>
            <a:pPr marL="0" indent="0">
              <a:buNone/>
            </a:pPr>
            <a:r>
              <a:rPr lang="en-US" sz="2000" dirty="0">
                <a:ea typeface="+mn-lt"/>
                <a:cs typeface="+mn-lt"/>
              </a:rPr>
              <a:t>In the previous step, I separated the data into data associated with temperatures below the average temp and above the average temp.  Here, I will graph the CDFs of the pressure data associated with these data sets to determine if there is any variation in pressure regarding  temperature.</a:t>
            </a:r>
            <a:endParaRPr lang="en-US" dirty="0"/>
          </a:p>
          <a:p>
            <a:pPr marL="0" indent="0">
              <a:buNone/>
            </a:pPr>
            <a:r>
              <a:rPr lang="en-US" sz="2000" dirty="0">
                <a:ea typeface="+mn-lt"/>
                <a:cs typeface="+mn-lt"/>
              </a:rPr>
              <a:t>Based on this graph, it appears that temperature does play a slight role in air pressure.  The lower temperatures have a wider range of possible air pressure.  While the higher temps do not have as much of a range, it is overall displaying a steeper CDF which indicates a greater possibility of high air pressure with high temps.  This supports the hypothesis.</a:t>
            </a:r>
            <a:endParaRPr lang="en-US" sz="2000" dirty="0">
              <a:cs typeface="Calibri"/>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cs typeface="Calibri"/>
              </a:rPr>
              <a:t>CDF</a:t>
            </a:r>
          </a:p>
        </p:txBody>
      </p:sp>
      <p:pic>
        <p:nvPicPr>
          <p:cNvPr id="5" name="Picture 5" descr="A graph of a high temperature&#10;&#10;Description automatically generated">
            <a:extLst>
              <a:ext uri="{FF2B5EF4-FFF2-40B4-BE49-F238E27FC236}">
                <a16:creationId xmlns:a16="http://schemas.microsoft.com/office/drawing/2014/main" id="{4388CF5E-CAEB-D913-38CE-2D07EF2CA905}"/>
              </a:ext>
            </a:extLst>
          </p:cNvPr>
          <p:cNvPicPr>
            <a:picLocks noChangeAspect="1"/>
          </p:cNvPicPr>
          <p:nvPr/>
        </p:nvPicPr>
        <p:blipFill>
          <a:blip r:embed="rId2"/>
          <a:stretch>
            <a:fillRect/>
          </a:stretch>
        </p:blipFill>
        <p:spPr>
          <a:xfrm>
            <a:off x="310551" y="1704785"/>
            <a:ext cx="5891841" cy="4354201"/>
          </a:xfrm>
          <a:prstGeom prst="rect">
            <a:avLst/>
          </a:prstGeom>
        </p:spPr>
      </p:pic>
    </p:spTree>
    <p:extLst>
      <p:ext uri="{BB962C8B-B14F-4D97-AF65-F5344CB8AC3E}">
        <p14:creationId xmlns:p14="http://schemas.microsoft.com/office/powerpoint/2010/main" val="527341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CDF - Coding</a:t>
            </a:r>
          </a:p>
        </p:txBody>
      </p:sp>
      <p:pic>
        <p:nvPicPr>
          <p:cNvPr id="8" name="Picture 8" descr="A close-up of a code&#10;&#10;Description automatically generated">
            <a:extLst>
              <a:ext uri="{FF2B5EF4-FFF2-40B4-BE49-F238E27FC236}">
                <a16:creationId xmlns:a16="http://schemas.microsoft.com/office/drawing/2014/main" id="{CF6290C6-8229-E151-EA9B-16F6A1B1ED5E}"/>
              </a:ext>
            </a:extLst>
          </p:cNvPr>
          <p:cNvPicPr>
            <a:picLocks noChangeAspect="1"/>
          </p:cNvPicPr>
          <p:nvPr/>
        </p:nvPicPr>
        <p:blipFill>
          <a:blip r:embed="rId2"/>
          <a:stretch>
            <a:fillRect/>
          </a:stretch>
        </p:blipFill>
        <p:spPr>
          <a:xfrm>
            <a:off x="531007" y="1944551"/>
            <a:ext cx="10751388" cy="1862839"/>
          </a:xfrm>
          <a:prstGeom prst="rect">
            <a:avLst/>
          </a:prstGeom>
        </p:spPr>
      </p:pic>
    </p:spTree>
    <p:extLst>
      <p:ext uri="{BB962C8B-B14F-4D97-AF65-F5344CB8AC3E}">
        <p14:creationId xmlns:p14="http://schemas.microsoft.com/office/powerpoint/2010/main" val="91327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12" name="Content Placeholder 5">
            <a:extLst>
              <a:ext uri="{FF2B5EF4-FFF2-40B4-BE49-F238E27FC236}">
                <a16:creationId xmlns:a16="http://schemas.microsoft.com/office/drawing/2014/main" id="{B354B1D9-72E8-0A3E-2735-E6E846BFB3A1}"/>
              </a:ext>
            </a:extLst>
          </p:cNvPr>
          <p:cNvSpPr>
            <a:spLocks noGrp="1"/>
          </p:cNvSpPr>
          <p:nvPr>
            <p:ph idx="4294967295"/>
          </p:nvPr>
        </p:nvSpPr>
        <p:spPr>
          <a:xfrm>
            <a:off x="6651176" y="1380257"/>
            <a:ext cx="5397050" cy="4826239"/>
          </a:xfrm>
        </p:spPr>
        <p:txBody>
          <a:bodyPr vert="horz" lIns="91440" tIns="45720" rIns="91440" bIns="45720" rtlCol="0" anchor="t">
            <a:noAutofit/>
          </a:bodyPr>
          <a:lstStyle/>
          <a:p>
            <a:pPr marL="0" indent="0">
              <a:buNone/>
            </a:pPr>
            <a:r>
              <a:rPr lang="en-US" sz="2000" dirty="0">
                <a:ea typeface="+mn-lt"/>
                <a:cs typeface="+mn-lt"/>
              </a:rPr>
              <a:t>The normal probability plot shows how many standard deviations the data in the wind speed variable is from the mean.  The gray line is how we would anticipate the data to fall if this was a normal distribution with the mean at 0 and steady equidistant increases and decreases on each side.</a:t>
            </a:r>
            <a:endParaRPr lang="en-US" dirty="0">
              <a:cs typeface="Calibri" panose="020F0502020204030204"/>
            </a:endParaRPr>
          </a:p>
          <a:p>
            <a:pPr marL="0" indent="0">
              <a:buNone/>
            </a:pPr>
            <a:r>
              <a:rPr lang="en-US" sz="2000" dirty="0">
                <a:ea typeface="+mn-lt"/>
                <a:cs typeface="+mn-lt"/>
              </a:rPr>
              <a:t>Because the wind speed graphs do not have much overlap with the gray line, we can say that wind speed does not have a normal distribution. </a:t>
            </a:r>
            <a:endParaRPr lang="en-US" dirty="0">
              <a:ea typeface="+mn-lt"/>
              <a:cs typeface="+mn-lt"/>
            </a:endParaRPr>
          </a:p>
          <a:p>
            <a:pPr marL="0" indent="0">
              <a:buNone/>
            </a:pPr>
            <a:r>
              <a:rPr lang="en-US" sz="2000" dirty="0">
                <a:ea typeface="+mn-lt"/>
                <a:cs typeface="+mn-lt"/>
              </a:rPr>
              <a:t>Furthermore, we have divided wind speed by speeds that occur during high temps and speeds that occur during low temps.  It appears that the low temp has more of the extreme outliers.  However, aside from the outliers, it appears that wind speeds during low and high temps have significant overlap indicating that wind speed is independent of temperature.</a:t>
            </a:r>
            <a:endParaRPr lang="en-US">
              <a:cs typeface="Calibri"/>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Analytical Distribution</a:t>
            </a:r>
          </a:p>
        </p:txBody>
      </p:sp>
      <p:pic>
        <p:nvPicPr>
          <p:cNvPr id="3" name="Picture 5" descr="A graph of a normal probability plot&#10;&#10;Description automatically generated">
            <a:extLst>
              <a:ext uri="{FF2B5EF4-FFF2-40B4-BE49-F238E27FC236}">
                <a16:creationId xmlns:a16="http://schemas.microsoft.com/office/drawing/2014/main" id="{1187D6E7-5DF8-126B-0DAA-489BB1577EC0}"/>
              </a:ext>
            </a:extLst>
          </p:cNvPr>
          <p:cNvPicPr>
            <a:picLocks noChangeAspect="1"/>
          </p:cNvPicPr>
          <p:nvPr/>
        </p:nvPicPr>
        <p:blipFill>
          <a:blip r:embed="rId2"/>
          <a:stretch>
            <a:fillRect/>
          </a:stretch>
        </p:blipFill>
        <p:spPr>
          <a:xfrm>
            <a:off x="497457" y="1467507"/>
            <a:ext cx="5963728" cy="4469327"/>
          </a:xfrm>
          <a:prstGeom prst="rect">
            <a:avLst/>
          </a:prstGeom>
        </p:spPr>
      </p:pic>
    </p:spTree>
    <p:extLst>
      <p:ext uri="{BB962C8B-B14F-4D97-AF65-F5344CB8AC3E}">
        <p14:creationId xmlns:p14="http://schemas.microsoft.com/office/powerpoint/2010/main" val="815583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Analytical Distribution - Coding</a:t>
            </a:r>
          </a:p>
        </p:txBody>
      </p:sp>
      <p:pic>
        <p:nvPicPr>
          <p:cNvPr id="3" name="Picture 4" descr="A screenshot of a computer program&#10;&#10;Description automatically generated">
            <a:extLst>
              <a:ext uri="{FF2B5EF4-FFF2-40B4-BE49-F238E27FC236}">
                <a16:creationId xmlns:a16="http://schemas.microsoft.com/office/drawing/2014/main" id="{3606A62B-F717-FFF7-7848-6C98DF8F0315}"/>
              </a:ext>
            </a:extLst>
          </p:cNvPr>
          <p:cNvPicPr>
            <a:picLocks noChangeAspect="1"/>
          </p:cNvPicPr>
          <p:nvPr/>
        </p:nvPicPr>
        <p:blipFill>
          <a:blip r:embed="rId2"/>
          <a:stretch>
            <a:fillRect/>
          </a:stretch>
        </p:blipFill>
        <p:spPr>
          <a:xfrm>
            <a:off x="2107721" y="1658357"/>
            <a:ext cx="7674633" cy="4375173"/>
          </a:xfrm>
          <a:prstGeom prst="rect">
            <a:avLst/>
          </a:prstGeom>
        </p:spPr>
      </p:pic>
    </p:spTree>
    <p:extLst>
      <p:ext uri="{BB962C8B-B14F-4D97-AF65-F5344CB8AC3E}">
        <p14:creationId xmlns:p14="http://schemas.microsoft.com/office/powerpoint/2010/main" val="3418923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12" name="Content Placeholder 5">
            <a:extLst>
              <a:ext uri="{FF2B5EF4-FFF2-40B4-BE49-F238E27FC236}">
                <a16:creationId xmlns:a16="http://schemas.microsoft.com/office/drawing/2014/main" id="{B354B1D9-72E8-0A3E-2735-E6E846BFB3A1}"/>
              </a:ext>
            </a:extLst>
          </p:cNvPr>
          <p:cNvSpPr>
            <a:spLocks noGrp="1"/>
          </p:cNvSpPr>
          <p:nvPr>
            <p:ph idx="4294967295"/>
          </p:nvPr>
        </p:nvSpPr>
        <p:spPr>
          <a:xfrm>
            <a:off x="5630384" y="1178974"/>
            <a:ext cx="6417842" cy="5027522"/>
          </a:xfrm>
        </p:spPr>
        <p:txBody>
          <a:bodyPr vert="horz" lIns="91440" tIns="45720" rIns="91440" bIns="45720" rtlCol="0" anchor="t">
            <a:noAutofit/>
          </a:bodyPr>
          <a:lstStyle/>
          <a:p>
            <a:pPr marL="0" indent="0">
              <a:buNone/>
            </a:pPr>
            <a:r>
              <a:rPr lang="en-US" sz="2000" dirty="0">
                <a:ea typeface="+mn-lt"/>
                <a:cs typeface="+mn-lt"/>
              </a:rPr>
              <a:t>Humidity and pressure have a negative covariance indicating that they move in opposite directions of one another. This is supported by the negative Person's and Spearman's correlations.</a:t>
            </a:r>
            <a:endParaRPr lang="en-US" sz="2000">
              <a:cs typeface="Calibri"/>
            </a:endParaRPr>
          </a:p>
          <a:p>
            <a:pPr marL="0" indent="0">
              <a:buNone/>
            </a:pPr>
            <a:r>
              <a:rPr lang="en-US" sz="2000" dirty="0">
                <a:ea typeface="+mn-lt"/>
                <a:cs typeface="+mn-lt"/>
              </a:rPr>
              <a:t>Both the Pearson's and Spearman's correlations are negative indicating that when humidity is high, air pressure tends to be low and vice versa. These correlations are on a scale of -1 to 1.  A -.2 measurement is towards the middle of the scale showing a weak negative correlation. Because Spearman's correlation is slightly more negative than the Pearson's correlation, we can assume that Pearson's correlation might be skewed by outliers.</a:t>
            </a:r>
          </a:p>
          <a:p>
            <a:pPr marL="0" indent="0">
              <a:buNone/>
            </a:pPr>
            <a:r>
              <a:rPr lang="en-US" sz="2000" dirty="0">
                <a:ea typeface="+mn-lt"/>
                <a:cs typeface="+mn-lt"/>
              </a:rPr>
              <a:t>We can see this displayed in the scatter plot where outliers of high air pressure can occur regardless of humidity, but the lower outliers only occur when the humidity is high. Additionally, the more saturated areas of the scatter plot start to very slightly trend down on the right side of the graph representing high humidity and low air pressure.</a:t>
            </a: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Scatterplot #1</a:t>
            </a:r>
            <a:endParaRPr lang="en-US" dirty="0"/>
          </a:p>
        </p:txBody>
      </p:sp>
      <p:pic>
        <p:nvPicPr>
          <p:cNvPr id="5" name="Picture 5" descr="A graph showing the amount of humidity&#10;&#10;Description automatically generated">
            <a:extLst>
              <a:ext uri="{FF2B5EF4-FFF2-40B4-BE49-F238E27FC236}">
                <a16:creationId xmlns:a16="http://schemas.microsoft.com/office/drawing/2014/main" id="{6C659EAB-C6BA-44B6-3F6E-33A922390557}"/>
              </a:ext>
            </a:extLst>
          </p:cNvPr>
          <p:cNvPicPr>
            <a:picLocks noChangeAspect="1"/>
          </p:cNvPicPr>
          <p:nvPr/>
        </p:nvPicPr>
        <p:blipFill>
          <a:blip r:embed="rId2"/>
          <a:stretch>
            <a:fillRect/>
          </a:stretch>
        </p:blipFill>
        <p:spPr>
          <a:xfrm>
            <a:off x="101642" y="1377568"/>
            <a:ext cx="5331124" cy="3793792"/>
          </a:xfrm>
          <a:prstGeom prst="rect">
            <a:avLst/>
          </a:prstGeom>
        </p:spPr>
      </p:pic>
      <p:pic>
        <p:nvPicPr>
          <p:cNvPr id="6" name="Picture 6" descr="A screenshot of a computer code&#10;&#10;Description automatically generated">
            <a:extLst>
              <a:ext uri="{FF2B5EF4-FFF2-40B4-BE49-F238E27FC236}">
                <a16:creationId xmlns:a16="http://schemas.microsoft.com/office/drawing/2014/main" id="{F8CD02F4-E215-7F33-F449-55689D662854}"/>
              </a:ext>
            </a:extLst>
          </p:cNvPr>
          <p:cNvPicPr>
            <a:picLocks noChangeAspect="1"/>
          </p:cNvPicPr>
          <p:nvPr/>
        </p:nvPicPr>
        <p:blipFill rotWithShape="1">
          <a:blip r:embed="rId3"/>
          <a:srcRect t="54545" r="49453" b="-1136"/>
          <a:stretch/>
        </p:blipFill>
        <p:spPr>
          <a:xfrm>
            <a:off x="94891" y="5612449"/>
            <a:ext cx="5548210" cy="993817"/>
          </a:xfrm>
          <a:prstGeom prst="rect">
            <a:avLst/>
          </a:prstGeom>
        </p:spPr>
      </p:pic>
    </p:spTree>
    <p:extLst>
      <p:ext uri="{BB962C8B-B14F-4D97-AF65-F5344CB8AC3E}">
        <p14:creationId xmlns:p14="http://schemas.microsoft.com/office/powerpoint/2010/main" val="2262614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12" name="Content Placeholder 5">
            <a:extLst>
              <a:ext uri="{FF2B5EF4-FFF2-40B4-BE49-F238E27FC236}">
                <a16:creationId xmlns:a16="http://schemas.microsoft.com/office/drawing/2014/main" id="{B354B1D9-72E8-0A3E-2735-E6E846BFB3A1}"/>
              </a:ext>
            </a:extLst>
          </p:cNvPr>
          <p:cNvSpPr>
            <a:spLocks noGrp="1"/>
          </p:cNvSpPr>
          <p:nvPr>
            <p:ph idx="4294967295"/>
          </p:nvPr>
        </p:nvSpPr>
        <p:spPr>
          <a:xfrm>
            <a:off x="6191101" y="1380257"/>
            <a:ext cx="5857125" cy="4826239"/>
          </a:xfrm>
        </p:spPr>
        <p:txBody>
          <a:bodyPr vert="horz" lIns="91440" tIns="45720" rIns="91440" bIns="45720" rtlCol="0" anchor="t">
            <a:noAutofit/>
          </a:bodyPr>
          <a:lstStyle/>
          <a:p>
            <a:pPr marL="0" indent="0">
              <a:buNone/>
            </a:pPr>
            <a:r>
              <a:rPr lang="en-US" sz="2000" dirty="0">
                <a:ea typeface="+mn-lt"/>
                <a:cs typeface="+mn-lt"/>
              </a:rPr>
              <a:t>Although wind speed and visibility have a positive covariance indicating that both variables move in the same direction, it is so small it is likely not significant. The strength of this relationship can be found with the Pearson's and Spearman's correlation values.</a:t>
            </a:r>
            <a:endParaRPr lang="en-US" sz="2000">
              <a:cs typeface="Calibri" panose="020F0502020204030204"/>
            </a:endParaRPr>
          </a:p>
          <a:p>
            <a:pPr marL="0" indent="0">
              <a:buNone/>
            </a:pPr>
            <a:r>
              <a:rPr lang="en-US" sz="2000" dirty="0">
                <a:ea typeface="+mn-lt"/>
                <a:cs typeface="+mn-lt"/>
              </a:rPr>
              <a:t>Both the Pearson's and Spearman's hover around the 0 mark and even cross over 0 with Pearson being positive and Spearman being negative. Both calculations are of such a small value, we can determine that visibility and wind speed have no impact on each other, and any relationship is coincidence.</a:t>
            </a:r>
            <a:endParaRPr lang="en-US" sz="2000">
              <a:cs typeface="Calibri" panose="020F0502020204030204"/>
            </a:endParaRPr>
          </a:p>
          <a:p>
            <a:pPr marL="0" indent="0">
              <a:buNone/>
            </a:pPr>
            <a:r>
              <a:rPr lang="en-US" sz="2000" dirty="0">
                <a:ea typeface="+mn-lt"/>
                <a:cs typeface="+mn-lt"/>
              </a:rPr>
              <a:t>We can see this illustrated in the scatterplot which shows wind speed generally stays within a consistent 0-40 km/h regardless of visibility. Visibility is most often close to 25 or 49 km regardless of wind speed.</a:t>
            </a:r>
            <a:endParaRPr lang="en-US" sz="2000">
              <a:cs typeface="Calibri" panose="020F0502020204030204"/>
            </a:endParaRPr>
          </a:p>
          <a:p>
            <a:pPr marL="0" indent="0">
              <a:buNone/>
            </a:pPr>
            <a:endParaRPr lang="en-US" sz="2000" dirty="0">
              <a:cs typeface="Calibri"/>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Scatterplot #2</a:t>
            </a:r>
            <a:endParaRPr lang="en-US" dirty="0"/>
          </a:p>
        </p:txBody>
      </p:sp>
      <p:pic>
        <p:nvPicPr>
          <p:cNvPr id="3" name="Picture 4" descr="A graph of a wind speed&#10;&#10;Description automatically generated">
            <a:extLst>
              <a:ext uri="{FF2B5EF4-FFF2-40B4-BE49-F238E27FC236}">
                <a16:creationId xmlns:a16="http://schemas.microsoft.com/office/drawing/2014/main" id="{66956C09-C1B2-6485-7C11-E5E1B07358B1}"/>
              </a:ext>
            </a:extLst>
          </p:cNvPr>
          <p:cNvPicPr>
            <a:picLocks noChangeAspect="1"/>
          </p:cNvPicPr>
          <p:nvPr/>
        </p:nvPicPr>
        <p:blipFill>
          <a:blip r:embed="rId2"/>
          <a:stretch>
            <a:fillRect/>
          </a:stretch>
        </p:blipFill>
        <p:spPr>
          <a:xfrm>
            <a:off x="425570" y="1244602"/>
            <a:ext cx="5589916" cy="4268155"/>
          </a:xfrm>
          <a:prstGeom prst="rect">
            <a:avLst/>
          </a:prstGeom>
        </p:spPr>
      </p:pic>
      <p:pic>
        <p:nvPicPr>
          <p:cNvPr id="5" name="Picture 5" descr="A black and white text&#10;&#10;Description automatically generated">
            <a:extLst>
              <a:ext uri="{FF2B5EF4-FFF2-40B4-BE49-F238E27FC236}">
                <a16:creationId xmlns:a16="http://schemas.microsoft.com/office/drawing/2014/main" id="{0ABCB684-DBAA-43A3-0E50-21A1FFFF0C40}"/>
              </a:ext>
            </a:extLst>
          </p:cNvPr>
          <p:cNvPicPr>
            <a:picLocks noChangeAspect="1"/>
          </p:cNvPicPr>
          <p:nvPr/>
        </p:nvPicPr>
        <p:blipFill>
          <a:blip r:embed="rId3"/>
          <a:stretch>
            <a:fillRect/>
          </a:stretch>
        </p:blipFill>
        <p:spPr>
          <a:xfrm>
            <a:off x="770626" y="5620385"/>
            <a:ext cx="5043577" cy="979984"/>
          </a:xfrm>
          <a:prstGeom prst="rect">
            <a:avLst/>
          </a:prstGeom>
        </p:spPr>
      </p:pic>
    </p:spTree>
    <p:extLst>
      <p:ext uri="{BB962C8B-B14F-4D97-AF65-F5344CB8AC3E}">
        <p14:creationId xmlns:p14="http://schemas.microsoft.com/office/powerpoint/2010/main" val="177765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chemeClr val="bg1"/>
                </a:solidFill>
                <a:cs typeface="Calibri Light"/>
              </a:rPr>
              <a:t>Variables</a:t>
            </a:r>
          </a:p>
        </p:txBody>
      </p:sp>
      <p:sp>
        <p:nvSpPr>
          <p:cNvPr id="4" name="Content Placeholder 2">
            <a:extLst>
              <a:ext uri="{FF2B5EF4-FFF2-40B4-BE49-F238E27FC236}">
                <a16:creationId xmlns:a16="http://schemas.microsoft.com/office/drawing/2014/main" id="{D7EB4DF7-7E3B-7AD3-596F-A51EE7846D14}"/>
              </a:ext>
            </a:extLst>
          </p:cNvPr>
          <p:cNvSpPr>
            <a:spLocks noGrp="1"/>
          </p:cNvSpPr>
          <p:nvPr>
            <p:ph idx="1"/>
          </p:nvPr>
        </p:nvSpPr>
        <p:spPr>
          <a:xfrm>
            <a:off x="4082636" y="520032"/>
            <a:ext cx="6950016" cy="2209112"/>
          </a:xfrm>
        </p:spPr>
        <p:txBody>
          <a:bodyPr vert="horz" lIns="91440" tIns="45720" rIns="91440" bIns="45720" rtlCol="0" anchor="t">
            <a:normAutofit fontScale="85000" lnSpcReduction="10000"/>
          </a:bodyPr>
          <a:lstStyle/>
          <a:p>
            <a:pPr marL="0" indent="0">
              <a:buNone/>
            </a:pPr>
            <a:r>
              <a:rPr lang="en-US" sz="2600" dirty="0">
                <a:cs typeface="Calibri"/>
              </a:rPr>
              <a:t>This data set records the weather of a particular location every hour every day of 2012.  Data was obtained from</a:t>
            </a:r>
            <a:endParaRPr lang="en-US" dirty="0">
              <a:cs typeface="Calibri"/>
            </a:endParaRPr>
          </a:p>
          <a:p>
            <a:pPr marL="0" indent="0">
              <a:buNone/>
            </a:pPr>
            <a:r>
              <a:rPr lang="en-US" sz="2600" dirty="0">
                <a:cs typeface="Calibri"/>
              </a:rPr>
              <a:t> </a:t>
            </a:r>
            <a:r>
              <a:rPr lang="en-US" sz="2600" dirty="0">
                <a:ea typeface="+mn-lt"/>
                <a:cs typeface="+mn-lt"/>
                <a:hlinkClick r:id="rId2"/>
              </a:rPr>
              <a:t>https://www.kaggle.com/datasets/bhanupratapbiswas/weather-data</a:t>
            </a:r>
            <a:r>
              <a:rPr lang="en-US" sz="2600" dirty="0">
                <a:ea typeface="+mn-lt"/>
                <a:cs typeface="+mn-lt"/>
              </a:rPr>
              <a:t> </a:t>
            </a:r>
            <a:endParaRPr lang="en-US" dirty="0">
              <a:cs typeface="Calibri"/>
            </a:endParaRPr>
          </a:p>
          <a:p>
            <a:pPr marL="0" indent="0">
              <a:buNone/>
            </a:pPr>
            <a:r>
              <a:rPr lang="en-US" sz="2600" dirty="0">
                <a:cs typeface="Calibri"/>
              </a:rPr>
              <a:t>There are several variables in this data set, but the specific quantitative variables that will be used in this project are:</a:t>
            </a:r>
            <a:endParaRPr lang="en-US" dirty="0">
              <a:cs typeface="Calibri" panose="020F0502020204030204"/>
            </a:endParaRPr>
          </a:p>
        </p:txBody>
      </p:sp>
      <p:sp>
        <p:nvSpPr>
          <p:cNvPr id="3" name="TextBox 2">
            <a:extLst>
              <a:ext uri="{FF2B5EF4-FFF2-40B4-BE49-F238E27FC236}">
                <a16:creationId xmlns:a16="http://schemas.microsoft.com/office/drawing/2014/main" id="{8C454FD1-4286-9DCD-EB29-F201D8BFE244}"/>
              </a:ext>
            </a:extLst>
          </p:cNvPr>
          <p:cNvSpPr txBox="1"/>
          <p:nvPr/>
        </p:nvSpPr>
        <p:spPr>
          <a:xfrm>
            <a:off x="770627" y="3847381"/>
            <a:ext cx="11067689"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600" b="1" dirty="0">
                <a:cs typeface="Arial"/>
              </a:rPr>
              <a:t>Temp_C </a:t>
            </a:r>
            <a:r>
              <a:rPr lang="en-US" sz="2600" dirty="0">
                <a:cs typeface="Arial"/>
              </a:rPr>
              <a:t>– The temperature recorded in degrees Celsius.​</a:t>
            </a:r>
            <a:endParaRPr lang="en-US" dirty="0">
              <a:cs typeface="Calibri" panose="020F0502020204030204"/>
            </a:endParaRPr>
          </a:p>
          <a:p>
            <a:pPr>
              <a:buChar char="•"/>
            </a:pPr>
            <a:r>
              <a:rPr lang="en-US" sz="2600" b="1" dirty="0">
                <a:cs typeface="Arial"/>
              </a:rPr>
              <a:t>Rel_Hum</a:t>
            </a:r>
            <a:r>
              <a:rPr lang="en-US" sz="2600" dirty="0">
                <a:cs typeface="Arial"/>
              </a:rPr>
              <a:t> – Humidity measured as a percent of moisture in the air.​</a:t>
            </a:r>
          </a:p>
          <a:p>
            <a:pPr>
              <a:buChar char="•"/>
            </a:pPr>
            <a:r>
              <a:rPr lang="en-US" sz="2600" b="1" dirty="0">
                <a:cs typeface="Arial"/>
              </a:rPr>
              <a:t>Wind_Speed_km_h</a:t>
            </a:r>
            <a:r>
              <a:rPr lang="en-US" sz="2600" dirty="0">
                <a:cs typeface="Arial"/>
              </a:rPr>
              <a:t>- Wind speed measured as kilometers per hour.​</a:t>
            </a:r>
          </a:p>
          <a:p>
            <a:pPr>
              <a:buChar char="•"/>
            </a:pPr>
            <a:r>
              <a:rPr lang="en-US" sz="2600" b="1" dirty="0">
                <a:cs typeface="Arial"/>
              </a:rPr>
              <a:t>Visibility_km</a:t>
            </a:r>
            <a:r>
              <a:rPr lang="en-US" sz="2600" dirty="0">
                <a:cs typeface="Arial"/>
              </a:rPr>
              <a:t> – Visibility measured in kilometers.​</a:t>
            </a:r>
          </a:p>
          <a:p>
            <a:pPr>
              <a:buChar char="•"/>
            </a:pPr>
            <a:r>
              <a:rPr lang="en-US" sz="2600" b="1" dirty="0">
                <a:cs typeface="Arial"/>
              </a:rPr>
              <a:t>Press_kPa</a:t>
            </a:r>
            <a:r>
              <a:rPr lang="en-US" sz="2600" dirty="0">
                <a:cs typeface="Arial"/>
              </a:rPr>
              <a:t> – Air pressure measured as kilopascal (one thousand times the unit of pressure and stress in the metre-kilogram-second system).</a:t>
            </a:r>
          </a:p>
        </p:txBody>
      </p:sp>
    </p:spTree>
    <p:extLst>
      <p:ext uri="{BB962C8B-B14F-4D97-AF65-F5344CB8AC3E}">
        <p14:creationId xmlns:p14="http://schemas.microsoft.com/office/powerpoint/2010/main" val="590068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Scatterplot - Coding</a:t>
            </a:r>
          </a:p>
        </p:txBody>
      </p:sp>
      <p:pic>
        <p:nvPicPr>
          <p:cNvPr id="5" name="Picture 5" descr="A screenshot of a computer&#10;&#10;Description automatically generated">
            <a:extLst>
              <a:ext uri="{FF2B5EF4-FFF2-40B4-BE49-F238E27FC236}">
                <a16:creationId xmlns:a16="http://schemas.microsoft.com/office/drawing/2014/main" id="{A431AE66-A80D-A3AB-04FC-5C98D40F2A08}"/>
              </a:ext>
            </a:extLst>
          </p:cNvPr>
          <p:cNvPicPr>
            <a:picLocks noChangeAspect="1"/>
          </p:cNvPicPr>
          <p:nvPr/>
        </p:nvPicPr>
        <p:blipFill>
          <a:blip r:embed="rId2"/>
          <a:stretch>
            <a:fillRect/>
          </a:stretch>
        </p:blipFill>
        <p:spPr>
          <a:xfrm>
            <a:off x="2711569" y="1135446"/>
            <a:ext cx="8105954" cy="1150922"/>
          </a:xfrm>
          <a:prstGeom prst="rect">
            <a:avLst/>
          </a:prstGeom>
        </p:spPr>
      </p:pic>
      <p:pic>
        <p:nvPicPr>
          <p:cNvPr id="6" name="Picture 6" descr="A screenshot of a computer&#10;&#10;Description automatically generated">
            <a:extLst>
              <a:ext uri="{FF2B5EF4-FFF2-40B4-BE49-F238E27FC236}">
                <a16:creationId xmlns:a16="http://schemas.microsoft.com/office/drawing/2014/main" id="{7B7E07EA-62FF-E10C-E69A-9CAE3AAB6462}"/>
              </a:ext>
            </a:extLst>
          </p:cNvPr>
          <p:cNvPicPr>
            <a:picLocks noChangeAspect="1"/>
          </p:cNvPicPr>
          <p:nvPr/>
        </p:nvPicPr>
        <p:blipFill>
          <a:blip r:embed="rId3"/>
          <a:stretch>
            <a:fillRect/>
          </a:stretch>
        </p:blipFill>
        <p:spPr>
          <a:xfrm>
            <a:off x="2855344" y="2574295"/>
            <a:ext cx="8623539" cy="1076806"/>
          </a:xfrm>
          <a:prstGeom prst="rect">
            <a:avLst/>
          </a:prstGeom>
        </p:spPr>
      </p:pic>
      <p:pic>
        <p:nvPicPr>
          <p:cNvPr id="7" name="Picture 7" descr="A white background with black text&#10;&#10;Description automatically generated">
            <a:extLst>
              <a:ext uri="{FF2B5EF4-FFF2-40B4-BE49-F238E27FC236}">
                <a16:creationId xmlns:a16="http://schemas.microsoft.com/office/drawing/2014/main" id="{B978470B-4AAE-3909-082F-6EAB37B7E4B5}"/>
              </a:ext>
            </a:extLst>
          </p:cNvPr>
          <p:cNvPicPr>
            <a:picLocks noChangeAspect="1"/>
          </p:cNvPicPr>
          <p:nvPr/>
        </p:nvPicPr>
        <p:blipFill>
          <a:blip r:embed="rId4"/>
          <a:stretch>
            <a:fillRect/>
          </a:stretch>
        </p:blipFill>
        <p:spPr>
          <a:xfrm>
            <a:off x="2855344" y="4070846"/>
            <a:ext cx="8954217" cy="1074193"/>
          </a:xfrm>
          <a:prstGeom prst="rect">
            <a:avLst/>
          </a:prstGeom>
        </p:spPr>
      </p:pic>
      <p:pic>
        <p:nvPicPr>
          <p:cNvPr id="8" name="Picture 8" descr="A white rectangular sign with black text&#10;&#10;Description automatically generated">
            <a:extLst>
              <a:ext uri="{FF2B5EF4-FFF2-40B4-BE49-F238E27FC236}">
                <a16:creationId xmlns:a16="http://schemas.microsoft.com/office/drawing/2014/main" id="{BC32AE29-1386-812D-BCE4-85621DAC4E19}"/>
              </a:ext>
            </a:extLst>
          </p:cNvPr>
          <p:cNvPicPr>
            <a:picLocks noChangeAspect="1"/>
          </p:cNvPicPr>
          <p:nvPr/>
        </p:nvPicPr>
        <p:blipFill>
          <a:blip r:embed="rId5"/>
          <a:stretch>
            <a:fillRect/>
          </a:stretch>
        </p:blipFill>
        <p:spPr>
          <a:xfrm>
            <a:off x="2855343" y="5244436"/>
            <a:ext cx="9213010" cy="955504"/>
          </a:xfrm>
          <a:prstGeom prst="rect">
            <a:avLst/>
          </a:prstGeom>
        </p:spPr>
      </p:pic>
      <p:sp>
        <p:nvSpPr>
          <p:cNvPr id="10" name="Content Placeholder 5">
            <a:extLst>
              <a:ext uri="{FF2B5EF4-FFF2-40B4-BE49-F238E27FC236}">
                <a16:creationId xmlns:a16="http://schemas.microsoft.com/office/drawing/2014/main" id="{7218F4C1-314F-E9DB-465F-6EDB10DBEF08}"/>
              </a:ext>
            </a:extLst>
          </p:cNvPr>
          <p:cNvSpPr txBox="1">
            <a:spLocks/>
          </p:cNvSpPr>
          <p:nvPr/>
        </p:nvSpPr>
        <p:spPr>
          <a:xfrm>
            <a:off x="162464" y="1293662"/>
            <a:ext cx="2191110" cy="1073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latin typeface="Calibri Light"/>
                <a:cs typeface="Calibri"/>
              </a:rPr>
              <a:t>Scatterplot #1</a:t>
            </a:r>
          </a:p>
          <a:p>
            <a:pPr marL="0" indent="0">
              <a:buNone/>
            </a:pPr>
            <a:r>
              <a:rPr lang="en-US" b="1" dirty="0">
                <a:solidFill>
                  <a:schemeClr val="accent1"/>
                </a:solidFill>
                <a:latin typeface="Calibri Light"/>
                <a:cs typeface="Calibri"/>
              </a:rPr>
              <a:t>Graph:</a:t>
            </a:r>
          </a:p>
        </p:txBody>
      </p:sp>
      <p:sp>
        <p:nvSpPr>
          <p:cNvPr id="19" name="Content Placeholder 5">
            <a:extLst>
              <a:ext uri="{FF2B5EF4-FFF2-40B4-BE49-F238E27FC236}">
                <a16:creationId xmlns:a16="http://schemas.microsoft.com/office/drawing/2014/main" id="{F5CA2028-FCB3-D4A9-7EDD-244411437646}"/>
              </a:ext>
            </a:extLst>
          </p:cNvPr>
          <p:cNvSpPr txBox="1">
            <a:spLocks/>
          </p:cNvSpPr>
          <p:nvPr/>
        </p:nvSpPr>
        <p:spPr>
          <a:xfrm>
            <a:off x="162463" y="2616379"/>
            <a:ext cx="2191110" cy="1073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latin typeface="Calibri Light"/>
                <a:cs typeface="Calibri"/>
              </a:rPr>
              <a:t>Scatterplot #1</a:t>
            </a:r>
          </a:p>
          <a:p>
            <a:pPr marL="0" indent="0">
              <a:buNone/>
            </a:pPr>
            <a:r>
              <a:rPr lang="en-US" b="1" dirty="0">
                <a:solidFill>
                  <a:schemeClr val="accent1"/>
                </a:solidFill>
                <a:latin typeface="Calibri Light"/>
                <a:cs typeface="Calibri"/>
              </a:rPr>
              <a:t>Stats:</a:t>
            </a:r>
          </a:p>
        </p:txBody>
      </p:sp>
      <p:sp>
        <p:nvSpPr>
          <p:cNvPr id="20" name="Content Placeholder 5">
            <a:extLst>
              <a:ext uri="{FF2B5EF4-FFF2-40B4-BE49-F238E27FC236}">
                <a16:creationId xmlns:a16="http://schemas.microsoft.com/office/drawing/2014/main" id="{012D5B13-995C-FEFE-C210-6F753C390F7F}"/>
              </a:ext>
            </a:extLst>
          </p:cNvPr>
          <p:cNvSpPr txBox="1">
            <a:spLocks/>
          </p:cNvSpPr>
          <p:nvPr/>
        </p:nvSpPr>
        <p:spPr>
          <a:xfrm>
            <a:off x="234350" y="4068492"/>
            <a:ext cx="2191110" cy="1073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latin typeface="Calibri Light"/>
                <a:cs typeface="Calibri"/>
              </a:rPr>
              <a:t>Scatterplot #2</a:t>
            </a:r>
          </a:p>
          <a:p>
            <a:pPr marL="0" indent="0">
              <a:buNone/>
            </a:pPr>
            <a:r>
              <a:rPr lang="en-US" b="1" dirty="0">
                <a:solidFill>
                  <a:schemeClr val="accent1"/>
                </a:solidFill>
                <a:latin typeface="Calibri Light"/>
                <a:cs typeface="Calibri"/>
              </a:rPr>
              <a:t>Graph:</a:t>
            </a:r>
          </a:p>
        </p:txBody>
      </p:sp>
      <p:sp>
        <p:nvSpPr>
          <p:cNvPr id="21" name="Content Placeholder 5">
            <a:extLst>
              <a:ext uri="{FF2B5EF4-FFF2-40B4-BE49-F238E27FC236}">
                <a16:creationId xmlns:a16="http://schemas.microsoft.com/office/drawing/2014/main" id="{BD22E536-621E-05E2-9BEA-DF25CD37DBAD}"/>
              </a:ext>
            </a:extLst>
          </p:cNvPr>
          <p:cNvSpPr txBox="1">
            <a:spLocks/>
          </p:cNvSpPr>
          <p:nvPr/>
        </p:nvSpPr>
        <p:spPr>
          <a:xfrm>
            <a:off x="234349" y="5118039"/>
            <a:ext cx="2191110" cy="1073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latin typeface="Calibri Light"/>
                <a:cs typeface="Calibri"/>
              </a:rPr>
              <a:t>Scatterplot #2</a:t>
            </a:r>
          </a:p>
          <a:p>
            <a:pPr marL="0" indent="0">
              <a:buNone/>
            </a:pPr>
            <a:r>
              <a:rPr lang="en-US" b="1" dirty="0">
                <a:solidFill>
                  <a:schemeClr val="accent1"/>
                </a:solidFill>
                <a:latin typeface="Calibri Light"/>
                <a:cs typeface="Calibri"/>
              </a:rPr>
              <a:t>Stats:</a:t>
            </a:r>
          </a:p>
        </p:txBody>
      </p:sp>
    </p:spTree>
    <p:extLst>
      <p:ext uri="{BB962C8B-B14F-4D97-AF65-F5344CB8AC3E}">
        <p14:creationId xmlns:p14="http://schemas.microsoft.com/office/powerpoint/2010/main" val="289616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12" name="Content Placeholder 5">
            <a:extLst>
              <a:ext uri="{FF2B5EF4-FFF2-40B4-BE49-F238E27FC236}">
                <a16:creationId xmlns:a16="http://schemas.microsoft.com/office/drawing/2014/main" id="{B354B1D9-72E8-0A3E-2735-E6E846BFB3A1}"/>
              </a:ext>
            </a:extLst>
          </p:cNvPr>
          <p:cNvSpPr>
            <a:spLocks noGrp="1"/>
          </p:cNvSpPr>
          <p:nvPr>
            <p:ph idx="4294967295"/>
          </p:nvPr>
        </p:nvSpPr>
        <p:spPr>
          <a:xfrm>
            <a:off x="6162346" y="1869087"/>
            <a:ext cx="5857125" cy="3992353"/>
          </a:xfrm>
        </p:spPr>
        <p:txBody>
          <a:bodyPr vert="horz" lIns="91440" tIns="45720" rIns="91440" bIns="45720" rtlCol="0" anchor="t">
            <a:noAutofit/>
          </a:bodyPr>
          <a:lstStyle/>
          <a:p>
            <a:pPr marL="0" indent="0">
              <a:buNone/>
            </a:pPr>
            <a:r>
              <a:rPr lang="en-US" sz="2000" dirty="0">
                <a:ea typeface="+mn-lt"/>
                <a:cs typeface="+mn-lt"/>
              </a:rPr>
              <a:t>CorrelationPermute runs a simulation where it shuffles the wind speed and visibility variables and computes the correlations among the shuffled values. It then checks the resulting correlation against the true wind speed/visibility correlation to determine what portion of iterations returns an equivalent correlation value. After running the test through 5,000 iterations a p-value of .6366 is returned.</a:t>
            </a:r>
            <a:endParaRPr lang="en-US" dirty="0"/>
          </a:p>
          <a:p>
            <a:pPr marL="0" indent="0">
              <a:buNone/>
            </a:pPr>
            <a:r>
              <a:rPr lang="en-US" sz="2000" dirty="0">
                <a:ea typeface="+mn-lt"/>
                <a:cs typeface="+mn-lt"/>
              </a:rPr>
              <a:t>This large p-value indicates that any correlation between wind speed and visibility is not statistically significant, and we can accept the null hypothesis that there is no connection between these variables.</a:t>
            </a:r>
            <a:endParaRPr lang="en-US" dirty="0"/>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Hypothesis Test</a:t>
            </a:r>
            <a:endParaRPr lang="en-US" dirty="0"/>
          </a:p>
        </p:txBody>
      </p:sp>
      <p:pic>
        <p:nvPicPr>
          <p:cNvPr id="3" name="Picture 4" descr="A screenshot of a computer code&#10;&#10;Description automatically generated">
            <a:extLst>
              <a:ext uri="{FF2B5EF4-FFF2-40B4-BE49-F238E27FC236}">
                <a16:creationId xmlns:a16="http://schemas.microsoft.com/office/drawing/2014/main" id="{59B50D5D-8AB0-7FA5-1B17-5C501277B7A3}"/>
              </a:ext>
            </a:extLst>
          </p:cNvPr>
          <p:cNvPicPr>
            <a:picLocks noChangeAspect="1"/>
          </p:cNvPicPr>
          <p:nvPr/>
        </p:nvPicPr>
        <p:blipFill>
          <a:blip r:embed="rId2"/>
          <a:stretch>
            <a:fillRect/>
          </a:stretch>
        </p:blipFill>
        <p:spPr>
          <a:xfrm>
            <a:off x="123645" y="1615460"/>
            <a:ext cx="5863085" cy="4144666"/>
          </a:xfrm>
          <a:prstGeom prst="rect">
            <a:avLst/>
          </a:prstGeom>
        </p:spPr>
      </p:pic>
    </p:spTree>
    <p:extLst>
      <p:ext uri="{BB962C8B-B14F-4D97-AF65-F5344CB8AC3E}">
        <p14:creationId xmlns:p14="http://schemas.microsoft.com/office/powerpoint/2010/main" val="616366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0D4-3FB8-6BA7-C171-87ECA0EDCD70}"/>
              </a:ext>
            </a:extLst>
          </p:cNvPr>
          <p:cNvSpPr>
            <a:spLocks noGrp="1"/>
          </p:cNvSpPr>
          <p:nvPr>
            <p:ph type="title" idx="4294967295"/>
          </p:nvPr>
        </p:nvSpPr>
        <p:spPr>
          <a:xfrm>
            <a:off x="492245" y="182862"/>
            <a:ext cx="11210925" cy="746125"/>
          </a:xfrm>
        </p:spPr>
        <p:txBody>
          <a:bodyPr vert="horz" lIns="91440" tIns="45720" rIns="91440" bIns="45720" rtlCol="0" anchor="ctr">
            <a:normAutofit/>
          </a:bodyPr>
          <a:lstStyle/>
          <a:p>
            <a:pPr algn="ctr"/>
            <a:r>
              <a:rPr lang="en-US" sz="3200" b="1" dirty="0">
                <a:solidFill>
                  <a:schemeClr val="bg1"/>
                </a:solidFill>
              </a:rPr>
              <a:t>CDF</a:t>
            </a:r>
            <a:endParaRPr lang="en-US" sz="3200" kern="1200" dirty="0">
              <a:solidFill>
                <a:schemeClr val="bg1"/>
              </a:solidFill>
              <a:latin typeface="+mj-lt"/>
              <a:ea typeface="+mj-ea"/>
              <a:cs typeface="+mj-cs"/>
            </a:endParaRPr>
          </a:p>
        </p:txBody>
      </p:sp>
      <p:sp>
        <p:nvSpPr>
          <p:cNvPr id="12" name="Content Placeholder 5">
            <a:extLst>
              <a:ext uri="{FF2B5EF4-FFF2-40B4-BE49-F238E27FC236}">
                <a16:creationId xmlns:a16="http://schemas.microsoft.com/office/drawing/2014/main" id="{B354B1D9-72E8-0A3E-2735-E6E846BFB3A1}"/>
              </a:ext>
            </a:extLst>
          </p:cNvPr>
          <p:cNvSpPr>
            <a:spLocks noGrp="1"/>
          </p:cNvSpPr>
          <p:nvPr>
            <p:ph idx="4294967295"/>
          </p:nvPr>
        </p:nvSpPr>
        <p:spPr>
          <a:xfrm>
            <a:off x="5860422" y="1624672"/>
            <a:ext cx="5857125" cy="2784655"/>
          </a:xfrm>
        </p:spPr>
        <p:txBody>
          <a:bodyPr vert="horz" lIns="91440" tIns="45720" rIns="91440" bIns="45720" rtlCol="0" anchor="t">
            <a:noAutofit/>
          </a:bodyPr>
          <a:lstStyle/>
          <a:p>
            <a:pPr marL="0" indent="0">
              <a:buNone/>
            </a:pPr>
            <a:r>
              <a:rPr lang="en-US" sz="2000" dirty="0">
                <a:ea typeface="+mn-lt"/>
                <a:cs typeface="+mn-lt"/>
              </a:rPr>
              <a:t>In the regression analysis, I used humidity and wind speed as explanatory variables and temperature as the dependent variable of air pressure. </a:t>
            </a:r>
          </a:p>
          <a:p>
            <a:pPr marL="0" indent="0">
              <a:buNone/>
            </a:pPr>
            <a:endParaRPr lang="en-US" sz="2000" dirty="0">
              <a:ea typeface="+mn-lt"/>
              <a:cs typeface="+mn-lt"/>
            </a:endParaRPr>
          </a:p>
          <a:p>
            <a:pPr marL="0" indent="0">
              <a:buNone/>
            </a:pPr>
            <a:r>
              <a:rPr lang="en-US" sz="2000" dirty="0">
                <a:ea typeface="+mn-lt"/>
                <a:cs typeface="+mn-lt"/>
              </a:rPr>
              <a:t>The R-Squared calculation shows that the exploratory variables contribute to 19.8% of the variability in air pressure. Both explanatory variables have a 0 p-value and low measures of standard error.</a:t>
            </a:r>
            <a:endParaRPr lang="en-US">
              <a:cs typeface="Calibri"/>
            </a:endParaRPr>
          </a:p>
        </p:txBody>
      </p:sp>
      <p:sp>
        <p:nvSpPr>
          <p:cNvPr id="4" name="Rectangle 3">
            <a:extLst>
              <a:ext uri="{FF2B5EF4-FFF2-40B4-BE49-F238E27FC236}">
                <a16:creationId xmlns:a16="http://schemas.microsoft.com/office/drawing/2014/main" id="{A509C676-7526-C27A-5214-C72BEC49F890}"/>
              </a:ext>
            </a:extLst>
          </p:cNvPr>
          <p:cNvSpPr/>
          <p:nvPr/>
        </p:nvSpPr>
        <p:spPr>
          <a:xfrm>
            <a:off x="16565" y="16565"/>
            <a:ext cx="12192000" cy="1078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cs typeface="Calibri"/>
              </a:rPr>
              <a:t>Regression Analysis</a:t>
            </a:r>
          </a:p>
          <a:p>
            <a:pPr algn="ctr"/>
            <a:endParaRPr lang="en-US" sz="3600" b="1" dirty="0">
              <a:cs typeface="Calibri"/>
            </a:endParaRPr>
          </a:p>
        </p:txBody>
      </p:sp>
      <p:pic>
        <p:nvPicPr>
          <p:cNvPr id="3" name="Picture 4" descr="A screenshot of a data&#10;&#10;Description automatically generated">
            <a:extLst>
              <a:ext uri="{FF2B5EF4-FFF2-40B4-BE49-F238E27FC236}">
                <a16:creationId xmlns:a16="http://schemas.microsoft.com/office/drawing/2014/main" id="{AEEA0E8D-E682-0B29-D4D9-4AEA0807940D}"/>
              </a:ext>
            </a:extLst>
          </p:cNvPr>
          <p:cNvPicPr>
            <a:picLocks noChangeAspect="1"/>
          </p:cNvPicPr>
          <p:nvPr/>
        </p:nvPicPr>
        <p:blipFill>
          <a:blip r:embed="rId2"/>
          <a:stretch>
            <a:fillRect/>
          </a:stretch>
        </p:blipFill>
        <p:spPr>
          <a:xfrm>
            <a:off x="684363" y="1447692"/>
            <a:ext cx="4727275" cy="5199068"/>
          </a:xfrm>
          <a:prstGeom prst="rect">
            <a:avLst/>
          </a:prstGeom>
        </p:spPr>
      </p:pic>
      <p:pic>
        <p:nvPicPr>
          <p:cNvPr id="5" name="Picture 6" descr="A white background with black and red text&#10;&#10;Description automatically generated">
            <a:extLst>
              <a:ext uri="{FF2B5EF4-FFF2-40B4-BE49-F238E27FC236}">
                <a16:creationId xmlns:a16="http://schemas.microsoft.com/office/drawing/2014/main" id="{23A10EBC-0096-B8A4-DC87-1F4FF6AC0422}"/>
              </a:ext>
            </a:extLst>
          </p:cNvPr>
          <p:cNvPicPr>
            <a:picLocks noChangeAspect="1"/>
          </p:cNvPicPr>
          <p:nvPr/>
        </p:nvPicPr>
        <p:blipFill>
          <a:blip r:embed="rId3"/>
          <a:stretch>
            <a:fillRect/>
          </a:stretch>
        </p:blipFill>
        <p:spPr>
          <a:xfrm>
            <a:off x="5730814" y="4778630"/>
            <a:ext cx="6121879" cy="1312023"/>
          </a:xfrm>
          <a:prstGeom prst="rect">
            <a:avLst/>
          </a:prstGeom>
        </p:spPr>
      </p:pic>
    </p:spTree>
    <p:extLst>
      <p:ext uri="{BB962C8B-B14F-4D97-AF65-F5344CB8AC3E}">
        <p14:creationId xmlns:p14="http://schemas.microsoft.com/office/powerpoint/2010/main" val="392519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chemeClr val="bg1"/>
                </a:solidFill>
                <a:cs typeface="Calibri Light"/>
              </a:rPr>
              <a:t>Introductory Coding</a:t>
            </a:r>
            <a:endParaRPr lang="en-US" dirty="0">
              <a:solidFill>
                <a:schemeClr val="bg1"/>
              </a:solidFill>
            </a:endParaRPr>
          </a:p>
        </p:txBody>
      </p:sp>
      <p:pic>
        <p:nvPicPr>
          <p:cNvPr id="7" name="Picture 7" descr="A screenshot of a computer&#10;&#10;Description automatically generated">
            <a:extLst>
              <a:ext uri="{FF2B5EF4-FFF2-40B4-BE49-F238E27FC236}">
                <a16:creationId xmlns:a16="http://schemas.microsoft.com/office/drawing/2014/main" id="{898AB61D-0B16-8EA2-FEF0-14C0046CAF45}"/>
              </a:ext>
            </a:extLst>
          </p:cNvPr>
          <p:cNvPicPr>
            <a:picLocks noChangeAspect="1"/>
          </p:cNvPicPr>
          <p:nvPr/>
        </p:nvPicPr>
        <p:blipFill>
          <a:blip r:embed="rId2"/>
          <a:stretch>
            <a:fillRect/>
          </a:stretch>
        </p:blipFill>
        <p:spPr>
          <a:xfrm>
            <a:off x="3988085" y="1084529"/>
            <a:ext cx="8098603" cy="4239446"/>
          </a:xfrm>
          <a:prstGeom prst="rect">
            <a:avLst/>
          </a:prstGeom>
        </p:spPr>
      </p:pic>
    </p:spTree>
    <p:extLst>
      <p:ext uri="{BB962C8B-B14F-4D97-AF65-F5344CB8AC3E}">
        <p14:creationId xmlns:p14="http://schemas.microsoft.com/office/powerpoint/2010/main" val="29228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Temp_C</a:t>
            </a:r>
            <a:br>
              <a:rPr lang="en-US" sz="3200" b="1" dirty="0">
                <a:solidFill>
                  <a:srgbClr val="FFFFFF"/>
                </a:solidFill>
                <a:cs typeface="Calibri Light"/>
              </a:rPr>
            </a:br>
            <a:br>
              <a:rPr lang="en-US" sz="3200" b="1" dirty="0">
                <a:solidFill>
                  <a:srgbClr val="FFFFFF"/>
                </a:solidFill>
              </a:rPr>
            </a:br>
            <a:r>
              <a:rPr lang="en-US" sz="3200" b="1" kern="1200" dirty="0">
                <a:solidFill>
                  <a:srgbClr val="FFFFFF"/>
                </a:solidFill>
                <a:latin typeface="+mj-lt"/>
                <a:ea typeface="+mj-ea"/>
                <a:cs typeface="+mj-cs"/>
              </a:rPr>
              <a:t>Histogram</a:t>
            </a:r>
          </a:p>
        </p:txBody>
      </p:sp>
      <p:pic>
        <p:nvPicPr>
          <p:cNvPr id="7" name="Picture 5" descr="A graph of a temperature&#10;&#10;Description automatically generated">
            <a:extLst>
              <a:ext uri="{FF2B5EF4-FFF2-40B4-BE49-F238E27FC236}">
                <a16:creationId xmlns:a16="http://schemas.microsoft.com/office/drawing/2014/main" id="{F0DDF6C7-242D-88CE-F67B-2DCE91799595}"/>
              </a:ext>
            </a:extLst>
          </p:cNvPr>
          <p:cNvPicPr>
            <a:picLocks noChangeAspect="1"/>
          </p:cNvPicPr>
          <p:nvPr/>
        </p:nvPicPr>
        <p:blipFill rotWithShape="1">
          <a:blip r:embed="rId2"/>
          <a:srcRect l="-97" t="3645" r="6133"/>
          <a:stretch/>
        </p:blipFill>
        <p:spPr>
          <a:xfrm>
            <a:off x="4254782" y="640080"/>
            <a:ext cx="7253839" cy="5578816"/>
          </a:xfrm>
          <a:prstGeom prst="rect">
            <a:avLst/>
          </a:prstGeom>
        </p:spPr>
      </p:pic>
    </p:spTree>
    <p:extLst>
      <p:ext uri="{BB962C8B-B14F-4D97-AF65-F5344CB8AC3E}">
        <p14:creationId xmlns:p14="http://schemas.microsoft.com/office/powerpoint/2010/main" val="153511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Temp_C</a:t>
            </a:r>
            <a:br>
              <a:rPr lang="en-US" sz="3200" b="1" dirty="0">
                <a:solidFill>
                  <a:srgbClr val="FFFFFF"/>
                </a:solidFill>
              </a:rPr>
            </a:br>
            <a:br>
              <a:rPr lang="en-US" sz="3200" b="1" dirty="0"/>
            </a:br>
            <a:r>
              <a:rPr lang="en-US" sz="3200" b="1" kern="1200" dirty="0">
                <a:solidFill>
                  <a:srgbClr val="FFFFFF"/>
                </a:solidFill>
                <a:latin typeface="+mj-lt"/>
                <a:ea typeface="+mj-ea"/>
                <a:cs typeface="+mj-cs"/>
              </a:rPr>
              <a:t>Summary Statistics</a:t>
            </a:r>
          </a:p>
        </p:txBody>
      </p:sp>
      <p:graphicFrame>
        <p:nvGraphicFramePr>
          <p:cNvPr id="4" name="Table 4">
            <a:extLst>
              <a:ext uri="{FF2B5EF4-FFF2-40B4-BE49-F238E27FC236}">
                <a16:creationId xmlns:a16="http://schemas.microsoft.com/office/drawing/2014/main" id="{2EFB4E6B-B14B-9103-A7D0-4D15ED971888}"/>
              </a:ext>
            </a:extLst>
          </p:cNvPr>
          <p:cNvGraphicFramePr>
            <a:graphicFrameLocks noGrp="1"/>
          </p:cNvGraphicFramePr>
          <p:nvPr>
            <p:extLst>
              <p:ext uri="{D42A27DB-BD31-4B8C-83A1-F6EECF244321}">
                <p14:modId xmlns:p14="http://schemas.microsoft.com/office/powerpoint/2010/main" val="3862000921"/>
              </p:ext>
            </p:extLst>
          </p:nvPr>
        </p:nvGraphicFramePr>
        <p:xfrm>
          <a:off x="4198189" y="158151"/>
          <a:ext cx="7596027" cy="6491136"/>
        </p:xfrm>
        <a:graphic>
          <a:graphicData uri="http://schemas.openxmlformats.org/drawingml/2006/table">
            <a:tbl>
              <a:tblPr firstRow="1" bandRow="1">
                <a:tableStyleId>{5C22544A-7EE6-4342-B048-85BDC9FD1C3A}</a:tableStyleId>
              </a:tblPr>
              <a:tblGrid>
                <a:gridCol w="1263401">
                  <a:extLst>
                    <a:ext uri="{9D8B030D-6E8A-4147-A177-3AD203B41FA5}">
                      <a16:colId xmlns:a16="http://schemas.microsoft.com/office/drawing/2014/main" val="1006156339"/>
                    </a:ext>
                  </a:extLst>
                </a:gridCol>
                <a:gridCol w="3110621">
                  <a:extLst>
                    <a:ext uri="{9D8B030D-6E8A-4147-A177-3AD203B41FA5}">
                      <a16:colId xmlns:a16="http://schemas.microsoft.com/office/drawing/2014/main" val="2490278354"/>
                    </a:ext>
                  </a:extLst>
                </a:gridCol>
                <a:gridCol w="3222005">
                  <a:extLst>
                    <a:ext uri="{9D8B030D-6E8A-4147-A177-3AD203B41FA5}">
                      <a16:colId xmlns:a16="http://schemas.microsoft.com/office/drawing/2014/main" val="1844730758"/>
                    </a:ext>
                  </a:extLst>
                </a:gridCol>
              </a:tblGrid>
              <a:tr h="518145">
                <a:tc>
                  <a:txBody>
                    <a:bodyPr/>
                    <a:lstStyle/>
                    <a:p>
                      <a:pPr lvl="0">
                        <a:buNone/>
                      </a:pPr>
                      <a:r>
                        <a:rPr lang="en-US" sz="2200"/>
                        <a:t>Statistic</a:t>
                      </a:r>
                      <a:endParaRPr lang="en-US" sz="2200" dirty="0"/>
                    </a:p>
                  </a:txBody>
                  <a:tcPr marL="80595" marR="80595" marT="40297" marB="40297"/>
                </a:tc>
                <a:tc>
                  <a:txBody>
                    <a:bodyPr/>
                    <a:lstStyle/>
                    <a:p>
                      <a:r>
                        <a:rPr lang="en-US" sz="2200" dirty="0"/>
                        <a:t>Result</a:t>
                      </a:r>
                    </a:p>
                  </a:txBody>
                  <a:tcPr marL="80595" marR="80595" marT="40297" marB="40297"/>
                </a:tc>
                <a:tc>
                  <a:txBody>
                    <a:bodyPr/>
                    <a:lstStyle/>
                    <a:p>
                      <a:r>
                        <a:rPr lang="en-US" sz="2200" dirty="0"/>
                        <a:t>Explanation</a:t>
                      </a:r>
                    </a:p>
                  </a:txBody>
                  <a:tcPr marL="80595" marR="80595" marT="40297" marB="40297"/>
                </a:tc>
                <a:extLst>
                  <a:ext uri="{0D108BD9-81ED-4DB2-BD59-A6C34878D82A}">
                    <a16:rowId xmlns:a16="http://schemas.microsoft.com/office/drawing/2014/main" val="613961781"/>
                  </a:ext>
                </a:extLst>
              </a:tr>
              <a:tr h="518145">
                <a:tc>
                  <a:txBody>
                    <a:bodyPr/>
                    <a:lstStyle/>
                    <a:p>
                      <a:r>
                        <a:rPr lang="en-US" sz="2200" b="1"/>
                        <a:t>Mean</a:t>
                      </a:r>
                    </a:p>
                  </a:txBody>
                  <a:tcPr marL="80595" marR="80595" marT="40297" marB="40297"/>
                </a:tc>
                <a:tc>
                  <a:txBody>
                    <a:bodyPr/>
                    <a:lstStyle/>
                    <a:p>
                      <a:pPr algn="l"/>
                      <a:r>
                        <a:rPr lang="en-US" sz="2200" dirty="0"/>
                        <a:t>8.80 C</a:t>
                      </a:r>
                    </a:p>
                  </a:txBody>
                  <a:tcPr marL="80595" marR="80595" marT="40297" marB="40297"/>
                </a:tc>
                <a:tc>
                  <a:txBody>
                    <a:bodyPr/>
                    <a:lstStyle/>
                    <a:p>
                      <a:r>
                        <a:rPr lang="en-US" sz="2200" dirty="0"/>
                        <a:t>Average Temp</a:t>
                      </a:r>
                    </a:p>
                  </a:txBody>
                  <a:tcPr marL="80595" marR="80595" marT="40297" marB="40297"/>
                </a:tc>
                <a:extLst>
                  <a:ext uri="{0D108BD9-81ED-4DB2-BD59-A6C34878D82A}">
                    <a16:rowId xmlns:a16="http://schemas.microsoft.com/office/drawing/2014/main" val="3182067057"/>
                  </a:ext>
                </a:extLst>
              </a:tr>
              <a:tr h="518145">
                <a:tc>
                  <a:txBody>
                    <a:bodyPr/>
                    <a:lstStyle/>
                    <a:p>
                      <a:r>
                        <a:rPr lang="en-US" sz="2200" b="1"/>
                        <a:t>Mode</a:t>
                      </a:r>
                    </a:p>
                  </a:txBody>
                  <a:tcPr marL="80595" marR="80595" marT="40297" marB="40297"/>
                </a:tc>
                <a:tc>
                  <a:txBody>
                    <a:bodyPr/>
                    <a:lstStyle/>
                    <a:p>
                      <a:pPr algn="l"/>
                      <a:r>
                        <a:rPr lang="en-US" sz="2200" dirty="0"/>
                        <a:t>16.6 C</a:t>
                      </a:r>
                    </a:p>
                  </a:txBody>
                  <a:tcPr marL="80595" marR="80595" marT="40297" marB="40297"/>
                </a:tc>
                <a:tc>
                  <a:txBody>
                    <a:bodyPr/>
                    <a:lstStyle/>
                    <a:p>
                      <a:r>
                        <a:rPr lang="en-US" sz="2200" dirty="0"/>
                        <a:t>Most Common Temp</a:t>
                      </a:r>
                    </a:p>
                  </a:txBody>
                  <a:tcPr marL="80595" marR="80595" marT="40297" marB="40297"/>
                </a:tc>
                <a:extLst>
                  <a:ext uri="{0D108BD9-81ED-4DB2-BD59-A6C34878D82A}">
                    <a16:rowId xmlns:a16="http://schemas.microsoft.com/office/drawing/2014/main" val="3635961484"/>
                  </a:ext>
                </a:extLst>
              </a:tr>
              <a:tr h="1239848">
                <a:tc>
                  <a:txBody>
                    <a:bodyPr/>
                    <a:lstStyle/>
                    <a:p>
                      <a:r>
                        <a:rPr lang="en-US" sz="2200" b="1"/>
                        <a:t>Spread (Var)</a:t>
                      </a:r>
                    </a:p>
                  </a:txBody>
                  <a:tcPr marL="80595" marR="80595" marT="40297" marB="40297"/>
                </a:tc>
                <a:tc>
                  <a:txBody>
                    <a:bodyPr/>
                    <a:lstStyle/>
                    <a:p>
                      <a:pPr algn="l"/>
                      <a:r>
                        <a:rPr lang="en-US" sz="2200" dirty="0"/>
                        <a:t>136.6</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How far each number is from the mean and from every other number in the set.</a:t>
                      </a:r>
                    </a:p>
                  </a:txBody>
                  <a:tcPr marL="80595" marR="80595" marT="40297" marB="40297"/>
                </a:tc>
                <a:extLst>
                  <a:ext uri="{0D108BD9-81ED-4DB2-BD59-A6C34878D82A}">
                    <a16:rowId xmlns:a16="http://schemas.microsoft.com/office/drawing/2014/main" val="1138833766"/>
                  </a:ext>
                </a:extLst>
              </a:tr>
              <a:tr h="1239848">
                <a:tc>
                  <a:txBody>
                    <a:bodyPr/>
                    <a:lstStyle/>
                    <a:p>
                      <a:r>
                        <a:rPr lang="en-US" sz="2200" b="1"/>
                        <a:t>Spread (std)</a:t>
                      </a:r>
                    </a:p>
                  </a:txBody>
                  <a:tcPr marL="80595" marR="80595" marT="40297" marB="40297"/>
                </a:tc>
                <a:tc>
                  <a:txBody>
                    <a:bodyPr/>
                    <a:lstStyle/>
                    <a:p>
                      <a:pPr algn="l"/>
                      <a:r>
                        <a:rPr lang="en-US" sz="2200" dirty="0"/>
                        <a:t>11.69</a:t>
                      </a:r>
                    </a:p>
                  </a:txBody>
                  <a:tcPr marL="80595" marR="80595" marT="40297" marB="40297"/>
                </a:tc>
                <a:tc>
                  <a:txBody>
                    <a:bodyPr/>
                    <a:lstStyle/>
                    <a:p>
                      <a:pPr lvl="0" algn="l">
                        <a:lnSpc>
                          <a:spcPct val="100000"/>
                        </a:lnSpc>
                        <a:spcBef>
                          <a:spcPts val="0"/>
                        </a:spcBef>
                        <a:spcAft>
                          <a:spcPts val="0"/>
                        </a:spcAft>
                        <a:buNone/>
                      </a:pPr>
                      <a:r>
                        <a:rPr lang="en-US" sz="2200" b="0" i="0" u="none" strike="noStrike" noProof="0">
                          <a:solidFill>
                            <a:srgbClr val="444444"/>
                          </a:solidFill>
                          <a:latin typeface="Calibri"/>
                        </a:rPr>
                        <a:t>On average how far each score lies from the mean (sq rt of Var)</a:t>
                      </a:r>
                      <a:endParaRPr lang="en-US" sz="2200" b="0" i="0" u="none" strike="noStrike" noProof="0" dirty="0">
                        <a:solidFill>
                          <a:srgbClr val="444444"/>
                        </a:solidFill>
                        <a:latin typeface="Calibri"/>
                      </a:endParaRPr>
                    </a:p>
                  </a:txBody>
                  <a:tcPr marL="80595" marR="80595" marT="40297" marB="40297"/>
                </a:tc>
                <a:extLst>
                  <a:ext uri="{0D108BD9-81ED-4DB2-BD59-A6C34878D82A}">
                    <a16:rowId xmlns:a16="http://schemas.microsoft.com/office/drawing/2014/main" val="2130215625"/>
                  </a:ext>
                </a:extLst>
              </a:tr>
              <a:tr h="518145">
                <a:tc>
                  <a:txBody>
                    <a:bodyPr/>
                    <a:lstStyle/>
                    <a:p>
                      <a:r>
                        <a:rPr lang="en-US" sz="2200" b="1"/>
                        <a:t>Tails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Small tail on the left</a:t>
                      </a:r>
                    </a:p>
                  </a:txBody>
                  <a:tcPr marL="80595" marR="80595" marT="40297" marB="40297"/>
                </a:tc>
                <a:tc>
                  <a:txBody>
                    <a:bodyPr/>
                    <a:lstStyle/>
                    <a:p>
                      <a:r>
                        <a:rPr lang="en-US" sz="2200" dirty="0"/>
                        <a:t>Slightly positive skew</a:t>
                      </a:r>
                    </a:p>
                  </a:txBody>
                  <a:tcPr marL="80595" marR="80595" marT="40297" marB="40297"/>
                </a:tc>
                <a:extLst>
                  <a:ext uri="{0D108BD9-81ED-4DB2-BD59-A6C34878D82A}">
                    <a16:rowId xmlns:a16="http://schemas.microsoft.com/office/drawing/2014/main" val="2460998139"/>
                  </a:ext>
                </a:extLst>
              </a:tr>
              <a:tr h="1609951">
                <a:tc>
                  <a:txBody>
                    <a:bodyPr/>
                    <a:lstStyle/>
                    <a:p>
                      <a:r>
                        <a:rPr lang="en-US" sz="2200" b="1"/>
                        <a:t>Outliers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No major outliers. All the temperatures less than –15C occurred over a few days in the winter months. </a:t>
                      </a:r>
                    </a:p>
                  </a:txBody>
                  <a:tcPr marL="80595" marR="80595" marT="40297" marB="40297"/>
                </a:tc>
                <a:tc>
                  <a:txBody>
                    <a:bodyPr/>
                    <a:lstStyle/>
                    <a:p>
                      <a:pPr marL="57150" marR="0" lvl="1" indent="0" algn="l">
                        <a:lnSpc>
                          <a:spcPct val="100000"/>
                        </a:lnSpc>
                        <a:spcBef>
                          <a:spcPts val="0"/>
                        </a:spcBef>
                        <a:spcAft>
                          <a:spcPts val="0"/>
                        </a:spcAft>
                        <a:buNone/>
                      </a:pPr>
                      <a:r>
                        <a:rPr lang="en-US" sz="2200" b="0" i="0" u="none" strike="noStrike" noProof="0">
                          <a:solidFill>
                            <a:srgbClr val="444444"/>
                          </a:solidFill>
                          <a:latin typeface="Calibri"/>
                        </a:rPr>
                        <a:t>This appears accurate.  Nothing needs to be adjusted.</a:t>
                      </a:r>
                      <a:endParaRPr lang="en-US" sz="2200" dirty="0"/>
                    </a:p>
                  </a:txBody>
                  <a:tcPr marL="80595" marR="80595" marT="40297" marB="40297"/>
                </a:tc>
                <a:extLst>
                  <a:ext uri="{0D108BD9-81ED-4DB2-BD59-A6C34878D82A}">
                    <a16:rowId xmlns:a16="http://schemas.microsoft.com/office/drawing/2014/main" val="1766102566"/>
                  </a:ext>
                </a:extLst>
              </a:tr>
            </a:tbl>
          </a:graphicData>
        </a:graphic>
      </p:graphicFrame>
    </p:spTree>
    <p:extLst>
      <p:ext uri="{BB962C8B-B14F-4D97-AF65-F5344CB8AC3E}">
        <p14:creationId xmlns:p14="http://schemas.microsoft.com/office/powerpoint/2010/main" val="222023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Temp_C  </a:t>
            </a:r>
            <a:br>
              <a:rPr lang="en-US" sz="3200" b="1" dirty="0">
                <a:solidFill>
                  <a:srgbClr val="FFFFFF"/>
                </a:solidFill>
                <a:cs typeface="Calibri Light"/>
              </a:rPr>
            </a:br>
            <a:br>
              <a:rPr lang="en-US" sz="3200" b="1" dirty="0">
                <a:solidFill>
                  <a:srgbClr val="FFFFFF"/>
                </a:solidFill>
                <a:cs typeface="Calibri Light"/>
              </a:rPr>
            </a:br>
            <a:r>
              <a:rPr lang="en-US" sz="3200" b="1" dirty="0">
                <a:solidFill>
                  <a:srgbClr val="FFFFFF"/>
                </a:solidFill>
              </a:rPr>
              <a:t>Coding</a:t>
            </a:r>
            <a:endParaRPr lang="en-US" sz="3200" b="1" kern="1200" dirty="0">
              <a:solidFill>
                <a:srgbClr val="FFFFFF"/>
              </a:solidFill>
              <a:latin typeface="+mj-lt"/>
              <a:cs typeface="Calibri Light"/>
            </a:endParaRPr>
          </a:p>
        </p:txBody>
      </p:sp>
      <p:sp>
        <p:nvSpPr>
          <p:cNvPr id="5" name="Content Placeholder 5">
            <a:extLst>
              <a:ext uri="{FF2B5EF4-FFF2-40B4-BE49-F238E27FC236}">
                <a16:creationId xmlns:a16="http://schemas.microsoft.com/office/drawing/2014/main" id="{6E3415CA-ECD5-AC6E-FE49-5589833C3C85}"/>
              </a:ext>
            </a:extLst>
          </p:cNvPr>
          <p:cNvSpPr>
            <a:spLocks noGrp="1"/>
          </p:cNvSpPr>
          <p:nvPr>
            <p:ph idx="1"/>
          </p:nvPr>
        </p:nvSpPr>
        <p:spPr>
          <a:xfrm>
            <a:off x="493143" y="4054115"/>
            <a:ext cx="2191110" cy="627603"/>
          </a:xfrm>
        </p:spPr>
        <p:txBody>
          <a:bodyPr vert="horz" lIns="91440" tIns="45720" rIns="91440" bIns="45720" rtlCol="0" anchor="t">
            <a:normAutofit/>
          </a:bodyPr>
          <a:lstStyle/>
          <a:p>
            <a:r>
              <a:rPr lang="en-US" b="1" dirty="0">
                <a:solidFill>
                  <a:schemeClr val="accent1"/>
                </a:solidFill>
                <a:latin typeface="Calibri Light"/>
                <a:cs typeface="Calibri"/>
              </a:rPr>
              <a:t>Histogram:</a:t>
            </a:r>
            <a:endParaRPr lang="en-US" b="1">
              <a:solidFill>
                <a:schemeClr val="accent1"/>
              </a:solidFill>
              <a:latin typeface="Calibri Light"/>
              <a:cs typeface="Calibri Light"/>
            </a:endParaRPr>
          </a:p>
        </p:txBody>
      </p:sp>
      <p:pic>
        <p:nvPicPr>
          <p:cNvPr id="7" name="Picture 4" descr="A computer code with text&#10;&#10;Description automatically generated">
            <a:extLst>
              <a:ext uri="{FF2B5EF4-FFF2-40B4-BE49-F238E27FC236}">
                <a16:creationId xmlns:a16="http://schemas.microsoft.com/office/drawing/2014/main" id="{43E5F3FE-E173-CAA2-1E57-A876A258500B}"/>
              </a:ext>
            </a:extLst>
          </p:cNvPr>
          <p:cNvPicPr>
            <a:picLocks noChangeAspect="1"/>
          </p:cNvPicPr>
          <p:nvPr/>
        </p:nvPicPr>
        <p:blipFill>
          <a:blip r:embed="rId2"/>
          <a:stretch>
            <a:fillRect/>
          </a:stretch>
        </p:blipFill>
        <p:spPr>
          <a:xfrm>
            <a:off x="493053" y="4588878"/>
            <a:ext cx="5742497" cy="1829698"/>
          </a:xfrm>
          <a:prstGeom prst="rect">
            <a:avLst/>
          </a:prstGeom>
        </p:spPr>
      </p:pic>
      <p:sp>
        <p:nvSpPr>
          <p:cNvPr id="10" name="Content Placeholder 5">
            <a:extLst>
              <a:ext uri="{FF2B5EF4-FFF2-40B4-BE49-F238E27FC236}">
                <a16:creationId xmlns:a16="http://schemas.microsoft.com/office/drawing/2014/main" id="{F590E763-1B3B-52C7-D340-C66E9FE006D3}"/>
              </a:ext>
            </a:extLst>
          </p:cNvPr>
          <p:cNvSpPr txBox="1">
            <a:spLocks/>
          </p:cNvSpPr>
          <p:nvPr/>
        </p:nvSpPr>
        <p:spPr>
          <a:xfrm>
            <a:off x="7503544" y="1172893"/>
            <a:ext cx="3039374" cy="64198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1"/>
                </a:solidFill>
                <a:latin typeface="Calibri Light"/>
                <a:cs typeface="Calibri"/>
              </a:rPr>
              <a:t>Summary Statistics:</a:t>
            </a:r>
            <a:endParaRPr lang="en-US" b="1">
              <a:solidFill>
                <a:schemeClr val="accent1"/>
              </a:solidFill>
              <a:latin typeface="Calibri Light"/>
              <a:cs typeface="Calibri Light"/>
            </a:endParaRPr>
          </a:p>
        </p:txBody>
      </p:sp>
      <p:pic>
        <p:nvPicPr>
          <p:cNvPr id="3" name="Picture 3" descr="A screenshot of a computer&#10;&#10;Description automatically generated">
            <a:extLst>
              <a:ext uri="{FF2B5EF4-FFF2-40B4-BE49-F238E27FC236}">
                <a16:creationId xmlns:a16="http://schemas.microsoft.com/office/drawing/2014/main" id="{358589FF-9A24-0ED6-F1D0-2759DB1EA449}"/>
              </a:ext>
            </a:extLst>
          </p:cNvPr>
          <p:cNvPicPr>
            <a:picLocks noChangeAspect="1"/>
          </p:cNvPicPr>
          <p:nvPr/>
        </p:nvPicPr>
        <p:blipFill>
          <a:blip r:embed="rId3"/>
          <a:stretch>
            <a:fillRect/>
          </a:stretch>
        </p:blipFill>
        <p:spPr>
          <a:xfrm>
            <a:off x="6492815" y="1909477"/>
            <a:ext cx="5072331" cy="4505536"/>
          </a:xfrm>
          <a:prstGeom prst="rect">
            <a:avLst/>
          </a:prstGeom>
        </p:spPr>
      </p:pic>
    </p:spTree>
    <p:extLst>
      <p:ext uri="{BB962C8B-B14F-4D97-AF65-F5344CB8AC3E}">
        <p14:creationId xmlns:p14="http://schemas.microsoft.com/office/powerpoint/2010/main" val="245698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 </a:t>
            </a:r>
            <a:r>
              <a:rPr lang="en-US" sz="3200" b="1" dirty="0">
                <a:solidFill>
                  <a:srgbClr val="FFFFFF"/>
                </a:solidFill>
              </a:rPr>
              <a:t>Rel_Hum </a:t>
            </a:r>
            <a:br>
              <a:rPr lang="en-US" sz="3200" b="1" dirty="0">
                <a:solidFill>
                  <a:srgbClr val="FFFFFF"/>
                </a:solidFill>
              </a:rPr>
            </a:br>
            <a:r>
              <a:rPr lang="en-US" sz="3200" b="1" kern="1200" dirty="0">
                <a:solidFill>
                  <a:srgbClr val="FFFFFF"/>
                </a:solidFill>
                <a:latin typeface="+mj-lt"/>
                <a:ea typeface="+mj-ea"/>
                <a:cs typeface="+mj-cs"/>
              </a:rPr>
              <a:t> </a:t>
            </a:r>
            <a:br>
              <a:rPr lang="en-US" sz="3200" b="1" dirty="0">
                <a:solidFill>
                  <a:srgbClr val="FFFFFF"/>
                </a:solidFill>
              </a:rPr>
            </a:br>
            <a:r>
              <a:rPr lang="en-US" sz="3200" b="1" kern="1200" dirty="0">
                <a:solidFill>
                  <a:srgbClr val="FFFFFF"/>
                </a:solidFill>
                <a:latin typeface="+mj-lt"/>
                <a:ea typeface="+mj-ea"/>
                <a:cs typeface="+mj-cs"/>
              </a:rPr>
              <a:t>Histogram</a:t>
            </a:r>
            <a:endParaRPr lang="en-US" dirty="0">
              <a:ea typeface="+mj-ea"/>
              <a:cs typeface="+mj-cs"/>
            </a:endParaRPr>
          </a:p>
        </p:txBody>
      </p:sp>
      <p:pic>
        <p:nvPicPr>
          <p:cNvPr id="3" name="Picture 3" descr="A graph of a number of humidity&#10;&#10;Description automatically generated">
            <a:extLst>
              <a:ext uri="{FF2B5EF4-FFF2-40B4-BE49-F238E27FC236}">
                <a16:creationId xmlns:a16="http://schemas.microsoft.com/office/drawing/2014/main" id="{873B7A67-3D9B-C4E6-B125-77E443D27469}"/>
              </a:ext>
            </a:extLst>
          </p:cNvPr>
          <p:cNvPicPr>
            <a:picLocks noChangeAspect="1"/>
          </p:cNvPicPr>
          <p:nvPr/>
        </p:nvPicPr>
        <p:blipFill>
          <a:blip r:embed="rId2"/>
          <a:stretch>
            <a:fillRect/>
          </a:stretch>
        </p:blipFill>
        <p:spPr>
          <a:xfrm>
            <a:off x="4810664" y="854869"/>
            <a:ext cx="7042029" cy="5435809"/>
          </a:xfrm>
          <a:prstGeom prst="rect">
            <a:avLst/>
          </a:prstGeom>
        </p:spPr>
      </p:pic>
    </p:spTree>
    <p:extLst>
      <p:ext uri="{BB962C8B-B14F-4D97-AF65-F5344CB8AC3E}">
        <p14:creationId xmlns:p14="http://schemas.microsoft.com/office/powerpoint/2010/main" val="286273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A0D4-3FB8-6BA7-C171-87ECA0EDCD7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dirty="0">
                <a:solidFill>
                  <a:srgbClr val="FFFFFF"/>
                </a:solidFill>
              </a:rPr>
              <a:t>Rel_Hum</a:t>
            </a:r>
            <a:br>
              <a:rPr lang="en-US" sz="3200" b="1" dirty="0">
                <a:solidFill>
                  <a:srgbClr val="FFFFFF"/>
                </a:solidFill>
                <a:cs typeface="Calibri Light"/>
              </a:rPr>
            </a:br>
            <a:br>
              <a:rPr lang="en-US" sz="3200" b="1" dirty="0">
                <a:solidFill>
                  <a:srgbClr val="FFFFFF"/>
                </a:solidFill>
              </a:rPr>
            </a:br>
            <a:r>
              <a:rPr lang="en-US" sz="3200" b="1" kern="1200" dirty="0">
                <a:solidFill>
                  <a:srgbClr val="FFFFFF"/>
                </a:solidFill>
                <a:latin typeface="+mj-lt"/>
                <a:ea typeface="+mj-ea"/>
                <a:cs typeface="+mj-cs"/>
              </a:rPr>
              <a:t>Summary Statistics</a:t>
            </a:r>
          </a:p>
        </p:txBody>
      </p:sp>
      <p:graphicFrame>
        <p:nvGraphicFramePr>
          <p:cNvPr id="4" name="Table 4">
            <a:extLst>
              <a:ext uri="{FF2B5EF4-FFF2-40B4-BE49-F238E27FC236}">
                <a16:creationId xmlns:a16="http://schemas.microsoft.com/office/drawing/2014/main" id="{2EFB4E6B-B14B-9103-A7D0-4D15ED971888}"/>
              </a:ext>
            </a:extLst>
          </p:cNvPr>
          <p:cNvGraphicFramePr>
            <a:graphicFrameLocks noGrp="1"/>
          </p:cNvGraphicFramePr>
          <p:nvPr>
            <p:extLst>
              <p:ext uri="{D42A27DB-BD31-4B8C-83A1-F6EECF244321}">
                <p14:modId xmlns:p14="http://schemas.microsoft.com/office/powerpoint/2010/main" val="4192708235"/>
              </p:ext>
            </p:extLst>
          </p:nvPr>
        </p:nvGraphicFramePr>
        <p:xfrm>
          <a:off x="4198189" y="158151"/>
          <a:ext cx="7596027" cy="6344093"/>
        </p:xfrm>
        <a:graphic>
          <a:graphicData uri="http://schemas.openxmlformats.org/drawingml/2006/table">
            <a:tbl>
              <a:tblPr firstRow="1" bandRow="1">
                <a:tableStyleId>{5C22544A-7EE6-4342-B048-85BDC9FD1C3A}</a:tableStyleId>
              </a:tblPr>
              <a:tblGrid>
                <a:gridCol w="1263401">
                  <a:extLst>
                    <a:ext uri="{9D8B030D-6E8A-4147-A177-3AD203B41FA5}">
                      <a16:colId xmlns:a16="http://schemas.microsoft.com/office/drawing/2014/main" val="1006156339"/>
                    </a:ext>
                  </a:extLst>
                </a:gridCol>
                <a:gridCol w="3110621">
                  <a:extLst>
                    <a:ext uri="{9D8B030D-6E8A-4147-A177-3AD203B41FA5}">
                      <a16:colId xmlns:a16="http://schemas.microsoft.com/office/drawing/2014/main" val="2490278354"/>
                    </a:ext>
                  </a:extLst>
                </a:gridCol>
                <a:gridCol w="3222005">
                  <a:extLst>
                    <a:ext uri="{9D8B030D-6E8A-4147-A177-3AD203B41FA5}">
                      <a16:colId xmlns:a16="http://schemas.microsoft.com/office/drawing/2014/main" val="1844730758"/>
                    </a:ext>
                  </a:extLst>
                </a:gridCol>
              </a:tblGrid>
              <a:tr h="518145">
                <a:tc>
                  <a:txBody>
                    <a:bodyPr/>
                    <a:lstStyle/>
                    <a:p>
                      <a:pPr lvl="0">
                        <a:buNone/>
                      </a:pPr>
                      <a:r>
                        <a:rPr lang="en-US" sz="2200" dirty="0"/>
                        <a:t>Statistic</a:t>
                      </a:r>
                    </a:p>
                  </a:txBody>
                  <a:tcPr marL="80595" marR="80595" marT="40297" marB="40297"/>
                </a:tc>
                <a:tc>
                  <a:txBody>
                    <a:bodyPr/>
                    <a:lstStyle/>
                    <a:p>
                      <a:r>
                        <a:rPr lang="en-US" sz="2200" dirty="0"/>
                        <a:t>Result</a:t>
                      </a:r>
                    </a:p>
                  </a:txBody>
                  <a:tcPr marL="80595" marR="80595" marT="40297" marB="40297"/>
                </a:tc>
                <a:tc>
                  <a:txBody>
                    <a:bodyPr/>
                    <a:lstStyle/>
                    <a:p>
                      <a:r>
                        <a:rPr lang="en-US" sz="2200" dirty="0"/>
                        <a:t>Explanation</a:t>
                      </a:r>
                    </a:p>
                  </a:txBody>
                  <a:tcPr marL="80595" marR="80595" marT="40297" marB="40297"/>
                </a:tc>
                <a:extLst>
                  <a:ext uri="{0D108BD9-81ED-4DB2-BD59-A6C34878D82A}">
                    <a16:rowId xmlns:a16="http://schemas.microsoft.com/office/drawing/2014/main" val="613961781"/>
                  </a:ext>
                </a:extLst>
              </a:tr>
              <a:tr h="518145">
                <a:tc>
                  <a:txBody>
                    <a:bodyPr/>
                    <a:lstStyle/>
                    <a:p>
                      <a:r>
                        <a:rPr lang="en-US" sz="2200" b="1" dirty="0"/>
                        <a:t>Mean</a:t>
                      </a:r>
                    </a:p>
                  </a:txBody>
                  <a:tcPr marL="80595" marR="80595" marT="40297" marB="40297"/>
                </a:tc>
                <a:tc>
                  <a:txBody>
                    <a:bodyPr/>
                    <a:lstStyle/>
                    <a:p>
                      <a:pPr algn="l"/>
                      <a:r>
                        <a:rPr lang="en-US" sz="2200" dirty="0"/>
                        <a:t>67.43%</a:t>
                      </a:r>
                    </a:p>
                  </a:txBody>
                  <a:tcPr marL="80595" marR="80595" marT="40297" marB="40297"/>
                </a:tc>
                <a:tc>
                  <a:txBody>
                    <a:bodyPr/>
                    <a:lstStyle/>
                    <a:p>
                      <a:r>
                        <a:rPr lang="en-US" sz="2200" dirty="0"/>
                        <a:t>Average Humidity</a:t>
                      </a:r>
                    </a:p>
                  </a:txBody>
                  <a:tcPr marL="80595" marR="80595" marT="40297" marB="40297"/>
                </a:tc>
                <a:extLst>
                  <a:ext uri="{0D108BD9-81ED-4DB2-BD59-A6C34878D82A}">
                    <a16:rowId xmlns:a16="http://schemas.microsoft.com/office/drawing/2014/main" val="3182067057"/>
                  </a:ext>
                </a:extLst>
              </a:tr>
              <a:tr h="518145">
                <a:tc>
                  <a:txBody>
                    <a:bodyPr/>
                    <a:lstStyle/>
                    <a:p>
                      <a:r>
                        <a:rPr lang="en-US" sz="2200" b="1" dirty="0"/>
                        <a:t>Mode</a:t>
                      </a:r>
                    </a:p>
                  </a:txBody>
                  <a:tcPr marL="80595" marR="80595" marT="40297" marB="40297"/>
                </a:tc>
                <a:tc>
                  <a:txBody>
                    <a:bodyPr/>
                    <a:lstStyle/>
                    <a:p>
                      <a:pPr algn="l"/>
                      <a:r>
                        <a:rPr lang="en-US" sz="2200" dirty="0"/>
                        <a:t>68%</a:t>
                      </a:r>
                    </a:p>
                  </a:txBody>
                  <a:tcPr marL="80595" marR="80595" marT="40297" marB="40297"/>
                </a:tc>
                <a:tc>
                  <a:txBody>
                    <a:bodyPr/>
                    <a:lstStyle/>
                    <a:p>
                      <a:r>
                        <a:rPr lang="en-US" sz="2200" dirty="0"/>
                        <a:t>Most Common Humidity</a:t>
                      </a:r>
                    </a:p>
                  </a:txBody>
                  <a:tcPr marL="80595" marR="80595" marT="40297" marB="40297"/>
                </a:tc>
                <a:extLst>
                  <a:ext uri="{0D108BD9-81ED-4DB2-BD59-A6C34878D82A}">
                    <a16:rowId xmlns:a16="http://schemas.microsoft.com/office/drawing/2014/main" val="3635961484"/>
                  </a:ext>
                </a:extLst>
              </a:tr>
              <a:tr h="1239848">
                <a:tc>
                  <a:txBody>
                    <a:bodyPr/>
                    <a:lstStyle/>
                    <a:p>
                      <a:r>
                        <a:rPr lang="en-US" sz="2200" b="1" dirty="0"/>
                        <a:t>Spread (Var)</a:t>
                      </a:r>
                    </a:p>
                  </a:txBody>
                  <a:tcPr marL="80595" marR="80595" marT="40297" marB="40297"/>
                </a:tc>
                <a:tc>
                  <a:txBody>
                    <a:bodyPr/>
                    <a:lstStyle/>
                    <a:p>
                      <a:pPr algn="l"/>
                      <a:r>
                        <a:rPr lang="en-US" sz="2200" dirty="0"/>
                        <a:t>286.25</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How far each number is from the mean and from every other number in the set.</a:t>
                      </a:r>
                    </a:p>
                  </a:txBody>
                  <a:tcPr marL="80595" marR="80595" marT="40297" marB="40297"/>
                </a:tc>
                <a:extLst>
                  <a:ext uri="{0D108BD9-81ED-4DB2-BD59-A6C34878D82A}">
                    <a16:rowId xmlns:a16="http://schemas.microsoft.com/office/drawing/2014/main" val="1138833766"/>
                  </a:ext>
                </a:extLst>
              </a:tr>
              <a:tr h="1239848">
                <a:tc>
                  <a:txBody>
                    <a:bodyPr/>
                    <a:lstStyle/>
                    <a:p>
                      <a:r>
                        <a:rPr lang="en-US" sz="2200" b="1" dirty="0"/>
                        <a:t>Spread (std)</a:t>
                      </a:r>
                    </a:p>
                  </a:txBody>
                  <a:tcPr marL="80595" marR="80595" marT="40297" marB="40297"/>
                </a:tc>
                <a:tc>
                  <a:txBody>
                    <a:bodyPr/>
                    <a:lstStyle/>
                    <a:p>
                      <a:pPr algn="l"/>
                      <a:r>
                        <a:rPr lang="en-US" sz="2200" dirty="0"/>
                        <a:t>16.91</a:t>
                      </a:r>
                    </a:p>
                  </a:txBody>
                  <a:tcPr marL="80595" marR="80595" marT="40297" marB="40297"/>
                </a:tc>
                <a:tc>
                  <a:txBody>
                    <a:bodyPr/>
                    <a:lstStyle/>
                    <a:p>
                      <a:pPr lvl="0" algn="l">
                        <a:lnSpc>
                          <a:spcPct val="100000"/>
                        </a:lnSpc>
                        <a:spcBef>
                          <a:spcPts val="0"/>
                        </a:spcBef>
                        <a:spcAft>
                          <a:spcPts val="0"/>
                        </a:spcAft>
                        <a:buNone/>
                      </a:pPr>
                      <a:r>
                        <a:rPr lang="en-US" sz="2200" b="0" i="0" u="none" strike="noStrike" noProof="0" dirty="0">
                          <a:solidFill>
                            <a:srgbClr val="444444"/>
                          </a:solidFill>
                          <a:latin typeface="Calibri"/>
                        </a:rPr>
                        <a:t>On average how far each score lies from the mean (sq rt of Var)</a:t>
                      </a:r>
                    </a:p>
                  </a:txBody>
                  <a:tcPr marL="80595" marR="80595" marT="40297" marB="40297"/>
                </a:tc>
                <a:extLst>
                  <a:ext uri="{0D108BD9-81ED-4DB2-BD59-A6C34878D82A}">
                    <a16:rowId xmlns:a16="http://schemas.microsoft.com/office/drawing/2014/main" val="2130215625"/>
                  </a:ext>
                </a:extLst>
              </a:tr>
              <a:tr h="518145">
                <a:tc>
                  <a:txBody>
                    <a:bodyPr/>
                    <a:lstStyle/>
                    <a:p>
                      <a:r>
                        <a:rPr lang="en-US" sz="2200" b="1" dirty="0"/>
                        <a:t>Tails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Tail on the left</a:t>
                      </a:r>
                    </a:p>
                  </a:txBody>
                  <a:tcPr marL="80595" marR="80595" marT="40297" marB="40297"/>
                </a:tc>
                <a:tc>
                  <a:txBody>
                    <a:bodyPr/>
                    <a:lstStyle/>
                    <a:p>
                      <a:r>
                        <a:rPr lang="en-US" sz="2200" dirty="0"/>
                        <a:t>Positive Skew.</a:t>
                      </a:r>
                    </a:p>
                  </a:txBody>
                  <a:tcPr marL="80595" marR="80595" marT="40297" marB="40297"/>
                </a:tc>
                <a:extLst>
                  <a:ext uri="{0D108BD9-81ED-4DB2-BD59-A6C34878D82A}">
                    <a16:rowId xmlns:a16="http://schemas.microsoft.com/office/drawing/2014/main" val="2460998139"/>
                  </a:ext>
                </a:extLst>
              </a:tr>
              <a:tr h="1609951">
                <a:tc>
                  <a:txBody>
                    <a:bodyPr/>
                    <a:lstStyle/>
                    <a:p>
                      <a:r>
                        <a:rPr lang="en-US" sz="2200" b="1" dirty="0"/>
                        <a:t>Outliers</a:t>
                      </a:r>
                    </a:p>
                  </a:txBody>
                  <a:tcPr marL="80595" marR="80595" marT="40297" marB="40297"/>
                </a:tc>
                <a:tc>
                  <a:txBody>
                    <a:bodyPr/>
                    <a:lstStyle/>
                    <a:p>
                      <a:pPr marL="0" marR="0" lvl="1" indent="0" algn="l">
                        <a:lnSpc>
                          <a:spcPct val="100000"/>
                        </a:lnSpc>
                        <a:spcBef>
                          <a:spcPts val="0"/>
                        </a:spcBef>
                        <a:spcAft>
                          <a:spcPts val="0"/>
                        </a:spcAft>
                        <a:buNone/>
                      </a:pPr>
                      <a:r>
                        <a:rPr lang="en-US" sz="2200" b="0" i="0" u="none" strike="noStrike" noProof="0" dirty="0">
                          <a:solidFill>
                            <a:srgbClr val="444444"/>
                          </a:solidFill>
                          <a:latin typeface="Calibri"/>
                        </a:rPr>
                        <a:t>No major outliers. All humidity less than 25% occurred during the Spring months.</a:t>
                      </a:r>
                    </a:p>
                  </a:txBody>
                  <a:tcPr marL="80595" marR="80595" marT="40297" marB="40297"/>
                </a:tc>
                <a:tc>
                  <a:txBody>
                    <a:bodyPr/>
                    <a:lstStyle/>
                    <a:p>
                      <a:pPr marL="57150" marR="0" lvl="1" indent="0" algn="l">
                        <a:lnSpc>
                          <a:spcPct val="100000"/>
                        </a:lnSpc>
                        <a:spcBef>
                          <a:spcPts val="0"/>
                        </a:spcBef>
                        <a:spcAft>
                          <a:spcPts val="0"/>
                        </a:spcAft>
                        <a:buNone/>
                      </a:pPr>
                      <a:r>
                        <a:rPr lang="en-US" sz="2200" b="0" i="0" u="none" strike="noStrike" noProof="0" dirty="0">
                          <a:solidFill>
                            <a:srgbClr val="444444"/>
                          </a:solidFill>
                          <a:latin typeface="Calibri"/>
                        </a:rPr>
                        <a:t>This appears accurate.  Nothing needs to be adjusted.</a:t>
                      </a:r>
                      <a:endParaRPr lang="en-US" sz="2200" dirty="0"/>
                    </a:p>
                  </a:txBody>
                  <a:tcPr marL="80595" marR="80595" marT="40297" marB="40297"/>
                </a:tc>
                <a:extLst>
                  <a:ext uri="{0D108BD9-81ED-4DB2-BD59-A6C34878D82A}">
                    <a16:rowId xmlns:a16="http://schemas.microsoft.com/office/drawing/2014/main" val="1766102566"/>
                  </a:ext>
                </a:extLst>
              </a:tr>
            </a:tbl>
          </a:graphicData>
        </a:graphic>
      </p:graphicFrame>
    </p:spTree>
    <p:extLst>
      <p:ext uri="{BB962C8B-B14F-4D97-AF65-F5344CB8AC3E}">
        <p14:creationId xmlns:p14="http://schemas.microsoft.com/office/powerpoint/2010/main" val="1085490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0</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Statistical Question/ Hypothesis</vt:lpstr>
      <vt:lpstr>Variables</vt:lpstr>
      <vt:lpstr>Introductory Coding</vt:lpstr>
      <vt:lpstr>Temp_C  Histogram</vt:lpstr>
      <vt:lpstr>Temp_C  Summary Statistics</vt:lpstr>
      <vt:lpstr>Temp_C    Coding</vt:lpstr>
      <vt:lpstr> Rel_Hum    Histogram</vt:lpstr>
      <vt:lpstr>Rel_Hum  Summary Statistics</vt:lpstr>
      <vt:lpstr>Rel_Hum   Coding</vt:lpstr>
      <vt:lpstr> Wind_Speed _km_h  Histogram</vt:lpstr>
      <vt:lpstr>Wind_Speed _km_h  Summary Statistics</vt:lpstr>
      <vt:lpstr>Wind_Speed _km_h   Coding</vt:lpstr>
      <vt:lpstr>Visibility_km  Histogram</vt:lpstr>
      <vt:lpstr>Visibility_km  Summary Statistics</vt:lpstr>
      <vt:lpstr>Visibility_km   Coding</vt:lpstr>
      <vt:lpstr>Press_kPa  Histogram</vt:lpstr>
      <vt:lpstr>Press_kPa  Summary Statistics</vt:lpstr>
      <vt:lpstr>Press_kPa   Coding</vt:lpstr>
      <vt:lpstr>CDF</vt:lpstr>
      <vt:lpstr>CDF</vt:lpstr>
      <vt:lpstr>CDF</vt:lpstr>
      <vt:lpstr>CDF</vt:lpstr>
      <vt:lpstr>CDF</vt:lpstr>
      <vt:lpstr>CDF</vt:lpstr>
      <vt:lpstr>CDF</vt:lpstr>
      <vt:lpstr>CDF</vt:lpstr>
      <vt:lpstr>CDF</vt:lpstr>
      <vt:lpstr>CDF</vt:lpstr>
      <vt:lpstr>CDF</vt:lpstr>
      <vt:lpstr>CDF</vt:lpstr>
      <vt:lpstr>CDF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1037</cp:revision>
  <dcterms:created xsi:type="dcterms:W3CDTF">2023-07-29T14:06:30Z</dcterms:created>
  <dcterms:modified xsi:type="dcterms:W3CDTF">2023-08-03T17:03:19Z</dcterms:modified>
</cp:coreProperties>
</file>