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1D0"/>
    <a:srgbClr val="657B9F"/>
    <a:srgbClr val="0077C4"/>
    <a:srgbClr val="008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C44-1E28-1545-B787-21ECCF6BC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99F86-55B7-6B4F-A7EE-D9B288AF2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FF78-58DB-8D47-87F4-849EE0DF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AC2E-634B-6841-B6F8-D50EBA2F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FDF3-E03F-E74F-BFAE-DE661B2A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068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0E41-97EB-2F43-9648-A7E934D2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CD43-264F-5B43-AC0E-D2F63523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A896-F7A6-0343-A848-D06F5F61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8D96-F014-D84F-928D-DCFA0F17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5911-E001-1C41-9589-A91C0A1F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390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86338-2BDB-C24E-898D-CE4DBF5E4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35BC7-D0F5-9641-8C1F-3E9F0980D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6F8-52B4-124B-8F58-EA2584D7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C8B3-F5A7-094B-9E7E-E87A6F50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D05D-D956-614F-99B1-F0E2B6A6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452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BA60-583F-9849-9E10-241A33C7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F73F-DE43-004B-9426-6AE83A90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E5B4-5E52-584A-A4E1-96ACAE8A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63507-464A-6148-8E38-EF4974DE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407C-3B03-DF4E-8396-02F64D6C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0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C44B-79DC-D646-97F8-0AAF344F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C347-8F41-AA40-BB7E-B8D34DED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EDEA-E58C-D349-9C32-9D6F3072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4A6E-3EED-2C4B-8F81-7A685C0D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1E52-4F8A-6B4B-9F14-D205048E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20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F42E-9351-6344-9947-68502515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D1AF-E900-1C49-B103-1C036733E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75FFA-F753-2C49-BD52-84F732C5E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6C6D-4E19-8642-ADDD-DD236530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74018-C9C5-F64E-9941-77754F12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20D8-75C2-634D-8C09-210976B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980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738E-4726-8541-9B4B-F6D84209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84D9A-AF6B-EA49-A536-2CEC4EF3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B5886-4471-594B-83A2-25458EB8F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FD3CF-4BD9-164B-B4A5-2DA12742D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18C4F-7CFB-8A4F-B442-5E1CE327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FB9B8-888A-004D-8036-A09A637A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B422A-6BE8-6342-B643-5681A1EE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2A872-DBA2-0545-A15A-9A05F05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0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03D4-F791-B447-99A4-AEDF614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257A2-9DF6-3F45-871B-E7BA993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66418-4D7F-0B40-8A27-4ED9D241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4E7A5-7411-F540-BCB7-6BAFB48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065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82A2B-B4D7-9844-8DB3-8B9A2F29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D87E4-388C-BE4A-8023-2A7E756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6469-5CB4-E54C-8FBA-E8929C30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638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2117-6117-D445-B1BA-0154DFDB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3A08-5AE0-5E40-9C31-CBB63356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E3342-21D7-FF46-B84C-CF7491C8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148F-4A1E-604F-8861-B284418F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FAA2B-FB7D-EF43-858F-34911466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7CFA9-DC55-6C4B-B5E7-59688804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02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0506-82D8-E244-A219-7A5B4743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693F3-81A4-5245-B003-AA2067D54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D7F5E-EA94-5542-B57C-BE8319CF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9F081-CA3B-9347-8A01-69269AF2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5104C-0126-D945-BFF3-96CA1DA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4F7D9-9C38-9844-9C55-6D2DF84B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42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D98E0-3847-E246-AF5F-76BF2AAF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F46F-1660-7248-82CF-F59B3AE09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6692-A208-3F41-9C99-E6BE85BC4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7FD1-1796-2F46-A609-1576DEADCAA8}" type="datetimeFigureOut">
              <a:rPr lang="en-IL" smtClean="0"/>
              <a:t>07/02/2024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4563-2910-C445-A2F1-33091BB61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36D23-A48A-6741-83AA-FC54F3E2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B724-09CC-D548-9141-B6BE41E057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533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E97D4C7-A2CD-2C4A-B95A-9F0DDC6EBBC9}"/>
              </a:ext>
            </a:extLst>
          </p:cNvPr>
          <p:cNvGrpSpPr/>
          <p:nvPr/>
        </p:nvGrpSpPr>
        <p:grpSpPr>
          <a:xfrm>
            <a:off x="94594" y="63362"/>
            <a:ext cx="11750566" cy="6731275"/>
            <a:chOff x="-1493707" y="-1201997"/>
            <a:chExt cx="12876544" cy="9444740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B31FF3A4-341D-6748-8C4A-645D0111D8F1}"/>
                </a:ext>
              </a:extLst>
            </p:cNvPr>
            <p:cNvSpPr/>
            <p:nvPr/>
          </p:nvSpPr>
          <p:spPr>
            <a:xfrm>
              <a:off x="3346978" y="2407659"/>
              <a:ext cx="1895453" cy="1007232"/>
            </a:xfrm>
            <a:prstGeom prst="can">
              <a:avLst>
                <a:gd name="adj" fmla="val 50234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2" name="Can 71">
              <a:extLst>
                <a:ext uri="{FF2B5EF4-FFF2-40B4-BE49-F238E27FC236}">
                  <a16:creationId xmlns:a16="http://schemas.microsoft.com/office/drawing/2014/main" id="{6D49D1E4-FE23-6C46-8719-5623F9FCE876}"/>
                </a:ext>
              </a:extLst>
            </p:cNvPr>
            <p:cNvSpPr/>
            <p:nvPr/>
          </p:nvSpPr>
          <p:spPr>
            <a:xfrm>
              <a:off x="3175945" y="1889831"/>
              <a:ext cx="1854926" cy="851538"/>
            </a:xfrm>
            <a:prstGeom prst="can">
              <a:avLst>
                <a:gd name="adj" fmla="val 50234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8" name="Rounded Rectangular Callout 67">
              <a:extLst>
                <a:ext uri="{FF2B5EF4-FFF2-40B4-BE49-F238E27FC236}">
                  <a16:creationId xmlns:a16="http://schemas.microsoft.com/office/drawing/2014/main" id="{721A6873-9348-5D48-AAD5-33344BFA5ABC}"/>
                </a:ext>
              </a:extLst>
            </p:cNvPr>
            <p:cNvSpPr/>
            <p:nvPr/>
          </p:nvSpPr>
          <p:spPr>
            <a:xfrm>
              <a:off x="-722049" y="-448329"/>
              <a:ext cx="2699368" cy="2982069"/>
            </a:xfrm>
            <a:prstGeom prst="wedgeRoundRectCallout">
              <a:avLst>
                <a:gd name="adj1" fmla="val 47819"/>
                <a:gd name="adj2" fmla="val -9597"/>
                <a:gd name="adj3" fmla="val 1666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44C93C9E-6FAA-604C-B5B3-735F4EC48088}"/>
                </a:ext>
              </a:extLst>
            </p:cNvPr>
            <p:cNvSpPr/>
            <p:nvPr/>
          </p:nvSpPr>
          <p:spPr>
            <a:xfrm>
              <a:off x="5447928" y="1289205"/>
              <a:ext cx="1079021" cy="55054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E04F21F-56E2-1448-876E-9A578DFDDC68}"/>
                </a:ext>
              </a:extLst>
            </p:cNvPr>
            <p:cNvSpPr/>
            <p:nvPr/>
          </p:nvSpPr>
          <p:spPr>
            <a:xfrm>
              <a:off x="7778947" y="439174"/>
              <a:ext cx="2507922" cy="2548469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F051AC-3701-B14F-95B7-1E86BE16267E}"/>
                </a:ext>
              </a:extLst>
            </p:cNvPr>
            <p:cNvSpPr txBox="1"/>
            <p:nvPr/>
          </p:nvSpPr>
          <p:spPr>
            <a:xfrm>
              <a:off x="8085449" y="468046"/>
              <a:ext cx="1873807" cy="51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dirty="0">
                  <a:solidFill>
                    <a:schemeClr val="bg1"/>
                  </a:solidFill>
                </a:rPr>
                <a:t>Catboost Model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8ED413-A8B4-7749-BE32-449C1417D4F6}"/>
                </a:ext>
              </a:extLst>
            </p:cNvPr>
            <p:cNvSpPr txBox="1"/>
            <p:nvPr/>
          </p:nvSpPr>
          <p:spPr>
            <a:xfrm>
              <a:off x="7880445" y="1337224"/>
              <a:ext cx="1757755" cy="129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Predict diseases’ with subtype</a:t>
              </a:r>
              <a:endParaRPr lang="en-IL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BE3CCA-F536-2D4A-A498-DA637CEA28DE}"/>
                </a:ext>
              </a:extLst>
            </p:cNvPr>
            <p:cNvSpPr txBox="1"/>
            <p:nvPr/>
          </p:nvSpPr>
          <p:spPr>
            <a:xfrm>
              <a:off x="7887554" y="-756238"/>
              <a:ext cx="2308677" cy="99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2000" b="1" dirty="0"/>
                <a:t>Machine learning (ML) model</a:t>
              </a:r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5BAFB302-7370-2F44-815A-B5A6E43C1494}"/>
                </a:ext>
              </a:extLst>
            </p:cNvPr>
            <p:cNvSpPr/>
            <p:nvPr/>
          </p:nvSpPr>
          <p:spPr>
            <a:xfrm>
              <a:off x="3357004" y="1376378"/>
              <a:ext cx="1854926" cy="851538"/>
            </a:xfrm>
            <a:prstGeom prst="can">
              <a:avLst>
                <a:gd name="adj" fmla="val 50234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59A3DE61-7514-2043-AFEA-93C77D7766A4}"/>
                </a:ext>
              </a:extLst>
            </p:cNvPr>
            <p:cNvSpPr/>
            <p:nvPr/>
          </p:nvSpPr>
          <p:spPr>
            <a:xfrm>
              <a:off x="3160158" y="819955"/>
              <a:ext cx="2032243" cy="817151"/>
            </a:xfrm>
            <a:prstGeom prst="can">
              <a:avLst>
                <a:gd name="adj" fmla="val 50234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692E7647-0C0B-7442-9D0C-DD1B5AA05FAE}"/>
                </a:ext>
              </a:extLst>
            </p:cNvPr>
            <p:cNvSpPr/>
            <p:nvPr/>
          </p:nvSpPr>
          <p:spPr>
            <a:xfrm>
              <a:off x="3298211" y="69497"/>
              <a:ext cx="2024252" cy="102465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05E0F0-0268-FF4F-B68C-C992ACDC746C}"/>
                </a:ext>
              </a:extLst>
            </p:cNvPr>
            <p:cNvSpPr txBox="1"/>
            <p:nvPr/>
          </p:nvSpPr>
          <p:spPr>
            <a:xfrm>
              <a:off x="3079668" y="-1201997"/>
              <a:ext cx="2448707" cy="56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2000" b="1" dirty="0"/>
                <a:t>Dataset Features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CEDBAC-D9E5-5643-B973-37A3436857D1}"/>
                </a:ext>
              </a:extLst>
            </p:cNvPr>
            <p:cNvSpPr txBox="1"/>
            <p:nvPr/>
          </p:nvSpPr>
          <p:spPr>
            <a:xfrm>
              <a:off x="3508940" y="616409"/>
              <a:ext cx="1915142" cy="49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700" dirty="0">
                  <a:solidFill>
                    <a:schemeClr val="bg1"/>
                  </a:solidFill>
                </a:rPr>
                <a:t>Known drugs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E31030-8FD9-3647-BCD6-09B518649A64}"/>
                </a:ext>
              </a:extLst>
            </p:cNvPr>
            <p:cNvSpPr txBox="1"/>
            <p:nvPr/>
          </p:nvSpPr>
          <p:spPr>
            <a:xfrm>
              <a:off x="3135501" y="2200854"/>
              <a:ext cx="2129374" cy="49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700" dirty="0">
                  <a:solidFill>
                    <a:schemeClr val="bg1"/>
                  </a:solidFill>
                </a:rPr>
                <a:t>Medical Ontology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780F51-DCD2-B74A-81C9-6F47E993E977}"/>
                </a:ext>
              </a:extLst>
            </p:cNvPr>
            <p:cNvSpPr txBox="1"/>
            <p:nvPr/>
          </p:nvSpPr>
          <p:spPr>
            <a:xfrm>
              <a:off x="3567676" y="1192591"/>
              <a:ext cx="1280666" cy="49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700" dirty="0">
                  <a:solidFill>
                    <a:schemeClr val="bg1"/>
                  </a:solidFill>
                </a:rPr>
                <a:t>Pathways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9B59EA5-0100-3A47-8815-33CF52940740}"/>
                </a:ext>
              </a:extLst>
            </p:cNvPr>
            <p:cNvSpPr txBox="1"/>
            <p:nvPr/>
          </p:nvSpPr>
          <p:spPr>
            <a:xfrm>
              <a:off x="-200120" y="-1051634"/>
              <a:ext cx="2338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2000" b="1" dirty="0"/>
                <a:t>Disease subtyping</a:t>
              </a:r>
            </a:p>
          </p:txBody>
        </p:sp>
        <p:sp>
          <p:nvSpPr>
            <p:cNvPr id="104" name="Rounded Rectangular Callout 103">
              <a:extLst>
                <a:ext uri="{FF2B5EF4-FFF2-40B4-BE49-F238E27FC236}">
                  <a16:creationId xmlns:a16="http://schemas.microsoft.com/office/drawing/2014/main" id="{F3035243-0B9C-9242-8BE0-B686DCF8E22F}"/>
                </a:ext>
              </a:extLst>
            </p:cNvPr>
            <p:cNvSpPr/>
            <p:nvPr/>
          </p:nvSpPr>
          <p:spPr>
            <a:xfrm>
              <a:off x="-579157" y="-170394"/>
              <a:ext cx="2699368" cy="2982069"/>
            </a:xfrm>
            <a:prstGeom prst="wedgeRoundRectCallout">
              <a:avLst>
                <a:gd name="adj1" fmla="val 47819"/>
                <a:gd name="adj2" fmla="val -9597"/>
                <a:gd name="adj3" fmla="val 1666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Rounded Rectangular Callout 104">
              <a:extLst>
                <a:ext uri="{FF2B5EF4-FFF2-40B4-BE49-F238E27FC236}">
                  <a16:creationId xmlns:a16="http://schemas.microsoft.com/office/drawing/2014/main" id="{BB2742C1-8DF8-7E4A-ACEB-574DC9CBCFF4}"/>
                </a:ext>
              </a:extLst>
            </p:cNvPr>
            <p:cNvSpPr/>
            <p:nvPr/>
          </p:nvSpPr>
          <p:spPr>
            <a:xfrm>
              <a:off x="-402361" y="27266"/>
              <a:ext cx="2699368" cy="2784410"/>
            </a:xfrm>
            <a:prstGeom prst="wedgeRoundRectCallout">
              <a:avLst>
                <a:gd name="adj1" fmla="val 47819"/>
                <a:gd name="adj2" fmla="val -9597"/>
                <a:gd name="adj3" fmla="val 1666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9" name="Rounded Rectangular Callout 1028">
              <a:extLst>
                <a:ext uri="{FF2B5EF4-FFF2-40B4-BE49-F238E27FC236}">
                  <a16:creationId xmlns:a16="http://schemas.microsoft.com/office/drawing/2014/main" id="{BB26F42E-6B80-8F42-807B-4CF7B99E84CF}"/>
                </a:ext>
              </a:extLst>
            </p:cNvPr>
            <p:cNvSpPr/>
            <p:nvPr/>
          </p:nvSpPr>
          <p:spPr>
            <a:xfrm>
              <a:off x="-225469" y="237614"/>
              <a:ext cx="2778486" cy="2727962"/>
            </a:xfrm>
            <a:prstGeom prst="wedgeRoundRectCallout">
              <a:avLst>
                <a:gd name="adj1" fmla="val 65753"/>
                <a:gd name="adj2" fmla="val -7453"/>
                <a:gd name="adj3" fmla="val 1666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8" name="Rounded Rectangle 1027">
              <a:extLst>
                <a:ext uri="{FF2B5EF4-FFF2-40B4-BE49-F238E27FC236}">
                  <a16:creationId xmlns:a16="http://schemas.microsoft.com/office/drawing/2014/main" id="{C9DD7862-0748-1840-B0CA-F1595AE43AE6}"/>
                </a:ext>
              </a:extLst>
            </p:cNvPr>
            <p:cNvSpPr/>
            <p:nvPr/>
          </p:nvSpPr>
          <p:spPr>
            <a:xfrm>
              <a:off x="-28828" y="1839754"/>
              <a:ext cx="1112348" cy="8326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Disease  A1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06A7F853-C261-8449-AD1D-8B959FF4A5C1}"/>
                </a:ext>
              </a:extLst>
            </p:cNvPr>
            <p:cNvSpPr/>
            <p:nvPr/>
          </p:nvSpPr>
          <p:spPr>
            <a:xfrm>
              <a:off x="689990" y="487971"/>
              <a:ext cx="1051610" cy="8326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Disease  A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D5868037-EE4E-C04F-A52C-2AAEE0217493}"/>
                </a:ext>
              </a:extLst>
            </p:cNvPr>
            <p:cNvSpPr/>
            <p:nvPr/>
          </p:nvSpPr>
          <p:spPr>
            <a:xfrm>
              <a:off x="1275738" y="1806800"/>
              <a:ext cx="1112348" cy="8326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Disease  A2</a:t>
              </a:r>
            </a:p>
          </p:txBody>
        </p: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D5DAC9C6-643A-A34E-BD13-09017DCEC08B}"/>
                </a:ext>
              </a:extLst>
            </p:cNvPr>
            <p:cNvCxnSpPr>
              <a:cxnSpLocks/>
              <a:stCxn id="74" idx="2"/>
              <a:endCxn id="1028" idx="0"/>
            </p:cNvCxnSpPr>
            <p:nvPr/>
          </p:nvCxnSpPr>
          <p:spPr>
            <a:xfrm flipH="1">
              <a:off x="527346" y="1320577"/>
              <a:ext cx="688449" cy="519177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5DC348-FED5-F046-82CD-FC2E8B10B25C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1215795" y="1320577"/>
              <a:ext cx="616117" cy="486223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Tick and cross signs. Black checkmark OK and X icons vector. Circle symbols  YES and NO button for vote, decision, web, logo, app, UI. illustration.  11410297 Vector Art at Vecteezy">
              <a:extLst>
                <a:ext uri="{FF2B5EF4-FFF2-40B4-BE49-F238E27FC236}">
                  <a16:creationId xmlns:a16="http://schemas.microsoft.com/office/drawing/2014/main" id="{8E2CFA70-4089-874A-B7B7-50BFC20A83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56" t="34975"/>
            <a:stretch/>
          </p:blipFill>
          <p:spPr bwMode="auto">
            <a:xfrm>
              <a:off x="-355839" y="7078361"/>
              <a:ext cx="1383316" cy="565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6D04C137-BA05-0F4E-8083-A3FF4BD74B68}"/>
                </a:ext>
              </a:extLst>
            </p:cNvPr>
            <p:cNvSpPr/>
            <p:nvPr/>
          </p:nvSpPr>
          <p:spPr>
            <a:xfrm>
              <a:off x="6736244" y="5238968"/>
              <a:ext cx="2191932" cy="2261858"/>
            </a:xfrm>
            <a:prstGeom prst="cube">
              <a:avLst/>
            </a:prstGeom>
            <a:solidFill>
              <a:srgbClr val="84A1D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Repeated model retraining &amp; prediction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DD06C1-00C4-2A44-8ABE-4CDD8C436490}"/>
                </a:ext>
              </a:extLst>
            </p:cNvPr>
            <p:cNvSpPr txBox="1"/>
            <p:nvPr/>
          </p:nvSpPr>
          <p:spPr>
            <a:xfrm>
              <a:off x="2803734" y="7610909"/>
              <a:ext cx="3180124" cy="56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Performance Evaluation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126A7EF-50AB-534A-82A3-2EDA1FE90F3C}"/>
                </a:ext>
              </a:extLst>
            </p:cNvPr>
            <p:cNvSpPr txBox="1"/>
            <p:nvPr/>
          </p:nvSpPr>
          <p:spPr>
            <a:xfrm rot="16200000">
              <a:off x="5694059" y="1143807"/>
              <a:ext cx="2934144" cy="5232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2800" dirty="0"/>
                <a:t>Methods</a:t>
              </a:r>
              <a:endParaRPr lang="en-IL" dirty="0"/>
            </a:p>
          </p:txBody>
        </p:sp>
        <p:sp>
          <p:nvSpPr>
            <p:cNvPr id="69" name="Can 68">
              <a:extLst>
                <a:ext uri="{FF2B5EF4-FFF2-40B4-BE49-F238E27FC236}">
                  <a16:creationId xmlns:a16="http://schemas.microsoft.com/office/drawing/2014/main" id="{058FB02C-ED34-9642-9D8A-80D49FF80B2B}"/>
                </a:ext>
              </a:extLst>
            </p:cNvPr>
            <p:cNvSpPr/>
            <p:nvPr/>
          </p:nvSpPr>
          <p:spPr>
            <a:xfrm>
              <a:off x="3097539" y="-418933"/>
              <a:ext cx="1933332" cy="972708"/>
            </a:xfrm>
            <a:prstGeom prst="can">
              <a:avLst>
                <a:gd name="adj" fmla="val 50234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0A3BDB-6358-E14D-BED2-227077B3F6E7}"/>
                </a:ext>
              </a:extLst>
            </p:cNvPr>
            <p:cNvSpPr txBox="1"/>
            <p:nvPr/>
          </p:nvSpPr>
          <p:spPr>
            <a:xfrm>
              <a:off x="3045114" y="-26160"/>
              <a:ext cx="2242796" cy="49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700" dirty="0">
                  <a:solidFill>
                    <a:schemeClr val="bg1"/>
                  </a:solidFill>
                </a:rPr>
                <a:t>Genetic association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A29989-C3FA-E543-9803-56B713973740}"/>
                </a:ext>
              </a:extLst>
            </p:cNvPr>
            <p:cNvSpPr txBox="1"/>
            <p:nvPr/>
          </p:nvSpPr>
          <p:spPr>
            <a:xfrm>
              <a:off x="3373612" y="1719616"/>
              <a:ext cx="1837783" cy="49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700" dirty="0">
                  <a:solidFill>
                    <a:schemeClr val="bg1"/>
                  </a:solidFill>
                </a:rPr>
                <a:t>RNA expression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E712BF-D961-6B41-8441-AFBC13934E62}"/>
                </a:ext>
              </a:extLst>
            </p:cNvPr>
            <p:cNvSpPr txBox="1"/>
            <p:nvPr/>
          </p:nvSpPr>
          <p:spPr>
            <a:xfrm>
              <a:off x="3415577" y="2877883"/>
              <a:ext cx="1837783" cy="49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700" dirty="0">
                  <a:solidFill>
                    <a:schemeClr val="bg1"/>
                  </a:solidFill>
                </a:rPr>
                <a:t>Text embedding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234FA7-ABF2-024A-BEED-0D5C493AB6C6}"/>
                </a:ext>
              </a:extLst>
            </p:cNvPr>
            <p:cNvSpPr txBox="1"/>
            <p:nvPr/>
          </p:nvSpPr>
          <p:spPr>
            <a:xfrm>
              <a:off x="2998318" y="3923747"/>
              <a:ext cx="2599418" cy="11022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I. Known Subtypes</a:t>
              </a:r>
              <a:r>
                <a:rPr lang="en-US" sz="2400" b="1" dirty="0"/>
                <a:t> </a:t>
              </a:r>
              <a:r>
                <a:rPr lang="en-US" sz="2400" dirty="0"/>
                <a:t>model</a:t>
              </a:r>
              <a:endParaRPr lang="en-IL" sz="2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96F341-7450-544F-8DBA-B1FE56D6197C}"/>
                </a:ext>
              </a:extLst>
            </p:cNvPr>
            <p:cNvSpPr txBox="1"/>
            <p:nvPr/>
          </p:nvSpPr>
          <p:spPr>
            <a:xfrm rot="16200000">
              <a:off x="-2699169" y="1012687"/>
              <a:ext cx="2934144" cy="5232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Input data</a:t>
              </a:r>
              <a:endParaRPr lang="en-IL" dirty="0"/>
            </a:p>
          </p:txBody>
        </p:sp>
        <p:pic>
          <p:nvPicPr>
            <p:cNvPr id="1026" name="Picture 2" descr="Random Forest Algorithm - How It Works and Why It Is So Effective">
              <a:extLst>
                <a:ext uri="{FF2B5EF4-FFF2-40B4-BE49-F238E27FC236}">
                  <a16:creationId xmlns:a16="http://schemas.microsoft.com/office/drawing/2014/main" id="{97BF4885-F8B7-2842-95AD-A3AFD09839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34" t="16438" r="-858" b="18454"/>
            <a:stretch/>
          </p:blipFill>
          <p:spPr bwMode="auto">
            <a:xfrm>
              <a:off x="-894725" y="5358163"/>
              <a:ext cx="2683964" cy="139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E4622D-2786-6044-883B-15F7D3A8BDBA}"/>
                </a:ext>
              </a:extLst>
            </p:cNvPr>
            <p:cNvSpPr txBox="1"/>
            <p:nvPr/>
          </p:nvSpPr>
          <p:spPr>
            <a:xfrm>
              <a:off x="-895040" y="4239757"/>
              <a:ext cx="2778486" cy="99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2000" b="1" dirty="0"/>
                <a:t>Catboost (D</a:t>
              </a:r>
              <a:r>
                <a:rPr lang="en-US" sz="2000" b="1" dirty="0"/>
                <a:t>e</a:t>
              </a:r>
              <a:r>
                <a:rPr lang="en-IL" sz="2000" b="1" dirty="0"/>
                <a:t>cision tree) classifier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7D05F7-8E90-FB43-B80F-037F5D2A4882}"/>
                </a:ext>
              </a:extLst>
            </p:cNvPr>
            <p:cNvSpPr txBox="1"/>
            <p:nvPr/>
          </p:nvSpPr>
          <p:spPr>
            <a:xfrm>
              <a:off x="6315144" y="3941118"/>
              <a:ext cx="4887949" cy="11579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II. Novel subtyping predictions &amp;  </a:t>
              </a:r>
            </a:p>
            <a:p>
              <a:pPr algn="ctr"/>
              <a:r>
                <a:rPr lang="en-US" sz="2400" dirty="0"/>
                <a:t>ranked candidates</a:t>
              </a:r>
              <a:endParaRPr lang="en-IL" sz="2400" dirty="0"/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7993958-4DAC-9F47-8C2E-BE9EAD8B5A92}"/>
                </a:ext>
              </a:extLst>
            </p:cNvPr>
            <p:cNvSpPr/>
            <p:nvPr/>
          </p:nvSpPr>
          <p:spPr>
            <a:xfrm>
              <a:off x="5565178" y="6094622"/>
              <a:ext cx="1079021" cy="55054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4" name="Curved Right Arrow 83">
              <a:extLst>
                <a:ext uri="{FF2B5EF4-FFF2-40B4-BE49-F238E27FC236}">
                  <a16:creationId xmlns:a16="http://schemas.microsoft.com/office/drawing/2014/main" id="{DD4452E0-739A-E74E-8E73-37867BD0B3A3}"/>
                </a:ext>
              </a:extLst>
            </p:cNvPr>
            <p:cNvSpPr/>
            <p:nvPr/>
          </p:nvSpPr>
          <p:spPr>
            <a:xfrm rot="10230375">
              <a:off x="8201951" y="5401616"/>
              <a:ext cx="517403" cy="1633294"/>
            </a:xfrm>
            <a:prstGeom prst="curved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solidFill>
                  <a:schemeClr val="tx1"/>
                </a:solidFill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2616ABFF-903B-FB47-87EA-5DF4BB5CD3BB}"/>
                </a:ext>
              </a:extLst>
            </p:cNvPr>
            <p:cNvSpPr/>
            <p:nvPr/>
          </p:nvSpPr>
          <p:spPr>
            <a:xfrm>
              <a:off x="1919298" y="5690240"/>
              <a:ext cx="1079021" cy="55054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034" name="Picture 10" descr="LIst icon template black color editable. List Icon symbol ...">
              <a:extLst>
                <a:ext uri="{FF2B5EF4-FFF2-40B4-BE49-F238E27FC236}">
                  <a16:creationId xmlns:a16="http://schemas.microsoft.com/office/drawing/2014/main" id="{AA3BF599-8B8A-3C4D-8DEC-D58F26F85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9000" contrast="-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15" t="13983" r="20619" b="10206"/>
            <a:stretch/>
          </p:blipFill>
          <p:spPr bwMode="auto">
            <a:xfrm>
              <a:off x="9418270" y="5274962"/>
              <a:ext cx="1533582" cy="197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F1DC74-2541-FC4E-953C-C0814E4246DC}"/>
                </a:ext>
              </a:extLst>
            </p:cNvPr>
            <p:cNvSpPr txBox="1"/>
            <p:nvPr/>
          </p:nvSpPr>
          <p:spPr>
            <a:xfrm>
              <a:off x="9190904" y="7303794"/>
              <a:ext cx="2191933" cy="93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Novel subtype  candidates</a:t>
              </a:r>
            </a:p>
          </p:txBody>
        </p:sp>
      </p:grpSp>
      <p:pic>
        <p:nvPicPr>
          <p:cNvPr id="4" name="image5.png">
            <a:extLst>
              <a:ext uri="{FF2B5EF4-FFF2-40B4-BE49-F238E27FC236}">
                <a16:creationId xmlns:a16="http://schemas.microsoft.com/office/drawing/2014/main" id="{B0893BCC-082F-EE42-5065-2BC7B851907E}"/>
              </a:ext>
            </a:extLst>
          </p:cNvPr>
          <p:cNvPicPr/>
          <p:nvPr/>
        </p:nvPicPr>
        <p:blipFill rotWithShape="1">
          <a:blip r:embed="rId6"/>
          <a:srcRect r="49361"/>
          <a:stretch/>
        </p:blipFill>
        <p:spPr>
          <a:xfrm>
            <a:off x="4253620" y="4583218"/>
            <a:ext cx="2173233" cy="1880003"/>
          </a:xfrm>
          <a:prstGeom prst="rect">
            <a:avLst/>
          </a:prstGeom>
          <a:ln/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E2A1F703-F2D0-D5CC-9FBD-0288234801A8}"/>
              </a:ext>
            </a:extLst>
          </p:cNvPr>
          <p:cNvSpPr/>
          <p:nvPr/>
        </p:nvSpPr>
        <p:spPr>
          <a:xfrm>
            <a:off x="11262828" y="1850190"/>
            <a:ext cx="464609" cy="392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533131-D214-A3CE-F66F-CABC0928D296}"/>
              </a:ext>
            </a:extLst>
          </p:cNvPr>
          <p:cNvSpPr/>
          <p:nvPr/>
        </p:nvSpPr>
        <p:spPr>
          <a:xfrm>
            <a:off x="78795" y="5155599"/>
            <a:ext cx="464609" cy="392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533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Linial</dc:creator>
  <cp:lastModifiedBy>Ofer, Dan</cp:lastModifiedBy>
  <cp:revision>7</cp:revision>
  <dcterms:created xsi:type="dcterms:W3CDTF">2023-11-06T12:44:27Z</dcterms:created>
  <dcterms:modified xsi:type="dcterms:W3CDTF">2024-02-07T21:03:17Z</dcterms:modified>
</cp:coreProperties>
</file>