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</p:sldIdLst>
  <p:sldSz cy="6858000" cx="12192000"/>
  <p:notesSz cx="6858000" cy="9144000"/>
  <p:embeddedFontLst>
    <p:embeddedFont>
      <p:font typeface="Montserrat SemiBold"/>
      <p:regular r:id="rId99"/>
      <p:bold r:id="rId100"/>
      <p:italic r:id="rId101"/>
      <p:boldItalic r:id="rId102"/>
    </p:embeddedFont>
    <p:embeddedFont>
      <p:font typeface="Montserrat Black"/>
      <p:bold r:id="rId103"/>
      <p:boldItalic r:id="rId104"/>
    </p:embeddedFont>
    <p:embeddedFont>
      <p:font typeface="Montserrat"/>
      <p:regular r:id="rId105"/>
      <p:bold r:id="rId106"/>
      <p:italic r:id="rId107"/>
      <p:boldItalic r:id="rId10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9" roundtripDataSignature="AMtx7miNrjg/lyiQGggQImMmPe/bWjE6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F7C646-F0E4-411C-BE94-7C9385931252}">
  <a:tblStyle styleId="{1EF7C646-F0E4-411C-BE94-7C93859312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Montserrat-italic.fntdata"/><Relationship Id="rId106" Type="http://schemas.openxmlformats.org/officeDocument/2006/relationships/font" Target="fonts/Montserrat-bold.fntdata"/><Relationship Id="rId105" Type="http://schemas.openxmlformats.org/officeDocument/2006/relationships/font" Target="fonts/Montserrat-regular.fntdata"/><Relationship Id="rId104" Type="http://schemas.openxmlformats.org/officeDocument/2006/relationships/font" Target="fonts/MontserratBlack-boldItalic.fntdata"/><Relationship Id="rId109" Type="http://customschemas.google.com/relationships/presentationmetadata" Target="metadata"/><Relationship Id="rId108" Type="http://schemas.openxmlformats.org/officeDocument/2006/relationships/font" Target="fonts/Montserrat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Black-bold.fntdata"/><Relationship Id="rId102" Type="http://schemas.openxmlformats.org/officeDocument/2006/relationships/font" Target="fonts/MontserratSemiBold-boldItalic.fntdata"/><Relationship Id="rId101" Type="http://schemas.openxmlformats.org/officeDocument/2006/relationships/font" Target="fonts/MontserratSemiBold-italic.fntdata"/><Relationship Id="rId100" Type="http://schemas.openxmlformats.org/officeDocument/2006/relationships/font" Target="fonts/MontserratSemiBold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font" Target="fonts/MontserratSemiBold-regular.fntdata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e375ad9aa_1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3e375ad9aa_1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e375ad9aa_1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3e375ad9aa_1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ecc170bdf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3ecc170bdf_2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e375ad9a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3e375ad9aa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375ad9aa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3e375ad9aa_4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e375ad9aa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3e375ad9aa_4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e375ad9aa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3e375ad9aa_4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e375ad9aa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3e375ad9aa_4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e375ad9aa_4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3e375ad9aa_4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e375ad9aa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3e375ad9aa_4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e375ad9aa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e375ad9a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e375ad9a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3e375ad9aa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e375ad9aa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3e375ad9aa_9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e375ad9aa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3e375ad9aa_9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e375ad9aa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3e375ad9aa_9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e375ad9aa_9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3e375ad9aa_9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e375ad9aa_4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3e375ad9aa_4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e375ad9aa_4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3e375ad9aa_4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e375ad9aa_4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3e375ad9aa_4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e375ad9aa_4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3e375ad9aa_4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e375ad9aa_4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3e375ad9aa_4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e375ad9aa_1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e375ad9aa_16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ecc170bd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3ecc170bd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e375ad9aa_9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3e375ad9aa_9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3e375ad9aa_9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3e375ad9aa_9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3ecc170bdf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3ecc170bdf_3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e375ad9aa_9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13e375ad9aa_9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ecc170bdf_2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13ecc170bdf_2_5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ecd749ed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13ecd749ed5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ecc170bdf_3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13ecc170bdf_3_3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3ecc170bdf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13ecc170bdf_3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e375ad9aa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3e375ad9aa_6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3ecc170bdf_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g13ecc170bdf_3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3ecc170bdf_3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g13ecc170bdf_3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3ecc170bdf_3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g13ecc170bdf_3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3e375ad9aa_9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g13e375ad9aa_9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3e375ad9aa_9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g13e375ad9aa_9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3e375ad9aa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g13e375ad9aa_7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3e375ad9aa_7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g13e375ad9aa_7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3e375ad9aa_1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g13e375ad9aa_1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3e375ad9aa_7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g13e375ad9aa_7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3e375ad9aa_7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g13e375ad9aa_7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375ad9aa_1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3e375ad9aa_1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3e375ad9aa_7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g13e375ad9aa_7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3e375ad9aa_7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g13e375ad9aa_7_3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3e375ad9aa_7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g13e375ad9aa_7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3e375ad9aa_7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g13e375ad9aa_7_4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3e375ad9aa_7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g13e375ad9aa_7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3e375ad9aa_7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g13e375ad9aa_7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3e375ad9aa_7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g13e375ad9aa_7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3e375ad9aa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g13e375ad9aa_1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3e375ad9aa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g13e375ad9aa_1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3e375ad9aa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g13e375ad9aa_1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13e375ad9aa_7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g13e375ad9aa_7_5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3e375ad9aa_1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g13e375ad9aa_1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3e375ad9aa_7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g13e375ad9aa_7_4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3e375ad9aa_2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g13e375ad9aa_2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3e375ad9aa_7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g13e375ad9aa_7_5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3e375ad9aa_2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g13e375ad9aa_2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3ecc170bdf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g13ecc170bdf_2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3ecc170bdf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g13ecc170bdf_2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3ecc170bdf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g13ecc170bdf_2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3e375ad9aa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g13e375ad9aa_1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e375ad9aa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3e375ad9aa_1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3e375ad9aa_1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g13e375ad9aa_1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3e375ad9aa_1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g13e375ad9aa_1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3e375ad9aa_1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g13e375ad9aa_1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13e375ad9aa_1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g13e375ad9aa_1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3e375ad9aa_1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g13e375ad9aa_1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13e375ad9aa_1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g13e375ad9aa_1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3e375ad9aa_1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g13e375ad9aa_10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13e375ad9aa_1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g13e375ad9aa_10_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13e375ad9aa_1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g13e375ad9aa_1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13e375ad9aa_1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g13e375ad9aa_10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e375ad9aa_1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3e375ad9aa_1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13e375ad9aa_1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g13e375ad9aa_10_4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3e375ad9aa_1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g13e375ad9aa_10_5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3e375ad9aa_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g13e375ad9aa_1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3e375ad9aa_1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g13e375ad9aa_10_5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13e375ad9aa_1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g13e375ad9aa_10_5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3ecc170bdf_2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g13ecc170bdf_2_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3ecc170bdf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g13ecc170bdf_2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3ecc170bdf_2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g13ecc170bdf_2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13ecc170bdf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g13ecc170bdf_2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3ecc170bdf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g13ecc170bdf_2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e375ad9aa_1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3e375ad9aa_1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3ecc170bdf_2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g13ecc170bdf_2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13ecc170bdf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g13ecc170bdf_2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13ecc170bdf_2_3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13ecc170bdf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Black"/>
              <a:buNone/>
              <a:defRPr b="0" i="0" sz="44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namu.wiki/w/%EC%98%A4%EB%9D%BC%ED%81%B4(%EA%B8%B0%EC%97%85)" TargetMode="External"/><Relationship Id="rId10" Type="http://schemas.openxmlformats.org/officeDocument/2006/relationships/hyperlink" Target="https://namu.wiki/w/%EC%8D%AC%20%EB%A7%88%EC%9D%B4%ED%81%AC%EB%A1%9C%EC%8B%9C%EC%8A%A4%ED%85%9C%EC%A6%88" TargetMode="External"/><Relationship Id="rId13" Type="http://schemas.openxmlformats.org/officeDocument/2006/relationships/hyperlink" Target="https://namu.wiki/w/C%23" TargetMode="External"/><Relationship Id="rId12" Type="http://schemas.openxmlformats.org/officeDocument/2006/relationships/hyperlink" Target="https://namu.wiki/w/%EC%9D%B4%ED%81%B4%EB%A6%BD%EC%8A%A4(%ED%86%B5%ED%95%A9%20%EA%B0%9C%EB%B0%9C%20%ED%99%98%EA%B2%BD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2.png"/><Relationship Id="rId9" Type="http://schemas.openxmlformats.org/officeDocument/2006/relationships/hyperlink" Target="https://namu.wiki/w/%EC%98%A4%EB%9D%BC%ED%81%B4(%EA%B8%B0%EC%97%85)" TargetMode="External"/><Relationship Id="rId15" Type="http://schemas.openxmlformats.org/officeDocument/2006/relationships/hyperlink" Target="https://namu.wiki/w/%ED%86%B5%ED%95%A9%20%EA%B0%9C%EB%B0%9C%20%ED%99%98%EA%B2%BD" TargetMode="External"/><Relationship Id="rId14" Type="http://schemas.openxmlformats.org/officeDocument/2006/relationships/hyperlink" Target="https://namu.wiki/w/Java" TargetMode="External"/><Relationship Id="rId17" Type="http://schemas.openxmlformats.org/officeDocument/2006/relationships/hyperlink" Target="https://namu.wiki/w/%ED%94%84%EB%A1%9C%EA%B7%B8%EB%9E%98%EB%B0%8D%20%EC%96%B8%EC%96%B4" TargetMode="External"/><Relationship Id="rId16" Type="http://schemas.openxmlformats.org/officeDocument/2006/relationships/hyperlink" Target="https://namu.wiki/w/%EC%8D%AC%20%EB%A7%88%EC%9D%B4%ED%81%AC%EB%A1%9C%EC%8B%9C%EC%8A%A4%ED%85%9C%EC%A6%88" TargetMode="External"/><Relationship Id="rId5" Type="http://schemas.openxmlformats.org/officeDocument/2006/relationships/hyperlink" Target="https://namu.wiki/w/%EC%8D%AC%20%EB%A7%88%EC%9D%B4%ED%81%AC%EB%A1%9C%EC%8B%9C%EC%8A%A4%ED%85%9C%EC%A6%88" TargetMode="External"/><Relationship Id="rId19" Type="http://schemas.openxmlformats.org/officeDocument/2006/relationships/hyperlink" Target="https://namu.wiki/w/%EA%B0%9C%EA%B8%B0%EC%9D%BC%EC%8B%9D" TargetMode="External"/><Relationship Id="rId6" Type="http://schemas.openxmlformats.org/officeDocument/2006/relationships/hyperlink" Target="https://namu.wiki/w/%EA%B0%9D%EC%B2%B4%20%EC%A7%80%ED%96%A5%20%ED%94%84%EB%A1%9C%EA%B7%B8%EB%9E%98%EB%B0%8D" TargetMode="External"/><Relationship Id="rId18" Type="http://schemas.openxmlformats.org/officeDocument/2006/relationships/hyperlink" Target="https://namu.wiki/w/%ED%83%9C%EC%96%91" TargetMode="External"/><Relationship Id="rId7" Type="http://schemas.openxmlformats.org/officeDocument/2006/relationships/hyperlink" Target="https://namu.wiki/w/%ED%94%84%EB%A1%9C%EA%B7%B8%EB%9E%98%EB%B0%8D%20%EC%96%B8%EC%96%B4" TargetMode="External"/><Relationship Id="rId8" Type="http://schemas.openxmlformats.org/officeDocument/2006/relationships/hyperlink" Target="https://namu.wiki/w/%EC%A0%9C%EC%9E%84%EC%8A%A4%20%EA%B3%A0%EC%8A%AC%EB%A7%81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namu.wiki/w/%EC%8B%A4%EB%A6%AC%EC%BD%98%EB%B0%B8%EB%A6%AC" TargetMode="External"/><Relationship Id="rId10" Type="http://schemas.openxmlformats.org/officeDocument/2006/relationships/hyperlink" Target="https://namu.wiki/w/%EC%BA%98%EB%A6%AC%ED%8F%AC%EB%8B%88%EC%95%84" TargetMode="External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namu.wiki/w/1977%EB%85%84" TargetMode="External"/><Relationship Id="rId9" Type="http://schemas.openxmlformats.org/officeDocument/2006/relationships/hyperlink" Target="https://namu.wiki/w/ERP" TargetMode="External"/><Relationship Id="rId5" Type="http://schemas.openxmlformats.org/officeDocument/2006/relationships/hyperlink" Target="https://namu.wiki/w/%EB%9E%98%EB%A6%AC%20%EC%97%98%EB%A6%AC%EC%8A%A8" TargetMode="External"/><Relationship Id="rId6" Type="http://schemas.openxmlformats.org/officeDocument/2006/relationships/hyperlink" Target="https://namu.wiki/w/%EB%AF%B8%EA%B5%AD" TargetMode="External"/><Relationship Id="rId7" Type="http://schemas.openxmlformats.org/officeDocument/2006/relationships/hyperlink" Target="https://namu.wiki/w/DBMS" TargetMode="External"/><Relationship Id="rId8" Type="http://schemas.openxmlformats.org/officeDocument/2006/relationships/hyperlink" Target="https://namu.wiki/w/%EC%98%A4%EB%9D%BC%ED%81%B4%20%EB%8D%B0%EC%9D%B4%ED%84%B0%EB%B2%A0%EC%9D%B4%EC%8A%A4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1C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84100" y="2259300"/>
            <a:ext cx="11001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학원 관리 프로젝트</a:t>
            </a:r>
            <a:endParaRPr sz="7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3조</a:t>
            </a:r>
            <a:endParaRPr sz="7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258650" y="5671900"/>
            <a:ext cx="8026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자바(java)기반 응용S/W 전문가 양성 교육</a:t>
            </a:r>
            <a:endParaRPr sz="3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2022-02-14 ~ 2022-07-27 (900시간)</a:t>
            </a:r>
            <a:endParaRPr sz="3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e375ad9aa_11_48"/>
          <p:cNvSpPr/>
          <p:nvPr/>
        </p:nvSpPr>
        <p:spPr>
          <a:xfrm>
            <a:off x="6310075" y="1299025"/>
            <a:ext cx="4050600" cy="316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" name="Google Shape;238;g13e375ad9aa_11_48"/>
          <p:cNvSpPr/>
          <p:nvPr/>
        </p:nvSpPr>
        <p:spPr>
          <a:xfrm>
            <a:off x="990500" y="1299025"/>
            <a:ext cx="4050600" cy="316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39" name="Google Shape;239;g13e375ad9aa_11_48"/>
          <p:cNvGraphicFramePr/>
          <p:nvPr/>
        </p:nvGraphicFramePr>
        <p:xfrm>
          <a:off x="23762125" y="251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{1EF7C646-F0E4-411C-BE94-7C9385931252}</a:tableStyleId>
              </a:tblPr>
              <a:tblGrid>
                <a:gridCol w="382850"/>
                <a:gridCol w="382850"/>
                <a:gridCol w="504350"/>
                <a:gridCol w="3270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705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구분</a:t>
                      </a:r>
                      <a:endParaRPr b="1" sz="11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추진항목</a:t>
                      </a:r>
                      <a:endParaRPr b="1" sz="11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3" hMerge="1"/>
                <a:tc gridSpan="30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추진일정</a:t>
                      </a:r>
                      <a:endParaRPr b="1"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41075">
                <a:tc vMerge="1"/>
                <a:tc gridSpan="2" vMerge="1"/>
                <a:tc hMerge="1" v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1주차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2주차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3주차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4주차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5주차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6주차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28325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6/20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/22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23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/24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30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13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26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53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계획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기능 요구사항 도출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제안서 작성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자료 조사 및 요구사항 정리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분석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프로그램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데이터베이스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3.4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서버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3.5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페이지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서버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프로그램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데이터베이스 구축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4.4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페이지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테스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단위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유저빌리티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통합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종료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완료 보고서 작성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40" name="Google Shape;240;g13e375ad9aa_1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975" y="2256825"/>
            <a:ext cx="3117625" cy="12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3e375ad9aa_11_48"/>
          <p:cNvSpPr txBox="1"/>
          <p:nvPr/>
        </p:nvSpPr>
        <p:spPr>
          <a:xfrm>
            <a:off x="1574613" y="4690625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4D5156"/>
                </a:solidFill>
              </a:rPr>
              <a:t>스프링 프레임워크는 자바 플랫폼을 위한 오픈 소스 애플리케이션 프레임워크로서 간단히 스프링이라고도 한다. 동적인 웹 사이트를 개발하기 위한 여러 가지 서비스를 제공하고 있다</a:t>
            </a:r>
            <a:endParaRPr b="1" sz="2000"/>
          </a:p>
        </p:txBody>
      </p:sp>
      <p:pic>
        <p:nvPicPr>
          <p:cNvPr id="242" name="Google Shape;242;g13e375ad9aa_11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625" y="2246750"/>
            <a:ext cx="25012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3e375ad9aa_11_48"/>
          <p:cNvSpPr txBox="1"/>
          <p:nvPr/>
        </p:nvSpPr>
        <p:spPr>
          <a:xfrm>
            <a:off x="6894525" y="4690625"/>
            <a:ext cx="31623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4D5156"/>
                </a:solidFill>
              </a:rPr>
              <a:t>마이바티스는 자바 퍼시스턴스 프레임워크의 하나로 XML 서술자나 애너테이션을 사용하여 저장 프로시저나 SQL 문으로 객체들을 연결시킨다. 마이바티스는 아파치 라이선스 2.0으로 배포되는 자유 소프트웨어이다.</a:t>
            </a:r>
            <a:endParaRPr b="1" sz="2000"/>
          </a:p>
        </p:txBody>
      </p:sp>
      <p:cxnSp>
        <p:nvCxnSpPr>
          <p:cNvPr id="244" name="Google Shape;244;g13e375ad9aa_11_48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g13e375ad9aa_11_48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g13e375ad9aa_11_48"/>
          <p:cNvSpPr txBox="1"/>
          <p:nvPr/>
        </p:nvSpPr>
        <p:spPr>
          <a:xfrm>
            <a:off x="583698" y="345600"/>
            <a:ext cx="10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4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7" name="Google Shape;247;g13e375ad9aa_11_48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Framework</a:t>
            </a:r>
            <a:endParaRPr b="1" sz="1700"/>
          </a:p>
        </p:txBody>
      </p:sp>
      <p:sp>
        <p:nvSpPr>
          <p:cNvPr id="248" name="Google Shape;248;g13e375ad9aa_11_48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기반기술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e375ad9aa_11_23"/>
          <p:cNvSpPr txBox="1"/>
          <p:nvPr/>
        </p:nvSpPr>
        <p:spPr>
          <a:xfrm>
            <a:off x="0" y="0"/>
            <a:ext cx="5127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g13e375ad9aa_11_23"/>
          <p:cNvSpPr txBox="1"/>
          <p:nvPr/>
        </p:nvSpPr>
        <p:spPr>
          <a:xfrm>
            <a:off x="3017997" y="2058764"/>
            <a:ext cx="3078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주제를 입력하세요</a:t>
            </a:r>
            <a:endParaRPr/>
          </a:p>
        </p:txBody>
      </p:sp>
      <p:graphicFrame>
        <p:nvGraphicFramePr>
          <p:cNvPr id="255" name="Google Shape;255;g13e375ad9aa_11_23"/>
          <p:cNvGraphicFramePr/>
          <p:nvPr/>
        </p:nvGraphicFramePr>
        <p:xfrm>
          <a:off x="23762125" y="251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{1EF7C646-F0E4-411C-BE94-7C9385931252}</a:tableStyleId>
              </a:tblPr>
              <a:tblGrid>
                <a:gridCol w="382850"/>
                <a:gridCol w="382850"/>
                <a:gridCol w="504350"/>
                <a:gridCol w="3270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705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구분</a:t>
                      </a:r>
                      <a:endParaRPr b="1" sz="11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추진항목</a:t>
                      </a:r>
                      <a:endParaRPr b="1" sz="11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3" hMerge="1"/>
                <a:tc gridSpan="30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추진일정</a:t>
                      </a:r>
                      <a:endParaRPr b="1"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41075">
                <a:tc vMerge="1"/>
                <a:tc gridSpan="2" vMerge="1"/>
                <a:tc hMerge="1" v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1주차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2주차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3주차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4주차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5주차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6주차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28325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6/20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/22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23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/24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30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13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26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53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계획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기능 요구사항 도출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제안서 작성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자료 조사 및 요구사항 정리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분석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프로그램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데이터베이스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3.4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서버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3.5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페이지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서버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프로그램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데이터베이스 구축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4.4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페이지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테스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단위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유저빌리티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통합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종료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완료 보고서 작성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g13e375ad9aa_11_23"/>
          <p:cNvGraphicFramePr/>
          <p:nvPr/>
        </p:nvGraphicFramePr>
        <p:xfrm>
          <a:off x="282822" y="12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{1EF7C646-F0E4-411C-BE94-7C9385931252}</a:tableStyleId>
              </a:tblPr>
              <a:tblGrid>
                <a:gridCol w="1630200"/>
                <a:gridCol w="1689100"/>
                <a:gridCol w="2514025"/>
                <a:gridCol w="5794100"/>
              </a:tblGrid>
              <a:tr h="3143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구분</a:t>
                      </a:r>
                      <a:endParaRPr b="1"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항목</a:t>
                      </a:r>
                      <a:endParaRPr b="1"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개발환경(version)</a:t>
                      </a:r>
                      <a:endParaRPr b="1"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86975"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S/W</a:t>
                      </a:r>
                      <a:endParaRPr b="1" sz="1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개발환경</a:t>
                      </a:r>
                      <a:endParaRPr b="1"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OS</a:t>
                      </a:r>
                      <a:endParaRPr b="1"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Windows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Windows 10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94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개발도구</a:t>
                      </a:r>
                      <a:endParaRPr b="1"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Eclipse                   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개발 언어로는 Java, 개발도구로 Eclipse를 사용한다.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Eclipse IDE 2019-12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361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개발언어</a:t>
                      </a:r>
                      <a:endParaRPr b="1"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개발언어는 Java를 사용, 모든 OS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JDK 1.8.0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JDK 11.0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0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DB</a:t>
                      </a:r>
                      <a:endParaRPr b="1"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Oracle 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ORACLE 11XE SQL DEVELOPER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92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API</a:t>
                      </a:r>
                      <a:endParaRPr b="1"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log4j</a:t>
                      </a:r>
                      <a:endParaRPr sz="1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lombok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log4j 1.2.17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lombok 1.18.0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1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서버</a:t>
                      </a:r>
                      <a:endParaRPr b="1"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Tomcat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Tomcat v9.0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8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프레임워크</a:t>
                      </a:r>
                      <a:endParaRPr b="1"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Spring Framework</a:t>
                      </a:r>
                      <a:endParaRPr sz="1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mybatis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Spring Framework 4.3.4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mybatis 3.0</a:t>
                      </a:r>
                      <a:endParaRPr sz="18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57" name="Google Shape;257;g13e375ad9aa_11_23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g13e375ad9aa_11_23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g13e375ad9aa_11_23"/>
          <p:cNvSpPr txBox="1"/>
          <p:nvPr/>
        </p:nvSpPr>
        <p:spPr>
          <a:xfrm>
            <a:off x="583698" y="345600"/>
            <a:ext cx="10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5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0" name="Google Shape;260;g13e375ad9aa_11_23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Project 기반 기술</a:t>
            </a:r>
            <a:endParaRPr b="1" sz="1700"/>
          </a:p>
        </p:txBody>
      </p:sp>
      <p:sp>
        <p:nvSpPr>
          <p:cNvPr id="261" name="Google Shape;261;g13e375ad9aa_11_23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개발 환경 및 이용기술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2E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13ecc170bdf_2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g13ecc170bdf_2_285"/>
          <p:cNvGrpSpPr/>
          <p:nvPr/>
        </p:nvGrpSpPr>
        <p:grpSpPr>
          <a:xfrm>
            <a:off x="993700" y="2670950"/>
            <a:ext cx="3158100" cy="1415930"/>
            <a:chOff x="901700" y="2721125"/>
            <a:chExt cx="3158100" cy="1415930"/>
          </a:xfrm>
        </p:grpSpPr>
        <p:sp>
          <p:nvSpPr>
            <p:cNvPr id="268" name="Google Shape;268;g13ecc170bdf_2_285"/>
            <p:cNvSpPr txBox="1"/>
            <p:nvPr/>
          </p:nvSpPr>
          <p:spPr>
            <a:xfrm>
              <a:off x="901700" y="2721125"/>
              <a:ext cx="2732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Part 6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69" name="Google Shape;269;g13ecc170bdf_2_285"/>
            <p:cNvSpPr txBox="1"/>
            <p:nvPr/>
          </p:nvSpPr>
          <p:spPr>
            <a:xfrm>
              <a:off x="901700" y="3490555"/>
              <a:ext cx="3158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DB설계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g13e375ad9aa_4_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g13e375ad9aa_4_0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sp>
        <p:nvSpPr>
          <p:cNvPr id="276" name="Google Shape;276;g13e375ad9aa_4_0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77" name="Google Shape;277;g13e375ad9aa_4_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8" name="Google Shape;278;g13e375ad9aa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0" y="857150"/>
            <a:ext cx="11242698" cy="555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e375ad9aa_4_35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284" name="Google Shape;284;g13e375ad9aa_4_3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g13e375ad9aa_4_3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g13e375ad9aa_4_35"/>
          <p:cNvSpPr txBox="1"/>
          <p:nvPr/>
        </p:nvSpPr>
        <p:spPr>
          <a:xfrm>
            <a:off x="4638675" y="24955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7" name="Google Shape;287;g13e375ad9aa_4_35"/>
          <p:cNvSpPr txBox="1"/>
          <p:nvPr/>
        </p:nvSpPr>
        <p:spPr>
          <a:xfrm>
            <a:off x="876300" y="1847850"/>
            <a:ext cx="8087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CREATE TABLE  “BRANCH”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(	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“BRANCHCODE”     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rgbClr val="FF9900"/>
                </a:solidFill>
              </a:rPr>
              <a:t> </a:t>
            </a:r>
            <a:r>
              <a:rPr b="1" lang="en-US" sz="1800"/>
              <a:t>  NOT NULL 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“BRANCH_NAME” </a:t>
            </a:r>
            <a:r>
              <a:rPr b="1" lang="en-US" sz="1800">
                <a:solidFill>
                  <a:srgbClr val="FF9900"/>
                </a:solidFill>
              </a:rPr>
              <a:t>  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  NOT NULL 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“STATUS”                 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  DEFAULT 'Y' 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 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“ENTER DATE”,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“UPDATEDATE” DATE,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 </a:t>
            </a:r>
            <a:r>
              <a:rPr b="1" lang="en-US" sz="1800">
                <a:solidFill>
                  <a:srgbClr val="FF9900"/>
                </a:solidFill>
              </a:rPr>
              <a:t>CONSTRAINT</a:t>
            </a:r>
            <a:r>
              <a:rPr b="1" lang="en-US" sz="1800"/>
              <a:t>  “PK_BRANCH”  </a:t>
            </a:r>
            <a:r>
              <a:rPr b="1" lang="en-US" sz="1800">
                <a:solidFill>
                  <a:srgbClr val="FF9900"/>
                </a:solidFill>
              </a:rPr>
              <a:t>PRIMARY KEY</a:t>
            </a:r>
            <a:r>
              <a:rPr b="1" lang="en-US" sz="1800"/>
              <a:t>  (“BRANCHCODE”)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)</a:t>
            </a:r>
            <a:endParaRPr b="1" sz="1800"/>
          </a:p>
        </p:txBody>
      </p:sp>
      <p:sp>
        <p:nvSpPr>
          <p:cNvPr id="288" name="Google Shape;288;g13e375ad9aa_4_3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BRANCH</a:t>
            </a:r>
            <a:endParaRPr b="1" sz="1700"/>
          </a:p>
        </p:txBody>
      </p:sp>
      <p:sp>
        <p:nvSpPr>
          <p:cNvPr id="289" name="Google Shape;289;g13e375ad9aa_4_35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e375ad9aa_4_58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295" name="Google Shape;295;g13e375ad9aa_4_58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g13e375ad9aa_4_58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7" name="Google Shape;297;g13e375ad9aa_4_58"/>
          <p:cNvSpPr txBox="1"/>
          <p:nvPr/>
        </p:nvSpPr>
        <p:spPr>
          <a:xfrm>
            <a:off x="4638675" y="24955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8" name="Google Shape;298;g13e375ad9aa_4_58"/>
          <p:cNvSpPr txBox="1"/>
          <p:nvPr/>
        </p:nvSpPr>
        <p:spPr>
          <a:xfrm>
            <a:off x="876300" y="1466850"/>
            <a:ext cx="80871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CREATE TABLE "ADMIN"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  (</a:t>
            </a:r>
            <a:r>
              <a:rPr b="1" lang="en-US" sz="1800">
                <a:solidFill>
                  <a:srgbClr val="1155CC"/>
                </a:solidFill>
              </a:rPr>
              <a:t>	</a:t>
            </a:r>
            <a:endParaRPr b="1" sz="1800">
              <a:solidFill>
                <a:srgbClr val="1155CC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"ADMIN_ID" 	</a:t>
            </a:r>
            <a:r>
              <a:rPr b="1" lang="en-US" sz="1800">
                <a:solidFill>
                  <a:srgbClr val="1155CC"/>
                </a:solidFill>
              </a:rPr>
              <a:t>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 </a:t>
            </a:r>
            <a:r>
              <a:rPr b="1" lang="en-US" sz="1800">
                <a:solidFill>
                  <a:srgbClr val="1155CC"/>
                </a:solidFill>
              </a:rPr>
              <a:t>					  NOT NULL</a:t>
            </a:r>
            <a:r>
              <a:rPr b="1" lang="en-US" sz="1800">
                <a:solidFill>
                  <a:schemeClr val="dk1"/>
                </a:solidFill>
              </a:rPr>
              <a:t>,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	</a:t>
            </a:r>
            <a:r>
              <a:rPr b="1" lang="en-US" sz="1800">
                <a:solidFill>
                  <a:schemeClr val="dk1"/>
                </a:solidFill>
              </a:rPr>
              <a:t>"BRANCHCODE" </a:t>
            </a:r>
            <a:r>
              <a:rPr b="1" lang="en-US" sz="1800">
                <a:solidFill>
                  <a:srgbClr val="1155CC"/>
                </a:solidFill>
              </a:rPr>
              <a:t>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chemeClr val="dk1"/>
                </a:solidFill>
              </a:rPr>
              <a:t>,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	</a:t>
            </a:r>
            <a:r>
              <a:rPr b="1" lang="en-US" sz="1800">
                <a:solidFill>
                  <a:schemeClr val="dk1"/>
                </a:solidFill>
              </a:rPr>
              <a:t>"ADMIN_CODE"</a:t>
            </a:r>
            <a:r>
              <a:rPr b="1" lang="en-US" sz="1800">
                <a:solidFill>
                  <a:srgbClr val="1155CC"/>
                </a:solidFill>
              </a:rPr>
              <a:t>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 </a:t>
            </a:r>
            <a:r>
              <a:rPr b="1" lang="en-US" sz="1800">
                <a:solidFill>
                  <a:srgbClr val="1155CC"/>
                </a:solidFill>
              </a:rPr>
              <a:t>					  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chemeClr val="dk1"/>
                </a:solidFill>
              </a:rPr>
              <a:t>,</a:t>
            </a:r>
            <a:r>
              <a:rPr b="1" lang="en-US" sz="1800">
                <a:solidFill>
                  <a:srgbClr val="1155CC"/>
                </a:solidFill>
              </a:rPr>
              <a:t>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  <a:highlight>
                  <a:schemeClr val="lt1"/>
                </a:highlight>
              </a:rPr>
              <a:t>	"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PWD</a:t>
            </a:r>
            <a:r>
              <a:rPr b="1" lang="en-US" sz="1800">
                <a:solidFill>
                  <a:srgbClr val="1155CC"/>
                </a:solidFill>
                <a:highlight>
                  <a:schemeClr val="lt1"/>
                </a:highlight>
              </a:rPr>
              <a:t>" 				</a:t>
            </a:r>
            <a:r>
              <a:rPr b="1" lang="en-US" sz="1800">
                <a:solidFill>
                  <a:srgbClr val="FF9900"/>
                </a:solidFill>
                <a:highlight>
                  <a:schemeClr val="lt1"/>
                </a:highlight>
              </a:rPr>
              <a:t>VARCHAR2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en-US" sz="1800">
                <a:solidFill>
                  <a:srgbClr val="FF9900"/>
                </a:solidFill>
                <a:highlight>
                  <a:schemeClr val="lt1"/>
                </a:highlight>
              </a:rPr>
              <a:t>20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) 					  </a:t>
            </a:r>
            <a:r>
              <a:rPr b="1" lang="en-US" sz="1800">
                <a:solidFill>
                  <a:srgbClr val="1155CC"/>
                </a:solidFill>
                <a:highlight>
                  <a:schemeClr val="lt1"/>
                </a:highlight>
              </a:rPr>
              <a:t>NOT NULL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"NAME"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rgbClr val="1155CC"/>
                </a:solidFill>
              </a:rPr>
              <a:t> 					  NOT NU</a:t>
            </a:r>
            <a:r>
              <a:rPr b="1" lang="en-US" sz="1800">
                <a:solidFill>
                  <a:srgbClr val="1155CC"/>
                </a:solidFill>
              </a:rPr>
              <a:t>LL</a:t>
            </a:r>
            <a:r>
              <a:rPr b="1" lang="en-US" sz="1800">
                <a:solidFill>
                  <a:schemeClr val="dk1"/>
                </a:solidFill>
              </a:rPr>
              <a:t>,</a:t>
            </a:r>
            <a:r>
              <a:rPr b="1" lang="en-US" sz="1800">
                <a:solidFill>
                  <a:srgbClr val="1155CC"/>
                </a:solidFill>
              </a:rPr>
              <a:t>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	</a:t>
            </a:r>
            <a:r>
              <a:rPr b="1" lang="en-US" sz="1800">
                <a:solidFill>
                  <a:schemeClr val="dk1"/>
                </a:solidFill>
              </a:rPr>
              <a:t>"BIRTH" 			</a:t>
            </a:r>
            <a:r>
              <a:rPr b="1" lang="en-US" sz="1800">
                <a:solidFill>
                  <a:srgbClr val="FF9900"/>
                </a:solidFill>
              </a:rPr>
              <a:t>DATE </a:t>
            </a:r>
            <a:r>
              <a:rPr b="1" lang="en-US" sz="1800">
                <a:solidFill>
                  <a:schemeClr val="dk1"/>
                </a:solidFill>
              </a:rPr>
              <a:t>							  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chemeClr val="dk1"/>
                </a:solidFill>
              </a:rPr>
              <a:t>,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</a:rPr>
              <a:t>	</a:t>
            </a:r>
            <a:r>
              <a:rPr b="1" lang="en-US" sz="1800">
                <a:solidFill>
                  <a:schemeClr val="dk1"/>
                </a:solidFill>
              </a:rPr>
              <a:t>"ADDRESS"</a:t>
            </a:r>
            <a:r>
              <a:rPr b="1" lang="en-US" sz="1800">
                <a:solidFill>
                  <a:srgbClr val="FF9900"/>
                </a:solidFill>
              </a:rPr>
              <a:t> 		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40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rgbClr val="FF9900"/>
                </a:solidFill>
              </a:rPr>
              <a:t> </a:t>
            </a:r>
            <a:r>
              <a:rPr b="1" lang="en-US" sz="1800">
                <a:solidFill>
                  <a:srgbClr val="FF9900"/>
                </a:solidFill>
              </a:rPr>
              <a:t>			 		  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chemeClr val="dk1"/>
                </a:solidFill>
              </a:rPr>
              <a:t>,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"GENDER"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chemeClr val="dk1"/>
                </a:solidFill>
              </a:rPr>
              <a:t> DEFAULT '1' 		  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chemeClr val="dk1"/>
                </a:solidFill>
              </a:rPr>
              <a:t>,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"PHONE"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chemeClr val="dk1"/>
                </a:solidFill>
              </a:rPr>
              <a:t> 			 </a:t>
            </a:r>
            <a:r>
              <a:rPr b="1" lang="en-US" sz="1800">
                <a:solidFill>
                  <a:srgbClr val="1155CC"/>
                </a:solidFill>
              </a:rPr>
              <a:t> 		  NOT NULL</a:t>
            </a:r>
            <a:r>
              <a:rPr b="1" lang="en-US" sz="1800">
                <a:solidFill>
                  <a:schemeClr val="dk1"/>
                </a:solidFill>
              </a:rPr>
              <a:t>,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"STATUS"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chemeClr val="dk1"/>
                </a:solidFill>
              </a:rPr>
              <a:t> DEFAULT 'Y' 		  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chemeClr val="dk1"/>
                </a:solidFill>
              </a:rPr>
              <a:t>,</a:t>
            </a:r>
            <a:r>
              <a:rPr b="1" lang="en-US" sz="1800">
                <a:solidFill>
                  <a:srgbClr val="1155CC"/>
                </a:solidFill>
              </a:rPr>
              <a:t>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"ENTER" 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>
                <a:solidFill>
                  <a:srgbClr val="3C3C3C"/>
                </a:solidFill>
              </a:rPr>
              <a:t>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"UPDATEDATE"</a:t>
            </a:r>
            <a:r>
              <a:rPr b="1" lang="en-US" sz="1800">
                <a:solidFill>
                  <a:srgbClr val="FF9900"/>
                </a:solidFill>
              </a:rPr>
              <a:t>		DATE</a:t>
            </a:r>
            <a:r>
              <a:rPr b="1" lang="en-US" sz="1800">
                <a:solidFill>
                  <a:schemeClr val="dk1"/>
                </a:solidFill>
              </a:rPr>
              <a:t>,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 </a:t>
            </a:r>
            <a:r>
              <a:rPr b="1" lang="en-US" sz="1800">
                <a:solidFill>
                  <a:srgbClr val="FF9900"/>
                </a:solidFill>
              </a:rPr>
              <a:t>CONSTRAINT </a:t>
            </a:r>
            <a:r>
              <a:rPr b="1" lang="en-US" sz="1800">
                <a:solidFill>
                  <a:schemeClr val="dk1"/>
                </a:solidFill>
              </a:rPr>
              <a:t>"PK_ADMIN" </a:t>
            </a:r>
            <a:r>
              <a:rPr b="1" lang="en-US" sz="1800">
                <a:solidFill>
                  <a:srgbClr val="FF9900"/>
                </a:solidFill>
              </a:rPr>
              <a:t>PRIMARY KE</a:t>
            </a:r>
            <a:r>
              <a:rPr b="1" lang="en-US" sz="1800">
                <a:solidFill>
                  <a:srgbClr val="FF9900"/>
                </a:solidFill>
              </a:rPr>
              <a:t>Y</a:t>
            </a:r>
            <a:r>
              <a:rPr b="1" lang="en-US" sz="1800">
                <a:solidFill>
                  <a:schemeClr val="dk1"/>
                </a:solidFill>
              </a:rPr>
              <a:t> ("ADMIN_ID")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99" name="Google Shape;299;g13e375ad9aa_4_58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ADMIN</a:t>
            </a:r>
            <a:endParaRPr b="1" sz="1700"/>
          </a:p>
        </p:txBody>
      </p:sp>
      <p:sp>
        <p:nvSpPr>
          <p:cNvPr id="300" name="Google Shape;300;g13e375ad9aa_4_58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e375ad9aa_4_68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306" name="Google Shape;306;g13e375ad9aa_4_68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g13e375ad9aa_4_68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g13e375ad9aa_4_68"/>
          <p:cNvSpPr txBox="1"/>
          <p:nvPr/>
        </p:nvSpPr>
        <p:spPr>
          <a:xfrm>
            <a:off x="4638675" y="249555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9" name="Google Shape;309;g13e375ad9aa_4_68"/>
          <p:cNvSpPr txBox="1"/>
          <p:nvPr/>
        </p:nvSpPr>
        <p:spPr>
          <a:xfrm>
            <a:off x="876300" y="1543050"/>
            <a:ext cx="8087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CREATE TABLE "CART"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(	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"CART_CODE"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 </a:t>
            </a:r>
            <a:r>
              <a:rPr b="1" lang="en-US" sz="1800">
                <a:solidFill>
                  <a:srgbClr val="FF9900"/>
                </a:solidFill>
              </a:rPr>
              <a:t>	</a:t>
            </a:r>
            <a:r>
              <a:rPr b="1" lang="en-US" sz="1800"/>
              <a:t>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"CLASS_CODE"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 </a:t>
            </a:r>
            <a:r>
              <a:rPr b="1" lang="en-US" sz="1800"/>
              <a:t>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"STU_ID"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"TUITUION" 			</a:t>
            </a:r>
            <a:r>
              <a:rPr b="1" lang="en-US" sz="1800">
                <a:solidFill>
                  <a:srgbClr val="FF9900"/>
                </a:solidFill>
              </a:rPr>
              <a:t>NUMBER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/>
              <a:t>,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rgbClr val="FF9900"/>
                </a:solidFill>
              </a:rPr>
              <a:t> 	</a:t>
            </a:r>
            <a:r>
              <a:rPr b="1" lang="en-US" sz="1800"/>
              <a:t>	</a:t>
            </a:r>
            <a:r>
              <a:rPr b="1" lang="en-US" sz="1800">
                <a:solidFill>
                  <a:srgbClr val="1155CC"/>
                </a:solidFill>
              </a:rPr>
              <a:t>NOT NULL,</a:t>
            </a:r>
            <a:r>
              <a:rPr b="1" lang="en-US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"TEACHER_NAME"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30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"ENTER" DATE,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"UPDATEDATE" DATE,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</a:rPr>
              <a:t>	 CONSTRAINT</a:t>
            </a:r>
            <a:r>
              <a:rPr b="1" lang="en-US" sz="1800"/>
              <a:t> "PK_CART" </a:t>
            </a:r>
            <a:r>
              <a:rPr b="1" lang="en-US" sz="1800">
                <a:solidFill>
                  <a:srgbClr val="FF9900"/>
                </a:solidFill>
              </a:rPr>
              <a:t>PRIMARY KEY</a:t>
            </a:r>
            <a:r>
              <a:rPr b="1" lang="en-US" sz="1800"/>
              <a:t> ("CART_CODE")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10" name="Google Shape;310;g13e375ad9aa_4_68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CART</a:t>
            </a:r>
            <a:endParaRPr b="1" sz="1700"/>
          </a:p>
        </p:txBody>
      </p:sp>
      <p:sp>
        <p:nvSpPr>
          <p:cNvPr id="311" name="Google Shape;311;g13e375ad9aa_4_68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e375ad9aa_4_85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317" name="Google Shape;317;g13e375ad9aa_4_8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g13e375ad9aa_4_8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g13e375ad9aa_4_85"/>
          <p:cNvSpPr txBox="1"/>
          <p:nvPr/>
        </p:nvSpPr>
        <p:spPr>
          <a:xfrm>
            <a:off x="876300" y="1162050"/>
            <a:ext cx="80871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 CREATE TABLE "CLASS"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(	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"CLASS_CODE"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</a:t>
            </a:r>
            <a:r>
              <a:rPr b="1" lang="en-US" sz="1800"/>
              <a:t>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"BRANCHCODE"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rgbClr val="FF9900"/>
                </a:solidFill>
              </a:rPr>
              <a:t> </a:t>
            </a:r>
            <a:r>
              <a:rPr b="1" lang="en-US" sz="1800"/>
              <a:t>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"COURSE_CODE"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 </a:t>
            </a:r>
            <a:r>
              <a:rPr b="1" lang="en-US" sz="1800"/>
              <a:t>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"STATUS"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DEFAULT 'Y' 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"CLASS_NAME"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30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rgbClr val="FF9900"/>
                </a:solidFill>
              </a:rPr>
              <a:t> </a:t>
            </a:r>
            <a:r>
              <a:rPr b="1" lang="en-US" sz="1800"/>
              <a:t>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"TEACHER_NAME"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30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"TUITION" 				</a:t>
            </a:r>
            <a:r>
              <a:rPr b="1" lang="en-US" sz="1800">
                <a:solidFill>
                  <a:srgbClr val="FF9900"/>
                </a:solidFill>
              </a:rPr>
              <a:t>NUMBER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/>
              <a:t>,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>
                <a:solidFill>
                  <a:schemeClr val="dk1"/>
                </a:solidFill>
              </a:rPr>
              <a:t>),</a:t>
            </a:r>
            <a:r>
              <a:rPr b="1" lang="en-US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"START_DATE"	 		</a:t>
            </a:r>
            <a:r>
              <a:rPr b="1" lang="en-US" sz="1800">
                <a:solidFill>
                  <a:srgbClr val="FF9900"/>
                </a:solidFill>
              </a:rPr>
              <a:t>DATE 	</a:t>
            </a:r>
            <a:r>
              <a:rPr b="1" lang="en-US" sz="1800"/>
              <a:t>	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"END_DATE" 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 		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"START_TIME"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50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"END_TIME" 		</a:t>
            </a:r>
            <a:r>
              <a:rPr b="1" lang="en-US" sz="1800">
                <a:solidFill>
                  <a:srgbClr val="FF9900"/>
                </a:solidFill>
              </a:rPr>
              <a:t>	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50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"CLASS_TARGET"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1000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"ENTER" 	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"UPDATEDATE" 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>
                <a:solidFill>
                  <a:schemeClr val="dk1"/>
                </a:solidFill>
              </a:rPr>
              <a:t>,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 </a:t>
            </a:r>
            <a:r>
              <a:rPr b="1" lang="en-US" sz="1800">
                <a:solidFill>
                  <a:srgbClr val="FF9900"/>
                </a:solidFill>
              </a:rPr>
              <a:t>CONSTRAINT</a:t>
            </a:r>
            <a:r>
              <a:rPr b="1" lang="en-US" sz="1800"/>
              <a:t> "PK_CLASS" </a:t>
            </a:r>
            <a:r>
              <a:rPr b="1" lang="en-US" sz="1800">
                <a:solidFill>
                  <a:srgbClr val="FF9900"/>
                </a:solidFill>
              </a:rPr>
              <a:t>PRIMARY KEY</a:t>
            </a:r>
            <a:r>
              <a:rPr b="1" lang="en-US" sz="1800"/>
              <a:t> ("CLASS_CODE")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20" name="Google Shape;320;g13e375ad9aa_4_8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CLASS</a:t>
            </a:r>
            <a:endParaRPr b="1" sz="1700"/>
          </a:p>
        </p:txBody>
      </p:sp>
      <p:sp>
        <p:nvSpPr>
          <p:cNvPr id="321" name="Google Shape;321;g13e375ad9aa_4_85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e375ad9aa_4_104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327" name="Google Shape;327;g13e375ad9aa_4_104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g13e375ad9aa_4_104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g13e375ad9aa_4_104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COURSE</a:t>
            </a:r>
            <a:endParaRPr b="1" sz="1700"/>
          </a:p>
        </p:txBody>
      </p:sp>
      <p:sp>
        <p:nvSpPr>
          <p:cNvPr id="330" name="Google Shape;330;g13e375ad9aa_4_104"/>
          <p:cNvSpPr txBox="1"/>
          <p:nvPr/>
        </p:nvSpPr>
        <p:spPr>
          <a:xfrm>
            <a:off x="876300" y="1847850"/>
            <a:ext cx="8087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CREATE TABLE "COURSE"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COURSE_CODE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 	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chemeClr val="dk1"/>
                </a:solidFill>
              </a:rPr>
              <a:t>,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COURSE_NAME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30</a:t>
            </a:r>
            <a:r>
              <a:rPr b="1" lang="en-US" sz="1800">
                <a:solidFill>
                  <a:schemeClr val="dk1"/>
                </a:solidFill>
              </a:rPr>
              <a:t>) 	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chemeClr val="dk1"/>
                </a:solidFill>
              </a:rPr>
              <a:t>,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STATUS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 	DEFAULT ‘Y’,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ENTER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 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>
                <a:solidFill>
                  <a:schemeClr val="dk1"/>
                </a:solidFill>
              </a:rPr>
              <a:t>,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UPDATEDATE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	 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>
                <a:solidFill>
                  <a:schemeClr val="dk1"/>
                </a:solidFill>
              </a:rPr>
              <a:t>,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BRANCHCODE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chemeClr val="dk1"/>
                </a:solidFill>
              </a:rPr>
              <a:t>),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BRANCH_NAME</a:t>
            </a:r>
            <a:r>
              <a:rPr b="1" lang="en-US" sz="1800"/>
              <a:t>"</a:t>
            </a:r>
            <a:r>
              <a:rPr b="1" lang="en-US" sz="1800">
                <a:solidFill>
                  <a:schemeClr val="dk1"/>
                </a:solidFill>
              </a:rPr>
              <a:t>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chemeClr val="dk1"/>
                </a:solidFill>
              </a:rPr>
              <a:t>),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	</a:t>
            </a:r>
            <a:r>
              <a:rPr b="1" lang="en-US" sz="1800">
                <a:solidFill>
                  <a:srgbClr val="FF9900"/>
                </a:solidFill>
              </a:rPr>
              <a:t>CONSTRAINT</a:t>
            </a:r>
            <a:r>
              <a:rPr b="1" lang="en-US" sz="1800">
                <a:solidFill>
                  <a:schemeClr val="dk1"/>
                </a:solidFill>
              </a:rPr>
              <a:t> “PK_COURSE” </a:t>
            </a:r>
            <a:r>
              <a:rPr b="1" lang="en-US" sz="1800">
                <a:solidFill>
                  <a:srgbClr val="FF9900"/>
                </a:solidFill>
              </a:rPr>
              <a:t>PRIMARY KEY </a:t>
            </a:r>
            <a:r>
              <a:rPr b="1" lang="en-US" sz="1800">
                <a:solidFill>
                  <a:schemeClr val="dk1"/>
                </a:solidFill>
              </a:rPr>
              <a:t>(“COURSE_CODE”)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rgbClr val="1155CC"/>
                </a:solidFill>
              </a:rPr>
              <a:t>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31" name="Google Shape;331;g13e375ad9aa_4_104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e375ad9aa_4_95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337" name="Google Shape;337;g13e375ad9aa_4_9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g13e375ad9aa_4_9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g13e375ad9aa_4_95"/>
          <p:cNvSpPr txBox="1"/>
          <p:nvPr/>
        </p:nvSpPr>
        <p:spPr>
          <a:xfrm>
            <a:off x="876300" y="1585900"/>
            <a:ext cx="8087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CREATE TABLE "</a:t>
            </a:r>
            <a:r>
              <a:rPr b="1" lang="en-US" sz="1700">
                <a:solidFill>
                  <a:srgbClr val="1155CC"/>
                </a:solidFill>
              </a:rPr>
              <a:t>CLASS_ATTACH</a:t>
            </a:r>
            <a:r>
              <a:rPr b="1" lang="en-US" sz="1800">
                <a:solidFill>
                  <a:srgbClr val="1155CC"/>
                </a:solidFill>
              </a:rPr>
              <a:t>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(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"UUID"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200</a:t>
            </a:r>
            <a:r>
              <a:rPr b="1" lang="en-US" sz="1800"/>
              <a:t>) 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"CLASS_CODE"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 </a:t>
            </a:r>
            <a:r>
              <a:rPr b="1" lang="en-US" sz="1800"/>
              <a:t>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"FILENAME"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1000</a:t>
            </a:r>
            <a:r>
              <a:rPr b="1" lang="en-US" sz="1800"/>
              <a:t>),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"UPLOADPATH"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300</a:t>
            </a:r>
            <a:r>
              <a:rPr b="1" lang="en-US" sz="1800"/>
              <a:t>) 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"FILETYPE"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/>
              <a:t>)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"ENTER" 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"UPDATEDATE" 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</a:rPr>
              <a:t>CONSTRAINT </a:t>
            </a:r>
            <a:r>
              <a:rPr b="1" lang="en-US" sz="1800"/>
              <a:t>"PK_CLASS_ATTACH" </a:t>
            </a:r>
            <a:r>
              <a:rPr b="1" lang="en-US" sz="1800">
                <a:solidFill>
                  <a:srgbClr val="FF9900"/>
                </a:solidFill>
              </a:rPr>
              <a:t>PRIMARY KEY </a:t>
            </a:r>
            <a:r>
              <a:rPr b="1" lang="en-US" sz="1800"/>
              <a:t>("UUID")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40" name="Google Shape;340;g13e375ad9aa_4_9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CLASS_ATTACH</a:t>
            </a:r>
            <a:endParaRPr b="1" sz="1700"/>
          </a:p>
        </p:txBody>
      </p:sp>
      <p:sp>
        <p:nvSpPr>
          <p:cNvPr id="341" name="Google Shape;341;g13e375ad9aa_4_95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13e375ad9aa_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417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3e375ad9aa_7_0"/>
          <p:cNvSpPr/>
          <p:nvPr/>
        </p:nvSpPr>
        <p:spPr>
          <a:xfrm>
            <a:off x="301963" y="2240675"/>
            <a:ext cx="1947600" cy="81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지도교</a:t>
            </a:r>
            <a:r>
              <a:rPr b="1" lang="en-US" sz="1500"/>
              <a:t>사 및 팀원소개</a:t>
            </a:r>
            <a:endParaRPr b="1" sz="1500"/>
          </a:p>
        </p:txBody>
      </p:sp>
      <p:sp>
        <p:nvSpPr>
          <p:cNvPr id="93" name="Google Shape;93;g13e375ad9aa_7_0"/>
          <p:cNvSpPr txBox="1"/>
          <p:nvPr/>
        </p:nvSpPr>
        <p:spPr>
          <a:xfrm>
            <a:off x="0" y="-44175"/>
            <a:ext cx="2435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D2B2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목차</a:t>
            </a:r>
            <a:endParaRPr sz="2700">
              <a:solidFill>
                <a:srgbClr val="2D2B2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g13e375ad9aa_7_0"/>
          <p:cNvSpPr/>
          <p:nvPr/>
        </p:nvSpPr>
        <p:spPr>
          <a:xfrm>
            <a:off x="2505702" y="2240675"/>
            <a:ext cx="1947600" cy="81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project 목적 및 주제 선정 이유</a:t>
            </a:r>
            <a:endParaRPr b="1" sz="1500"/>
          </a:p>
        </p:txBody>
      </p:sp>
      <p:sp>
        <p:nvSpPr>
          <p:cNvPr id="95" name="Google Shape;95;g13e375ad9aa_7_0"/>
          <p:cNvSpPr/>
          <p:nvPr/>
        </p:nvSpPr>
        <p:spPr>
          <a:xfrm>
            <a:off x="4720131" y="2240675"/>
            <a:ext cx="1947600" cy="81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project 일정</a:t>
            </a:r>
            <a:endParaRPr b="1" sz="1500"/>
          </a:p>
        </p:txBody>
      </p:sp>
      <p:sp>
        <p:nvSpPr>
          <p:cNvPr id="96" name="Google Shape;96;g13e375ad9aa_7_0"/>
          <p:cNvSpPr/>
          <p:nvPr/>
        </p:nvSpPr>
        <p:spPr>
          <a:xfrm>
            <a:off x="6963496" y="2240675"/>
            <a:ext cx="1947600" cy="81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Project 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기반 기술</a:t>
            </a:r>
            <a:endParaRPr b="1" sz="1500"/>
          </a:p>
        </p:txBody>
      </p:sp>
      <p:sp>
        <p:nvSpPr>
          <p:cNvPr id="97" name="Google Shape;97;g13e375ad9aa_7_0"/>
          <p:cNvSpPr/>
          <p:nvPr/>
        </p:nvSpPr>
        <p:spPr>
          <a:xfrm>
            <a:off x="9206862" y="2240675"/>
            <a:ext cx="1947600" cy="81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Project 개발 환경 및 이용 기술</a:t>
            </a:r>
            <a:endParaRPr b="1" sz="1500"/>
          </a:p>
        </p:txBody>
      </p:sp>
      <p:sp>
        <p:nvSpPr>
          <p:cNvPr id="98" name="Google Shape;98;g13e375ad9aa_7_0"/>
          <p:cNvSpPr/>
          <p:nvPr/>
        </p:nvSpPr>
        <p:spPr>
          <a:xfrm>
            <a:off x="2458753" y="4236066"/>
            <a:ext cx="1947600" cy="81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프로세스 다이어그램</a:t>
            </a:r>
            <a:endParaRPr b="1" sz="1500"/>
          </a:p>
        </p:txBody>
      </p:sp>
      <p:sp>
        <p:nvSpPr>
          <p:cNvPr id="99" name="Google Shape;99;g13e375ad9aa_7_0"/>
          <p:cNvSpPr/>
          <p:nvPr/>
        </p:nvSpPr>
        <p:spPr>
          <a:xfrm>
            <a:off x="4709404" y="4238242"/>
            <a:ext cx="1947600" cy="81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실행화면</a:t>
            </a:r>
            <a:endParaRPr b="1" sz="1500"/>
          </a:p>
        </p:txBody>
      </p:sp>
      <p:sp>
        <p:nvSpPr>
          <p:cNvPr id="100" name="Google Shape;100;g13e375ad9aa_7_0"/>
          <p:cNvSpPr/>
          <p:nvPr/>
        </p:nvSpPr>
        <p:spPr>
          <a:xfrm>
            <a:off x="6915935" y="4238242"/>
            <a:ext cx="1947600" cy="81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프로젝트 구현</a:t>
            </a:r>
            <a:endParaRPr b="1" sz="1500"/>
          </a:p>
        </p:txBody>
      </p:sp>
      <p:sp>
        <p:nvSpPr>
          <p:cNvPr id="101" name="Google Shape;101;g13e375ad9aa_7_0"/>
          <p:cNvSpPr/>
          <p:nvPr/>
        </p:nvSpPr>
        <p:spPr>
          <a:xfrm>
            <a:off x="9122454" y="4238258"/>
            <a:ext cx="1947600" cy="81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프로젝트 후기</a:t>
            </a:r>
            <a:endParaRPr b="1" sz="1500"/>
          </a:p>
        </p:txBody>
      </p:sp>
      <p:sp>
        <p:nvSpPr>
          <p:cNvPr id="102" name="Google Shape;102;g13e375ad9aa_7_0"/>
          <p:cNvSpPr/>
          <p:nvPr/>
        </p:nvSpPr>
        <p:spPr>
          <a:xfrm>
            <a:off x="301950" y="4236082"/>
            <a:ext cx="1947600" cy="81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DBMS 설계</a:t>
            </a:r>
            <a:endParaRPr b="1" sz="1500"/>
          </a:p>
        </p:txBody>
      </p:sp>
      <p:sp>
        <p:nvSpPr>
          <p:cNvPr id="103" name="Google Shape;103;g13e375ad9aa_7_0"/>
          <p:cNvSpPr/>
          <p:nvPr/>
        </p:nvSpPr>
        <p:spPr>
          <a:xfrm>
            <a:off x="2213648" y="2531950"/>
            <a:ext cx="3210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3e375ad9aa_7_0"/>
          <p:cNvSpPr/>
          <p:nvPr/>
        </p:nvSpPr>
        <p:spPr>
          <a:xfrm>
            <a:off x="4446028" y="2525375"/>
            <a:ext cx="3210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3e375ad9aa_7_0"/>
          <p:cNvSpPr/>
          <p:nvPr/>
        </p:nvSpPr>
        <p:spPr>
          <a:xfrm>
            <a:off x="6655115" y="2525375"/>
            <a:ext cx="3210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3e375ad9aa_7_0"/>
          <p:cNvSpPr/>
          <p:nvPr/>
        </p:nvSpPr>
        <p:spPr>
          <a:xfrm>
            <a:off x="8911090" y="2531950"/>
            <a:ext cx="3210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3e375ad9aa_7_0"/>
          <p:cNvSpPr/>
          <p:nvPr/>
        </p:nvSpPr>
        <p:spPr>
          <a:xfrm>
            <a:off x="2195095" y="4578375"/>
            <a:ext cx="3210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3e375ad9aa_7_0"/>
          <p:cNvSpPr/>
          <p:nvPr/>
        </p:nvSpPr>
        <p:spPr>
          <a:xfrm>
            <a:off x="4405738" y="4550063"/>
            <a:ext cx="3210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3e375ad9aa_7_0"/>
          <p:cNvSpPr/>
          <p:nvPr/>
        </p:nvSpPr>
        <p:spPr>
          <a:xfrm>
            <a:off x="6636562" y="4560932"/>
            <a:ext cx="3210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e375ad9aa_7_0"/>
          <p:cNvSpPr/>
          <p:nvPr/>
        </p:nvSpPr>
        <p:spPr>
          <a:xfrm>
            <a:off x="8838074" y="4545770"/>
            <a:ext cx="3210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3e375ad9aa_7_0"/>
          <p:cNvSpPr txBox="1"/>
          <p:nvPr/>
        </p:nvSpPr>
        <p:spPr>
          <a:xfrm>
            <a:off x="493101" y="1874125"/>
            <a:ext cx="12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Part1</a:t>
            </a:r>
            <a:endParaRPr b="1" sz="1700"/>
          </a:p>
        </p:txBody>
      </p:sp>
      <p:sp>
        <p:nvSpPr>
          <p:cNvPr id="112" name="Google Shape;112;g13e375ad9aa_7_0"/>
          <p:cNvSpPr txBox="1"/>
          <p:nvPr/>
        </p:nvSpPr>
        <p:spPr>
          <a:xfrm>
            <a:off x="2728297" y="1874125"/>
            <a:ext cx="8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Part</a:t>
            </a:r>
            <a:r>
              <a:rPr b="1" lang="en-US" sz="1700"/>
              <a:t>2</a:t>
            </a:r>
            <a:endParaRPr b="1" sz="1700"/>
          </a:p>
        </p:txBody>
      </p:sp>
      <p:sp>
        <p:nvSpPr>
          <p:cNvPr id="113" name="Google Shape;113;g13e375ad9aa_7_0"/>
          <p:cNvSpPr txBox="1"/>
          <p:nvPr/>
        </p:nvSpPr>
        <p:spPr>
          <a:xfrm>
            <a:off x="4941761" y="1874125"/>
            <a:ext cx="8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Part3</a:t>
            </a:r>
            <a:endParaRPr b="1" sz="1700"/>
          </a:p>
        </p:txBody>
      </p:sp>
      <p:sp>
        <p:nvSpPr>
          <p:cNvPr id="114" name="Google Shape;114;g13e375ad9aa_7_0"/>
          <p:cNvSpPr txBox="1"/>
          <p:nvPr/>
        </p:nvSpPr>
        <p:spPr>
          <a:xfrm>
            <a:off x="7155211" y="1874125"/>
            <a:ext cx="8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Part4</a:t>
            </a:r>
            <a:endParaRPr b="1" sz="1700"/>
          </a:p>
        </p:txBody>
      </p:sp>
      <p:sp>
        <p:nvSpPr>
          <p:cNvPr id="115" name="Google Shape;115;g13e375ad9aa_7_0"/>
          <p:cNvSpPr txBox="1"/>
          <p:nvPr/>
        </p:nvSpPr>
        <p:spPr>
          <a:xfrm>
            <a:off x="9437836" y="1874125"/>
            <a:ext cx="8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Part5</a:t>
            </a:r>
            <a:endParaRPr b="1" sz="1700"/>
          </a:p>
        </p:txBody>
      </p:sp>
      <p:sp>
        <p:nvSpPr>
          <p:cNvPr id="116" name="Google Shape;116;g13e375ad9aa_7_0"/>
          <p:cNvSpPr txBox="1"/>
          <p:nvPr/>
        </p:nvSpPr>
        <p:spPr>
          <a:xfrm>
            <a:off x="493111" y="3884250"/>
            <a:ext cx="8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Part6</a:t>
            </a:r>
            <a:endParaRPr b="1" sz="1700"/>
          </a:p>
        </p:txBody>
      </p:sp>
      <p:sp>
        <p:nvSpPr>
          <p:cNvPr id="117" name="Google Shape;117;g13e375ad9aa_7_0"/>
          <p:cNvSpPr txBox="1"/>
          <p:nvPr/>
        </p:nvSpPr>
        <p:spPr>
          <a:xfrm>
            <a:off x="2667061" y="3884250"/>
            <a:ext cx="8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Part7</a:t>
            </a:r>
            <a:endParaRPr b="1" sz="1700"/>
          </a:p>
        </p:txBody>
      </p:sp>
      <p:sp>
        <p:nvSpPr>
          <p:cNvPr id="118" name="Google Shape;118;g13e375ad9aa_7_0"/>
          <p:cNvSpPr txBox="1"/>
          <p:nvPr/>
        </p:nvSpPr>
        <p:spPr>
          <a:xfrm>
            <a:off x="4941761" y="3884250"/>
            <a:ext cx="8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Part8</a:t>
            </a:r>
            <a:endParaRPr b="1" sz="1700"/>
          </a:p>
        </p:txBody>
      </p:sp>
      <p:sp>
        <p:nvSpPr>
          <p:cNvPr id="119" name="Google Shape;119;g13e375ad9aa_7_0"/>
          <p:cNvSpPr txBox="1"/>
          <p:nvPr/>
        </p:nvSpPr>
        <p:spPr>
          <a:xfrm>
            <a:off x="7104836" y="3884250"/>
            <a:ext cx="8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Part9</a:t>
            </a:r>
            <a:endParaRPr b="1" sz="1700"/>
          </a:p>
        </p:txBody>
      </p:sp>
      <p:sp>
        <p:nvSpPr>
          <p:cNvPr id="120" name="Google Shape;120;g13e375ad9aa_7_0"/>
          <p:cNvSpPr txBox="1"/>
          <p:nvPr/>
        </p:nvSpPr>
        <p:spPr>
          <a:xfrm>
            <a:off x="9333136" y="3884250"/>
            <a:ext cx="8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Part10</a:t>
            </a:r>
            <a:endParaRPr b="1"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e375ad9aa_9_0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347" name="Google Shape;347;g13e375ad9aa_9_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8" name="Google Shape;348;g13e375ad9aa_9_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g13e375ad9aa_9_0"/>
          <p:cNvSpPr txBox="1"/>
          <p:nvPr/>
        </p:nvSpPr>
        <p:spPr>
          <a:xfrm>
            <a:off x="876300" y="1847850"/>
            <a:ext cx="8087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CREATE TABLE "</a:t>
            </a:r>
            <a:r>
              <a:rPr b="1" lang="en-US" sz="1700">
                <a:solidFill>
                  <a:srgbClr val="1155CC"/>
                </a:solidFill>
              </a:rPr>
              <a:t>INQUERY_REPLY</a:t>
            </a:r>
            <a:r>
              <a:rPr b="1" lang="en-US" sz="1800">
                <a:solidFill>
                  <a:srgbClr val="1155CC"/>
                </a:solidFill>
              </a:rPr>
              <a:t>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(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"IR_CODE"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1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/>
              <a:t>)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"OI_CODE"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1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>
                <a:solidFill>
                  <a:schemeClr val="dk1"/>
                </a:solidFill>
              </a:rPr>
              <a:t>) </a:t>
            </a:r>
            <a:r>
              <a:rPr b="1" lang="en-US" sz="1800"/>
              <a:t>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"ADMIN_ID"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/>
              <a:t>)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"STU_ID"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/>
              <a:t>)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"NAME"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/>
              <a:t>),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"IR_CONTENT"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1000</a:t>
            </a:r>
            <a:r>
              <a:rPr b="1" lang="en-US" sz="1800"/>
              <a:t>) 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r>
              <a:rPr b="1" lang="en-US" sz="1800"/>
              <a:t>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"ENTER" 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"UPDATEDATE" 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</a:rPr>
              <a:t>CONSTRAINT </a:t>
            </a:r>
            <a:r>
              <a:rPr b="1" lang="en-US" sz="1800"/>
              <a:t>"PK_INQUERY_REPLY" </a:t>
            </a:r>
            <a:r>
              <a:rPr b="1" lang="en-US" sz="1800">
                <a:solidFill>
                  <a:srgbClr val="FF9900"/>
                </a:solidFill>
              </a:rPr>
              <a:t>PRIMARY KEY </a:t>
            </a:r>
            <a:r>
              <a:rPr b="1" lang="en-US" sz="1800"/>
              <a:t>("IR_CODE")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0" name="Google Shape;350;g13e375ad9aa_9_0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INQUERY_REPLY</a:t>
            </a:r>
            <a:endParaRPr b="1" sz="1700"/>
          </a:p>
        </p:txBody>
      </p:sp>
      <p:sp>
        <p:nvSpPr>
          <p:cNvPr id="351" name="Google Shape;351;g13e375ad9aa_9_0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e375ad9aa_9_9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357" name="Google Shape;357;g13e375ad9aa_9_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8" name="Google Shape;358;g13e375ad9aa_9_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Google Shape;359;g13e375ad9aa_9_9"/>
          <p:cNvSpPr txBox="1"/>
          <p:nvPr/>
        </p:nvSpPr>
        <p:spPr>
          <a:xfrm>
            <a:off x="876300" y="1847850"/>
            <a:ext cx="8087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CREATE TABLE "</a:t>
            </a:r>
            <a:r>
              <a:rPr b="1" lang="en-US" sz="1700">
                <a:solidFill>
                  <a:srgbClr val="1155CC"/>
                </a:solidFill>
              </a:rPr>
              <a:t>LEV</a:t>
            </a:r>
            <a:r>
              <a:rPr b="1" lang="en-US" sz="1800">
                <a:solidFill>
                  <a:srgbClr val="1155CC"/>
                </a:solidFill>
              </a:rPr>
              <a:t>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(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"ADMIN_CODE"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/>
              <a:t>)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"ADMIN_NAME"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3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>
                <a:solidFill>
                  <a:schemeClr val="dk1"/>
                </a:solidFill>
              </a:rPr>
              <a:t>) </a:t>
            </a:r>
            <a:r>
              <a:rPr b="1" lang="en-US" sz="1800"/>
              <a:t>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"ENTER" 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"UPDATEDATE" 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,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</a:rPr>
              <a:t>CONSTRAINT </a:t>
            </a:r>
            <a:r>
              <a:rPr b="1" lang="en-US" sz="1800"/>
              <a:t>"PK_LEV" </a:t>
            </a:r>
            <a:r>
              <a:rPr b="1" lang="en-US" sz="1800">
                <a:solidFill>
                  <a:srgbClr val="FF9900"/>
                </a:solidFill>
              </a:rPr>
              <a:t>PRIMARY KEY </a:t>
            </a:r>
            <a:r>
              <a:rPr b="1" lang="en-US" sz="1800"/>
              <a:t>("ADMIN_CODE")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60" name="Google Shape;360;g13e375ad9aa_9_9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LEV</a:t>
            </a:r>
            <a:endParaRPr b="1" sz="1700"/>
          </a:p>
        </p:txBody>
      </p:sp>
      <p:sp>
        <p:nvSpPr>
          <p:cNvPr id="361" name="Google Shape;361;g13e375ad9aa_9_9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e375ad9aa_9_19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367" name="Google Shape;367;g13e375ad9aa_9_1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" name="Google Shape;368;g13e375ad9aa_9_1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g13e375ad9aa_9_19"/>
          <p:cNvSpPr txBox="1"/>
          <p:nvPr/>
        </p:nvSpPr>
        <p:spPr>
          <a:xfrm>
            <a:off x="876300" y="1624275"/>
            <a:ext cx="8087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 CREATE TABLE "NOTICE"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(	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"NOTICE_CODE"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	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"ADMIN_ID"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rgbClr val="FF9900"/>
                </a:solidFill>
              </a:rPr>
              <a:t> </a:t>
            </a:r>
            <a:r>
              <a:rPr b="1" lang="en-US" sz="1800"/>
              <a:t>	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"TITLE"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>
                <a:solidFill>
                  <a:schemeClr val="dk1"/>
                </a:solidFill>
              </a:rPr>
              <a:t>) </a:t>
            </a:r>
            <a:r>
              <a:rPr b="1" lang="en-US" sz="1800"/>
              <a:t>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</a:t>
            </a:r>
            <a:r>
              <a:rPr b="1" lang="en-US" sz="1800"/>
              <a:t>"CONTENT"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1000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rgbClr val="FF9900"/>
                </a:solidFill>
              </a:rPr>
              <a:t> </a:t>
            </a:r>
            <a:r>
              <a:rPr b="1" lang="en-US" sz="1800"/>
              <a:t>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"STATUS"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DEFAULT 'Y'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"VIEWS" 			</a:t>
            </a:r>
            <a:r>
              <a:rPr b="1" lang="en-US" sz="1800">
                <a:solidFill>
                  <a:srgbClr val="FF9900"/>
                </a:solidFill>
              </a:rPr>
              <a:t>NUMBER</a:t>
            </a:r>
            <a:r>
              <a:rPr b="1" lang="en-US" sz="1800">
                <a:solidFill>
                  <a:srgbClr val="FF9900"/>
                </a:solidFill>
              </a:rPr>
              <a:t> </a:t>
            </a:r>
            <a:r>
              <a:rPr b="1" lang="en-US" sz="1800"/>
              <a:t>		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"ENTER" 			</a:t>
            </a:r>
            <a:r>
              <a:rPr b="1" lang="en-US" sz="1800">
                <a:solidFill>
                  <a:srgbClr val="FF9900"/>
                </a:solidFill>
              </a:rPr>
              <a:t>DATE </a:t>
            </a:r>
            <a:r>
              <a:rPr b="1" lang="en-US" sz="1800">
                <a:solidFill>
                  <a:schemeClr val="dk1"/>
                </a:solidFill>
              </a:rPr>
              <a:t>DEFAULT </a:t>
            </a:r>
            <a:r>
              <a:rPr b="1" lang="en-US" sz="1800">
                <a:solidFill>
                  <a:srgbClr val="FF9900"/>
                </a:solidFill>
              </a:rPr>
              <a:t>sysdate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"UPDATEDATE" 		</a:t>
            </a:r>
            <a:r>
              <a:rPr b="1" lang="en-US" sz="1800">
                <a:solidFill>
                  <a:srgbClr val="FF9900"/>
                </a:solidFill>
              </a:rPr>
              <a:t>DATE </a:t>
            </a:r>
            <a:r>
              <a:rPr b="1" lang="en-US" sz="1800">
                <a:solidFill>
                  <a:schemeClr val="dk1"/>
                </a:solidFill>
              </a:rPr>
              <a:t>DEFAULT </a:t>
            </a:r>
            <a:r>
              <a:rPr b="1" lang="en-US" sz="1800">
                <a:solidFill>
                  <a:srgbClr val="FF9900"/>
                </a:solidFill>
              </a:rPr>
              <a:t>sysdate</a:t>
            </a:r>
            <a:r>
              <a:rPr b="1" lang="en-US" sz="1800">
                <a:solidFill>
                  <a:schemeClr val="dk1"/>
                </a:solidFill>
              </a:rPr>
              <a:t>,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 </a:t>
            </a:r>
            <a:r>
              <a:rPr b="1" lang="en-US" sz="1800">
                <a:solidFill>
                  <a:srgbClr val="FF9900"/>
                </a:solidFill>
              </a:rPr>
              <a:t>CONSTRAINT</a:t>
            </a:r>
            <a:r>
              <a:rPr b="1" lang="en-US" sz="1800"/>
              <a:t> "PK_NOTICE" </a:t>
            </a:r>
            <a:r>
              <a:rPr b="1" lang="en-US" sz="1800">
                <a:solidFill>
                  <a:srgbClr val="FF9900"/>
                </a:solidFill>
              </a:rPr>
              <a:t>PRIMARY KEY</a:t>
            </a:r>
            <a:r>
              <a:rPr b="1" lang="en-US" sz="1800"/>
              <a:t> ("NOTICE_CODE")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70" name="Google Shape;370;g13e375ad9aa_9_19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NOTICE</a:t>
            </a:r>
            <a:endParaRPr b="1" sz="1700"/>
          </a:p>
        </p:txBody>
      </p:sp>
      <p:sp>
        <p:nvSpPr>
          <p:cNvPr id="371" name="Google Shape;371;g13e375ad9aa_9_19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e375ad9aa_9_37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377" name="Google Shape;377;g13e375ad9aa_9_37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g13e375ad9aa_9_37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g13e375ad9aa_9_37"/>
          <p:cNvSpPr txBox="1"/>
          <p:nvPr/>
        </p:nvSpPr>
        <p:spPr>
          <a:xfrm>
            <a:off x="871950" y="1274175"/>
            <a:ext cx="104481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 CREATE TABLE "ONLINE_INQUERY"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(	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"OI_CODE"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"CLASS_CODE"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"STU_ID"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"NAME"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"CONTEACT_DETAIL"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40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 </a:t>
            </a:r>
            <a:r>
              <a:rPr b="1" lang="en-US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"CONTENT"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1000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"OI_STATUS"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</a:t>
            </a:r>
            <a:r>
              <a:rPr b="1" lang="en-US" sz="1800"/>
              <a:t>"BRANCH_CODE"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"COURSE_CODE"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,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"ENTER" 				</a:t>
            </a:r>
            <a:r>
              <a:rPr b="1" lang="en-US" sz="1800">
                <a:solidFill>
                  <a:srgbClr val="FF9900"/>
                </a:solidFill>
              </a:rPr>
              <a:t>DATE </a:t>
            </a:r>
            <a:r>
              <a:rPr b="1" lang="en-US" sz="1800">
                <a:solidFill>
                  <a:schemeClr val="dk1"/>
                </a:solidFill>
              </a:rPr>
              <a:t>DEFAULT </a:t>
            </a:r>
            <a:r>
              <a:rPr b="1" lang="en-US" sz="1800">
                <a:solidFill>
                  <a:srgbClr val="FF9900"/>
                </a:solidFill>
              </a:rPr>
              <a:t>sysdate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"UPDATEDATE" 			</a:t>
            </a:r>
            <a:r>
              <a:rPr b="1" lang="en-US" sz="1800">
                <a:solidFill>
                  <a:srgbClr val="FF9900"/>
                </a:solidFill>
              </a:rPr>
              <a:t>DATE </a:t>
            </a:r>
            <a:r>
              <a:rPr b="1" lang="en-US" sz="1800">
                <a:solidFill>
                  <a:schemeClr val="dk1"/>
                </a:solidFill>
              </a:rPr>
              <a:t>DEFAULT </a:t>
            </a:r>
            <a:r>
              <a:rPr b="1" lang="en-US" sz="1800">
                <a:solidFill>
                  <a:srgbClr val="FF9900"/>
                </a:solidFill>
              </a:rPr>
              <a:t>sysdate</a:t>
            </a:r>
            <a:r>
              <a:rPr b="1" lang="en-US" sz="1800">
                <a:solidFill>
                  <a:schemeClr val="dk1"/>
                </a:solidFill>
              </a:rPr>
              <a:t>, 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"CLASS_CODE"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 </a:t>
            </a:r>
            <a:r>
              <a:rPr b="1" lang="en-US" sz="1800">
                <a:solidFill>
                  <a:srgbClr val="FF9900"/>
                </a:solidFill>
              </a:rPr>
              <a:t>CONSTRAINT</a:t>
            </a:r>
            <a:r>
              <a:rPr b="1" lang="en-US" sz="1800"/>
              <a:t> "PK_ONLINE_INQUERY" </a:t>
            </a:r>
            <a:r>
              <a:rPr b="1" lang="en-US" sz="1800">
                <a:solidFill>
                  <a:srgbClr val="FF9900"/>
                </a:solidFill>
              </a:rPr>
              <a:t>PRIMARY KEY</a:t>
            </a:r>
            <a:r>
              <a:rPr b="1" lang="en-US" sz="1800"/>
              <a:t> ("OI_CODE")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80" name="Google Shape;380;g13e375ad9aa_9_37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ONLINE_INQUERY</a:t>
            </a:r>
            <a:endParaRPr b="1" sz="1700"/>
          </a:p>
        </p:txBody>
      </p:sp>
      <p:sp>
        <p:nvSpPr>
          <p:cNvPr id="381" name="Google Shape;381;g13e375ad9aa_9_37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e375ad9aa_9_46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387" name="Google Shape;387;g13e375ad9aa_9_4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8" name="Google Shape;388;g13e375ad9aa_9_4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9" name="Google Shape;389;g13e375ad9aa_9_46"/>
          <p:cNvSpPr txBox="1"/>
          <p:nvPr/>
        </p:nvSpPr>
        <p:spPr>
          <a:xfrm>
            <a:off x="871950" y="1274175"/>
            <a:ext cx="104481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 CREATE TABLE "QUESTION"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(	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"QUE_CODE"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	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"STU_ID"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	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"CLASS_CODE"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 	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"TITLE"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"CONTENT"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1000</a:t>
            </a:r>
            <a:r>
              <a:rPr b="1" lang="en-US" sz="1800">
                <a:solidFill>
                  <a:schemeClr val="dk1"/>
                </a:solidFill>
              </a:rPr>
              <a:t>)</a:t>
            </a:r>
            <a:r>
              <a:rPr b="1" lang="en-US" sz="1800"/>
              <a:t>,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</a:t>
            </a:r>
            <a:r>
              <a:rPr b="1" lang="en-US" sz="1800"/>
              <a:t>"VIEWS" 				</a:t>
            </a:r>
            <a:r>
              <a:rPr b="1" lang="en-US" sz="1800">
                <a:solidFill>
                  <a:srgbClr val="FF9900"/>
                </a:solidFill>
              </a:rPr>
              <a:t>NUMBER</a:t>
            </a:r>
            <a:r>
              <a:rPr b="1" lang="en-US" sz="1800">
                <a:solidFill>
                  <a:schemeClr val="dk1"/>
                </a:solidFill>
              </a:rPr>
              <a:t> DEFAULT 0</a:t>
            </a:r>
            <a:r>
              <a:rPr b="1" lang="en-US" sz="1800"/>
              <a:t>,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"REPLYCNT" 			</a:t>
            </a:r>
            <a:r>
              <a:rPr b="1" lang="en-US" sz="1800">
                <a:solidFill>
                  <a:srgbClr val="FF9900"/>
                </a:solidFill>
              </a:rPr>
              <a:t>NUMBER</a:t>
            </a:r>
            <a:r>
              <a:rPr b="1" lang="en-US" sz="1800">
                <a:solidFill>
                  <a:schemeClr val="dk1"/>
                </a:solidFill>
              </a:rPr>
              <a:t> DEFAULT 0</a:t>
            </a:r>
            <a:r>
              <a:rPr b="1" lang="en-US" sz="1800"/>
              <a:t>,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"STATUS"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chemeClr val="dk1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</a:t>
            </a:r>
            <a:r>
              <a:rPr b="1" lang="en-US" sz="1800">
                <a:solidFill>
                  <a:srgbClr val="FF9900"/>
                </a:solidFill>
              </a:rPr>
              <a:t>0</a:t>
            </a:r>
            <a:r>
              <a:rPr b="1" lang="en-US" sz="1800">
                <a:solidFill>
                  <a:schemeClr val="dk1"/>
                </a:solidFill>
              </a:rPr>
              <a:t>) DEFAULT ‘Y’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"ENTER" 				</a:t>
            </a:r>
            <a:r>
              <a:rPr b="1" lang="en-US" sz="1800">
                <a:solidFill>
                  <a:srgbClr val="FF9900"/>
                </a:solidFill>
              </a:rPr>
              <a:t>DATE </a:t>
            </a:r>
            <a:r>
              <a:rPr b="1" lang="en-US" sz="1800">
                <a:solidFill>
                  <a:schemeClr val="dk1"/>
                </a:solidFill>
              </a:rPr>
              <a:t>DEFAULT </a:t>
            </a:r>
            <a:r>
              <a:rPr b="1" lang="en-US" sz="1800">
                <a:solidFill>
                  <a:srgbClr val="FF9900"/>
                </a:solidFill>
              </a:rPr>
              <a:t>sysdate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"UPDATEDATE" 			</a:t>
            </a:r>
            <a:r>
              <a:rPr b="1" lang="en-US" sz="1800">
                <a:solidFill>
                  <a:srgbClr val="FF9900"/>
                </a:solidFill>
              </a:rPr>
              <a:t>DATE </a:t>
            </a:r>
            <a:r>
              <a:rPr b="1" lang="en-US" sz="1800">
                <a:solidFill>
                  <a:schemeClr val="dk1"/>
                </a:solidFill>
              </a:rPr>
              <a:t>DEFAULT </a:t>
            </a:r>
            <a:r>
              <a:rPr b="1" lang="en-US" sz="1800">
                <a:solidFill>
                  <a:srgbClr val="FF9900"/>
                </a:solidFill>
              </a:rPr>
              <a:t>sysdate</a:t>
            </a:r>
            <a:r>
              <a:rPr b="1" lang="en-US" sz="1800">
                <a:solidFill>
                  <a:schemeClr val="dk1"/>
                </a:solidFill>
              </a:rPr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 </a:t>
            </a:r>
            <a:r>
              <a:rPr b="1" lang="en-US" sz="1800">
                <a:solidFill>
                  <a:srgbClr val="FF9900"/>
                </a:solidFill>
              </a:rPr>
              <a:t>CONSTRAINT</a:t>
            </a:r>
            <a:r>
              <a:rPr b="1" lang="en-US" sz="1800"/>
              <a:t> "PK_QUESTION" </a:t>
            </a:r>
            <a:r>
              <a:rPr b="1" lang="en-US" sz="1800">
                <a:solidFill>
                  <a:srgbClr val="FF9900"/>
                </a:solidFill>
              </a:rPr>
              <a:t>PRIMARY KEY</a:t>
            </a:r>
            <a:r>
              <a:rPr b="1" lang="en-US" sz="1800"/>
              <a:t> ("QUE_CODE")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90" name="Google Shape;390;g13e375ad9aa_9_46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QUESTION</a:t>
            </a:r>
            <a:endParaRPr b="1" sz="1700"/>
          </a:p>
        </p:txBody>
      </p:sp>
      <p:sp>
        <p:nvSpPr>
          <p:cNvPr id="391" name="Google Shape;391;g13e375ad9aa_9_46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e375ad9aa_4_151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397" name="Google Shape;397;g13e375ad9aa_4_151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8" name="Google Shape;398;g13e375ad9aa_4_151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g13e375ad9aa_4_151"/>
          <p:cNvSpPr txBox="1"/>
          <p:nvPr/>
        </p:nvSpPr>
        <p:spPr>
          <a:xfrm>
            <a:off x="876300" y="1847850"/>
            <a:ext cx="8087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CREATE TABLE "</a:t>
            </a:r>
            <a:r>
              <a:rPr b="1" lang="en-US" sz="1800">
                <a:solidFill>
                  <a:srgbClr val="1155CC"/>
                </a:solidFill>
              </a:rPr>
              <a:t>QUESTION_ATTACH</a:t>
            </a:r>
            <a:r>
              <a:rPr b="1" lang="en-US" sz="1800">
                <a:solidFill>
                  <a:srgbClr val="1155CC"/>
                </a:solidFill>
              </a:rPr>
              <a:t>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(	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"UUID"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200</a:t>
            </a:r>
            <a:r>
              <a:rPr b="1" lang="en-US" sz="1800"/>
              <a:t>) 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"QUE_CODE"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/>
              <a:t>)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"FILENAME"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/>
              <a:t>)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"UPLOADPATH"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300</a:t>
            </a:r>
            <a:r>
              <a:rPr b="1" lang="en-US" sz="1800"/>
              <a:t>) 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"FILETYPE"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/>
              <a:t>),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"ENTER" DATE,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"UPDATEDATE" DATE,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 </a:t>
            </a:r>
            <a:r>
              <a:rPr b="1" lang="en-US" sz="1800">
                <a:solidFill>
                  <a:srgbClr val="FF9900"/>
                </a:solidFill>
              </a:rPr>
              <a:t>CONSTRAINT </a:t>
            </a:r>
            <a:r>
              <a:rPr b="1" lang="en-US" sz="1800"/>
              <a:t>"PK_QUESTION_ATTACH" </a:t>
            </a:r>
            <a:r>
              <a:rPr b="1" lang="en-US" sz="1800">
                <a:solidFill>
                  <a:srgbClr val="FF9900"/>
                </a:solidFill>
              </a:rPr>
              <a:t>PRIMARY KEY </a:t>
            </a:r>
            <a:r>
              <a:rPr b="1" lang="en-US" sz="1800"/>
              <a:t>("UUID")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00" name="Google Shape;400;g13e375ad9aa_4_151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</a:t>
            </a:r>
            <a:r>
              <a:rPr b="1" lang="en-US" sz="1700"/>
              <a:t>QUESTION_ATTACH</a:t>
            </a:r>
            <a:endParaRPr b="1" sz="1700"/>
          </a:p>
        </p:txBody>
      </p:sp>
      <p:sp>
        <p:nvSpPr>
          <p:cNvPr id="401" name="Google Shape;401;g13e375ad9aa_4_151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e375ad9aa_4_160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407" name="Google Shape;407;g13e375ad9aa_4_16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8" name="Google Shape;408;g13e375ad9aa_4_16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9" name="Google Shape;409;g13e375ad9aa_4_160"/>
          <p:cNvSpPr txBox="1"/>
          <p:nvPr/>
        </p:nvSpPr>
        <p:spPr>
          <a:xfrm>
            <a:off x="923175" y="1802175"/>
            <a:ext cx="8649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CREATE TABLE "</a:t>
            </a:r>
            <a:r>
              <a:rPr b="1" lang="en-US" sz="1800">
                <a:solidFill>
                  <a:srgbClr val="1155CC"/>
                </a:solidFill>
              </a:rPr>
              <a:t>QUESTION_REPLY</a:t>
            </a:r>
            <a:r>
              <a:rPr b="1" lang="en-US" sz="1800">
                <a:solidFill>
                  <a:srgbClr val="1155CC"/>
                </a:solidFill>
              </a:rPr>
              <a:t>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(	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"QR_CODE"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/>
              <a:t>)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"QUE_CODE"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/>
              <a:t>)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"REPLYER"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/>
              <a:t>)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"QR_CONTENT" 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1000</a:t>
            </a:r>
            <a:r>
              <a:rPr b="1" lang="en-US" sz="1800"/>
              <a:t>),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"ENTER" 		</a:t>
            </a:r>
            <a:r>
              <a:rPr b="1" lang="en-US" sz="1800">
                <a:solidFill>
                  <a:srgbClr val="FF9900"/>
                </a:solidFill>
              </a:rPr>
              <a:t>DATE </a:t>
            </a:r>
            <a:r>
              <a:rPr b="1" lang="en-US" sz="1800"/>
              <a:t>DEFAULT </a:t>
            </a:r>
            <a:r>
              <a:rPr b="1" lang="en-US" sz="1800">
                <a:solidFill>
                  <a:srgbClr val="FF9900"/>
                </a:solidFill>
              </a:rPr>
              <a:t>sysdate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"UPDATEDATE" 	</a:t>
            </a:r>
            <a:r>
              <a:rPr b="1" lang="en-US" sz="1800">
                <a:solidFill>
                  <a:srgbClr val="FF9900"/>
                </a:solidFill>
              </a:rPr>
              <a:t>DATE </a:t>
            </a:r>
            <a:r>
              <a:rPr b="1" lang="en-US" sz="1800"/>
              <a:t>DEFAULT </a:t>
            </a:r>
            <a:r>
              <a:rPr b="1" lang="en-US" sz="1800">
                <a:solidFill>
                  <a:srgbClr val="FF9900"/>
                </a:solidFill>
              </a:rPr>
              <a:t>sysdate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 </a:t>
            </a:r>
            <a:r>
              <a:rPr b="1" lang="en-US" sz="1800">
                <a:solidFill>
                  <a:srgbClr val="FF9900"/>
                </a:solidFill>
              </a:rPr>
              <a:t>CONSTRAINT </a:t>
            </a:r>
            <a:r>
              <a:rPr b="1" lang="en-US" sz="1800"/>
              <a:t>"PK_QUESTION_REPLY" </a:t>
            </a:r>
            <a:r>
              <a:rPr b="1" lang="en-US" sz="1800">
                <a:solidFill>
                  <a:srgbClr val="FF9900"/>
                </a:solidFill>
              </a:rPr>
              <a:t>PRIMARY KEY </a:t>
            </a:r>
            <a:r>
              <a:rPr b="1" lang="en-US" sz="1800"/>
              <a:t>("QR_CODE")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</p:txBody>
      </p:sp>
      <p:sp>
        <p:nvSpPr>
          <p:cNvPr id="410" name="Google Shape;410;g13e375ad9aa_4_160"/>
          <p:cNvSpPr txBox="1"/>
          <p:nvPr/>
        </p:nvSpPr>
        <p:spPr>
          <a:xfrm>
            <a:off x="1371600" y="711200"/>
            <a:ext cx="389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</a:t>
            </a:r>
            <a:r>
              <a:rPr b="1" lang="en-US" sz="1800">
                <a:solidFill>
                  <a:srgbClr val="3C3C3C"/>
                </a:solidFill>
              </a:rPr>
              <a:t>QUESTION_REPLY</a:t>
            </a:r>
            <a:endParaRPr b="1" sz="1700">
              <a:solidFill>
                <a:srgbClr val="3C3C3C"/>
              </a:solidFill>
            </a:endParaRPr>
          </a:p>
        </p:txBody>
      </p:sp>
      <p:sp>
        <p:nvSpPr>
          <p:cNvPr id="411" name="Google Shape;411;g13e375ad9aa_4_160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e375ad9aa_4_169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417" name="Google Shape;417;g13e375ad9aa_4_16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8" name="Google Shape;418;g13e375ad9aa_4_16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g13e375ad9aa_4_169"/>
          <p:cNvSpPr txBox="1"/>
          <p:nvPr/>
        </p:nvSpPr>
        <p:spPr>
          <a:xfrm>
            <a:off x="800100" y="781050"/>
            <a:ext cx="80871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CREATE TABLE "</a:t>
            </a:r>
            <a:r>
              <a:rPr b="1" lang="en-US" sz="1700">
                <a:solidFill>
                  <a:srgbClr val="1155CC"/>
                </a:solidFill>
              </a:rPr>
              <a:t>STUDENT</a:t>
            </a:r>
            <a:r>
              <a:rPr b="1" lang="en-US" sz="1800">
                <a:solidFill>
                  <a:srgbClr val="1155CC"/>
                </a:solidFill>
              </a:rPr>
              <a:t>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   (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"STU_ID"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rgbClr val="3C3C3C"/>
                </a:solidFill>
              </a:rPr>
              <a:t>) 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rgbClr val="3C3C3C"/>
                </a:solidFill>
              </a:rPr>
              <a:t>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"BRANCHCODE"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rgbClr val="3C3C3C"/>
                </a:solidFill>
              </a:rPr>
              <a:t>) DEFAULT '1' 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rgbClr val="3C3C3C"/>
                </a:solidFill>
              </a:rPr>
              <a:t>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"PWD"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rgbClr val="3C3C3C"/>
                </a:solidFill>
              </a:rPr>
              <a:t>) 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rgbClr val="3C3C3C"/>
                </a:solidFill>
              </a:rPr>
              <a:t>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"NAME"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rgbClr val="3C3C3C"/>
                </a:solidFill>
              </a:rPr>
              <a:t>) 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rgbClr val="3C3C3C"/>
                </a:solidFill>
              </a:rPr>
              <a:t>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"ADDRESS"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200</a:t>
            </a:r>
            <a:r>
              <a:rPr b="1" lang="en-US" sz="1800">
                <a:solidFill>
                  <a:srgbClr val="3C3C3C"/>
                </a:solidFill>
              </a:rPr>
              <a:t>) 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rgbClr val="3C3C3C"/>
                </a:solidFill>
              </a:rPr>
              <a:t>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"GENDER"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rgbClr val="3C3C3C"/>
                </a:solidFill>
              </a:rPr>
              <a:t>) DEFAULT '1' 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rgbClr val="3C3C3C"/>
                </a:solidFill>
              </a:rPr>
              <a:t>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"EMAIL"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40</a:t>
            </a:r>
            <a:r>
              <a:rPr b="1" lang="en-US" sz="1800">
                <a:solidFill>
                  <a:srgbClr val="3C3C3C"/>
                </a:solidFill>
              </a:rPr>
              <a:t>),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"PHONE"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rgbClr val="3C3C3C"/>
                </a:solidFill>
              </a:rPr>
              <a:t>) 		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rgbClr val="3C3C3C"/>
                </a:solidFill>
              </a:rPr>
              <a:t>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"AGREE_AD"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>
                <a:solidFill>
                  <a:srgbClr val="3C3C3C"/>
                </a:solidFill>
              </a:rPr>
              <a:t>),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"STATUS"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>
                <a:solidFill>
                  <a:srgbClr val="3C3C3C"/>
                </a:solidFill>
              </a:rPr>
              <a:t>) DEFAULT 'Y' 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>
                <a:solidFill>
                  <a:srgbClr val="3C3C3C"/>
                </a:solidFill>
              </a:rPr>
              <a:t>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"ENTER" 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>
                <a:solidFill>
                  <a:srgbClr val="3C3C3C"/>
                </a:solidFill>
              </a:rPr>
              <a:t>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"UPDATEDATE" 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>
                <a:solidFill>
                  <a:srgbClr val="3C3C3C"/>
                </a:solidFill>
              </a:rPr>
              <a:t>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"ADMIN_CODE"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(20),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"BIRTH"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>
                <a:solidFill>
                  <a:srgbClr val="3C3C3C"/>
                </a:solidFill>
              </a:rPr>
              <a:t>(30),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	 </a:t>
            </a:r>
            <a:r>
              <a:rPr b="1" lang="en-US" sz="1800">
                <a:solidFill>
                  <a:srgbClr val="FF9900"/>
                </a:solidFill>
              </a:rPr>
              <a:t>CONSTRAINT </a:t>
            </a:r>
            <a:r>
              <a:rPr b="1" lang="en-US" sz="1800">
                <a:solidFill>
                  <a:srgbClr val="3C3C3C"/>
                </a:solidFill>
              </a:rPr>
              <a:t>"PK_STUDENT" </a:t>
            </a:r>
            <a:r>
              <a:rPr b="1" lang="en-US" sz="1800">
                <a:solidFill>
                  <a:srgbClr val="FF9900"/>
                </a:solidFill>
              </a:rPr>
              <a:t>PRIMARY KEY </a:t>
            </a:r>
            <a:r>
              <a:rPr b="1" lang="en-US" sz="1800">
                <a:solidFill>
                  <a:srgbClr val="3C3C3C"/>
                </a:solidFill>
              </a:rPr>
              <a:t>("STU_ID")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)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 </a:t>
            </a:r>
            <a:endParaRPr b="1" sz="1800">
              <a:solidFill>
                <a:srgbClr val="3C3C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20" name="Google Shape;420;g13e375ad9aa_4_169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STUDENT</a:t>
            </a:r>
            <a:endParaRPr b="1" sz="1700"/>
          </a:p>
        </p:txBody>
      </p:sp>
      <p:sp>
        <p:nvSpPr>
          <p:cNvPr id="421" name="Google Shape;421;g13e375ad9aa_4_169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e375ad9aa_4_178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427" name="Google Shape;427;g13e375ad9aa_4_178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8" name="Google Shape;428;g13e375ad9aa_4_178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g13e375ad9aa_4_178"/>
          <p:cNvSpPr txBox="1"/>
          <p:nvPr/>
        </p:nvSpPr>
        <p:spPr>
          <a:xfrm>
            <a:off x="876300" y="1847850"/>
            <a:ext cx="8087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CREATE TABLE </a:t>
            </a:r>
            <a:r>
              <a:rPr b="1" lang="en-US" sz="1800">
                <a:solidFill>
                  <a:srgbClr val="1155CC"/>
                </a:solidFill>
              </a:rPr>
              <a:t>"VIDEO" 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</a:t>
            </a:r>
            <a:r>
              <a:rPr b="1" lang="en-US" sz="1800"/>
              <a:t>   (	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"CLASS_CODE"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/>
              <a:t>) 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"MOVIETITLE" 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200</a:t>
            </a:r>
            <a:r>
              <a:rPr b="1" lang="en-US" sz="1800"/>
              <a:t>) 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"ENTER" 	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"UPDATEDATE" 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"VNO" 	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/>
              <a:t>),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"CLASSNUM"	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/>
              <a:t>),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 </a:t>
            </a:r>
            <a:r>
              <a:rPr b="1" lang="en-US" sz="1800">
                <a:solidFill>
                  <a:srgbClr val="FF9900"/>
                </a:solidFill>
              </a:rPr>
              <a:t>CONSTRAINT </a:t>
            </a:r>
            <a:r>
              <a:rPr b="1" lang="en-US" sz="1800"/>
              <a:t>"PK_VIDEO" </a:t>
            </a:r>
            <a:r>
              <a:rPr b="1" lang="en-US" sz="1800">
                <a:solidFill>
                  <a:srgbClr val="FF9900"/>
                </a:solidFill>
              </a:rPr>
              <a:t>PRIMARY KEY </a:t>
            </a:r>
            <a:r>
              <a:rPr b="1" lang="en-US" sz="1800"/>
              <a:t>("VNO")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30" name="Google Shape;430;g13e375ad9aa_4_178"/>
          <p:cNvSpPr txBox="1"/>
          <p:nvPr/>
        </p:nvSpPr>
        <p:spPr>
          <a:xfrm>
            <a:off x="1371600" y="711200"/>
            <a:ext cx="389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</a:t>
            </a:r>
            <a:r>
              <a:rPr b="1" lang="en-US" sz="1800">
                <a:solidFill>
                  <a:schemeClr val="dk1"/>
                </a:solidFill>
              </a:rPr>
              <a:t>VIDEO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431" name="Google Shape;431;g13e375ad9aa_4_178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e375ad9aa_4_187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DB설계</a:t>
            </a:r>
            <a:endParaRPr/>
          </a:p>
        </p:txBody>
      </p:sp>
      <p:cxnSp>
        <p:nvCxnSpPr>
          <p:cNvPr id="437" name="Google Shape;437;g13e375ad9aa_4_187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8" name="Google Shape;438;g13e375ad9aa_4_187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9" name="Google Shape;439;g13e375ad9aa_4_187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TABLE VIDEO_ATTACH</a:t>
            </a:r>
            <a:endParaRPr b="1" sz="1700"/>
          </a:p>
        </p:txBody>
      </p:sp>
      <p:sp>
        <p:nvSpPr>
          <p:cNvPr id="440" name="Google Shape;440;g13e375ad9aa_4_187"/>
          <p:cNvSpPr txBox="1"/>
          <p:nvPr/>
        </p:nvSpPr>
        <p:spPr>
          <a:xfrm>
            <a:off x="876300" y="1847850"/>
            <a:ext cx="8087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  CREATE TABLE "</a:t>
            </a:r>
            <a:r>
              <a:rPr b="1" lang="en-US" sz="1700">
                <a:solidFill>
                  <a:srgbClr val="1155CC"/>
                </a:solidFill>
              </a:rPr>
              <a:t>VIDEO_ATTACH</a:t>
            </a:r>
            <a:r>
              <a:rPr b="1" lang="en-US" sz="1800">
                <a:solidFill>
                  <a:srgbClr val="1155CC"/>
                </a:solidFill>
              </a:rPr>
              <a:t>" </a:t>
            </a:r>
            <a:r>
              <a:rPr b="1" lang="en-US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(	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"UUID"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200</a:t>
            </a:r>
            <a:r>
              <a:rPr b="1" lang="en-US" sz="1800"/>
              <a:t>)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"FILENAME"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/>
              <a:t>) 			</a:t>
            </a:r>
            <a:r>
              <a:rPr b="1" lang="en-US" sz="1800">
                <a:solidFill>
                  <a:srgbClr val="1155CC"/>
                </a:solidFill>
              </a:rPr>
              <a:t>NOT NU</a:t>
            </a:r>
            <a:r>
              <a:rPr b="1" lang="en-US" sz="1800">
                <a:solidFill>
                  <a:srgbClr val="1155CC"/>
                </a:solidFill>
              </a:rPr>
              <a:t>L</a:t>
            </a:r>
            <a:r>
              <a:rPr b="1" lang="en-US" sz="1800">
                <a:solidFill>
                  <a:srgbClr val="1155CC"/>
                </a:solidFill>
              </a:rPr>
              <a:t>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"UPLOADPATH" 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300</a:t>
            </a:r>
            <a:r>
              <a:rPr b="1" lang="en-US" sz="1800"/>
              <a:t>) 		</a:t>
            </a:r>
            <a:r>
              <a:rPr b="1" lang="en-US" sz="1800">
                <a:solidFill>
                  <a:srgbClr val="1155CC"/>
                </a:solidFill>
              </a:rPr>
              <a:t>NOT NULL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"FILETYPE" 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10</a:t>
            </a:r>
            <a:r>
              <a:rPr b="1" lang="en-US" sz="1800"/>
              <a:t>),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"ENTER" 	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"UPDATEDATE" 		</a:t>
            </a:r>
            <a:r>
              <a:rPr b="1" lang="en-US" sz="1800">
                <a:solidFill>
                  <a:srgbClr val="FF9900"/>
                </a:solidFill>
              </a:rPr>
              <a:t>DATE</a:t>
            </a:r>
            <a:r>
              <a:rPr b="1" lang="en-U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"VNO" 				</a:t>
            </a:r>
            <a:r>
              <a:rPr b="1" lang="en-US" sz="1800">
                <a:solidFill>
                  <a:srgbClr val="FF9900"/>
                </a:solidFill>
              </a:rPr>
              <a:t>VARCHAR2</a:t>
            </a:r>
            <a:r>
              <a:rPr b="1" lang="en-US" sz="1800"/>
              <a:t>(</a:t>
            </a:r>
            <a:r>
              <a:rPr b="1" lang="en-US" sz="1800">
                <a:solidFill>
                  <a:srgbClr val="FF9900"/>
                </a:solidFill>
              </a:rPr>
              <a:t>20</a:t>
            </a:r>
            <a:r>
              <a:rPr b="1" lang="en-US" sz="1800"/>
              <a:t>),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 </a:t>
            </a:r>
            <a:r>
              <a:rPr b="1" lang="en-US" sz="1800">
                <a:solidFill>
                  <a:srgbClr val="FF9900"/>
                </a:solidFill>
              </a:rPr>
              <a:t>CONSTRAINT </a:t>
            </a:r>
            <a:r>
              <a:rPr b="1" lang="en-US" sz="1800"/>
              <a:t>"PK_VIDEO_ATTACH" </a:t>
            </a:r>
            <a:r>
              <a:rPr b="1" lang="en-US" sz="1800">
                <a:solidFill>
                  <a:srgbClr val="FF9900"/>
                </a:solidFill>
              </a:rPr>
              <a:t>PRIMARY KEY </a:t>
            </a:r>
            <a:r>
              <a:rPr b="1" lang="en-US" sz="1800"/>
              <a:t>("UUID")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41" name="Google Shape;441;g13e375ad9aa_4_187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6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E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13e375ad9aa_16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50" y="1527275"/>
            <a:ext cx="1857900" cy="47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3e375ad9aa_16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75" y="1676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3e375ad9aa_16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00" y="1527275"/>
            <a:ext cx="1857900" cy="47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3e375ad9aa_16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650" y="1676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3e375ad9aa_16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925" y="1527275"/>
            <a:ext cx="1857900" cy="47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3e375ad9aa_16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050" y="1676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3e375ad9aa_16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375" y="1527275"/>
            <a:ext cx="1857900" cy="47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3e375ad9aa_16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525" y="1676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3e375ad9aa_16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325" y="1527275"/>
            <a:ext cx="1857900" cy="47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3e375ad9aa_16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925" y="16127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3e375ad9aa_16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275" y="1527275"/>
            <a:ext cx="1857900" cy="47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3e375ad9aa_16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75" y="16127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3e375ad9aa_16_49"/>
          <p:cNvSpPr txBox="1"/>
          <p:nvPr/>
        </p:nvSpPr>
        <p:spPr>
          <a:xfrm>
            <a:off x="390600" y="3225350"/>
            <a:ext cx="163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Montserrat SemiBold"/>
                <a:ea typeface="Montserrat SemiBold"/>
                <a:cs typeface="Montserrat SemiBold"/>
                <a:sym typeface="Montserrat SemiBold"/>
              </a:rPr>
              <a:t>팀장</a:t>
            </a:r>
            <a:endParaRPr u="sng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김동우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g13e375ad9aa_16_49"/>
          <p:cNvSpPr txBox="1"/>
          <p:nvPr/>
        </p:nvSpPr>
        <p:spPr>
          <a:xfrm>
            <a:off x="2353025" y="3225350"/>
            <a:ext cx="185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Montserrat SemiBold"/>
                <a:ea typeface="Montserrat SemiBold"/>
                <a:cs typeface="Montserrat SemiBold"/>
                <a:sym typeface="Montserrat SemiBold"/>
              </a:rPr>
              <a:t>팀장</a:t>
            </a:r>
            <a:endParaRPr u="sng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김현희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g13e375ad9aa_16_49"/>
          <p:cNvSpPr txBox="1"/>
          <p:nvPr/>
        </p:nvSpPr>
        <p:spPr>
          <a:xfrm>
            <a:off x="4210438" y="3225350"/>
            <a:ext cx="185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Montserrat SemiBold"/>
                <a:ea typeface="Montserrat SemiBold"/>
                <a:cs typeface="Montserrat SemiBold"/>
                <a:sym typeface="Montserrat SemiBold"/>
              </a:rPr>
              <a:t>팀원</a:t>
            </a:r>
            <a:endParaRPr u="sng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강민철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g13e375ad9aa_16_49"/>
          <p:cNvSpPr txBox="1"/>
          <p:nvPr/>
        </p:nvSpPr>
        <p:spPr>
          <a:xfrm>
            <a:off x="8134325" y="3225350"/>
            <a:ext cx="185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Montserrat SemiBold"/>
                <a:ea typeface="Montserrat SemiBold"/>
                <a:cs typeface="Montserrat SemiBold"/>
                <a:sym typeface="Montserrat SemiBold"/>
              </a:rPr>
              <a:t>팀원</a:t>
            </a:r>
            <a:endParaRPr u="sng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박정현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g13e375ad9aa_16_49"/>
          <p:cNvSpPr txBox="1"/>
          <p:nvPr/>
        </p:nvSpPr>
        <p:spPr>
          <a:xfrm>
            <a:off x="10096275" y="3225350"/>
            <a:ext cx="185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Montserrat SemiBold"/>
                <a:ea typeface="Montserrat SemiBold"/>
                <a:cs typeface="Montserrat SemiBold"/>
                <a:sym typeface="Montserrat SemiBold"/>
              </a:rPr>
              <a:t>팀원</a:t>
            </a:r>
            <a:endParaRPr u="sng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강정석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" name="Google Shape;142;g13e375ad9aa_16_49"/>
          <p:cNvSpPr txBox="1"/>
          <p:nvPr/>
        </p:nvSpPr>
        <p:spPr>
          <a:xfrm>
            <a:off x="6224638" y="3225350"/>
            <a:ext cx="185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Montserrat SemiBold"/>
                <a:ea typeface="Montserrat SemiBold"/>
                <a:cs typeface="Montserrat SemiBold"/>
                <a:sym typeface="Montserrat SemiBold"/>
              </a:rPr>
              <a:t>팀원</a:t>
            </a:r>
            <a:endParaRPr u="sng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손은아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3" name="Google Shape;143;g13e375ad9aa_16_49"/>
          <p:cNvSpPr txBox="1"/>
          <p:nvPr/>
        </p:nvSpPr>
        <p:spPr>
          <a:xfrm>
            <a:off x="390525" y="4348250"/>
            <a:ext cx="163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-개발문서관리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-회원 관리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-회원가입 구현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-DB설계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" name="Google Shape;144;g13e375ad9aa_16_49"/>
          <p:cNvSpPr txBox="1"/>
          <p:nvPr/>
        </p:nvSpPr>
        <p:spPr>
          <a:xfrm>
            <a:off x="2360738" y="4292700"/>
            <a:ext cx="163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-CSS 구상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-관리자 페이지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-DB설계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-강의관리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5" name="Google Shape;145;g13e375ad9aa_16_49"/>
          <p:cNvSpPr txBox="1"/>
          <p:nvPr/>
        </p:nvSpPr>
        <p:spPr>
          <a:xfrm>
            <a:off x="4262425" y="4335275"/>
            <a:ext cx="163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-학생 마이페이지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-로그인 기능 구현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-자격증/과정소개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-DB서버 구축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" name="Google Shape;146;g13e375ad9aa_16_49"/>
          <p:cNvSpPr txBox="1"/>
          <p:nvPr/>
        </p:nvSpPr>
        <p:spPr>
          <a:xfrm>
            <a:off x="6232638" y="4279725"/>
            <a:ext cx="1634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-관리자 메인페이지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-질문 게시판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-온라인 상담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g13e375ad9aa_16_49"/>
          <p:cNvSpPr txBox="1"/>
          <p:nvPr/>
        </p:nvSpPr>
        <p:spPr>
          <a:xfrm>
            <a:off x="8133825" y="4259075"/>
            <a:ext cx="163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-진행 및            개발소스관리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-CSS 구상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-공지사항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-온라인상</a:t>
            </a: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담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g13e375ad9aa_16_49"/>
          <p:cNvSpPr txBox="1"/>
          <p:nvPr/>
        </p:nvSpPr>
        <p:spPr>
          <a:xfrm>
            <a:off x="10104038" y="412732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g13e375ad9aa_16_49"/>
          <p:cNvSpPr txBox="1"/>
          <p:nvPr/>
        </p:nvSpPr>
        <p:spPr>
          <a:xfrm>
            <a:off x="10191225" y="4335275"/>
            <a:ext cx="163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-UI설계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-DB설계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-발표자료 준비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-회의록 작성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50" name="Google Shape;150;g13e375ad9aa_16_4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g13e375ad9aa_16_49"/>
          <p:cNvSpPr txBox="1"/>
          <p:nvPr/>
        </p:nvSpPr>
        <p:spPr>
          <a:xfrm>
            <a:off x="583709" y="345588"/>
            <a:ext cx="83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1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52" name="Google Shape;152;g13e375ad9aa_16_4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g13e375ad9aa_16_49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팀원소개/역할분담</a:t>
            </a:r>
            <a:endParaRPr b="1" sz="1700"/>
          </a:p>
        </p:txBody>
      </p:sp>
      <p:sp>
        <p:nvSpPr>
          <p:cNvPr id="154" name="Google Shape;154;g13e375ad9aa_16_49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팀원소</a:t>
            </a:r>
            <a:r>
              <a:rPr lang="en-US"/>
              <a:t>개/역할분담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DEE0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7" name="Google Shape;447;p9"/>
          <p:cNvGrpSpPr/>
          <p:nvPr/>
        </p:nvGrpSpPr>
        <p:grpSpPr>
          <a:xfrm>
            <a:off x="901700" y="2721114"/>
            <a:ext cx="3158100" cy="1970041"/>
            <a:chOff x="901700" y="2721114"/>
            <a:chExt cx="3158100" cy="1970041"/>
          </a:xfrm>
        </p:grpSpPr>
        <p:sp>
          <p:nvSpPr>
            <p:cNvPr id="448" name="Google Shape;448;p9"/>
            <p:cNvSpPr txBox="1"/>
            <p:nvPr/>
          </p:nvSpPr>
          <p:spPr>
            <a:xfrm>
              <a:off x="901700" y="2721114"/>
              <a:ext cx="19962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Part 7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449" name="Google Shape;449;p9"/>
            <p:cNvSpPr txBox="1"/>
            <p:nvPr/>
          </p:nvSpPr>
          <p:spPr>
            <a:xfrm>
              <a:off x="901700" y="3490555"/>
              <a:ext cx="31581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프로세스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다이어그램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450" name="Google Shape;450;p9"/>
          <p:cNvSpPr/>
          <p:nvPr/>
        </p:nvSpPr>
        <p:spPr>
          <a:xfrm>
            <a:off x="6196050" y="1659088"/>
            <a:ext cx="5895900" cy="4094100"/>
          </a:xfrm>
          <a:prstGeom prst="rect">
            <a:avLst/>
          </a:prstGeom>
          <a:solidFill>
            <a:srgbClr val="FFFFFF">
              <a:alpha val="503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9"/>
          <p:cNvSpPr/>
          <p:nvPr/>
        </p:nvSpPr>
        <p:spPr>
          <a:xfrm>
            <a:off x="6685176" y="2763086"/>
            <a:ext cx="595200" cy="76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7403416" y="2763086"/>
            <a:ext cx="4199400" cy="76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3" name="Google Shape;453;p9"/>
          <p:cNvSpPr txBox="1"/>
          <p:nvPr/>
        </p:nvSpPr>
        <p:spPr>
          <a:xfrm>
            <a:off x="6785824" y="2822025"/>
            <a:ext cx="3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36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54" name="Google Shape;454;p9"/>
          <p:cNvSpPr txBox="1"/>
          <p:nvPr/>
        </p:nvSpPr>
        <p:spPr>
          <a:xfrm>
            <a:off x="7489017" y="2852775"/>
            <a:ext cx="400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Object Diagram</a:t>
            </a:r>
            <a:endParaRPr/>
          </a:p>
        </p:txBody>
      </p:sp>
      <p:sp>
        <p:nvSpPr>
          <p:cNvPr id="455" name="Google Shape;455;p9"/>
          <p:cNvSpPr/>
          <p:nvPr/>
        </p:nvSpPr>
        <p:spPr>
          <a:xfrm>
            <a:off x="6685176" y="3884810"/>
            <a:ext cx="595200" cy="76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7403416" y="3860785"/>
            <a:ext cx="4199400" cy="76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7" name="Google Shape;457;p9"/>
          <p:cNvSpPr txBox="1"/>
          <p:nvPr/>
        </p:nvSpPr>
        <p:spPr>
          <a:xfrm>
            <a:off x="7547192" y="3836788"/>
            <a:ext cx="362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 txBox="1"/>
          <p:nvPr/>
        </p:nvSpPr>
        <p:spPr>
          <a:xfrm>
            <a:off x="7416226" y="4511325"/>
            <a:ext cx="43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 txBox="1"/>
          <p:nvPr/>
        </p:nvSpPr>
        <p:spPr>
          <a:xfrm>
            <a:off x="7489017" y="3974500"/>
            <a:ext cx="400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</a:t>
            </a:r>
            <a:r>
              <a:rPr lang="en-US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Diagram</a:t>
            </a:r>
            <a:endParaRPr/>
          </a:p>
        </p:txBody>
      </p:sp>
      <p:sp>
        <p:nvSpPr>
          <p:cNvPr id="460" name="Google Shape;460;p9"/>
          <p:cNvSpPr txBox="1"/>
          <p:nvPr/>
        </p:nvSpPr>
        <p:spPr>
          <a:xfrm>
            <a:off x="6773024" y="3943738"/>
            <a:ext cx="3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36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5" name="Google Shape;465;g13ecc170bdf_0_6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6" name="Google Shape;466;g13ecc170bdf_0_6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7" name="Google Shape;467;g13ecc170bdf_0_62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</a:t>
            </a:r>
            <a:endParaRPr b="1" sz="1700"/>
          </a:p>
        </p:txBody>
      </p:sp>
      <p:sp>
        <p:nvSpPr>
          <p:cNvPr id="468" name="Google Shape;468;g13ecc170bdf_0_62"/>
          <p:cNvSpPr txBox="1"/>
          <p:nvPr/>
        </p:nvSpPr>
        <p:spPr>
          <a:xfrm>
            <a:off x="1371600" y="711200"/>
            <a:ext cx="466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Diagram(학생 - 회원가입,LOGIN)</a:t>
            </a:r>
            <a:endParaRPr b="1" sz="1700"/>
          </a:p>
        </p:txBody>
      </p:sp>
      <p:grpSp>
        <p:nvGrpSpPr>
          <p:cNvPr id="469" name="Google Shape;469;g13ecc170bdf_0_62"/>
          <p:cNvGrpSpPr/>
          <p:nvPr/>
        </p:nvGrpSpPr>
        <p:grpSpPr>
          <a:xfrm>
            <a:off x="7869610" y="4160025"/>
            <a:ext cx="2319136" cy="2437225"/>
            <a:chOff x="4687675" y="741525"/>
            <a:chExt cx="2141400" cy="2437225"/>
          </a:xfrm>
        </p:grpSpPr>
        <p:sp>
          <p:nvSpPr>
            <p:cNvPr id="470" name="Google Shape;470;g13ecc170bdf_0_62"/>
            <p:cNvSpPr/>
            <p:nvPr/>
          </p:nvSpPr>
          <p:spPr>
            <a:xfrm>
              <a:off x="4687675" y="741525"/>
              <a:ext cx="2141400" cy="2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/>
                <a:t>Member</a:t>
              </a:r>
              <a:r>
                <a:rPr b="1" lang="en-US" sz="1900"/>
                <a:t>Controller</a:t>
              </a:r>
              <a:endParaRPr b="1" sz="1900"/>
            </a:p>
          </p:txBody>
        </p:sp>
        <p:sp>
          <p:nvSpPr>
            <p:cNvPr id="471" name="Google Shape;471;g13ecc170bdf_0_62"/>
            <p:cNvSpPr/>
            <p:nvPr/>
          </p:nvSpPr>
          <p:spPr>
            <a:xfrm>
              <a:off x="4687675" y="957250"/>
              <a:ext cx="2141400" cy="3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member</a:t>
              </a:r>
              <a:r>
                <a:rPr b="1" lang="en-US" sz="1300"/>
                <a:t>Service</a:t>
              </a:r>
              <a:endParaRPr b="1" sz="1300"/>
            </a:p>
          </p:txBody>
        </p:sp>
        <p:sp>
          <p:nvSpPr>
            <p:cNvPr id="472" name="Google Shape;472;g13ecc170bdf_0_62"/>
            <p:cNvSpPr/>
            <p:nvPr/>
          </p:nvSpPr>
          <p:spPr>
            <a:xfrm>
              <a:off x="4687675" y="1311250"/>
              <a:ext cx="2141400" cy="186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/>
                <a:t>-member(memberVO)</a:t>
              </a:r>
              <a:endParaRPr sz="1500"/>
            </a:p>
          </p:txBody>
        </p:sp>
      </p:grpSp>
      <p:sp>
        <p:nvSpPr>
          <p:cNvPr id="473" name="Google Shape;473;g13ecc170bdf_0_62"/>
          <p:cNvSpPr/>
          <p:nvPr/>
        </p:nvSpPr>
        <p:spPr>
          <a:xfrm>
            <a:off x="1748000" y="4775875"/>
            <a:ext cx="2495400" cy="2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Member</a:t>
            </a:r>
            <a:r>
              <a:rPr b="1" lang="en-US" sz="1500"/>
              <a:t>ServiceImpl</a:t>
            </a:r>
            <a:endParaRPr b="1" sz="1500"/>
          </a:p>
        </p:txBody>
      </p:sp>
      <p:sp>
        <p:nvSpPr>
          <p:cNvPr id="474" name="Google Shape;474;g13ecc170bdf_0_62"/>
          <p:cNvSpPr/>
          <p:nvPr/>
        </p:nvSpPr>
        <p:spPr>
          <a:xfrm>
            <a:off x="1748000" y="5246301"/>
            <a:ext cx="2495400" cy="14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-member_join(memberVO)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-member_login(memberVO)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-member_idCheck(String)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-member_update(memberVO)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75" name="Google Shape;475;g13ecc170bdf_0_62"/>
          <p:cNvSpPr/>
          <p:nvPr/>
        </p:nvSpPr>
        <p:spPr>
          <a:xfrm>
            <a:off x="1748000" y="5024032"/>
            <a:ext cx="2495400" cy="2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member</a:t>
            </a:r>
            <a:r>
              <a:rPr lang="en-US" sz="1200"/>
              <a:t>mapper</a:t>
            </a:r>
            <a:endParaRPr sz="1200"/>
          </a:p>
        </p:txBody>
      </p:sp>
      <p:grpSp>
        <p:nvGrpSpPr>
          <p:cNvPr id="476" name="Google Shape;476;g13ecc170bdf_0_62"/>
          <p:cNvGrpSpPr/>
          <p:nvPr/>
        </p:nvGrpSpPr>
        <p:grpSpPr>
          <a:xfrm>
            <a:off x="5549338" y="307750"/>
            <a:ext cx="2141400" cy="3269354"/>
            <a:chOff x="4554050" y="-413137"/>
            <a:chExt cx="2141400" cy="3269354"/>
          </a:xfrm>
        </p:grpSpPr>
        <p:sp>
          <p:nvSpPr>
            <p:cNvPr id="477" name="Google Shape;477;g13ecc170bdf_0_62"/>
            <p:cNvSpPr/>
            <p:nvPr/>
          </p:nvSpPr>
          <p:spPr>
            <a:xfrm>
              <a:off x="4554050" y="-413137"/>
              <a:ext cx="2141400" cy="30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/>
                <a:t>Member</a:t>
              </a:r>
              <a:r>
                <a:rPr b="1" lang="en-US" sz="2100"/>
                <a:t>VO</a:t>
              </a:r>
              <a:endParaRPr b="1" sz="2100"/>
            </a:p>
          </p:txBody>
        </p:sp>
        <p:sp>
          <p:nvSpPr>
            <p:cNvPr id="478" name="Google Shape;478;g13ecc170bdf_0_62"/>
            <p:cNvSpPr/>
            <p:nvPr/>
          </p:nvSpPr>
          <p:spPr>
            <a:xfrm>
              <a:off x="4554050" y="-126998"/>
              <a:ext cx="21414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79" name="Google Shape;479;g13ecc170bdf_0_62"/>
            <p:cNvSpPr/>
            <p:nvPr/>
          </p:nvSpPr>
          <p:spPr>
            <a:xfrm>
              <a:off x="4554050" y="125317"/>
              <a:ext cx="2141400" cy="273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STU_ID		</a:t>
              </a:r>
              <a:r>
                <a:rPr lang="en-US" sz="1200"/>
                <a:t>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BRANCHCODE	</a:t>
              </a:r>
              <a:r>
                <a:rPr lang="en-US" sz="1200"/>
                <a:t>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PWD			</a:t>
              </a:r>
              <a:r>
                <a:rPr lang="en-US" sz="1200"/>
                <a:t>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NAME		</a:t>
              </a:r>
              <a:r>
                <a:rPr lang="en-US" sz="1200"/>
                <a:t>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ADDRESS		</a:t>
              </a:r>
              <a:r>
                <a:rPr lang="en-US" sz="1200"/>
                <a:t>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GENDER		</a:t>
              </a:r>
              <a:r>
                <a:rPr lang="en-US" sz="1200"/>
                <a:t>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EMAIL		</a:t>
              </a:r>
              <a:r>
                <a:rPr lang="en-US" sz="1200"/>
                <a:t>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PHONE		</a:t>
              </a:r>
              <a:r>
                <a:rPr lang="en-US" sz="1200"/>
                <a:t>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AGREE_AD	</a:t>
              </a:r>
              <a:r>
                <a:rPr lang="en-US" sz="1200"/>
                <a:t>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STATUS		</a:t>
              </a:r>
              <a:r>
                <a:rPr lang="en-US" sz="1200"/>
                <a:t>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ENTER		</a:t>
              </a:r>
              <a:r>
                <a:rPr lang="en-US" sz="1200"/>
                <a:t>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UPDATEDATE	(Date)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BIRTH		(String)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480" name="Google Shape;480;g13ecc170bdf_0_62"/>
          <p:cNvSpPr/>
          <p:nvPr/>
        </p:nvSpPr>
        <p:spPr>
          <a:xfrm>
            <a:off x="4389625" y="4846175"/>
            <a:ext cx="24399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Member</a:t>
            </a:r>
            <a:r>
              <a:rPr b="1" lang="en-US" sz="2000"/>
              <a:t>Service</a:t>
            </a:r>
            <a:endParaRPr b="1" sz="2000"/>
          </a:p>
        </p:txBody>
      </p:sp>
      <p:sp>
        <p:nvSpPr>
          <p:cNvPr id="481" name="Google Shape;481;g13ecc170bdf_0_62"/>
          <p:cNvSpPr/>
          <p:nvPr/>
        </p:nvSpPr>
        <p:spPr>
          <a:xfrm>
            <a:off x="4389625" y="5245975"/>
            <a:ext cx="2439900" cy="12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-member_join(memberVO)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-member_login(memberVO)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-member_idCheck(String)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-member_update(memberVO)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82" name="Google Shape;482;g13ecc170bdf_0_62"/>
          <p:cNvSpPr/>
          <p:nvPr/>
        </p:nvSpPr>
        <p:spPr>
          <a:xfrm>
            <a:off x="4389625" y="5057075"/>
            <a:ext cx="24399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+memberVO</a:t>
            </a:r>
            <a:endParaRPr sz="1200"/>
          </a:p>
        </p:txBody>
      </p:sp>
      <p:grpSp>
        <p:nvGrpSpPr>
          <p:cNvPr id="483" name="Google Shape;483;g13ecc170bdf_0_62"/>
          <p:cNvGrpSpPr/>
          <p:nvPr/>
        </p:nvGrpSpPr>
        <p:grpSpPr>
          <a:xfrm>
            <a:off x="438400" y="1908300"/>
            <a:ext cx="2557200" cy="2437225"/>
            <a:chOff x="4687675" y="741525"/>
            <a:chExt cx="2557200" cy="2437225"/>
          </a:xfrm>
        </p:grpSpPr>
        <p:sp>
          <p:nvSpPr>
            <p:cNvPr id="484" name="Google Shape;484;g13ecc170bdf_0_62"/>
            <p:cNvSpPr/>
            <p:nvPr/>
          </p:nvSpPr>
          <p:spPr>
            <a:xfrm>
              <a:off x="4687675" y="741525"/>
              <a:ext cx="2557200" cy="2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/>
                <a:t>Member</a:t>
              </a:r>
              <a:r>
                <a:rPr b="1" lang="en-US" sz="2000"/>
                <a:t>Mapper</a:t>
              </a:r>
              <a:endParaRPr b="1" sz="2000"/>
            </a:p>
          </p:txBody>
        </p:sp>
        <p:sp>
          <p:nvSpPr>
            <p:cNvPr id="485" name="Google Shape;485;g13ecc170bdf_0_62"/>
            <p:cNvSpPr/>
            <p:nvPr/>
          </p:nvSpPr>
          <p:spPr>
            <a:xfrm>
              <a:off x="4687675" y="957250"/>
              <a:ext cx="2557200" cy="3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86" name="Google Shape;486;g13ecc170bdf_0_62"/>
            <p:cNvSpPr/>
            <p:nvPr/>
          </p:nvSpPr>
          <p:spPr>
            <a:xfrm>
              <a:off x="4687675" y="1311250"/>
              <a:ext cx="2557200" cy="186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-member_join(memberVO)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-member_login(memberVO)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-member_idCheck(String)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-member_update(memberVO)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cxnSp>
        <p:nvCxnSpPr>
          <p:cNvPr id="487" name="Google Shape;487;g13ecc170bdf_0_62"/>
          <p:cNvCxnSpPr>
            <a:stCxn id="475" idx="1"/>
            <a:endCxn id="486" idx="2"/>
          </p:cNvCxnSpPr>
          <p:nvPr/>
        </p:nvCxnSpPr>
        <p:spPr>
          <a:xfrm rot="10800000">
            <a:off x="1717100" y="4345432"/>
            <a:ext cx="30900" cy="79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8" name="Google Shape;488;g13ecc170bdf_0_62"/>
          <p:cNvCxnSpPr>
            <a:stCxn id="484" idx="0"/>
            <a:endCxn id="479" idx="1"/>
          </p:cNvCxnSpPr>
          <p:nvPr/>
        </p:nvCxnSpPr>
        <p:spPr>
          <a:xfrm flipH="1" rot="-5400000">
            <a:off x="3481450" y="143850"/>
            <a:ext cx="303300" cy="3832200"/>
          </a:xfrm>
          <a:prstGeom prst="bentConnector4">
            <a:avLst>
              <a:gd fmla="val -78511" name="adj1"/>
              <a:gd fmla="val 66684" name="adj2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489" name="Google Shape;489;g13ecc170bdf_0_62"/>
          <p:cNvCxnSpPr>
            <a:stCxn id="473" idx="0"/>
            <a:endCxn id="479" idx="2"/>
          </p:cNvCxnSpPr>
          <p:nvPr/>
        </p:nvCxnSpPr>
        <p:spPr>
          <a:xfrm rot="-5400000">
            <a:off x="4208450" y="2364325"/>
            <a:ext cx="1198800" cy="3624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490" name="Google Shape;490;g13ecc170bdf_0_62"/>
          <p:cNvCxnSpPr>
            <a:stCxn id="470" idx="0"/>
            <a:endCxn id="481" idx="2"/>
          </p:cNvCxnSpPr>
          <p:nvPr/>
        </p:nvCxnSpPr>
        <p:spPr>
          <a:xfrm rot="5400000">
            <a:off x="6148428" y="3621075"/>
            <a:ext cx="2341800" cy="3419700"/>
          </a:xfrm>
          <a:prstGeom prst="bentConnector5">
            <a:avLst>
              <a:gd fmla="val -10168" name="adj1"/>
              <a:gd fmla="val 49116" name="adj2"/>
              <a:gd fmla="val 110166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491" name="Google Shape;491;g13ecc170bdf_0_62"/>
          <p:cNvCxnSpPr>
            <a:stCxn id="471" idx="0"/>
            <a:endCxn id="479" idx="3"/>
          </p:cNvCxnSpPr>
          <p:nvPr/>
        </p:nvCxnSpPr>
        <p:spPr>
          <a:xfrm flipH="1" rot="5400000">
            <a:off x="7277928" y="2624500"/>
            <a:ext cx="2164200" cy="133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92" name="Google Shape;492;g13ecc170bdf_0_62"/>
          <p:cNvCxnSpPr>
            <a:stCxn id="481" idx="2"/>
            <a:endCxn id="479" idx="2"/>
          </p:cNvCxnSpPr>
          <p:nvPr/>
        </p:nvCxnSpPr>
        <p:spPr>
          <a:xfrm rot="-5400000">
            <a:off x="4652425" y="4534225"/>
            <a:ext cx="2924700" cy="1010400"/>
          </a:xfrm>
          <a:prstGeom prst="bentConnector5">
            <a:avLst>
              <a:gd fmla="val -8142" name="adj1"/>
              <a:gd fmla="val 144307" name="adj2"/>
              <a:gd fmla="val 71468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493" name="Google Shape;493;g13ecc170bdf_0_62"/>
          <p:cNvGrpSpPr/>
          <p:nvPr/>
        </p:nvGrpSpPr>
        <p:grpSpPr>
          <a:xfrm>
            <a:off x="9189113" y="2835689"/>
            <a:ext cx="2141402" cy="434272"/>
            <a:chOff x="4321260" y="400500"/>
            <a:chExt cx="2141402" cy="508515"/>
          </a:xfrm>
        </p:grpSpPr>
        <p:sp>
          <p:nvSpPr>
            <p:cNvPr id="494" name="Google Shape;494;g13ecc170bdf_0_62"/>
            <p:cNvSpPr/>
            <p:nvPr/>
          </p:nvSpPr>
          <p:spPr>
            <a:xfrm>
              <a:off x="4321263" y="400500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login</a:t>
              </a:r>
              <a:r>
                <a:rPr b="1" lang="en-US" sz="1000"/>
                <a:t>interceptor</a:t>
              </a:r>
              <a:endParaRPr b="1" sz="1000"/>
            </a:p>
          </p:txBody>
        </p:sp>
        <p:sp>
          <p:nvSpPr>
            <p:cNvPr id="495" name="Google Shape;495;g13ecc170bdf_0_62"/>
            <p:cNvSpPr/>
            <p:nvPr/>
          </p:nvSpPr>
          <p:spPr>
            <a:xfrm>
              <a:off x="4321260" y="661815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+preHandle()</a:t>
              </a:r>
              <a:endParaRPr sz="1000"/>
            </a:p>
          </p:txBody>
        </p:sp>
      </p:grpSp>
      <p:sp>
        <p:nvSpPr>
          <p:cNvPr id="496" name="Google Shape;496;g13ecc170bdf_0_62"/>
          <p:cNvSpPr/>
          <p:nvPr/>
        </p:nvSpPr>
        <p:spPr>
          <a:xfrm>
            <a:off x="9173775" y="117352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Member</a:t>
            </a:r>
            <a:r>
              <a:rPr b="1" lang="en-US" sz="1000"/>
              <a:t>_JSP</a:t>
            </a:r>
            <a:endParaRPr b="1" sz="1000"/>
          </a:p>
        </p:txBody>
      </p:sp>
      <p:sp>
        <p:nvSpPr>
          <p:cNvPr id="497" name="Google Shape;497;g13ecc170bdf_0_62"/>
          <p:cNvSpPr/>
          <p:nvPr/>
        </p:nvSpPr>
        <p:spPr>
          <a:xfrm>
            <a:off x="9173775" y="1420725"/>
            <a:ext cx="21414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+login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+join</a:t>
            </a:r>
            <a:endParaRPr sz="1000"/>
          </a:p>
        </p:txBody>
      </p:sp>
      <p:sp>
        <p:nvSpPr>
          <p:cNvPr id="498" name="Google Shape;498;g13ecc170bdf_0_62"/>
          <p:cNvSpPr/>
          <p:nvPr/>
        </p:nvSpPr>
        <p:spPr>
          <a:xfrm>
            <a:off x="9173775" y="2024925"/>
            <a:ext cx="2141400" cy="1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cxnSp>
        <p:nvCxnSpPr>
          <p:cNvPr id="499" name="Google Shape;499;g13ecc170bdf_0_62"/>
          <p:cNvCxnSpPr>
            <a:stCxn id="470" idx="0"/>
            <a:endCxn id="495" idx="2"/>
          </p:cNvCxnSpPr>
          <p:nvPr/>
        </p:nvCxnSpPr>
        <p:spPr>
          <a:xfrm rot="-5400000">
            <a:off x="9199428" y="3099675"/>
            <a:ext cx="890100" cy="1230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g13ecc170bdf_0_62"/>
          <p:cNvCxnSpPr>
            <a:endCxn id="498" idx="2"/>
          </p:cNvCxnSpPr>
          <p:nvPr/>
        </p:nvCxnSpPr>
        <p:spPr>
          <a:xfrm rot="10800000">
            <a:off x="10244475" y="2163225"/>
            <a:ext cx="153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1" name="Google Shape;501;g13ecc170bdf_0_62"/>
          <p:cNvGrpSpPr/>
          <p:nvPr/>
        </p:nvGrpSpPr>
        <p:grpSpPr>
          <a:xfrm>
            <a:off x="383975" y="1908300"/>
            <a:ext cx="2557200" cy="2437225"/>
            <a:chOff x="4687675" y="741525"/>
            <a:chExt cx="2557200" cy="2437225"/>
          </a:xfrm>
        </p:grpSpPr>
        <p:sp>
          <p:nvSpPr>
            <p:cNvPr id="502" name="Google Shape;502;g13ecc170bdf_0_62"/>
            <p:cNvSpPr/>
            <p:nvPr/>
          </p:nvSpPr>
          <p:spPr>
            <a:xfrm>
              <a:off x="4687675" y="741525"/>
              <a:ext cx="2557200" cy="2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/>
                <a:t>MemberMapper</a:t>
              </a:r>
              <a:endParaRPr b="1" sz="2000"/>
            </a:p>
          </p:txBody>
        </p:sp>
        <p:sp>
          <p:nvSpPr>
            <p:cNvPr id="503" name="Google Shape;503;g13ecc170bdf_0_62"/>
            <p:cNvSpPr/>
            <p:nvPr/>
          </p:nvSpPr>
          <p:spPr>
            <a:xfrm>
              <a:off x="4687675" y="957250"/>
              <a:ext cx="2557200" cy="3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504" name="Google Shape;504;g13ecc170bdf_0_62"/>
            <p:cNvSpPr/>
            <p:nvPr/>
          </p:nvSpPr>
          <p:spPr>
            <a:xfrm>
              <a:off x="4687675" y="1311250"/>
              <a:ext cx="2557200" cy="186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-member_join(memberVO)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-member_login(memberVO)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-member_idCheck(String)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-member_update(memberVO)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505" name="Google Shape;505;g13ecc170bdf_0_62"/>
          <p:cNvSpPr/>
          <p:nvPr/>
        </p:nvSpPr>
        <p:spPr>
          <a:xfrm>
            <a:off x="9181413" y="3056077"/>
            <a:ext cx="2141400" cy="2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+preHandle()</a:t>
            </a:r>
            <a:endParaRPr sz="1000"/>
          </a:p>
        </p:txBody>
      </p:sp>
      <p:sp>
        <p:nvSpPr>
          <p:cNvPr id="506" name="Google Shape;506;g13ecc170bdf_0_62"/>
          <p:cNvSpPr txBox="1"/>
          <p:nvPr/>
        </p:nvSpPr>
        <p:spPr>
          <a:xfrm>
            <a:off x="717949" y="4064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g13e375ad9aa_9_12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g13e375ad9aa_9_12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g13e375ad9aa_9_122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</a:t>
            </a:r>
            <a:r>
              <a:rPr b="1" lang="en-US" sz="1700"/>
              <a:t>Diagram</a:t>
            </a:r>
            <a:endParaRPr b="1" sz="1700"/>
          </a:p>
        </p:txBody>
      </p:sp>
      <p:sp>
        <p:nvSpPr>
          <p:cNvPr id="514" name="Google Shape;514;g13e375ad9aa_9_122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Diagram(학생 - 공지사항)</a:t>
            </a:r>
            <a:endParaRPr b="1" sz="1700"/>
          </a:p>
        </p:txBody>
      </p:sp>
      <p:grpSp>
        <p:nvGrpSpPr>
          <p:cNvPr id="515" name="Google Shape;515;g13e375ad9aa_9_122"/>
          <p:cNvGrpSpPr/>
          <p:nvPr/>
        </p:nvGrpSpPr>
        <p:grpSpPr>
          <a:xfrm>
            <a:off x="8339000" y="4160050"/>
            <a:ext cx="2141400" cy="2437225"/>
            <a:chOff x="3099525" y="741550"/>
            <a:chExt cx="2141400" cy="2437225"/>
          </a:xfrm>
        </p:grpSpPr>
        <p:sp>
          <p:nvSpPr>
            <p:cNvPr id="516" name="Google Shape;516;g13e375ad9aa_9_122"/>
            <p:cNvSpPr/>
            <p:nvPr/>
          </p:nvSpPr>
          <p:spPr>
            <a:xfrm>
              <a:off x="3099525" y="741550"/>
              <a:ext cx="2141400" cy="2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Notice</a:t>
              </a:r>
              <a:r>
                <a:rPr b="1" lang="en-US"/>
                <a:t>Controller</a:t>
              </a:r>
              <a:endParaRPr b="1"/>
            </a:p>
          </p:txBody>
        </p:sp>
        <p:sp>
          <p:nvSpPr>
            <p:cNvPr id="517" name="Google Shape;517;g13e375ad9aa_9_122"/>
            <p:cNvSpPr/>
            <p:nvPr/>
          </p:nvSpPr>
          <p:spPr>
            <a:xfrm>
              <a:off x="3099525" y="957275"/>
              <a:ext cx="2141400" cy="3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/>
                <a:t>noticeService</a:t>
              </a:r>
              <a:endParaRPr b="1" sz="1300"/>
            </a:p>
          </p:txBody>
        </p:sp>
        <p:sp>
          <p:nvSpPr>
            <p:cNvPr id="518" name="Google Shape;518;g13e375ad9aa_9_122"/>
            <p:cNvSpPr/>
            <p:nvPr/>
          </p:nvSpPr>
          <p:spPr>
            <a:xfrm>
              <a:off x="3099525" y="1311275"/>
              <a:ext cx="2141400" cy="186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notice(</a:t>
              </a:r>
              <a:r>
                <a:rPr lang="en-US" sz="1300"/>
                <a:t>noticeVO)</a:t>
              </a:r>
              <a:endParaRPr sz="1500"/>
            </a:p>
          </p:txBody>
        </p:sp>
      </p:grpSp>
      <p:sp>
        <p:nvSpPr>
          <p:cNvPr id="519" name="Google Shape;519;g13e375ad9aa_9_122"/>
          <p:cNvSpPr/>
          <p:nvPr/>
        </p:nvSpPr>
        <p:spPr>
          <a:xfrm>
            <a:off x="2751950" y="4623475"/>
            <a:ext cx="2141400" cy="2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Notice</a:t>
            </a:r>
            <a:r>
              <a:rPr b="1" lang="en-US" sz="1500"/>
              <a:t>ServiceImpl</a:t>
            </a:r>
            <a:endParaRPr b="1" sz="1500"/>
          </a:p>
        </p:txBody>
      </p:sp>
      <p:sp>
        <p:nvSpPr>
          <p:cNvPr id="520" name="Google Shape;520;g13e375ad9aa_9_122"/>
          <p:cNvSpPr/>
          <p:nvPr/>
        </p:nvSpPr>
        <p:spPr>
          <a:xfrm>
            <a:off x="2751950" y="5093903"/>
            <a:ext cx="2141400" cy="14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-notice_list(noticeVO)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-notice_read(String)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1" name="Google Shape;521;g13e375ad9aa_9_122"/>
          <p:cNvSpPr/>
          <p:nvPr/>
        </p:nvSpPr>
        <p:spPr>
          <a:xfrm>
            <a:off x="2751950" y="4871632"/>
            <a:ext cx="2141400" cy="2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noticemapper</a:t>
            </a:r>
            <a:endParaRPr sz="1200"/>
          </a:p>
        </p:txBody>
      </p:sp>
      <p:grpSp>
        <p:nvGrpSpPr>
          <p:cNvPr id="522" name="Google Shape;522;g13e375ad9aa_9_122"/>
          <p:cNvGrpSpPr/>
          <p:nvPr/>
        </p:nvGrpSpPr>
        <p:grpSpPr>
          <a:xfrm>
            <a:off x="5163650" y="738975"/>
            <a:ext cx="2141400" cy="2563800"/>
            <a:chOff x="4554050" y="-99225"/>
            <a:chExt cx="2141400" cy="2563800"/>
          </a:xfrm>
        </p:grpSpPr>
        <p:sp>
          <p:nvSpPr>
            <p:cNvPr id="523" name="Google Shape;523;g13e375ad9aa_9_122"/>
            <p:cNvSpPr/>
            <p:nvPr/>
          </p:nvSpPr>
          <p:spPr>
            <a:xfrm>
              <a:off x="4554050" y="-99225"/>
              <a:ext cx="2141400" cy="237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NoticeVO</a:t>
              </a:r>
              <a:endParaRPr b="1" sz="1500"/>
            </a:p>
          </p:txBody>
        </p:sp>
        <p:sp>
          <p:nvSpPr>
            <p:cNvPr id="524" name="Google Shape;524;g13e375ad9aa_9_122"/>
            <p:cNvSpPr/>
            <p:nvPr/>
          </p:nvSpPr>
          <p:spPr>
            <a:xfrm>
              <a:off x="4554050" y="137775"/>
              <a:ext cx="2141400" cy="19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525" name="Google Shape;525;g13e375ad9aa_9_122"/>
            <p:cNvSpPr/>
            <p:nvPr/>
          </p:nvSpPr>
          <p:spPr>
            <a:xfrm>
              <a:off x="4554050" y="335175"/>
              <a:ext cx="2141400" cy="212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notice_code		(String)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admin_id		</a:t>
              </a:r>
              <a:r>
                <a:rPr lang="en-US" sz="1300"/>
                <a:t>(String)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title 			</a:t>
              </a:r>
              <a:r>
                <a:rPr lang="en-US" sz="1300"/>
                <a:t>(String)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content		(String)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status			</a:t>
              </a:r>
              <a:r>
                <a:rPr lang="en-US" sz="1300"/>
                <a:t>(String)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views 		</a:t>
              </a:r>
              <a:r>
                <a:rPr lang="en-US" sz="1300"/>
                <a:t>(String)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enter 			</a:t>
              </a:r>
              <a:r>
                <a:rPr lang="en-US" sz="1300"/>
                <a:t>(Date)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updatedate		</a:t>
              </a:r>
              <a:r>
                <a:rPr lang="en-US" sz="1300"/>
                <a:t>(Date)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526" name="Google Shape;526;g13e375ad9aa_9_122"/>
          <p:cNvSpPr/>
          <p:nvPr/>
        </p:nvSpPr>
        <p:spPr>
          <a:xfrm>
            <a:off x="5438600" y="4676450"/>
            <a:ext cx="21414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NoticeService</a:t>
            </a:r>
            <a:endParaRPr b="1" sz="2000"/>
          </a:p>
        </p:txBody>
      </p:sp>
      <p:sp>
        <p:nvSpPr>
          <p:cNvPr id="527" name="Google Shape;527;g13e375ad9aa_9_122"/>
          <p:cNvSpPr/>
          <p:nvPr/>
        </p:nvSpPr>
        <p:spPr>
          <a:xfrm>
            <a:off x="5438600" y="5076250"/>
            <a:ext cx="2141400" cy="12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-notice_list(noticeVO)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-notice_read(String)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-notice_modify</a:t>
            </a:r>
            <a:endParaRPr sz="1300"/>
          </a:p>
        </p:txBody>
      </p:sp>
      <p:sp>
        <p:nvSpPr>
          <p:cNvPr id="528" name="Google Shape;528;g13e375ad9aa_9_122"/>
          <p:cNvSpPr/>
          <p:nvPr/>
        </p:nvSpPr>
        <p:spPr>
          <a:xfrm>
            <a:off x="5438600" y="4887350"/>
            <a:ext cx="21414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+noticeVO</a:t>
            </a:r>
            <a:endParaRPr sz="1200"/>
          </a:p>
        </p:txBody>
      </p:sp>
      <p:grpSp>
        <p:nvGrpSpPr>
          <p:cNvPr id="529" name="Google Shape;529;g13e375ad9aa_9_122"/>
          <p:cNvGrpSpPr/>
          <p:nvPr/>
        </p:nvGrpSpPr>
        <p:grpSpPr>
          <a:xfrm>
            <a:off x="1200400" y="1908300"/>
            <a:ext cx="2141400" cy="2437225"/>
            <a:chOff x="4687675" y="741525"/>
            <a:chExt cx="2141400" cy="2437225"/>
          </a:xfrm>
        </p:grpSpPr>
        <p:sp>
          <p:nvSpPr>
            <p:cNvPr id="530" name="Google Shape;530;g13e375ad9aa_9_122"/>
            <p:cNvSpPr/>
            <p:nvPr/>
          </p:nvSpPr>
          <p:spPr>
            <a:xfrm>
              <a:off x="4687675" y="741525"/>
              <a:ext cx="2141400" cy="2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NoticeMapper</a:t>
              </a:r>
              <a:endParaRPr b="1" sz="1200"/>
            </a:p>
          </p:txBody>
        </p:sp>
        <p:sp>
          <p:nvSpPr>
            <p:cNvPr id="531" name="Google Shape;531;g13e375ad9aa_9_122"/>
            <p:cNvSpPr/>
            <p:nvPr/>
          </p:nvSpPr>
          <p:spPr>
            <a:xfrm>
              <a:off x="4687675" y="957250"/>
              <a:ext cx="2141400" cy="3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532" name="Google Shape;532;g13e375ad9aa_9_122"/>
            <p:cNvSpPr/>
            <p:nvPr/>
          </p:nvSpPr>
          <p:spPr>
            <a:xfrm>
              <a:off x="4687675" y="1311250"/>
              <a:ext cx="2141400" cy="186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-notice_list(noticeVO)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-notice_read(String)</a:t>
              </a:r>
              <a:endParaRPr sz="1000"/>
            </a:p>
          </p:txBody>
        </p:sp>
      </p:grpSp>
      <p:cxnSp>
        <p:nvCxnSpPr>
          <p:cNvPr id="533" name="Google Shape;533;g13e375ad9aa_9_122"/>
          <p:cNvCxnSpPr>
            <a:stCxn id="521" idx="1"/>
            <a:endCxn id="532" idx="2"/>
          </p:cNvCxnSpPr>
          <p:nvPr/>
        </p:nvCxnSpPr>
        <p:spPr>
          <a:xfrm rot="10800000">
            <a:off x="2271050" y="4345432"/>
            <a:ext cx="480900" cy="64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4" name="Google Shape;534;g13e375ad9aa_9_122"/>
          <p:cNvCxnSpPr>
            <a:stCxn id="530" idx="0"/>
            <a:endCxn id="525" idx="1"/>
          </p:cNvCxnSpPr>
          <p:nvPr/>
        </p:nvCxnSpPr>
        <p:spPr>
          <a:xfrm flipH="1" rot="-5400000">
            <a:off x="3552550" y="626850"/>
            <a:ext cx="329700" cy="2892600"/>
          </a:xfrm>
          <a:prstGeom prst="bentConnector4">
            <a:avLst>
              <a:gd fmla="val -72225" name="adj1"/>
              <a:gd fmla="val 68507" name="adj2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535" name="Google Shape;535;g13e375ad9aa_9_122"/>
          <p:cNvCxnSpPr>
            <a:stCxn id="519" idx="0"/>
            <a:endCxn id="525" idx="2"/>
          </p:cNvCxnSpPr>
          <p:nvPr/>
        </p:nvCxnSpPr>
        <p:spPr>
          <a:xfrm rot="-5400000">
            <a:off x="4368200" y="2757325"/>
            <a:ext cx="1320600" cy="2411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536" name="Google Shape;536;g13e375ad9aa_9_122"/>
          <p:cNvCxnSpPr>
            <a:stCxn id="516" idx="0"/>
            <a:endCxn id="527" idx="2"/>
          </p:cNvCxnSpPr>
          <p:nvPr/>
        </p:nvCxnSpPr>
        <p:spPr>
          <a:xfrm rot="5400000">
            <a:off x="6873500" y="3795850"/>
            <a:ext cx="2172000" cy="2900400"/>
          </a:xfrm>
          <a:prstGeom prst="bentConnector5">
            <a:avLst>
              <a:gd fmla="val -10963" name="adj1"/>
              <a:gd fmla="val 50000" name="adj2"/>
              <a:gd fmla="val 110963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537" name="Google Shape;537;g13e375ad9aa_9_122"/>
          <p:cNvCxnSpPr>
            <a:stCxn id="518" idx="1"/>
            <a:endCxn id="525" idx="3"/>
          </p:cNvCxnSpPr>
          <p:nvPr/>
        </p:nvCxnSpPr>
        <p:spPr>
          <a:xfrm rot="10800000">
            <a:off x="7305200" y="2238125"/>
            <a:ext cx="1033800" cy="3425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8" name="Google Shape;538;g13e375ad9aa_9_122"/>
          <p:cNvCxnSpPr>
            <a:stCxn id="527" idx="2"/>
            <a:endCxn id="525" idx="2"/>
          </p:cNvCxnSpPr>
          <p:nvPr/>
        </p:nvCxnSpPr>
        <p:spPr>
          <a:xfrm flipH="1" rot="5400000">
            <a:off x="4857050" y="4679800"/>
            <a:ext cx="3029400" cy="275100"/>
          </a:xfrm>
          <a:prstGeom prst="bentConnector5">
            <a:avLst>
              <a:gd fmla="val -7860" name="adj1"/>
              <a:gd fmla="val 475763" name="adj2"/>
              <a:gd fmla="val 70725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539" name="Google Shape;539;g13e375ad9aa_9_122"/>
          <p:cNvGrpSpPr/>
          <p:nvPr/>
        </p:nvGrpSpPr>
        <p:grpSpPr>
          <a:xfrm>
            <a:off x="7869738" y="2787327"/>
            <a:ext cx="2141402" cy="434272"/>
            <a:chOff x="4321260" y="400500"/>
            <a:chExt cx="2141402" cy="508515"/>
          </a:xfrm>
        </p:grpSpPr>
        <p:sp>
          <p:nvSpPr>
            <p:cNvPr id="540" name="Google Shape;540;g13e375ad9aa_9_122"/>
            <p:cNvSpPr/>
            <p:nvPr/>
          </p:nvSpPr>
          <p:spPr>
            <a:xfrm>
              <a:off x="4321263" y="400500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logininterceptor</a:t>
              </a:r>
              <a:endParaRPr b="1" sz="1000"/>
            </a:p>
          </p:txBody>
        </p:sp>
        <p:sp>
          <p:nvSpPr>
            <p:cNvPr id="541" name="Google Shape;541;g13e375ad9aa_9_122"/>
            <p:cNvSpPr/>
            <p:nvPr/>
          </p:nvSpPr>
          <p:spPr>
            <a:xfrm>
              <a:off x="4321260" y="661815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+preHandle()</a:t>
              </a:r>
              <a:endParaRPr sz="1000"/>
            </a:p>
          </p:txBody>
        </p:sp>
      </p:grpSp>
      <p:sp>
        <p:nvSpPr>
          <p:cNvPr id="542" name="Google Shape;542;g13e375ad9aa_9_122"/>
          <p:cNvSpPr/>
          <p:nvPr/>
        </p:nvSpPr>
        <p:spPr>
          <a:xfrm>
            <a:off x="7818575" y="85917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Member_JSP</a:t>
            </a:r>
            <a:endParaRPr b="1" sz="1000"/>
          </a:p>
        </p:txBody>
      </p:sp>
      <p:sp>
        <p:nvSpPr>
          <p:cNvPr id="543" name="Google Shape;543;g13e375ad9aa_9_122"/>
          <p:cNvSpPr/>
          <p:nvPr/>
        </p:nvSpPr>
        <p:spPr>
          <a:xfrm>
            <a:off x="7818575" y="1106375"/>
            <a:ext cx="21414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+login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+join</a:t>
            </a:r>
            <a:endParaRPr sz="1000"/>
          </a:p>
        </p:txBody>
      </p:sp>
      <p:sp>
        <p:nvSpPr>
          <p:cNvPr id="544" name="Google Shape;544;g13e375ad9aa_9_122"/>
          <p:cNvSpPr/>
          <p:nvPr/>
        </p:nvSpPr>
        <p:spPr>
          <a:xfrm>
            <a:off x="7818575" y="1710575"/>
            <a:ext cx="2141400" cy="1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cxnSp>
        <p:nvCxnSpPr>
          <p:cNvPr id="545" name="Google Shape;545;g13e375ad9aa_9_122"/>
          <p:cNvCxnSpPr>
            <a:stCxn id="516" idx="0"/>
            <a:endCxn id="541" idx="2"/>
          </p:cNvCxnSpPr>
          <p:nvPr/>
        </p:nvCxnSpPr>
        <p:spPr>
          <a:xfrm rot="10800000">
            <a:off x="8940500" y="3221650"/>
            <a:ext cx="469200" cy="9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g13e375ad9aa_9_122"/>
          <p:cNvCxnSpPr>
            <a:stCxn id="540" idx="0"/>
            <a:endCxn id="544" idx="2"/>
          </p:cNvCxnSpPr>
          <p:nvPr/>
        </p:nvCxnSpPr>
        <p:spPr>
          <a:xfrm rot="10800000">
            <a:off x="8889140" y="1848927"/>
            <a:ext cx="51300" cy="9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g13e375ad9aa_9_122"/>
          <p:cNvSpPr txBox="1"/>
          <p:nvPr/>
        </p:nvSpPr>
        <p:spPr>
          <a:xfrm>
            <a:off x="583699" y="3456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2" name="Google Shape;552;g13e375ad9aa_9_21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3" name="Google Shape;553;g13e375ad9aa_9_219"/>
          <p:cNvSpPr txBox="1"/>
          <p:nvPr/>
        </p:nvSpPr>
        <p:spPr>
          <a:xfrm>
            <a:off x="583699" y="3456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54" name="Google Shape;554;g13e375ad9aa_9_21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5" name="Google Shape;555;g13e375ad9aa_9_219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 (학생 - 질문게시판)</a:t>
            </a:r>
            <a:endParaRPr b="1" sz="1700"/>
          </a:p>
        </p:txBody>
      </p:sp>
      <p:grpSp>
        <p:nvGrpSpPr>
          <p:cNvPr id="556" name="Google Shape;556;g13e375ad9aa_9_219"/>
          <p:cNvGrpSpPr/>
          <p:nvPr/>
        </p:nvGrpSpPr>
        <p:grpSpPr>
          <a:xfrm>
            <a:off x="7857447" y="4751930"/>
            <a:ext cx="4128373" cy="2016930"/>
            <a:chOff x="1462150" y="1735725"/>
            <a:chExt cx="1518901" cy="1392908"/>
          </a:xfrm>
        </p:grpSpPr>
        <p:sp>
          <p:nvSpPr>
            <p:cNvPr id="557" name="Google Shape;557;g13e375ad9aa_9_219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QuestionController</a:t>
              </a:r>
              <a:endParaRPr b="1" sz="1500"/>
            </a:p>
          </p:txBody>
        </p:sp>
        <p:sp>
          <p:nvSpPr>
            <p:cNvPr id="558" name="Google Shape;558;g13e375ad9aa_9_219"/>
            <p:cNvSpPr/>
            <p:nvPr/>
          </p:nvSpPr>
          <p:spPr>
            <a:xfrm>
              <a:off x="1462151" y="2043525"/>
              <a:ext cx="1518900" cy="25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-service                                                           QuestionService</a:t>
              </a:r>
              <a:endParaRPr sz="1100"/>
            </a:p>
          </p:txBody>
        </p:sp>
        <p:sp>
          <p:nvSpPr>
            <p:cNvPr id="559" name="Google Shape;559;g13e375ad9aa_9_219"/>
            <p:cNvSpPr/>
            <p:nvPr/>
          </p:nvSpPr>
          <p:spPr>
            <a:xfrm>
              <a:off x="1462151" y="2298533"/>
              <a:ext cx="1518900" cy="83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+list(Criteria, Model)                                           void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+register(QuestionVO, RidirectAttributes)          String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+register()                                                           void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+get(String, Criteria, Model)                               void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+modify(QuestionVO)                                         String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+remove(String, Criteria, RidirectAttributes)       String</a:t>
              </a:r>
              <a:endParaRPr sz="1100"/>
            </a:p>
          </p:txBody>
        </p:sp>
      </p:grpSp>
      <p:grpSp>
        <p:nvGrpSpPr>
          <p:cNvPr id="560" name="Google Shape;560;g13e375ad9aa_9_219"/>
          <p:cNvGrpSpPr/>
          <p:nvPr/>
        </p:nvGrpSpPr>
        <p:grpSpPr>
          <a:xfrm>
            <a:off x="7549495" y="1951797"/>
            <a:ext cx="3039320" cy="1808741"/>
            <a:chOff x="1462150" y="1735725"/>
            <a:chExt cx="1518901" cy="1266005"/>
          </a:xfrm>
        </p:grpSpPr>
        <p:sp>
          <p:nvSpPr>
            <p:cNvPr id="561" name="Google Shape;561;g13e375ad9aa_9_219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QuestionService</a:t>
              </a:r>
              <a:endParaRPr b="1" sz="1500"/>
            </a:p>
          </p:txBody>
        </p:sp>
        <p:sp>
          <p:nvSpPr>
            <p:cNvPr id="562" name="Google Shape;562;g13e375ad9aa_9_219"/>
            <p:cNvSpPr/>
            <p:nvPr/>
          </p:nvSpPr>
          <p:spPr>
            <a:xfrm>
              <a:off x="1462150" y="2043533"/>
              <a:ext cx="1518900" cy="11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63" name="Google Shape;563;g13e375ad9aa_9_219"/>
            <p:cNvSpPr/>
            <p:nvPr/>
          </p:nvSpPr>
          <p:spPr>
            <a:xfrm>
              <a:off x="1462151" y="2161730"/>
              <a:ext cx="1518900" cy="84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</a:t>
              </a:r>
              <a:r>
                <a:rPr lang="en-US" sz="1100"/>
                <a:t>register(QuestionVO)        void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+get(String)                         QuestionVO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+modify(QuestionVO)         boolean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+remove(String)                  boolean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+getList(Criteria)                 List&lt;QuestionVO&gt;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+getTotal(Criteria)               int</a:t>
              </a:r>
              <a:endParaRPr sz="1100"/>
            </a:p>
          </p:txBody>
        </p:sp>
      </p:grpSp>
      <p:grpSp>
        <p:nvGrpSpPr>
          <p:cNvPr id="564" name="Google Shape;564;g13e375ad9aa_9_219"/>
          <p:cNvGrpSpPr/>
          <p:nvPr/>
        </p:nvGrpSpPr>
        <p:grpSpPr>
          <a:xfrm>
            <a:off x="3471940" y="4374902"/>
            <a:ext cx="3108888" cy="2077301"/>
            <a:chOff x="1462150" y="1735725"/>
            <a:chExt cx="1518902" cy="1487399"/>
          </a:xfrm>
        </p:grpSpPr>
        <p:sp>
          <p:nvSpPr>
            <p:cNvPr id="565" name="Google Shape;565;g13e375ad9aa_9_219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QuestionServiceImpl</a:t>
              </a:r>
              <a:endParaRPr b="1" sz="1500"/>
            </a:p>
          </p:txBody>
        </p:sp>
        <p:sp>
          <p:nvSpPr>
            <p:cNvPr id="566" name="Google Shape;566;g13e375ad9aa_9_219"/>
            <p:cNvSpPr/>
            <p:nvPr/>
          </p:nvSpPr>
          <p:spPr>
            <a:xfrm>
              <a:off x="1462150" y="20435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-mapper		        QuestionMapper</a:t>
              </a:r>
              <a:endParaRPr sz="1100"/>
            </a:p>
          </p:txBody>
        </p:sp>
        <p:sp>
          <p:nvSpPr>
            <p:cNvPr id="567" name="Google Shape;567;g13e375ad9aa_9_219"/>
            <p:cNvSpPr/>
            <p:nvPr/>
          </p:nvSpPr>
          <p:spPr>
            <a:xfrm>
              <a:off x="1462152" y="2351324"/>
              <a:ext cx="1518900" cy="87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</a:t>
              </a:r>
              <a:r>
                <a:rPr lang="en-US" sz="1100"/>
                <a:t>register(QuestionVO)        void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+get(String)                         QuestionVO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+modify(QuestionVO)         boolean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+remove(String)                  boolean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+getList(Criteria)                 List&lt;QuestionVO&gt;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+getTotal(Criteria)               int</a:t>
              </a:r>
              <a:endParaRPr sz="1100"/>
            </a:p>
          </p:txBody>
        </p:sp>
      </p:grpSp>
      <p:grpSp>
        <p:nvGrpSpPr>
          <p:cNvPr id="568" name="Google Shape;568;g13e375ad9aa_9_219"/>
          <p:cNvGrpSpPr/>
          <p:nvPr/>
        </p:nvGrpSpPr>
        <p:grpSpPr>
          <a:xfrm>
            <a:off x="237186" y="1888820"/>
            <a:ext cx="3562886" cy="2227994"/>
            <a:chOff x="1462150" y="1735725"/>
            <a:chExt cx="1518901" cy="1606803"/>
          </a:xfrm>
        </p:grpSpPr>
        <p:sp>
          <p:nvSpPr>
            <p:cNvPr id="569" name="Google Shape;569;g13e375ad9aa_9_219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QuestionMapper</a:t>
              </a:r>
              <a:endParaRPr b="1" sz="1500"/>
            </a:p>
          </p:txBody>
        </p:sp>
        <p:sp>
          <p:nvSpPr>
            <p:cNvPr id="570" name="Google Shape;570;g13e375ad9aa_9_219"/>
            <p:cNvSpPr/>
            <p:nvPr/>
          </p:nvSpPr>
          <p:spPr>
            <a:xfrm>
              <a:off x="1462150" y="2043533"/>
              <a:ext cx="1518900" cy="11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71" name="Google Shape;571;g13e375ad9aa_9_219"/>
            <p:cNvSpPr/>
            <p:nvPr/>
          </p:nvSpPr>
          <p:spPr>
            <a:xfrm>
              <a:off x="1462151" y="2161728"/>
              <a:ext cx="1518900" cy="1180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+getList()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+getListWithPaging(Criteria)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+insert(QuestionVO)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+insertSelectKey(QuestionVO)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+read(String)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+delete(String)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+update(QuestionVO)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+getTotalCount(Criteria)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+updateReplycnt(String, int)</a:t>
              </a:r>
              <a:endParaRPr sz="1100"/>
            </a:p>
          </p:txBody>
        </p:sp>
      </p:grpSp>
      <p:grpSp>
        <p:nvGrpSpPr>
          <p:cNvPr id="572" name="Google Shape;572;g13e375ad9aa_9_219"/>
          <p:cNvGrpSpPr/>
          <p:nvPr/>
        </p:nvGrpSpPr>
        <p:grpSpPr>
          <a:xfrm>
            <a:off x="5026375" y="462128"/>
            <a:ext cx="1902727" cy="2426758"/>
            <a:chOff x="1462149" y="1735725"/>
            <a:chExt cx="1518901" cy="2159999"/>
          </a:xfrm>
        </p:grpSpPr>
        <p:sp>
          <p:nvSpPr>
            <p:cNvPr id="573" name="Google Shape;573;g13e375ad9aa_9_219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QuestionVO</a:t>
              </a:r>
              <a:endParaRPr b="1" sz="1500"/>
            </a:p>
          </p:txBody>
        </p:sp>
        <p:sp>
          <p:nvSpPr>
            <p:cNvPr id="574" name="Google Shape;574;g13e375ad9aa_9_219"/>
            <p:cNvSpPr/>
            <p:nvPr/>
          </p:nvSpPr>
          <p:spPr>
            <a:xfrm>
              <a:off x="1462150" y="2043533"/>
              <a:ext cx="1518900" cy="11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75" name="Google Shape;575;g13e375ad9aa_9_219"/>
            <p:cNvSpPr/>
            <p:nvPr/>
          </p:nvSpPr>
          <p:spPr>
            <a:xfrm>
              <a:off x="1462149" y="2161724"/>
              <a:ext cx="1518900" cy="173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que_code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class_code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stu_id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title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content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views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replycnt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status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enter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updateDate</a:t>
              </a:r>
              <a:endParaRPr sz="1100"/>
            </a:p>
          </p:txBody>
        </p:sp>
      </p:grpSp>
      <p:sp>
        <p:nvSpPr>
          <p:cNvPr id="576" name="Google Shape;576;g13e375ad9aa_9_219"/>
          <p:cNvSpPr txBox="1"/>
          <p:nvPr/>
        </p:nvSpPr>
        <p:spPr>
          <a:xfrm>
            <a:off x="6191775" y="967400"/>
            <a:ext cx="1000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(String)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(String)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(String)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(String)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(String)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(int)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(int)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(String)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(Date)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(Date)</a:t>
            </a:r>
            <a:endParaRPr sz="1100"/>
          </a:p>
        </p:txBody>
      </p:sp>
      <p:sp>
        <p:nvSpPr>
          <p:cNvPr id="577" name="Google Shape;577;g13e375ad9aa_9_219"/>
          <p:cNvSpPr txBox="1"/>
          <p:nvPr/>
        </p:nvSpPr>
        <p:spPr>
          <a:xfrm>
            <a:off x="2444075" y="2408325"/>
            <a:ext cx="1356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List&lt;QuestionVO&gt;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List&lt;QuestionVO&gt;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void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void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QuestionVO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void</a:t>
            </a:r>
            <a:endParaRPr sz="1100"/>
          </a:p>
        </p:txBody>
      </p:sp>
      <p:cxnSp>
        <p:nvCxnSpPr>
          <p:cNvPr id="578" name="Google Shape;578;g13e375ad9aa_9_219"/>
          <p:cNvCxnSpPr>
            <a:stCxn id="567" idx="1"/>
            <a:endCxn id="571" idx="2"/>
          </p:cNvCxnSpPr>
          <p:nvPr/>
        </p:nvCxnSpPr>
        <p:spPr>
          <a:xfrm rot="10800000">
            <a:off x="2018743" y="4116925"/>
            <a:ext cx="1453200" cy="172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579" name="Google Shape;579;g13e375ad9aa_9_219"/>
          <p:cNvCxnSpPr>
            <a:stCxn id="557" idx="0"/>
            <a:endCxn id="563" idx="2"/>
          </p:cNvCxnSpPr>
          <p:nvPr/>
        </p:nvCxnSpPr>
        <p:spPr>
          <a:xfrm flipH="1" rot="5400000">
            <a:off x="8999582" y="3829880"/>
            <a:ext cx="991500" cy="852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580" name="Google Shape;580;g13e375ad9aa_9_219"/>
          <p:cNvCxnSpPr>
            <a:stCxn id="567" idx="3"/>
            <a:endCxn id="563" idx="1"/>
          </p:cNvCxnSpPr>
          <p:nvPr/>
        </p:nvCxnSpPr>
        <p:spPr>
          <a:xfrm flipH="1" rot="10800000">
            <a:off x="6580828" y="3160525"/>
            <a:ext cx="968700" cy="2682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g13e375ad9aa_9_219"/>
          <p:cNvCxnSpPr>
            <a:stCxn id="569" idx="0"/>
            <a:endCxn id="575" idx="1"/>
          </p:cNvCxnSpPr>
          <p:nvPr/>
        </p:nvCxnSpPr>
        <p:spPr>
          <a:xfrm flipH="1" rot="-5400000">
            <a:off x="3509477" y="397970"/>
            <a:ext cx="26100" cy="3007800"/>
          </a:xfrm>
          <a:prstGeom prst="bentConnector4">
            <a:avLst>
              <a:gd fmla="val -912356" name="adj1"/>
              <a:gd fmla="val 79613" name="adj2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582" name="Google Shape;582;g13e375ad9aa_9_219"/>
          <p:cNvCxnSpPr>
            <a:stCxn id="565" idx="0"/>
            <a:endCxn id="575" idx="2"/>
          </p:cNvCxnSpPr>
          <p:nvPr/>
        </p:nvCxnSpPr>
        <p:spPr>
          <a:xfrm rot="-5400000">
            <a:off x="4759082" y="3156302"/>
            <a:ext cx="1485900" cy="951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583" name="Google Shape;583;g13e375ad9aa_9_219"/>
          <p:cNvCxnSpPr>
            <a:stCxn id="561" idx="0"/>
            <a:endCxn id="574" idx="3"/>
          </p:cNvCxnSpPr>
          <p:nvPr/>
        </p:nvCxnSpPr>
        <p:spPr>
          <a:xfrm flipH="1" rot="5400000">
            <a:off x="7460405" y="343047"/>
            <a:ext cx="1077300" cy="214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584" name="Google Shape;584;g13e375ad9aa_9_219"/>
          <p:cNvCxnSpPr>
            <a:stCxn id="559" idx="1"/>
            <a:endCxn id="576" idx="2"/>
          </p:cNvCxnSpPr>
          <p:nvPr/>
        </p:nvCxnSpPr>
        <p:spPr>
          <a:xfrm rot="10800000">
            <a:off x="6691950" y="2845068"/>
            <a:ext cx="1165500" cy="332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9" name="Google Shape;589;g13ecc170bdf_3_24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0" name="Google Shape;590;g13ecc170bdf_3_24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1" name="Google Shape;591;g13ecc170bdf_3_24"/>
          <p:cNvSpPr txBox="1"/>
          <p:nvPr/>
        </p:nvSpPr>
        <p:spPr>
          <a:xfrm>
            <a:off x="1371600" y="711200"/>
            <a:ext cx="442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Diagram(학생 - 질문게시판 댓글)</a:t>
            </a:r>
            <a:endParaRPr b="1" sz="1700"/>
          </a:p>
        </p:txBody>
      </p:sp>
      <p:grpSp>
        <p:nvGrpSpPr>
          <p:cNvPr id="592" name="Google Shape;592;g13ecc170bdf_3_24"/>
          <p:cNvGrpSpPr/>
          <p:nvPr/>
        </p:nvGrpSpPr>
        <p:grpSpPr>
          <a:xfrm>
            <a:off x="7055925" y="4809512"/>
            <a:ext cx="4930049" cy="1840784"/>
            <a:chOff x="1462150" y="1735725"/>
            <a:chExt cx="1518901" cy="1311006"/>
          </a:xfrm>
        </p:grpSpPr>
        <p:sp>
          <p:nvSpPr>
            <p:cNvPr id="593" name="Google Shape;593;g13ecc170bdf_3_24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QuestionReplyController</a:t>
              </a:r>
              <a:endParaRPr b="1" sz="1500"/>
            </a:p>
          </p:txBody>
        </p:sp>
        <p:sp>
          <p:nvSpPr>
            <p:cNvPr id="594" name="Google Shape;594;g13ecc170bdf_3_24"/>
            <p:cNvSpPr/>
            <p:nvPr/>
          </p:nvSpPr>
          <p:spPr>
            <a:xfrm>
              <a:off x="1462151" y="2043525"/>
              <a:ext cx="1518900" cy="25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-service                                                               QuestionReplyService</a:t>
              </a:r>
              <a:endParaRPr sz="1100"/>
            </a:p>
          </p:txBody>
        </p:sp>
        <p:sp>
          <p:nvSpPr>
            <p:cNvPr id="595" name="Google Shape;595;g13ecc170bdf_3_24"/>
            <p:cNvSpPr/>
            <p:nvPr/>
          </p:nvSpPr>
          <p:spPr>
            <a:xfrm>
              <a:off x="1462150" y="2298531"/>
              <a:ext cx="1518900" cy="74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+create(QuestionReplyVO)                                ResponseEntity&lt;String&gt;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+getList(int, String)                    ResponseEntity&lt;QuestionReplyPageDTO&gt;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+get(String)                               ResponseEntity&lt;QuestionReplyVO&gt;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+modify(QuestionVO, String)                             </a:t>
              </a:r>
              <a:r>
                <a:rPr lang="en-US" sz="1100"/>
                <a:t>ResponseEntity&lt;String&gt;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+remove(String)                                                 </a:t>
              </a:r>
              <a:r>
                <a:rPr lang="en-US" sz="1100"/>
                <a:t>ResponseEntity&lt;String&gt;</a:t>
              </a:r>
              <a:endParaRPr sz="1100"/>
            </a:p>
          </p:txBody>
        </p:sp>
      </p:grpSp>
      <p:grpSp>
        <p:nvGrpSpPr>
          <p:cNvPr id="596" name="Google Shape;596;g13ecc170bdf_3_24"/>
          <p:cNvGrpSpPr/>
          <p:nvPr/>
        </p:nvGrpSpPr>
        <p:grpSpPr>
          <a:xfrm>
            <a:off x="2602714" y="4374902"/>
            <a:ext cx="3978316" cy="2156901"/>
            <a:chOff x="1462150" y="1735725"/>
            <a:chExt cx="1518905" cy="1544395"/>
          </a:xfrm>
        </p:grpSpPr>
        <p:sp>
          <p:nvSpPr>
            <p:cNvPr id="597" name="Google Shape;597;g13ecc170bdf_3_24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QuestionReplyServiceImpl</a:t>
              </a:r>
              <a:endParaRPr b="1" sz="1500"/>
            </a:p>
          </p:txBody>
        </p:sp>
        <p:sp>
          <p:nvSpPr>
            <p:cNvPr id="598" name="Google Shape;598;g13ecc170bdf_3_24"/>
            <p:cNvSpPr/>
            <p:nvPr/>
          </p:nvSpPr>
          <p:spPr>
            <a:xfrm>
              <a:off x="1462155" y="2043525"/>
              <a:ext cx="1518900" cy="36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-mapper  	                               QuestionReplyMapper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-questionMapper                            QuestionMapper</a:t>
              </a:r>
              <a:endParaRPr sz="1100"/>
            </a:p>
          </p:txBody>
        </p:sp>
        <p:sp>
          <p:nvSpPr>
            <p:cNvPr id="599" name="Google Shape;599;g13ecc170bdf_3_24"/>
            <p:cNvSpPr/>
            <p:nvPr/>
          </p:nvSpPr>
          <p:spPr>
            <a:xfrm>
              <a:off x="1462152" y="2408320"/>
              <a:ext cx="1518900" cy="87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</a:t>
              </a:r>
              <a:r>
                <a:rPr lang="en-US" sz="1100"/>
                <a:t>register(QuestionReplyVO)            int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+get(String)                                      QuestionReplyVO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+modify(QuestionReplyVO)             int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+remove(String)                               int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+getList(Criteria, String)                  List&lt;QuestionReplyVO&gt;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+getListPagel(Criteria, String)         QuestionReplyPageDTO</a:t>
              </a:r>
              <a:endParaRPr sz="1100"/>
            </a:p>
          </p:txBody>
        </p:sp>
      </p:grpSp>
      <p:grpSp>
        <p:nvGrpSpPr>
          <p:cNvPr id="600" name="Google Shape;600;g13ecc170bdf_3_24"/>
          <p:cNvGrpSpPr/>
          <p:nvPr/>
        </p:nvGrpSpPr>
        <p:grpSpPr>
          <a:xfrm>
            <a:off x="7549520" y="1951822"/>
            <a:ext cx="3840844" cy="1808741"/>
            <a:chOff x="1462150" y="1735725"/>
            <a:chExt cx="1518901" cy="1266005"/>
          </a:xfrm>
        </p:grpSpPr>
        <p:sp>
          <p:nvSpPr>
            <p:cNvPr id="601" name="Google Shape;601;g13ecc170bdf_3_24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QuestionReplyService</a:t>
              </a:r>
              <a:endParaRPr b="1" sz="1500"/>
            </a:p>
          </p:txBody>
        </p:sp>
        <p:sp>
          <p:nvSpPr>
            <p:cNvPr id="602" name="Google Shape;602;g13ecc170bdf_3_24"/>
            <p:cNvSpPr/>
            <p:nvPr/>
          </p:nvSpPr>
          <p:spPr>
            <a:xfrm>
              <a:off x="1462150" y="2043533"/>
              <a:ext cx="1518900" cy="11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03" name="Google Shape;603;g13ecc170bdf_3_24"/>
            <p:cNvSpPr/>
            <p:nvPr/>
          </p:nvSpPr>
          <p:spPr>
            <a:xfrm>
              <a:off x="1462151" y="2161730"/>
              <a:ext cx="1518900" cy="84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+register(QuestionReplyVO)          int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+get(String)                                    QuestionReplyVO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+modify(QuestionReplyVO)           int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+remove(String)                             int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+getList(Criteria, String)                List&lt;QuestionReplyVO&gt;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+getListPage(Criteria, String)        QuestionReplyPageDTO</a:t>
              </a:r>
              <a:endParaRPr sz="1100"/>
            </a:p>
          </p:txBody>
        </p:sp>
      </p:grpSp>
      <p:grpSp>
        <p:nvGrpSpPr>
          <p:cNvPr id="604" name="Google Shape;604;g13ecc170bdf_3_24"/>
          <p:cNvGrpSpPr/>
          <p:nvPr/>
        </p:nvGrpSpPr>
        <p:grpSpPr>
          <a:xfrm>
            <a:off x="237213" y="1888892"/>
            <a:ext cx="4136888" cy="1812438"/>
            <a:chOff x="1462146" y="1735725"/>
            <a:chExt cx="1518904" cy="1307109"/>
          </a:xfrm>
        </p:grpSpPr>
        <p:sp>
          <p:nvSpPr>
            <p:cNvPr id="605" name="Google Shape;605;g13ecc170bdf_3_24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QuestionReplyMapper</a:t>
              </a:r>
              <a:endParaRPr b="1" sz="1500"/>
            </a:p>
          </p:txBody>
        </p:sp>
        <p:sp>
          <p:nvSpPr>
            <p:cNvPr id="606" name="Google Shape;606;g13ecc170bdf_3_24"/>
            <p:cNvSpPr/>
            <p:nvPr/>
          </p:nvSpPr>
          <p:spPr>
            <a:xfrm>
              <a:off x="1462150" y="2043533"/>
              <a:ext cx="1518900" cy="11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07" name="Google Shape;607;g13ecc170bdf_3_24"/>
            <p:cNvSpPr/>
            <p:nvPr/>
          </p:nvSpPr>
          <p:spPr>
            <a:xfrm>
              <a:off x="1462146" y="2161734"/>
              <a:ext cx="1518900" cy="88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+insert(QuestionReplyVO)                    int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+read(String)                                         QuestionReplyVO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+delete(String)                                       int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+update(QuestionReplyVO)                  int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+getListWithPaging(Criteria, String)      List&lt;QuestionReplyVO&gt;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+getCountByQue_code(String)             int</a:t>
              </a:r>
              <a:endParaRPr sz="1100"/>
            </a:p>
          </p:txBody>
        </p:sp>
      </p:grpSp>
      <p:grpSp>
        <p:nvGrpSpPr>
          <p:cNvPr id="608" name="Google Shape;608;g13ecc170bdf_3_24"/>
          <p:cNvGrpSpPr/>
          <p:nvPr/>
        </p:nvGrpSpPr>
        <p:grpSpPr>
          <a:xfrm>
            <a:off x="5144625" y="1144953"/>
            <a:ext cx="1902740" cy="1576393"/>
            <a:chOff x="1462139" y="1735725"/>
            <a:chExt cx="1518911" cy="1403109"/>
          </a:xfrm>
        </p:grpSpPr>
        <p:sp>
          <p:nvSpPr>
            <p:cNvPr id="609" name="Google Shape;609;g13ecc170bdf_3_24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QuestionReplyVO</a:t>
              </a:r>
              <a:endParaRPr b="1" sz="1500"/>
            </a:p>
          </p:txBody>
        </p:sp>
        <p:sp>
          <p:nvSpPr>
            <p:cNvPr id="610" name="Google Shape;610;g13ecc170bdf_3_24"/>
            <p:cNvSpPr/>
            <p:nvPr/>
          </p:nvSpPr>
          <p:spPr>
            <a:xfrm>
              <a:off x="1462150" y="2043533"/>
              <a:ext cx="1518900" cy="11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11" name="Google Shape;611;g13ecc170bdf_3_24"/>
            <p:cNvSpPr/>
            <p:nvPr/>
          </p:nvSpPr>
          <p:spPr>
            <a:xfrm>
              <a:off x="1462139" y="2161734"/>
              <a:ext cx="1518900" cy="977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qr_code          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que_code        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replyer             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qr_content       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enter                (Date)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updateDate      (Date)</a:t>
              </a:r>
              <a:endParaRPr sz="1100"/>
            </a:p>
          </p:txBody>
        </p:sp>
      </p:grpSp>
      <p:cxnSp>
        <p:nvCxnSpPr>
          <p:cNvPr id="612" name="Google Shape;612;g13ecc170bdf_3_24"/>
          <p:cNvCxnSpPr>
            <a:stCxn id="599" idx="1"/>
            <a:endCxn id="607" idx="2"/>
          </p:cNvCxnSpPr>
          <p:nvPr/>
        </p:nvCxnSpPr>
        <p:spPr>
          <a:xfrm rot="10800000">
            <a:off x="2305719" y="3701225"/>
            <a:ext cx="297000" cy="2221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613" name="Google Shape;613;g13ecc170bdf_3_24"/>
          <p:cNvCxnSpPr>
            <a:stCxn id="605" idx="0"/>
            <a:endCxn id="611" idx="1"/>
          </p:cNvCxnSpPr>
          <p:nvPr/>
        </p:nvCxnSpPr>
        <p:spPr>
          <a:xfrm flipH="1" rot="-5400000">
            <a:off x="3583363" y="611192"/>
            <a:ext cx="283500" cy="2838900"/>
          </a:xfrm>
          <a:prstGeom prst="bentConnector4">
            <a:avLst>
              <a:gd fmla="val -83995" name="adj1"/>
              <a:gd fmla="val 86431" name="adj2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614" name="Google Shape;614;g13ecc170bdf_3_24"/>
          <p:cNvCxnSpPr>
            <a:endCxn id="611" idx="2"/>
          </p:cNvCxnSpPr>
          <p:nvPr/>
        </p:nvCxnSpPr>
        <p:spPr>
          <a:xfrm rot="-5400000">
            <a:off x="4705638" y="2973796"/>
            <a:ext cx="1642800" cy="113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615" name="Google Shape;615;g13ecc170bdf_3_24"/>
          <p:cNvCxnSpPr>
            <a:stCxn id="595" idx="1"/>
          </p:cNvCxnSpPr>
          <p:nvPr/>
        </p:nvCxnSpPr>
        <p:spPr>
          <a:xfrm rot="10800000">
            <a:off x="6699525" y="2721522"/>
            <a:ext cx="356400" cy="340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616" name="Google Shape;616;g13ecc170bdf_3_24"/>
          <p:cNvCxnSpPr/>
          <p:nvPr/>
        </p:nvCxnSpPr>
        <p:spPr>
          <a:xfrm flipH="1" rot="10800000">
            <a:off x="6580828" y="3160525"/>
            <a:ext cx="968700" cy="2682900"/>
          </a:xfrm>
          <a:prstGeom prst="bentConnector3">
            <a:avLst>
              <a:gd fmla="val 35764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g13ecc170bdf_3_24"/>
          <p:cNvCxnSpPr>
            <a:stCxn id="593" idx="0"/>
          </p:cNvCxnSpPr>
          <p:nvPr/>
        </p:nvCxnSpPr>
        <p:spPr>
          <a:xfrm flipH="1" rot="5400000">
            <a:off x="8770497" y="4059062"/>
            <a:ext cx="1049100" cy="45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618" name="Google Shape;618;g13ecc170bdf_3_24"/>
          <p:cNvCxnSpPr>
            <a:stCxn id="601" idx="0"/>
          </p:cNvCxnSpPr>
          <p:nvPr/>
        </p:nvCxnSpPr>
        <p:spPr>
          <a:xfrm flipH="1" rot="5400000">
            <a:off x="7989591" y="471472"/>
            <a:ext cx="566400" cy="239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619" name="Google Shape;619;g13ecc170bdf_3_24"/>
          <p:cNvSpPr txBox="1"/>
          <p:nvPr/>
        </p:nvSpPr>
        <p:spPr>
          <a:xfrm>
            <a:off x="583699" y="3456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4" name="Google Shape;624;g13e375ad9aa_9_227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5" name="Google Shape;625;g13e375ad9aa_9_227"/>
          <p:cNvSpPr txBox="1"/>
          <p:nvPr/>
        </p:nvSpPr>
        <p:spPr>
          <a:xfrm>
            <a:off x="583699" y="3456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26" name="Google Shape;626;g13e375ad9aa_9_227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7" name="Google Shape;627;g13e375ad9aa_9_227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 (학생 - 과정 및 강의)</a:t>
            </a:r>
            <a:endParaRPr b="1" sz="1700"/>
          </a:p>
        </p:txBody>
      </p:sp>
      <p:grpSp>
        <p:nvGrpSpPr>
          <p:cNvPr id="628" name="Google Shape;628;g13e375ad9aa_9_227"/>
          <p:cNvGrpSpPr/>
          <p:nvPr/>
        </p:nvGrpSpPr>
        <p:grpSpPr>
          <a:xfrm>
            <a:off x="9252767" y="3375693"/>
            <a:ext cx="2493890" cy="3135878"/>
            <a:chOff x="1462144" y="1830964"/>
            <a:chExt cx="1518905" cy="2309869"/>
          </a:xfrm>
        </p:grpSpPr>
        <p:sp>
          <p:nvSpPr>
            <p:cNvPr id="629" name="Google Shape;629;g13e375ad9aa_9_227"/>
            <p:cNvSpPr/>
            <p:nvPr/>
          </p:nvSpPr>
          <p:spPr>
            <a:xfrm>
              <a:off x="1462144" y="1830964"/>
              <a:ext cx="1518900" cy="21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Home</a:t>
              </a:r>
              <a:r>
                <a:rPr b="1" lang="en-US" sz="1200"/>
                <a:t>Controller</a:t>
              </a:r>
              <a:endParaRPr b="1" sz="1200"/>
            </a:p>
          </p:txBody>
        </p:sp>
        <p:sp>
          <p:nvSpPr>
            <p:cNvPr id="630" name="Google Shape;630;g13e375ad9aa_9_227"/>
            <p:cNvSpPr/>
            <p:nvPr/>
          </p:nvSpPr>
          <p:spPr>
            <a:xfrm>
              <a:off x="1462144" y="2043534"/>
              <a:ext cx="1518900" cy="17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-cservice                    CourseService</a:t>
              </a:r>
              <a:endParaRPr sz="1000"/>
            </a:p>
          </p:txBody>
        </p:sp>
        <p:sp>
          <p:nvSpPr>
            <p:cNvPr id="631" name="Google Shape;631;g13e375ad9aa_9_227"/>
            <p:cNvSpPr/>
            <p:nvPr/>
          </p:nvSpPr>
          <p:spPr>
            <a:xfrm>
              <a:off x="1462149" y="2219633"/>
              <a:ext cx="1518900" cy="192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+home(Locale, Model)       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+intro()                           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+Course()                      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+Course2()                    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+Course3()                    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+boardListGET(Model)  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+boardListGET1(Model)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+boardListGET2(Model)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+boardListGET3(Model)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+boardListGET4(Model)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+boardListGET5(Model)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+boardListGET6(Model)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+boardListGET7(Model)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+boardListGET8(Model)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+boardListGET9(Model)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+license_course()                 void</a:t>
              </a:r>
              <a:endParaRPr sz="1000"/>
            </a:p>
          </p:txBody>
        </p:sp>
      </p:grpSp>
      <p:grpSp>
        <p:nvGrpSpPr>
          <p:cNvPr id="632" name="Google Shape;632;g13e375ad9aa_9_227"/>
          <p:cNvGrpSpPr/>
          <p:nvPr/>
        </p:nvGrpSpPr>
        <p:grpSpPr>
          <a:xfrm>
            <a:off x="1246916" y="4988866"/>
            <a:ext cx="3592208" cy="1803548"/>
            <a:chOff x="1462150" y="1823155"/>
            <a:chExt cx="1518904" cy="1291385"/>
          </a:xfrm>
        </p:grpSpPr>
        <p:sp>
          <p:nvSpPr>
            <p:cNvPr id="633" name="Google Shape;633;g13e375ad9aa_9_227"/>
            <p:cNvSpPr/>
            <p:nvPr/>
          </p:nvSpPr>
          <p:spPr>
            <a:xfrm>
              <a:off x="1462150" y="1823155"/>
              <a:ext cx="1518900" cy="22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Course</a:t>
              </a:r>
              <a:r>
                <a:rPr b="1" lang="en-US" sz="1200"/>
                <a:t>ServiceImpl</a:t>
              </a:r>
              <a:endParaRPr b="1" sz="1200"/>
            </a:p>
          </p:txBody>
        </p:sp>
        <p:sp>
          <p:nvSpPr>
            <p:cNvPr id="634" name="Google Shape;634;g13e375ad9aa_9_227"/>
            <p:cNvSpPr/>
            <p:nvPr/>
          </p:nvSpPr>
          <p:spPr>
            <a:xfrm>
              <a:off x="1462154" y="2043534"/>
              <a:ext cx="1518900" cy="18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-mapper  	                               CourseMapper</a:t>
              </a:r>
              <a:endParaRPr sz="1000"/>
            </a:p>
          </p:txBody>
        </p:sp>
        <p:sp>
          <p:nvSpPr>
            <p:cNvPr id="635" name="Google Shape;635;g13e375ad9aa_9_227"/>
            <p:cNvSpPr/>
            <p:nvPr/>
          </p:nvSpPr>
          <p:spPr>
            <a:xfrm>
              <a:off x="1462154" y="2233140"/>
              <a:ext cx="1518900" cy="881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+register(CourseVO)                      int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+get(Long)                                     QuestionReplyVO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+modify(CourseVO)                       int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+deleteCourse(CourseVO)            int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+getList()                                        List&lt;QuestionReplyVO&gt;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+getTotalCount(CourseCriteria)     int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+getCourseAttach(Long)                QuestionReplyPageDTO</a:t>
              </a:r>
              <a:endParaRPr sz="1000"/>
            </a:p>
          </p:txBody>
        </p:sp>
      </p:grpSp>
      <p:grpSp>
        <p:nvGrpSpPr>
          <p:cNvPr id="636" name="Google Shape;636;g13e375ad9aa_9_227"/>
          <p:cNvGrpSpPr/>
          <p:nvPr/>
        </p:nvGrpSpPr>
        <p:grpSpPr>
          <a:xfrm>
            <a:off x="8589998" y="502606"/>
            <a:ext cx="3474796" cy="1676788"/>
            <a:chOff x="1462147" y="1828084"/>
            <a:chExt cx="1518904" cy="1173646"/>
          </a:xfrm>
        </p:grpSpPr>
        <p:sp>
          <p:nvSpPr>
            <p:cNvPr id="637" name="Google Shape;637;g13e375ad9aa_9_227"/>
            <p:cNvSpPr/>
            <p:nvPr/>
          </p:nvSpPr>
          <p:spPr>
            <a:xfrm>
              <a:off x="1462147" y="1828084"/>
              <a:ext cx="1518900" cy="21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Course</a:t>
              </a:r>
              <a:r>
                <a:rPr b="1" lang="en-US" sz="1200"/>
                <a:t>Service</a:t>
              </a:r>
              <a:endParaRPr b="1" sz="1200"/>
            </a:p>
          </p:txBody>
        </p:sp>
        <p:sp>
          <p:nvSpPr>
            <p:cNvPr id="638" name="Google Shape;638;g13e375ad9aa_9_227"/>
            <p:cNvSpPr/>
            <p:nvPr/>
          </p:nvSpPr>
          <p:spPr>
            <a:xfrm>
              <a:off x="1462150" y="2043533"/>
              <a:ext cx="1518900" cy="11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39" name="Google Shape;639;g13e375ad9aa_9_227"/>
            <p:cNvSpPr/>
            <p:nvPr/>
          </p:nvSpPr>
          <p:spPr>
            <a:xfrm>
              <a:off x="1462151" y="2161730"/>
              <a:ext cx="1518900" cy="84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+register(</a:t>
              </a:r>
              <a:r>
                <a:rPr lang="en-US" sz="1000"/>
                <a:t>CourseVO</a:t>
              </a:r>
              <a:r>
                <a:rPr lang="en-US" sz="1000"/>
                <a:t>)            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+get(Long)                                     </a:t>
              </a:r>
              <a:r>
                <a:rPr lang="en-US" sz="1000"/>
                <a:t>CourseVO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+modify(</a:t>
              </a:r>
              <a:r>
                <a:rPr lang="en-US" sz="1000"/>
                <a:t>CourseVO</a:t>
              </a:r>
              <a:r>
                <a:rPr lang="en-US" sz="1000"/>
                <a:t>)                       boolean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+deleteCourse(CourseVO)            boolean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+getList()                                        List&lt;</a:t>
              </a:r>
              <a:r>
                <a:rPr lang="en-US" sz="1000"/>
                <a:t>CourseVO</a:t>
              </a:r>
              <a:r>
                <a:rPr lang="en-US" sz="1000"/>
                <a:t>&gt;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+getTotalCount(CourseCriteria)      int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+getCourseAttach(Long)                </a:t>
              </a:r>
              <a:r>
                <a:rPr lang="en-US" sz="1000"/>
                <a:t>List&lt;CourseAttachVO&gt;</a:t>
              </a:r>
              <a:endParaRPr sz="1000"/>
            </a:p>
          </p:txBody>
        </p:sp>
      </p:grpSp>
      <p:grpSp>
        <p:nvGrpSpPr>
          <p:cNvPr id="640" name="Google Shape;640;g13e375ad9aa_9_227"/>
          <p:cNvGrpSpPr/>
          <p:nvPr/>
        </p:nvGrpSpPr>
        <p:grpSpPr>
          <a:xfrm>
            <a:off x="102964" y="3055639"/>
            <a:ext cx="2964916" cy="1649343"/>
            <a:chOff x="1462140" y="1821549"/>
            <a:chExt cx="1518912" cy="1189487"/>
          </a:xfrm>
        </p:grpSpPr>
        <p:sp>
          <p:nvSpPr>
            <p:cNvPr id="641" name="Google Shape;641;g13e375ad9aa_9_227"/>
            <p:cNvSpPr/>
            <p:nvPr/>
          </p:nvSpPr>
          <p:spPr>
            <a:xfrm>
              <a:off x="1462152" y="1821549"/>
              <a:ext cx="1518900" cy="22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Course</a:t>
              </a:r>
              <a:r>
                <a:rPr b="1" lang="en-US" sz="1200"/>
                <a:t>Mapper</a:t>
              </a:r>
              <a:endParaRPr b="1" sz="1200"/>
            </a:p>
          </p:txBody>
        </p:sp>
        <p:sp>
          <p:nvSpPr>
            <p:cNvPr id="642" name="Google Shape;642;g13e375ad9aa_9_227"/>
            <p:cNvSpPr/>
            <p:nvPr/>
          </p:nvSpPr>
          <p:spPr>
            <a:xfrm>
              <a:off x="1462150" y="2043533"/>
              <a:ext cx="1518900" cy="11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43" name="Google Shape;643;g13e375ad9aa_9_227"/>
            <p:cNvSpPr/>
            <p:nvPr/>
          </p:nvSpPr>
          <p:spPr>
            <a:xfrm>
              <a:off x="1462140" y="2161736"/>
              <a:ext cx="1518900" cy="84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+getList()                                 List&lt;CourseVO&gt;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+getPaging(CourseCriteria)    List&lt;CourseVO&gt;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+insert(</a:t>
              </a:r>
              <a:r>
                <a:rPr lang="en-US" sz="1000"/>
                <a:t>CourseVO</a:t>
              </a:r>
              <a:r>
                <a:rPr lang="en-US" sz="1000"/>
                <a:t>)         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+read(Long)                            </a:t>
              </a:r>
              <a:r>
                <a:rPr lang="en-US" sz="1000"/>
                <a:t>CourseVO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+delete(</a:t>
              </a:r>
              <a:r>
                <a:rPr lang="en-US" sz="1000"/>
                <a:t>CourseVO</a:t>
              </a:r>
              <a:r>
                <a:rPr lang="en-US" sz="1000"/>
                <a:t>)                 int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+modifyCourse(</a:t>
              </a:r>
              <a:r>
                <a:rPr lang="en-US" sz="1000"/>
                <a:t>CourseVO</a:t>
              </a:r>
              <a:r>
                <a:rPr lang="en-US" sz="1000"/>
                <a:t>)     int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+getTotal(courseCriteria)         int</a:t>
              </a:r>
              <a:endParaRPr sz="1000"/>
            </a:p>
          </p:txBody>
        </p:sp>
      </p:grpSp>
      <p:grpSp>
        <p:nvGrpSpPr>
          <p:cNvPr id="644" name="Google Shape;644;g13e375ad9aa_9_227"/>
          <p:cNvGrpSpPr/>
          <p:nvPr/>
        </p:nvGrpSpPr>
        <p:grpSpPr>
          <a:xfrm>
            <a:off x="152410" y="1296411"/>
            <a:ext cx="3281586" cy="1177744"/>
            <a:chOff x="1462148" y="1767850"/>
            <a:chExt cx="1518901" cy="959388"/>
          </a:xfrm>
        </p:grpSpPr>
        <p:sp>
          <p:nvSpPr>
            <p:cNvPr id="645" name="Google Shape;645;g13e375ad9aa_9_227"/>
            <p:cNvSpPr/>
            <p:nvPr/>
          </p:nvSpPr>
          <p:spPr>
            <a:xfrm>
              <a:off x="1462150" y="1767850"/>
              <a:ext cx="1518900" cy="30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CourseAttachMapper</a:t>
              </a:r>
              <a:endParaRPr b="1" sz="1200"/>
            </a:p>
          </p:txBody>
        </p:sp>
        <p:sp>
          <p:nvSpPr>
            <p:cNvPr id="646" name="Google Shape;646;g13e375ad9aa_9_227"/>
            <p:cNvSpPr/>
            <p:nvPr/>
          </p:nvSpPr>
          <p:spPr>
            <a:xfrm>
              <a:off x="1462149" y="2071150"/>
              <a:ext cx="1518900" cy="9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47" name="Google Shape;647;g13e375ad9aa_9_227"/>
            <p:cNvSpPr/>
            <p:nvPr/>
          </p:nvSpPr>
          <p:spPr>
            <a:xfrm>
              <a:off x="1462148" y="2161738"/>
              <a:ext cx="1518900" cy="56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+insert(CourseAttachVO)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+findByCode(Long)                &lt;List&gt;CourseAttachVO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+deleteAll(Long)                     void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+getOldFiles()                        </a:t>
              </a:r>
              <a:r>
                <a:rPr lang="en-US" sz="1000"/>
                <a:t>&lt;List&gt;CourseAttachVO</a:t>
              </a:r>
              <a:endParaRPr sz="1000"/>
            </a:p>
          </p:txBody>
        </p:sp>
      </p:grpSp>
      <p:grpSp>
        <p:nvGrpSpPr>
          <p:cNvPr id="648" name="Google Shape;648;g13e375ad9aa_9_227"/>
          <p:cNvGrpSpPr/>
          <p:nvPr/>
        </p:nvGrpSpPr>
        <p:grpSpPr>
          <a:xfrm>
            <a:off x="4698859" y="1316951"/>
            <a:ext cx="1834392" cy="1541627"/>
            <a:chOff x="1462144" y="1809117"/>
            <a:chExt cx="1518913" cy="1312023"/>
          </a:xfrm>
        </p:grpSpPr>
        <p:sp>
          <p:nvSpPr>
            <p:cNvPr id="649" name="Google Shape;649;g13e375ad9aa_9_227"/>
            <p:cNvSpPr/>
            <p:nvPr/>
          </p:nvSpPr>
          <p:spPr>
            <a:xfrm>
              <a:off x="1462157" y="1809117"/>
              <a:ext cx="1518900" cy="26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CourseAttachFileVO</a:t>
              </a:r>
              <a:endParaRPr b="1" sz="1200"/>
            </a:p>
          </p:txBody>
        </p:sp>
        <p:sp>
          <p:nvSpPr>
            <p:cNvPr id="650" name="Google Shape;650;g13e375ad9aa_9_227"/>
            <p:cNvSpPr/>
            <p:nvPr/>
          </p:nvSpPr>
          <p:spPr>
            <a:xfrm>
              <a:off x="1462149" y="2071150"/>
              <a:ext cx="1518900" cy="9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51" name="Google Shape;651;g13e375ad9aa_9_227"/>
            <p:cNvSpPr/>
            <p:nvPr/>
          </p:nvSpPr>
          <p:spPr>
            <a:xfrm>
              <a:off x="1462144" y="2161740"/>
              <a:ext cx="1518900" cy="95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-uuid              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-class_code       Long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-uploadPath  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-fileName      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-fileType            boolean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-enter                Date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-updateDate      Date</a:t>
              </a:r>
              <a:endParaRPr sz="1000"/>
            </a:p>
          </p:txBody>
        </p:sp>
      </p:grpSp>
      <p:grpSp>
        <p:nvGrpSpPr>
          <p:cNvPr id="652" name="Google Shape;652;g13e375ad9aa_9_227"/>
          <p:cNvGrpSpPr/>
          <p:nvPr/>
        </p:nvGrpSpPr>
        <p:grpSpPr>
          <a:xfrm>
            <a:off x="6095990" y="3110326"/>
            <a:ext cx="2493916" cy="3033751"/>
            <a:chOff x="1462136" y="1809117"/>
            <a:chExt cx="1518921" cy="2581916"/>
          </a:xfrm>
        </p:grpSpPr>
        <p:sp>
          <p:nvSpPr>
            <p:cNvPr id="653" name="Google Shape;653;g13e375ad9aa_9_227"/>
            <p:cNvSpPr/>
            <p:nvPr/>
          </p:nvSpPr>
          <p:spPr>
            <a:xfrm>
              <a:off x="1462157" y="1809117"/>
              <a:ext cx="1518900" cy="26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CourseVO</a:t>
              </a:r>
              <a:endParaRPr b="1" sz="1200"/>
            </a:p>
          </p:txBody>
        </p:sp>
        <p:sp>
          <p:nvSpPr>
            <p:cNvPr id="654" name="Google Shape;654;g13e375ad9aa_9_227"/>
            <p:cNvSpPr/>
            <p:nvPr/>
          </p:nvSpPr>
          <p:spPr>
            <a:xfrm>
              <a:off x="1462149" y="2071150"/>
              <a:ext cx="1518900" cy="9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55" name="Google Shape;655;g13e375ad9aa_9_227"/>
            <p:cNvSpPr/>
            <p:nvPr/>
          </p:nvSpPr>
          <p:spPr>
            <a:xfrm>
              <a:off x="1462136" y="2161733"/>
              <a:ext cx="1518900" cy="222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-class_code         Long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-brachcode          Long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-course_code      Long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-status             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-class_code     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-teacher_name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-tuition                 int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-start_date           Date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-end_date            Date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-start_time       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-end_time        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-class_target   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-enter                  Date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-updateDate        Date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-course_name 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-branch_name     String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-courseAttach      List&lt;CourseAttachVO&gt;</a:t>
              </a:r>
              <a:endParaRPr sz="1000"/>
            </a:p>
          </p:txBody>
        </p:sp>
      </p:grpSp>
      <p:cxnSp>
        <p:nvCxnSpPr>
          <p:cNvPr id="656" name="Google Shape;656;g13e375ad9aa_9_227"/>
          <p:cNvCxnSpPr>
            <a:stCxn id="635" idx="1"/>
            <a:endCxn id="643" idx="2"/>
          </p:cNvCxnSpPr>
          <p:nvPr/>
        </p:nvCxnSpPr>
        <p:spPr>
          <a:xfrm flipH="1" rot="10800000">
            <a:off x="1246925" y="4704832"/>
            <a:ext cx="338400" cy="1472100"/>
          </a:xfrm>
          <a:prstGeom prst="bentConnector4">
            <a:avLst>
              <a:gd fmla="val -70368" name="adj1"/>
              <a:gd fmla="val 868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657" name="Google Shape;657;g13e375ad9aa_9_227"/>
          <p:cNvCxnSpPr>
            <a:stCxn id="629" idx="0"/>
            <a:endCxn id="639" idx="2"/>
          </p:cNvCxnSpPr>
          <p:nvPr/>
        </p:nvCxnSpPr>
        <p:spPr>
          <a:xfrm flipH="1" rot="5400000">
            <a:off x="9815408" y="2691393"/>
            <a:ext cx="1196400" cy="172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658" name="Google Shape;658;g13e375ad9aa_9_227"/>
          <p:cNvCxnSpPr>
            <a:stCxn id="647" idx="3"/>
            <a:endCxn id="651" idx="1"/>
          </p:cNvCxnSpPr>
          <p:nvPr/>
        </p:nvCxnSpPr>
        <p:spPr>
          <a:xfrm>
            <a:off x="3433994" y="2127051"/>
            <a:ext cx="1264800" cy="168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659" name="Google Shape;659;g13e375ad9aa_9_227"/>
          <p:cNvCxnSpPr>
            <a:stCxn id="643" idx="3"/>
            <a:endCxn id="655" idx="1"/>
          </p:cNvCxnSpPr>
          <p:nvPr/>
        </p:nvCxnSpPr>
        <p:spPr>
          <a:xfrm>
            <a:off x="3067857" y="4116162"/>
            <a:ext cx="3028200" cy="718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660" name="Google Shape;660;g13e375ad9aa_9_227"/>
          <p:cNvCxnSpPr>
            <a:endCxn id="655" idx="2"/>
          </p:cNvCxnSpPr>
          <p:nvPr/>
        </p:nvCxnSpPr>
        <p:spPr>
          <a:xfrm flipH="1" rot="10800000">
            <a:off x="4858931" y="6144077"/>
            <a:ext cx="2484000" cy="30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661" name="Google Shape;661;g13e375ad9aa_9_227"/>
          <p:cNvCxnSpPr>
            <a:stCxn id="631" idx="1"/>
            <a:endCxn id="655" idx="3"/>
          </p:cNvCxnSpPr>
          <p:nvPr/>
        </p:nvCxnSpPr>
        <p:spPr>
          <a:xfrm rot="10800000">
            <a:off x="8589775" y="4834261"/>
            <a:ext cx="663000" cy="373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662" name="Google Shape;662;g13e375ad9aa_9_227"/>
          <p:cNvCxnSpPr>
            <a:stCxn id="639" idx="1"/>
            <a:endCxn id="653" idx="0"/>
          </p:cNvCxnSpPr>
          <p:nvPr/>
        </p:nvCxnSpPr>
        <p:spPr>
          <a:xfrm flipH="1">
            <a:off x="7342907" y="1579339"/>
            <a:ext cx="1247100" cy="153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7" name="Google Shape;667;g13ecc170bdf_2_514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8" name="Google Shape;668;g13ecc170bdf_2_514"/>
          <p:cNvSpPr txBox="1"/>
          <p:nvPr/>
        </p:nvSpPr>
        <p:spPr>
          <a:xfrm>
            <a:off x="583699" y="3456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69" name="Google Shape;669;g13ecc170bdf_2_514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0" name="Google Shape;670;g13ecc170bdf_2_514"/>
          <p:cNvSpPr txBox="1"/>
          <p:nvPr/>
        </p:nvSpPr>
        <p:spPr>
          <a:xfrm>
            <a:off x="1371600" y="711200"/>
            <a:ext cx="442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 (학생 - 온라</a:t>
            </a:r>
            <a:r>
              <a:rPr b="1" lang="en-US" sz="1700"/>
              <a:t>인 상담</a:t>
            </a:r>
            <a:r>
              <a:rPr b="1" lang="en-US" sz="1700"/>
              <a:t>)</a:t>
            </a:r>
            <a:endParaRPr b="1" sz="1700"/>
          </a:p>
        </p:txBody>
      </p:sp>
      <p:grpSp>
        <p:nvGrpSpPr>
          <p:cNvPr id="671" name="Google Shape;671;g13ecc170bdf_2_514"/>
          <p:cNvGrpSpPr/>
          <p:nvPr/>
        </p:nvGrpSpPr>
        <p:grpSpPr>
          <a:xfrm>
            <a:off x="7055925" y="4809512"/>
            <a:ext cx="4930049" cy="1840784"/>
            <a:chOff x="1462150" y="1735725"/>
            <a:chExt cx="1518901" cy="1311006"/>
          </a:xfrm>
        </p:grpSpPr>
        <p:sp>
          <p:nvSpPr>
            <p:cNvPr id="672" name="Google Shape;672;g13ecc170bdf_2_514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Inqury</a:t>
              </a:r>
              <a:r>
                <a:rPr b="1" lang="en-US" sz="1500"/>
                <a:t>Controller</a:t>
              </a:r>
              <a:endParaRPr b="1" sz="1500"/>
            </a:p>
          </p:txBody>
        </p:sp>
        <p:sp>
          <p:nvSpPr>
            <p:cNvPr id="673" name="Google Shape;673;g13ecc170bdf_2_514"/>
            <p:cNvSpPr/>
            <p:nvPr/>
          </p:nvSpPr>
          <p:spPr>
            <a:xfrm>
              <a:off x="1462151" y="2043525"/>
              <a:ext cx="1518900" cy="25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-service                                                               InqueryService</a:t>
              </a:r>
              <a:endParaRPr sz="1100"/>
            </a:p>
          </p:txBody>
        </p:sp>
        <p:sp>
          <p:nvSpPr>
            <p:cNvPr id="674" name="Google Shape;674;g13ecc170bdf_2_514"/>
            <p:cNvSpPr/>
            <p:nvPr/>
          </p:nvSpPr>
          <p:spPr>
            <a:xfrm>
              <a:off x="1462150" y="2298531"/>
              <a:ext cx="1518900" cy="74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+insert(InqueryO)                                ResponseEntity&lt;String&gt;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+getList(String)                    ResponseEntity&lt;QuestionReplyPageDTO&gt;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+get(String)                               ResponseEntity&lt;QuestionReplyVO&gt;</a:t>
              </a:r>
              <a:endParaRPr sz="1100"/>
            </a:p>
          </p:txBody>
        </p:sp>
      </p:grpSp>
      <p:grpSp>
        <p:nvGrpSpPr>
          <p:cNvPr id="675" name="Google Shape;675;g13ecc170bdf_2_514"/>
          <p:cNvGrpSpPr/>
          <p:nvPr/>
        </p:nvGrpSpPr>
        <p:grpSpPr>
          <a:xfrm>
            <a:off x="2602714" y="4374902"/>
            <a:ext cx="3978316" cy="2156901"/>
            <a:chOff x="1462150" y="1735725"/>
            <a:chExt cx="1518905" cy="1544395"/>
          </a:xfrm>
        </p:grpSpPr>
        <p:sp>
          <p:nvSpPr>
            <p:cNvPr id="676" name="Google Shape;676;g13ecc170bdf_2_514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Inquery</a:t>
              </a:r>
              <a:r>
                <a:rPr b="1" lang="en-US" sz="1500"/>
                <a:t>ServiceImpl</a:t>
              </a:r>
              <a:endParaRPr b="1" sz="1500"/>
            </a:p>
          </p:txBody>
        </p:sp>
        <p:sp>
          <p:nvSpPr>
            <p:cNvPr id="677" name="Google Shape;677;g13ecc170bdf_2_514"/>
            <p:cNvSpPr/>
            <p:nvPr/>
          </p:nvSpPr>
          <p:spPr>
            <a:xfrm>
              <a:off x="1462155" y="2043525"/>
              <a:ext cx="1518900" cy="36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-mapper  	                               InqueryMapper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-InqueryMapper                            InqueryMapper</a:t>
              </a:r>
              <a:endParaRPr sz="1100"/>
            </a:p>
          </p:txBody>
        </p:sp>
        <p:sp>
          <p:nvSpPr>
            <p:cNvPr id="678" name="Google Shape;678;g13ecc170bdf_2_514"/>
            <p:cNvSpPr/>
            <p:nvPr/>
          </p:nvSpPr>
          <p:spPr>
            <a:xfrm>
              <a:off x="1462152" y="2408320"/>
              <a:ext cx="1518900" cy="87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+register(InqueryVO)            int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+get(String)                                      InqueryVO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+modify(InqueryVO)             int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+getList(Criteria, String)                  List&lt;InqueryVO&gt;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+getListPage(Criteria, String)        InqueryPageDTO</a:t>
              </a:r>
              <a:endParaRPr sz="1100"/>
            </a:p>
          </p:txBody>
        </p:sp>
      </p:grpSp>
      <p:grpSp>
        <p:nvGrpSpPr>
          <p:cNvPr id="679" name="Google Shape;679;g13ecc170bdf_2_514"/>
          <p:cNvGrpSpPr/>
          <p:nvPr/>
        </p:nvGrpSpPr>
        <p:grpSpPr>
          <a:xfrm>
            <a:off x="7549520" y="1951822"/>
            <a:ext cx="3840844" cy="1808741"/>
            <a:chOff x="1462150" y="1735725"/>
            <a:chExt cx="1518901" cy="1266005"/>
          </a:xfrm>
        </p:grpSpPr>
        <p:sp>
          <p:nvSpPr>
            <p:cNvPr id="680" name="Google Shape;680;g13ecc170bdf_2_514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Inquery</a:t>
              </a:r>
              <a:r>
                <a:rPr b="1" lang="en-US" sz="1500"/>
                <a:t>Service</a:t>
              </a:r>
              <a:endParaRPr b="1" sz="1500"/>
            </a:p>
          </p:txBody>
        </p:sp>
        <p:sp>
          <p:nvSpPr>
            <p:cNvPr id="681" name="Google Shape;681;g13ecc170bdf_2_514"/>
            <p:cNvSpPr/>
            <p:nvPr/>
          </p:nvSpPr>
          <p:spPr>
            <a:xfrm>
              <a:off x="1462150" y="2043533"/>
              <a:ext cx="1518900" cy="11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82" name="Google Shape;682;g13ecc170bdf_2_514"/>
            <p:cNvSpPr/>
            <p:nvPr/>
          </p:nvSpPr>
          <p:spPr>
            <a:xfrm>
              <a:off x="1462151" y="2161730"/>
              <a:ext cx="1518900" cy="84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+register(inqueryVO)                     string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+get(String)                                   InqueryVO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+getList(Criteria, String)                List&lt;InqueryVO&gt;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+getListPage(Criteria, String)        PageDTO</a:t>
              </a:r>
              <a:endParaRPr sz="1100"/>
            </a:p>
          </p:txBody>
        </p:sp>
      </p:grpSp>
      <p:grpSp>
        <p:nvGrpSpPr>
          <p:cNvPr id="683" name="Google Shape;683;g13ecc170bdf_2_514"/>
          <p:cNvGrpSpPr/>
          <p:nvPr/>
        </p:nvGrpSpPr>
        <p:grpSpPr>
          <a:xfrm>
            <a:off x="237221" y="1888933"/>
            <a:ext cx="3892497" cy="1705386"/>
            <a:chOff x="1462146" y="1735725"/>
            <a:chExt cx="1518904" cy="1307109"/>
          </a:xfrm>
        </p:grpSpPr>
        <p:sp>
          <p:nvSpPr>
            <p:cNvPr id="684" name="Google Shape;684;g13ecc170bdf_2_514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Inquery</a:t>
              </a:r>
              <a:r>
                <a:rPr b="1" lang="en-US" sz="1500"/>
                <a:t>Mapper</a:t>
              </a:r>
              <a:endParaRPr b="1" sz="1500"/>
            </a:p>
          </p:txBody>
        </p:sp>
        <p:sp>
          <p:nvSpPr>
            <p:cNvPr id="685" name="Google Shape;685;g13ecc170bdf_2_514"/>
            <p:cNvSpPr/>
            <p:nvPr/>
          </p:nvSpPr>
          <p:spPr>
            <a:xfrm>
              <a:off x="1462150" y="2043533"/>
              <a:ext cx="1518900" cy="11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86" name="Google Shape;686;g13ecc170bdf_2_514"/>
            <p:cNvSpPr/>
            <p:nvPr/>
          </p:nvSpPr>
          <p:spPr>
            <a:xfrm>
              <a:off x="1462146" y="2161734"/>
              <a:ext cx="1518900" cy="88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</a:t>
              </a:r>
              <a:r>
                <a:rPr lang="en-US" sz="1100"/>
                <a:t>i</a:t>
              </a:r>
              <a:r>
                <a:rPr lang="en-US" sz="1100"/>
                <a:t>nsert(inqueryVO)                                string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+read(String)                                         inqueryReplyVO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+getListWithPaging(Criteria, String)      List&lt;InqueryVO&gt;</a:t>
              </a:r>
              <a:endParaRPr sz="1100"/>
            </a:p>
          </p:txBody>
        </p:sp>
      </p:grpSp>
      <p:grpSp>
        <p:nvGrpSpPr>
          <p:cNvPr id="687" name="Google Shape;687;g13ecc170bdf_2_514"/>
          <p:cNvGrpSpPr/>
          <p:nvPr/>
        </p:nvGrpSpPr>
        <p:grpSpPr>
          <a:xfrm>
            <a:off x="5144625" y="1144953"/>
            <a:ext cx="1902740" cy="2431152"/>
            <a:chOff x="1462139" y="1735725"/>
            <a:chExt cx="1518911" cy="2163910"/>
          </a:xfrm>
        </p:grpSpPr>
        <p:sp>
          <p:nvSpPr>
            <p:cNvPr id="688" name="Google Shape;688;g13ecc170bdf_2_514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Inquery</a:t>
              </a:r>
              <a:r>
                <a:rPr b="1" lang="en-US" sz="1500"/>
                <a:t>VO</a:t>
              </a:r>
              <a:endParaRPr b="1" sz="1500"/>
            </a:p>
          </p:txBody>
        </p:sp>
        <p:sp>
          <p:nvSpPr>
            <p:cNvPr id="689" name="Google Shape;689;g13ecc170bdf_2_514"/>
            <p:cNvSpPr/>
            <p:nvPr/>
          </p:nvSpPr>
          <p:spPr>
            <a:xfrm>
              <a:off x="1462150" y="2043533"/>
              <a:ext cx="1518900" cy="11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90" name="Google Shape;690;g13ecc170bdf_2_514"/>
            <p:cNvSpPr/>
            <p:nvPr/>
          </p:nvSpPr>
          <p:spPr>
            <a:xfrm>
              <a:off x="1462139" y="2161735"/>
              <a:ext cx="1518900" cy="173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inquery</a:t>
              </a:r>
              <a:r>
                <a:rPr lang="en-US" sz="1100"/>
                <a:t>_code          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class_code              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stu_id                      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name                       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content                    </a:t>
              </a:r>
              <a:r>
                <a:rPr lang="en-US" sz="1100"/>
                <a:t>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oi_status                 </a:t>
              </a:r>
              <a:r>
                <a:rPr lang="en-US" sz="1100"/>
                <a:t>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course_code           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title                          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course_name          (String)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enter                        (date)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updatedate              (date)</a:t>
              </a:r>
              <a:endParaRPr sz="1100"/>
            </a:p>
          </p:txBody>
        </p:sp>
      </p:grpSp>
      <p:cxnSp>
        <p:nvCxnSpPr>
          <p:cNvPr id="691" name="Google Shape;691;g13ecc170bdf_2_514"/>
          <p:cNvCxnSpPr>
            <a:stCxn id="678" idx="1"/>
            <a:endCxn id="686" idx="2"/>
          </p:cNvCxnSpPr>
          <p:nvPr/>
        </p:nvCxnSpPr>
        <p:spPr>
          <a:xfrm rot="10800000">
            <a:off x="2183319" y="3594425"/>
            <a:ext cx="419400" cy="232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692" name="Google Shape;692;g13ecc170bdf_2_514"/>
          <p:cNvCxnSpPr>
            <a:stCxn id="684" idx="0"/>
            <a:endCxn id="690" idx="1"/>
          </p:cNvCxnSpPr>
          <p:nvPr/>
        </p:nvCxnSpPr>
        <p:spPr>
          <a:xfrm flipH="1" rot="-5400000">
            <a:off x="3308475" y="763933"/>
            <a:ext cx="711000" cy="2961000"/>
          </a:xfrm>
          <a:prstGeom prst="bentConnector4">
            <a:avLst>
              <a:gd fmla="val -33492" name="adj1"/>
              <a:gd fmla="val 82867" name="adj2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693" name="Google Shape;693;g13ecc170bdf_2_514"/>
          <p:cNvCxnSpPr>
            <a:endCxn id="690" idx="2"/>
          </p:cNvCxnSpPr>
          <p:nvPr/>
        </p:nvCxnSpPr>
        <p:spPr>
          <a:xfrm rot="-5400000">
            <a:off x="4705638" y="3828556"/>
            <a:ext cx="1642800" cy="113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694" name="Google Shape;694;g13ecc170bdf_2_514"/>
          <p:cNvCxnSpPr>
            <a:stCxn id="674" idx="1"/>
          </p:cNvCxnSpPr>
          <p:nvPr/>
        </p:nvCxnSpPr>
        <p:spPr>
          <a:xfrm rot="10800000">
            <a:off x="6640725" y="3619722"/>
            <a:ext cx="415200" cy="250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695" name="Google Shape;695;g13ecc170bdf_2_514"/>
          <p:cNvCxnSpPr/>
          <p:nvPr/>
        </p:nvCxnSpPr>
        <p:spPr>
          <a:xfrm flipH="1" rot="10800000">
            <a:off x="6580828" y="3160525"/>
            <a:ext cx="968700" cy="2682900"/>
          </a:xfrm>
          <a:prstGeom prst="bentConnector3">
            <a:avLst>
              <a:gd fmla="val 35764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g13ecc170bdf_2_514"/>
          <p:cNvCxnSpPr>
            <a:stCxn id="672" idx="0"/>
          </p:cNvCxnSpPr>
          <p:nvPr/>
        </p:nvCxnSpPr>
        <p:spPr>
          <a:xfrm flipH="1" rot="5400000">
            <a:off x="8770497" y="4059062"/>
            <a:ext cx="1049100" cy="45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697" name="Google Shape;697;g13ecc170bdf_2_514"/>
          <p:cNvCxnSpPr>
            <a:stCxn id="680" idx="0"/>
          </p:cNvCxnSpPr>
          <p:nvPr/>
        </p:nvCxnSpPr>
        <p:spPr>
          <a:xfrm flipH="1" rot="5400000">
            <a:off x="7989591" y="471472"/>
            <a:ext cx="566400" cy="239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2" name="Google Shape;702;g13ecd749ed5_6_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3" name="Google Shape;703;g13ecd749ed5_6_0"/>
          <p:cNvSpPr txBox="1"/>
          <p:nvPr/>
        </p:nvSpPr>
        <p:spPr>
          <a:xfrm>
            <a:off x="583699" y="3456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04" name="Google Shape;704;g13ecd749ed5_6_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5" name="Google Shape;705;g13ecd749ed5_6_0"/>
          <p:cNvSpPr txBox="1"/>
          <p:nvPr/>
        </p:nvSpPr>
        <p:spPr>
          <a:xfrm>
            <a:off x="1371600" y="711200"/>
            <a:ext cx="442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Diagram(마이페이지)</a:t>
            </a:r>
            <a:endParaRPr b="1" sz="1700"/>
          </a:p>
        </p:txBody>
      </p:sp>
      <p:grpSp>
        <p:nvGrpSpPr>
          <p:cNvPr id="706" name="Google Shape;706;g13ecd749ed5_6_0"/>
          <p:cNvGrpSpPr/>
          <p:nvPr/>
        </p:nvGrpSpPr>
        <p:grpSpPr>
          <a:xfrm>
            <a:off x="6152862" y="4809454"/>
            <a:ext cx="5833188" cy="1840784"/>
            <a:chOff x="1462150" y="1735725"/>
            <a:chExt cx="1518901" cy="1311006"/>
          </a:xfrm>
        </p:grpSpPr>
        <p:sp>
          <p:nvSpPr>
            <p:cNvPr id="707" name="Google Shape;707;g13ecd749ed5_6_0"/>
            <p:cNvSpPr/>
            <p:nvPr/>
          </p:nvSpPr>
          <p:spPr>
            <a:xfrm>
              <a:off x="1462150" y="1735725"/>
              <a:ext cx="15189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Mypage</a:t>
              </a:r>
              <a:r>
                <a:rPr b="1" lang="en-US" sz="1500"/>
                <a:t>Controller</a:t>
              </a:r>
              <a:endParaRPr b="1" sz="1500"/>
            </a:p>
          </p:txBody>
        </p:sp>
        <p:sp>
          <p:nvSpPr>
            <p:cNvPr id="708" name="Google Shape;708;g13ecd749ed5_6_0"/>
            <p:cNvSpPr/>
            <p:nvPr/>
          </p:nvSpPr>
          <p:spPr>
            <a:xfrm>
              <a:off x="1462151" y="2043525"/>
              <a:ext cx="1518900" cy="25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-service                                                               MemberService</a:t>
              </a:r>
              <a:endParaRPr sz="1100"/>
            </a:p>
          </p:txBody>
        </p:sp>
        <p:sp>
          <p:nvSpPr>
            <p:cNvPr id="709" name="Google Shape;709;g13ecd749ed5_6_0"/>
            <p:cNvSpPr/>
            <p:nvPr/>
          </p:nvSpPr>
          <p:spPr>
            <a:xfrm>
              <a:off x="1462150" y="2298531"/>
              <a:ext cx="1518900" cy="74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+create(MemberVO)                              	ResponseEntity&lt;String&gt;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+</a:t>
              </a:r>
              <a:r>
                <a:rPr lang="en-US" sz="1100"/>
                <a:t>updateMembers(MemberVO  member)	Re</a:t>
              </a:r>
              <a:r>
                <a:rPr lang="en-US" sz="1100"/>
                <a:t>sponseEntity&lt;MemberVO&gt;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cxnSp>
        <p:nvCxnSpPr>
          <p:cNvPr id="710" name="Google Shape;710;g13ecd749ed5_6_0"/>
          <p:cNvCxnSpPr>
            <a:endCxn id="711" idx="2"/>
          </p:cNvCxnSpPr>
          <p:nvPr/>
        </p:nvCxnSpPr>
        <p:spPr>
          <a:xfrm flipH="1" rot="5400000">
            <a:off x="987700" y="3427670"/>
            <a:ext cx="1215600" cy="41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712" name="Google Shape;712;g13ecd749ed5_6_0"/>
          <p:cNvCxnSpPr>
            <a:stCxn id="711" idx="3"/>
            <a:endCxn id="713" idx="1"/>
          </p:cNvCxnSpPr>
          <p:nvPr/>
        </p:nvCxnSpPr>
        <p:spPr>
          <a:xfrm flipH="1" rot="10800000">
            <a:off x="2664250" y="1805570"/>
            <a:ext cx="2435100" cy="65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714" name="Google Shape;714;g13ecd749ed5_6_0"/>
          <p:cNvCxnSpPr>
            <a:stCxn id="715" idx="0"/>
            <a:endCxn id="716" idx="2"/>
          </p:cNvCxnSpPr>
          <p:nvPr/>
        </p:nvCxnSpPr>
        <p:spPr>
          <a:xfrm rot="-5400000">
            <a:off x="3046625" y="1139125"/>
            <a:ext cx="1558500" cy="4653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717" name="Google Shape;717;g13ecd749ed5_6_0"/>
          <p:cNvCxnSpPr>
            <a:stCxn id="707" idx="0"/>
            <a:endCxn id="716" idx="2"/>
          </p:cNvCxnSpPr>
          <p:nvPr/>
        </p:nvCxnSpPr>
        <p:spPr>
          <a:xfrm flipH="1" rot="5400000">
            <a:off x="6549754" y="2289754"/>
            <a:ext cx="2122800" cy="2916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stealth"/>
            <a:tailEnd len="med" w="med" type="none"/>
          </a:ln>
        </p:spPr>
      </p:cxnSp>
      <p:cxnSp>
        <p:nvCxnSpPr>
          <p:cNvPr id="718" name="Google Shape;718;g13ecd749ed5_6_0"/>
          <p:cNvCxnSpPr/>
          <p:nvPr/>
        </p:nvCxnSpPr>
        <p:spPr>
          <a:xfrm flipH="1" rot="10800000">
            <a:off x="2746625" y="2984475"/>
            <a:ext cx="5970900" cy="220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g13ecd749ed5_6_0"/>
          <p:cNvCxnSpPr>
            <a:stCxn id="707" idx="0"/>
            <a:endCxn id="720" idx="2"/>
          </p:cNvCxnSpPr>
          <p:nvPr/>
        </p:nvCxnSpPr>
        <p:spPr>
          <a:xfrm rot="-5400000">
            <a:off x="8701204" y="3577204"/>
            <a:ext cx="1600500" cy="864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stealth"/>
          </a:ln>
        </p:spPr>
      </p:cxnSp>
      <p:cxnSp>
        <p:nvCxnSpPr>
          <p:cNvPr id="721" name="Google Shape;721;g13ecd749ed5_6_0"/>
          <p:cNvCxnSpPr>
            <a:stCxn id="720" idx="1"/>
          </p:cNvCxnSpPr>
          <p:nvPr/>
        </p:nvCxnSpPr>
        <p:spPr>
          <a:xfrm rot="10800000">
            <a:off x="7211775" y="1279275"/>
            <a:ext cx="1501800" cy="130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grpSp>
        <p:nvGrpSpPr>
          <p:cNvPr id="722" name="Google Shape;722;g13ecd749ed5_6_0"/>
          <p:cNvGrpSpPr/>
          <p:nvPr/>
        </p:nvGrpSpPr>
        <p:grpSpPr>
          <a:xfrm>
            <a:off x="107050" y="1326287"/>
            <a:ext cx="2557200" cy="1703433"/>
            <a:chOff x="4456100" y="159513"/>
            <a:chExt cx="2557200" cy="1703433"/>
          </a:xfrm>
        </p:grpSpPr>
        <p:sp>
          <p:nvSpPr>
            <p:cNvPr id="723" name="Google Shape;723;g13ecd749ed5_6_0"/>
            <p:cNvSpPr/>
            <p:nvPr/>
          </p:nvSpPr>
          <p:spPr>
            <a:xfrm>
              <a:off x="4456100" y="159513"/>
              <a:ext cx="2557200" cy="2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MemberMapper</a:t>
              </a:r>
              <a:endParaRPr b="1" sz="1000"/>
            </a:p>
          </p:txBody>
        </p:sp>
        <p:sp>
          <p:nvSpPr>
            <p:cNvPr id="724" name="Google Shape;724;g13ecd749ed5_6_0"/>
            <p:cNvSpPr/>
            <p:nvPr/>
          </p:nvSpPr>
          <p:spPr>
            <a:xfrm>
              <a:off x="4456100" y="375237"/>
              <a:ext cx="2557200" cy="3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711" name="Google Shape;711;g13ecd749ed5_6_0"/>
            <p:cNvSpPr/>
            <p:nvPr/>
          </p:nvSpPr>
          <p:spPr>
            <a:xfrm>
              <a:off x="4456100" y="729245"/>
              <a:ext cx="2557200" cy="113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-member_join(memberVO)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-member_login(memberVO)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-member_idCheck(String)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-member_update(memberVO)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725" name="Google Shape;725;g13ecd749ed5_6_0"/>
          <p:cNvGrpSpPr/>
          <p:nvPr/>
        </p:nvGrpSpPr>
        <p:grpSpPr>
          <a:xfrm>
            <a:off x="5082025" y="345600"/>
            <a:ext cx="2141400" cy="2341175"/>
            <a:chOff x="4472425" y="-492600"/>
            <a:chExt cx="2141400" cy="2341175"/>
          </a:xfrm>
        </p:grpSpPr>
        <p:sp>
          <p:nvSpPr>
            <p:cNvPr id="726" name="Google Shape;726;g13ecd749ed5_6_0"/>
            <p:cNvSpPr/>
            <p:nvPr/>
          </p:nvSpPr>
          <p:spPr>
            <a:xfrm>
              <a:off x="4472425" y="-492600"/>
              <a:ext cx="2141400" cy="17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MemberVO</a:t>
              </a:r>
              <a:endParaRPr b="1" sz="1000"/>
            </a:p>
          </p:txBody>
        </p:sp>
        <p:sp>
          <p:nvSpPr>
            <p:cNvPr id="727" name="Google Shape;727;g13ecd749ed5_6_0"/>
            <p:cNvSpPr/>
            <p:nvPr/>
          </p:nvSpPr>
          <p:spPr>
            <a:xfrm>
              <a:off x="4472425" y="-312948"/>
              <a:ext cx="21414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716" name="Google Shape;716;g13ecd749ed5_6_0"/>
            <p:cNvSpPr/>
            <p:nvPr/>
          </p:nvSpPr>
          <p:spPr>
            <a:xfrm>
              <a:off x="4472425" y="-59725"/>
              <a:ext cx="2141400" cy="190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  </a:t>
              </a:r>
              <a:r>
                <a:rPr lang="en-US" sz="800"/>
                <a:t>STU_ID		(String)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BRANCHCODE	(String)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PWD	                (String)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NAME		(String)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ADDRESS             (String)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GENDER               (String)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EMAIL		(String)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PHONE		(String)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AGREE_AD	(String)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STATUS		(String)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ENTER		(String)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UPDATEDATE	(Date)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  BIRTH		(String</a:t>
              </a:r>
              <a:r>
                <a:rPr lang="en-US" sz="1200"/>
                <a:t>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728" name="Google Shape;728;g13ecd749ed5_6_0"/>
          <p:cNvSpPr/>
          <p:nvPr/>
        </p:nvSpPr>
        <p:spPr>
          <a:xfrm>
            <a:off x="8713575" y="1553275"/>
            <a:ext cx="24399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MemberService</a:t>
            </a:r>
            <a:endParaRPr b="1" sz="2000"/>
          </a:p>
        </p:txBody>
      </p:sp>
      <p:sp>
        <p:nvSpPr>
          <p:cNvPr id="720" name="Google Shape;720;g13ecd749ed5_6_0"/>
          <p:cNvSpPr/>
          <p:nvPr/>
        </p:nvSpPr>
        <p:spPr>
          <a:xfrm>
            <a:off x="8713575" y="1953075"/>
            <a:ext cx="2439900" cy="12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-member_join(memberVO)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-member_login(memberVO)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-member_idCheck(String)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-member_update(memberVO)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29" name="Google Shape;729;g13ecd749ed5_6_0"/>
          <p:cNvSpPr/>
          <p:nvPr/>
        </p:nvSpPr>
        <p:spPr>
          <a:xfrm>
            <a:off x="8713575" y="1764175"/>
            <a:ext cx="24399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+memberVO</a:t>
            </a:r>
            <a:endParaRPr sz="1200"/>
          </a:p>
        </p:txBody>
      </p:sp>
      <p:sp>
        <p:nvSpPr>
          <p:cNvPr id="715" name="Google Shape;715;g13ecd749ed5_6_0"/>
          <p:cNvSpPr/>
          <p:nvPr/>
        </p:nvSpPr>
        <p:spPr>
          <a:xfrm>
            <a:off x="251225" y="4245325"/>
            <a:ext cx="2495400" cy="2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MemberServiceImpl</a:t>
            </a:r>
            <a:endParaRPr b="1" sz="1500"/>
          </a:p>
        </p:txBody>
      </p:sp>
      <p:sp>
        <p:nvSpPr>
          <p:cNvPr id="730" name="Google Shape;730;g13ecd749ed5_6_0"/>
          <p:cNvSpPr/>
          <p:nvPr/>
        </p:nvSpPr>
        <p:spPr>
          <a:xfrm>
            <a:off x="251225" y="4715750"/>
            <a:ext cx="2495400" cy="100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-</a:t>
            </a:r>
            <a:r>
              <a:rPr lang="en-US" sz="900"/>
              <a:t>member_join(memberVO)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-member_login(memberVO)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-member_idCheck(String)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-member_update(memberVO)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31" name="Google Shape;731;g13ecd749ed5_6_0"/>
          <p:cNvSpPr/>
          <p:nvPr/>
        </p:nvSpPr>
        <p:spPr>
          <a:xfrm>
            <a:off x="251225" y="4493482"/>
            <a:ext cx="2495400" cy="2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membermapper</a:t>
            </a:r>
            <a:endParaRPr sz="1200"/>
          </a:p>
        </p:txBody>
      </p:sp>
      <p:sp>
        <p:nvSpPr>
          <p:cNvPr id="732" name="Google Shape;732;g13ecd749ed5_6_0"/>
          <p:cNvSpPr/>
          <p:nvPr/>
        </p:nvSpPr>
        <p:spPr>
          <a:xfrm>
            <a:off x="800850" y="576367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Member_JSP</a:t>
            </a:r>
            <a:endParaRPr b="1" sz="1000"/>
          </a:p>
        </p:txBody>
      </p:sp>
      <p:sp>
        <p:nvSpPr>
          <p:cNvPr id="733" name="Google Shape;733;g13ecd749ed5_6_0"/>
          <p:cNvSpPr/>
          <p:nvPr/>
        </p:nvSpPr>
        <p:spPr>
          <a:xfrm>
            <a:off x="800850" y="6010875"/>
            <a:ext cx="21414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+login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+join</a:t>
            </a:r>
            <a:endParaRPr sz="1000"/>
          </a:p>
        </p:txBody>
      </p:sp>
      <p:sp>
        <p:nvSpPr>
          <p:cNvPr id="734" name="Google Shape;734;g13ecd749ed5_6_0"/>
          <p:cNvSpPr/>
          <p:nvPr/>
        </p:nvSpPr>
        <p:spPr>
          <a:xfrm>
            <a:off x="800850" y="6615075"/>
            <a:ext cx="2141400" cy="1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735" name="Google Shape;735;g13ecd749ed5_6_0"/>
          <p:cNvGrpSpPr/>
          <p:nvPr/>
        </p:nvGrpSpPr>
        <p:grpSpPr>
          <a:xfrm>
            <a:off x="3382863" y="5938114"/>
            <a:ext cx="2141402" cy="434272"/>
            <a:chOff x="4321260" y="400500"/>
            <a:chExt cx="2141402" cy="508515"/>
          </a:xfrm>
        </p:grpSpPr>
        <p:sp>
          <p:nvSpPr>
            <p:cNvPr id="736" name="Google Shape;736;g13ecd749ed5_6_0"/>
            <p:cNvSpPr/>
            <p:nvPr/>
          </p:nvSpPr>
          <p:spPr>
            <a:xfrm>
              <a:off x="4321263" y="400500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Mypage</a:t>
              </a:r>
              <a:r>
                <a:rPr b="1" lang="en-US" sz="1000"/>
                <a:t>interceptor</a:t>
              </a:r>
              <a:endParaRPr b="1" sz="1000"/>
            </a:p>
          </p:txBody>
        </p:sp>
        <p:sp>
          <p:nvSpPr>
            <p:cNvPr id="737" name="Google Shape;737;g13ecd749ed5_6_0"/>
            <p:cNvSpPr/>
            <p:nvPr/>
          </p:nvSpPr>
          <p:spPr>
            <a:xfrm>
              <a:off x="4321260" y="661815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+preHandle()</a:t>
              </a:r>
              <a:endParaRPr sz="1000"/>
            </a:p>
          </p:txBody>
        </p:sp>
      </p:grpSp>
      <p:sp>
        <p:nvSpPr>
          <p:cNvPr id="738" name="Google Shape;738;g13ecd749ed5_6_0"/>
          <p:cNvSpPr/>
          <p:nvPr/>
        </p:nvSpPr>
        <p:spPr>
          <a:xfrm>
            <a:off x="3375163" y="6158502"/>
            <a:ext cx="2141400" cy="2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+preHandle()</a:t>
            </a:r>
            <a:endParaRPr sz="1000"/>
          </a:p>
        </p:txBody>
      </p:sp>
      <p:cxnSp>
        <p:nvCxnSpPr>
          <p:cNvPr id="739" name="Google Shape;739;g13ecd749ed5_6_0"/>
          <p:cNvCxnSpPr/>
          <p:nvPr/>
        </p:nvCxnSpPr>
        <p:spPr>
          <a:xfrm flipH="1">
            <a:off x="5531963" y="6158502"/>
            <a:ext cx="63630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g13ecd749ed5_6_0"/>
          <p:cNvCxnSpPr>
            <a:stCxn id="738" idx="1"/>
            <a:endCxn id="733" idx="3"/>
          </p:cNvCxnSpPr>
          <p:nvPr/>
        </p:nvCxnSpPr>
        <p:spPr>
          <a:xfrm flipH="1">
            <a:off x="2942263" y="6264102"/>
            <a:ext cx="4329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5" name="Google Shape;745;g13ecc170bdf_3_324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6" name="Google Shape;746;g13ecc170bdf_3_324"/>
          <p:cNvSpPr txBox="1"/>
          <p:nvPr/>
        </p:nvSpPr>
        <p:spPr>
          <a:xfrm>
            <a:off x="583699" y="3456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47" name="Google Shape;747;g13ecc170bdf_3_324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8" name="Google Shape;748;g13ecc170bdf_3_324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Diagram(관리자- 로그인)</a:t>
            </a:r>
            <a:endParaRPr b="1" sz="1700"/>
          </a:p>
        </p:txBody>
      </p:sp>
      <p:grpSp>
        <p:nvGrpSpPr>
          <p:cNvPr id="749" name="Google Shape;749;g13ecc170bdf_3_324"/>
          <p:cNvGrpSpPr/>
          <p:nvPr/>
        </p:nvGrpSpPr>
        <p:grpSpPr>
          <a:xfrm>
            <a:off x="2174888" y="1732013"/>
            <a:ext cx="2141413" cy="1114513"/>
            <a:chOff x="6437463" y="1756538"/>
            <a:chExt cx="2141413" cy="1114513"/>
          </a:xfrm>
        </p:grpSpPr>
        <p:sp>
          <p:nvSpPr>
            <p:cNvPr id="750" name="Google Shape;750;g13ecc170bdf_3_324"/>
            <p:cNvSpPr/>
            <p:nvPr/>
          </p:nvSpPr>
          <p:spPr>
            <a:xfrm>
              <a:off x="6437463" y="1756538"/>
              <a:ext cx="2141400" cy="2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Member</a:t>
              </a:r>
              <a:r>
                <a:rPr b="1" lang="en-US" sz="1000"/>
                <a:t>Controller</a:t>
              </a:r>
              <a:endParaRPr b="1" sz="1000"/>
            </a:p>
          </p:txBody>
        </p:sp>
        <p:sp>
          <p:nvSpPr>
            <p:cNvPr id="751" name="Google Shape;751;g13ecc170bdf_3_324"/>
            <p:cNvSpPr/>
            <p:nvPr/>
          </p:nvSpPr>
          <p:spPr>
            <a:xfrm>
              <a:off x="6437475" y="1972253"/>
              <a:ext cx="2141400" cy="29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+MemberService</a:t>
              </a:r>
              <a:endParaRPr sz="800"/>
            </a:p>
          </p:txBody>
        </p:sp>
        <p:sp>
          <p:nvSpPr>
            <p:cNvPr id="752" name="Google Shape;752;g13ecc170bdf_3_324"/>
            <p:cNvSpPr/>
            <p:nvPr/>
          </p:nvSpPr>
          <p:spPr>
            <a:xfrm>
              <a:off x="6437475" y="2266850"/>
              <a:ext cx="2141400" cy="6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+joinGET()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+loginGET()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+loginPOST()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+logoutMainGET()</a:t>
              </a:r>
              <a:endParaRPr sz="800"/>
            </a:p>
          </p:txBody>
        </p:sp>
      </p:grpSp>
      <p:sp>
        <p:nvSpPr>
          <p:cNvPr id="753" name="Google Shape;753;g13ecc170bdf_3_324"/>
          <p:cNvSpPr/>
          <p:nvPr/>
        </p:nvSpPr>
        <p:spPr>
          <a:xfrm>
            <a:off x="8279488" y="154497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member</a:t>
            </a:r>
            <a:r>
              <a:rPr b="1" lang="en-US" sz="1000"/>
              <a:t>ServiceImpl</a:t>
            </a:r>
            <a:endParaRPr b="1" sz="1000"/>
          </a:p>
        </p:txBody>
      </p:sp>
      <p:sp>
        <p:nvSpPr>
          <p:cNvPr id="754" name="Google Shape;754;g13ecc170bdf_3_324"/>
          <p:cNvSpPr/>
          <p:nvPr/>
        </p:nvSpPr>
        <p:spPr>
          <a:xfrm>
            <a:off x="8279500" y="2039375"/>
            <a:ext cx="2141400" cy="8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+memberLogin()</a:t>
            </a:r>
            <a:endParaRPr sz="800"/>
          </a:p>
        </p:txBody>
      </p:sp>
      <p:sp>
        <p:nvSpPr>
          <p:cNvPr id="755" name="Google Shape;755;g13ecc170bdf_3_324"/>
          <p:cNvSpPr/>
          <p:nvPr/>
        </p:nvSpPr>
        <p:spPr>
          <a:xfrm>
            <a:off x="2174925" y="4711500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Member</a:t>
            </a:r>
            <a:r>
              <a:rPr b="1" lang="en-US" sz="1000"/>
              <a:t>_JSP</a:t>
            </a:r>
            <a:endParaRPr b="1" sz="1000"/>
          </a:p>
        </p:txBody>
      </p:sp>
      <p:sp>
        <p:nvSpPr>
          <p:cNvPr id="756" name="Google Shape;756;g13ecc170bdf_3_324"/>
          <p:cNvSpPr/>
          <p:nvPr/>
        </p:nvSpPr>
        <p:spPr>
          <a:xfrm>
            <a:off x="2174925" y="4958700"/>
            <a:ext cx="2141400" cy="4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+login</a:t>
            </a:r>
            <a:endParaRPr sz="800"/>
          </a:p>
        </p:txBody>
      </p:sp>
      <p:grpSp>
        <p:nvGrpSpPr>
          <p:cNvPr id="757" name="Google Shape;757;g13ecc170bdf_3_324"/>
          <p:cNvGrpSpPr/>
          <p:nvPr/>
        </p:nvGrpSpPr>
        <p:grpSpPr>
          <a:xfrm>
            <a:off x="2174913" y="3513339"/>
            <a:ext cx="2141402" cy="434272"/>
            <a:chOff x="6445885" y="-441333"/>
            <a:chExt cx="2141402" cy="508515"/>
          </a:xfrm>
        </p:grpSpPr>
        <p:sp>
          <p:nvSpPr>
            <p:cNvPr id="758" name="Google Shape;758;g13ecc170bdf_3_324"/>
            <p:cNvSpPr/>
            <p:nvPr/>
          </p:nvSpPr>
          <p:spPr>
            <a:xfrm>
              <a:off x="6445888" y="-441333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Login</a:t>
              </a:r>
              <a:r>
                <a:rPr b="1" lang="en-US" sz="1000"/>
                <a:t>Interceptor</a:t>
              </a:r>
              <a:endParaRPr b="1" sz="1000"/>
            </a:p>
          </p:txBody>
        </p:sp>
        <p:sp>
          <p:nvSpPr>
            <p:cNvPr id="759" name="Google Shape;759;g13ecc170bdf_3_324"/>
            <p:cNvSpPr/>
            <p:nvPr/>
          </p:nvSpPr>
          <p:spPr>
            <a:xfrm>
              <a:off x="6445885" y="-180018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+preHandle()</a:t>
              </a:r>
              <a:endParaRPr sz="1000"/>
            </a:p>
          </p:txBody>
        </p:sp>
      </p:grpSp>
      <p:sp>
        <p:nvSpPr>
          <p:cNvPr id="760" name="Google Shape;760;g13ecc170bdf_3_324"/>
          <p:cNvSpPr/>
          <p:nvPr/>
        </p:nvSpPr>
        <p:spPr>
          <a:xfrm>
            <a:off x="2174900" y="5393100"/>
            <a:ext cx="2141400" cy="1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761" name="Google Shape;761;g13ecc170bdf_3_324"/>
          <p:cNvGrpSpPr/>
          <p:nvPr/>
        </p:nvGrpSpPr>
        <p:grpSpPr>
          <a:xfrm>
            <a:off x="5323138" y="1640687"/>
            <a:ext cx="2141413" cy="1289688"/>
            <a:chOff x="3359688" y="1592150"/>
            <a:chExt cx="2141413" cy="1289688"/>
          </a:xfrm>
        </p:grpSpPr>
        <p:sp>
          <p:nvSpPr>
            <p:cNvPr id="762" name="Google Shape;762;g13ecc170bdf_3_324"/>
            <p:cNvSpPr/>
            <p:nvPr/>
          </p:nvSpPr>
          <p:spPr>
            <a:xfrm>
              <a:off x="3359688" y="1592150"/>
              <a:ext cx="2141400" cy="237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Member</a:t>
              </a:r>
              <a:r>
                <a:rPr b="1" lang="en-US" sz="1000"/>
                <a:t>Service</a:t>
              </a:r>
              <a:endParaRPr b="1" sz="1000"/>
            </a:p>
          </p:txBody>
        </p:sp>
        <p:sp>
          <p:nvSpPr>
            <p:cNvPr id="763" name="Google Shape;763;g13ecc170bdf_3_324"/>
            <p:cNvSpPr/>
            <p:nvPr/>
          </p:nvSpPr>
          <p:spPr>
            <a:xfrm>
              <a:off x="3359700" y="2026538"/>
              <a:ext cx="2141400" cy="85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+memberLogin()</a:t>
              </a:r>
              <a:endParaRPr sz="800"/>
            </a:p>
          </p:txBody>
        </p:sp>
        <p:sp>
          <p:nvSpPr>
            <p:cNvPr id="764" name="Google Shape;764;g13ecc170bdf_3_324"/>
            <p:cNvSpPr/>
            <p:nvPr/>
          </p:nvSpPr>
          <p:spPr>
            <a:xfrm>
              <a:off x="3359688" y="1829150"/>
              <a:ext cx="2141400" cy="19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765" name="Google Shape;765;g13ecc170bdf_3_324"/>
          <p:cNvSpPr/>
          <p:nvPr/>
        </p:nvSpPr>
        <p:spPr>
          <a:xfrm>
            <a:off x="8279488" y="179217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+MemberMapper</a:t>
            </a:r>
            <a:endParaRPr sz="800"/>
          </a:p>
        </p:txBody>
      </p:sp>
      <p:sp>
        <p:nvSpPr>
          <p:cNvPr id="766" name="Google Shape;766;g13ecc170bdf_3_324"/>
          <p:cNvSpPr/>
          <p:nvPr/>
        </p:nvSpPr>
        <p:spPr>
          <a:xfrm>
            <a:off x="8279500" y="3968412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Member</a:t>
            </a:r>
            <a:r>
              <a:rPr b="1" lang="en-US" sz="1000"/>
              <a:t>Mapper</a:t>
            </a:r>
            <a:endParaRPr b="1" sz="1000"/>
          </a:p>
        </p:txBody>
      </p:sp>
      <p:sp>
        <p:nvSpPr>
          <p:cNvPr id="767" name="Google Shape;767;g13ecc170bdf_3_324"/>
          <p:cNvSpPr/>
          <p:nvPr/>
        </p:nvSpPr>
        <p:spPr>
          <a:xfrm>
            <a:off x="8279500" y="4570700"/>
            <a:ext cx="2141400" cy="8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+memberLogin()</a:t>
            </a:r>
            <a:endParaRPr sz="1000"/>
          </a:p>
        </p:txBody>
      </p:sp>
      <p:sp>
        <p:nvSpPr>
          <p:cNvPr id="768" name="Google Shape;768;g13ecc170bdf_3_324"/>
          <p:cNvSpPr/>
          <p:nvPr/>
        </p:nvSpPr>
        <p:spPr>
          <a:xfrm>
            <a:off x="8279500" y="4215600"/>
            <a:ext cx="2141400" cy="4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+MemberVO</a:t>
            </a:r>
            <a:endParaRPr sz="800"/>
          </a:p>
        </p:txBody>
      </p:sp>
      <p:cxnSp>
        <p:nvCxnSpPr>
          <p:cNvPr id="769" name="Google Shape;769;g13ecc170bdf_3_324"/>
          <p:cNvCxnSpPr>
            <a:stCxn id="752" idx="3"/>
            <a:endCxn id="763" idx="1"/>
          </p:cNvCxnSpPr>
          <p:nvPr/>
        </p:nvCxnSpPr>
        <p:spPr>
          <a:xfrm flipH="1" rot="10800000">
            <a:off x="4316300" y="2502725"/>
            <a:ext cx="1006800" cy="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g13ecc170bdf_3_324"/>
          <p:cNvCxnSpPr>
            <a:stCxn id="763" idx="3"/>
            <a:endCxn id="754" idx="1"/>
          </p:cNvCxnSpPr>
          <p:nvPr/>
        </p:nvCxnSpPr>
        <p:spPr>
          <a:xfrm flipH="1" rot="10800000">
            <a:off x="7464550" y="2484725"/>
            <a:ext cx="8151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g13ecc170bdf_3_324"/>
          <p:cNvCxnSpPr>
            <a:stCxn id="752" idx="2"/>
            <a:endCxn id="758" idx="0"/>
          </p:cNvCxnSpPr>
          <p:nvPr/>
        </p:nvCxnSpPr>
        <p:spPr>
          <a:xfrm>
            <a:off x="3245600" y="2846525"/>
            <a:ext cx="0" cy="6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g13ecc170bdf_3_324"/>
          <p:cNvCxnSpPr>
            <a:stCxn id="759" idx="2"/>
            <a:endCxn id="755" idx="0"/>
          </p:cNvCxnSpPr>
          <p:nvPr/>
        </p:nvCxnSpPr>
        <p:spPr>
          <a:xfrm>
            <a:off x="3245613" y="3947611"/>
            <a:ext cx="0" cy="7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g13ecc170bdf_3_324"/>
          <p:cNvSpPr/>
          <p:nvPr/>
        </p:nvSpPr>
        <p:spPr>
          <a:xfrm>
            <a:off x="5025300" y="3620687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MemberV</a:t>
            </a:r>
            <a:r>
              <a:rPr b="1" lang="en-US" sz="1000"/>
              <a:t>O</a:t>
            </a:r>
            <a:endParaRPr b="1" sz="1000"/>
          </a:p>
        </p:txBody>
      </p:sp>
      <p:sp>
        <p:nvSpPr>
          <p:cNvPr id="774" name="Google Shape;774;g13ecc170bdf_3_324"/>
          <p:cNvSpPr/>
          <p:nvPr/>
        </p:nvSpPr>
        <p:spPr>
          <a:xfrm>
            <a:off x="5025300" y="5783100"/>
            <a:ext cx="21414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75" name="Google Shape;775;g13ecc170bdf_3_324"/>
          <p:cNvSpPr/>
          <p:nvPr/>
        </p:nvSpPr>
        <p:spPr>
          <a:xfrm>
            <a:off x="5025300" y="3870400"/>
            <a:ext cx="2141400" cy="19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+admin_id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+branchcode          	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+admin_code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+pwd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+name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+address                 (String)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+gender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+phone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+status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+enter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+updatedate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+birth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776" name="Google Shape;776;g13ecc170bdf_3_324"/>
          <p:cNvCxnSpPr/>
          <p:nvPr/>
        </p:nvCxnSpPr>
        <p:spPr>
          <a:xfrm>
            <a:off x="9350200" y="2930388"/>
            <a:ext cx="0" cy="11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7" name="Google Shape;777;g13ecc170bdf_3_324"/>
          <p:cNvCxnSpPr>
            <a:stCxn id="767" idx="1"/>
            <a:endCxn id="775" idx="3"/>
          </p:cNvCxnSpPr>
          <p:nvPr/>
        </p:nvCxnSpPr>
        <p:spPr>
          <a:xfrm rot="10800000">
            <a:off x="7166800" y="4826900"/>
            <a:ext cx="11127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2" name="Google Shape;782;g13ecc170bdf_3_48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3" name="Google Shape;783;g13ecc170bdf_3_48"/>
          <p:cNvSpPr txBox="1"/>
          <p:nvPr/>
        </p:nvSpPr>
        <p:spPr>
          <a:xfrm>
            <a:off x="583699" y="3456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84" name="Google Shape;784;g13ecc170bdf_3_48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5" name="Google Shape;785;g13ecc170bdf_3_48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Diagram(관리자-강의관리)</a:t>
            </a:r>
            <a:endParaRPr b="1" sz="1700"/>
          </a:p>
        </p:txBody>
      </p:sp>
      <p:grpSp>
        <p:nvGrpSpPr>
          <p:cNvPr id="786" name="Google Shape;786;g13ecc170bdf_3_48"/>
          <p:cNvGrpSpPr/>
          <p:nvPr/>
        </p:nvGrpSpPr>
        <p:grpSpPr>
          <a:xfrm>
            <a:off x="4935638" y="1371863"/>
            <a:ext cx="2141400" cy="2437225"/>
            <a:chOff x="4884413" y="1385063"/>
            <a:chExt cx="2141400" cy="2437225"/>
          </a:xfrm>
        </p:grpSpPr>
        <p:sp>
          <p:nvSpPr>
            <p:cNvPr id="787" name="Google Shape;787;g13ecc170bdf_3_48"/>
            <p:cNvSpPr/>
            <p:nvPr/>
          </p:nvSpPr>
          <p:spPr>
            <a:xfrm>
              <a:off x="4884413" y="1385063"/>
              <a:ext cx="2141400" cy="2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CourseController</a:t>
              </a:r>
              <a:endParaRPr b="1" sz="1000"/>
            </a:p>
          </p:txBody>
        </p:sp>
        <p:sp>
          <p:nvSpPr>
            <p:cNvPr id="788" name="Google Shape;788;g13ecc170bdf_3_48"/>
            <p:cNvSpPr/>
            <p:nvPr/>
          </p:nvSpPr>
          <p:spPr>
            <a:xfrm>
              <a:off x="4884413" y="1600787"/>
              <a:ext cx="2141400" cy="3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+CourseService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+CourseVideoService</a:t>
              </a:r>
              <a:endParaRPr sz="800"/>
            </a:p>
          </p:txBody>
        </p:sp>
        <p:sp>
          <p:nvSpPr>
            <p:cNvPr id="789" name="Google Shape;789;g13ecc170bdf_3_48"/>
            <p:cNvSpPr/>
            <p:nvPr/>
          </p:nvSpPr>
          <p:spPr>
            <a:xfrm>
              <a:off x="4884413" y="1954788"/>
              <a:ext cx="2141400" cy="186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+classmanage()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+register()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+modify()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+getCourseAttach()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+delete()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+deleteFiles()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+videoList()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+videoregister()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+videoget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+videomodify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+videoremove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+getVideoList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+deleteFiles2()</a:t>
              </a:r>
              <a:endParaRPr sz="800"/>
            </a:p>
          </p:txBody>
        </p:sp>
      </p:grpSp>
      <p:grpSp>
        <p:nvGrpSpPr>
          <p:cNvPr id="790" name="Google Shape;790;g13ecc170bdf_3_48"/>
          <p:cNvGrpSpPr/>
          <p:nvPr/>
        </p:nvGrpSpPr>
        <p:grpSpPr>
          <a:xfrm>
            <a:off x="2448750" y="1124775"/>
            <a:ext cx="2141400" cy="1548650"/>
            <a:chOff x="3136500" y="1171150"/>
            <a:chExt cx="2141400" cy="1548650"/>
          </a:xfrm>
        </p:grpSpPr>
        <p:sp>
          <p:nvSpPr>
            <p:cNvPr id="791" name="Google Shape;791;g13ecc170bdf_3_48"/>
            <p:cNvSpPr/>
            <p:nvPr/>
          </p:nvSpPr>
          <p:spPr>
            <a:xfrm>
              <a:off x="3136500" y="1349825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792" name="Google Shape;792;g13ecc170bdf_3_48"/>
            <p:cNvSpPr/>
            <p:nvPr/>
          </p:nvSpPr>
          <p:spPr>
            <a:xfrm>
              <a:off x="3136500" y="1171150"/>
              <a:ext cx="21414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CourseVideoService</a:t>
              </a:r>
              <a:endParaRPr b="1" sz="1000"/>
            </a:p>
          </p:txBody>
        </p:sp>
        <p:sp>
          <p:nvSpPr>
            <p:cNvPr id="793" name="Google Shape;793;g13ecc170bdf_3_48"/>
            <p:cNvSpPr/>
            <p:nvPr/>
          </p:nvSpPr>
          <p:spPr>
            <a:xfrm>
              <a:off x="3136500" y="1537800"/>
              <a:ext cx="2141400" cy="118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+videoRegister()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+videoRead()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+videoModify()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+videoRemove()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+videogetList()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+getVideoList()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+getCourseList()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+getTotalCount()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+getCour</a:t>
              </a:r>
              <a:r>
                <a:rPr lang="en-US" sz="800"/>
                <a:t>seAttach()</a:t>
              </a:r>
              <a:endParaRPr sz="1000"/>
            </a:p>
          </p:txBody>
        </p:sp>
      </p:grpSp>
      <p:sp>
        <p:nvSpPr>
          <p:cNvPr id="794" name="Google Shape;794;g13ecc170bdf_3_48"/>
          <p:cNvSpPr/>
          <p:nvPr/>
        </p:nvSpPr>
        <p:spPr>
          <a:xfrm>
            <a:off x="9947513" y="48642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CourseServiceImpl</a:t>
            </a:r>
            <a:endParaRPr b="1" sz="1000"/>
          </a:p>
        </p:txBody>
      </p:sp>
      <p:sp>
        <p:nvSpPr>
          <p:cNvPr id="795" name="Google Shape;795;g13ecc170bdf_3_48"/>
          <p:cNvSpPr/>
          <p:nvPr/>
        </p:nvSpPr>
        <p:spPr>
          <a:xfrm>
            <a:off x="9947513" y="980825"/>
            <a:ext cx="2141400" cy="11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+register()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+modify()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+modify()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+delete()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+getList()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+getTotalCount()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+getCourseAttach()</a:t>
            </a:r>
            <a:endParaRPr sz="1000"/>
          </a:p>
        </p:txBody>
      </p:sp>
      <p:sp>
        <p:nvSpPr>
          <p:cNvPr id="796" name="Google Shape;796;g13ecc170bdf_3_48"/>
          <p:cNvSpPr/>
          <p:nvPr/>
        </p:nvSpPr>
        <p:spPr>
          <a:xfrm>
            <a:off x="4897550" y="5489500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Course_JSP</a:t>
            </a:r>
            <a:endParaRPr b="1" sz="1000"/>
          </a:p>
        </p:txBody>
      </p:sp>
      <p:sp>
        <p:nvSpPr>
          <p:cNvPr id="797" name="Google Shape;797;g13ecc170bdf_3_48"/>
          <p:cNvSpPr/>
          <p:nvPr/>
        </p:nvSpPr>
        <p:spPr>
          <a:xfrm>
            <a:off x="4897550" y="5736700"/>
            <a:ext cx="2141400" cy="9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+classmanage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+classmodify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+classregister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+videolist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+videomodify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+videoregister</a:t>
            </a:r>
            <a:endParaRPr sz="1000"/>
          </a:p>
        </p:txBody>
      </p:sp>
      <p:grpSp>
        <p:nvGrpSpPr>
          <p:cNvPr id="798" name="Google Shape;798;g13ecc170bdf_3_48"/>
          <p:cNvGrpSpPr/>
          <p:nvPr/>
        </p:nvGrpSpPr>
        <p:grpSpPr>
          <a:xfrm>
            <a:off x="4897488" y="4243589"/>
            <a:ext cx="2141402" cy="434272"/>
            <a:chOff x="4854660" y="400500"/>
            <a:chExt cx="2141402" cy="508515"/>
          </a:xfrm>
        </p:grpSpPr>
        <p:sp>
          <p:nvSpPr>
            <p:cNvPr id="799" name="Google Shape;799;g13ecc170bdf_3_48"/>
            <p:cNvSpPr/>
            <p:nvPr/>
          </p:nvSpPr>
          <p:spPr>
            <a:xfrm>
              <a:off x="4854663" y="400500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MypageInterceptor</a:t>
              </a:r>
              <a:endParaRPr b="1" sz="1000"/>
            </a:p>
          </p:txBody>
        </p:sp>
        <p:sp>
          <p:nvSpPr>
            <p:cNvPr id="800" name="Google Shape;800;g13ecc170bdf_3_48"/>
            <p:cNvSpPr/>
            <p:nvPr/>
          </p:nvSpPr>
          <p:spPr>
            <a:xfrm>
              <a:off x="4854660" y="661815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+preHandle()</a:t>
              </a:r>
              <a:endParaRPr sz="1000"/>
            </a:p>
          </p:txBody>
        </p:sp>
      </p:grpSp>
      <p:sp>
        <p:nvSpPr>
          <p:cNvPr id="801" name="Google Shape;801;g13ecc170bdf_3_48"/>
          <p:cNvSpPr/>
          <p:nvPr/>
        </p:nvSpPr>
        <p:spPr>
          <a:xfrm>
            <a:off x="4897550" y="6653800"/>
            <a:ext cx="2141400" cy="1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802" name="Google Shape;802;g13ecc170bdf_3_48"/>
          <p:cNvGrpSpPr/>
          <p:nvPr/>
        </p:nvGrpSpPr>
        <p:grpSpPr>
          <a:xfrm>
            <a:off x="7422513" y="479062"/>
            <a:ext cx="2141400" cy="1485675"/>
            <a:chOff x="5459063" y="430525"/>
            <a:chExt cx="2141400" cy="1485675"/>
          </a:xfrm>
        </p:grpSpPr>
        <p:sp>
          <p:nvSpPr>
            <p:cNvPr id="803" name="Google Shape;803;g13ecc170bdf_3_48"/>
            <p:cNvSpPr/>
            <p:nvPr/>
          </p:nvSpPr>
          <p:spPr>
            <a:xfrm>
              <a:off x="5459063" y="430525"/>
              <a:ext cx="2141400" cy="237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CourseService</a:t>
              </a:r>
              <a:endParaRPr b="1" sz="1000"/>
            </a:p>
          </p:txBody>
        </p:sp>
        <p:sp>
          <p:nvSpPr>
            <p:cNvPr id="804" name="Google Shape;804;g13ecc170bdf_3_48"/>
            <p:cNvSpPr/>
            <p:nvPr/>
          </p:nvSpPr>
          <p:spPr>
            <a:xfrm>
              <a:off x="5459063" y="862900"/>
              <a:ext cx="2141400" cy="105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+register()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+modify()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+modify()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+delete()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+getTotalCount()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+getCourseAttach()</a:t>
              </a:r>
              <a:endParaRPr sz="1000"/>
            </a:p>
          </p:txBody>
        </p:sp>
        <p:sp>
          <p:nvSpPr>
            <p:cNvPr id="805" name="Google Shape;805;g13ecc170bdf_3_48"/>
            <p:cNvSpPr/>
            <p:nvPr/>
          </p:nvSpPr>
          <p:spPr>
            <a:xfrm>
              <a:off x="5459063" y="665525"/>
              <a:ext cx="2141400" cy="19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806" name="Google Shape;806;g13ecc170bdf_3_48"/>
          <p:cNvSpPr/>
          <p:nvPr/>
        </p:nvSpPr>
        <p:spPr>
          <a:xfrm>
            <a:off x="9947513" y="73362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+CourseMapper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+CourseAttachMapper</a:t>
            </a:r>
            <a:endParaRPr sz="800"/>
          </a:p>
        </p:txBody>
      </p:sp>
      <p:sp>
        <p:nvSpPr>
          <p:cNvPr id="807" name="Google Shape;807;g13ecc170bdf_3_48"/>
          <p:cNvSpPr/>
          <p:nvPr/>
        </p:nvSpPr>
        <p:spPr>
          <a:xfrm>
            <a:off x="7474000" y="256582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CourseAttachMapper</a:t>
            </a:r>
            <a:endParaRPr b="1" sz="1000"/>
          </a:p>
        </p:txBody>
      </p:sp>
      <p:sp>
        <p:nvSpPr>
          <p:cNvPr id="808" name="Google Shape;808;g13ecc170bdf_3_48"/>
          <p:cNvSpPr/>
          <p:nvPr/>
        </p:nvSpPr>
        <p:spPr>
          <a:xfrm>
            <a:off x="7474000" y="3060225"/>
            <a:ext cx="21414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+insert()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+findByCode()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+deleteAll()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+getOldFiles()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09" name="Google Shape;809;g13ecc170bdf_3_48"/>
          <p:cNvSpPr/>
          <p:nvPr/>
        </p:nvSpPr>
        <p:spPr>
          <a:xfrm>
            <a:off x="7474000" y="281302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+CourseAttachVO</a:t>
            </a:r>
            <a:endParaRPr sz="800"/>
          </a:p>
        </p:txBody>
      </p:sp>
      <p:sp>
        <p:nvSpPr>
          <p:cNvPr id="810" name="Google Shape;810;g13ecc170bdf_3_48"/>
          <p:cNvSpPr/>
          <p:nvPr/>
        </p:nvSpPr>
        <p:spPr>
          <a:xfrm>
            <a:off x="2520550" y="3084000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CourseVideoMapper</a:t>
            </a:r>
            <a:endParaRPr b="1" sz="1000"/>
          </a:p>
        </p:txBody>
      </p:sp>
      <p:sp>
        <p:nvSpPr>
          <p:cNvPr id="811" name="Google Shape;811;g13ecc170bdf_3_48"/>
          <p:cNvSpPr/>
          <p:nvPr/>
        </p:nvSpPr>
        <p:spPr>
          <a:xfrm>
            <a:off x="2520550" y="3578400"/>
            <a:ext cx="2141400" cy="8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+videoGetList)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+videoInsert()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+videoModify()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+read()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+deleteVideo()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+code()</a:t>
            </a:r>
            <a:endParaRPr sz="1000"/>
          </a:p>
        </p:txBody>
      </p:sp>
      <p:sp>
        <p:nvSpPr>
          <p:cNvPr id="812" name="Google Shape;812;g13ecc170bdf_3_48"/>
          <p:cNvSpPr/>
          <p:nvPr/>
        </p:nvSpPr>
        <p:spPr>
          <a:xfrm>
            <a:off x="2520550" y="3331200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+CourseVideoVO</a:t>
            </a:r>
            <a:endParaRPr sz="800"/>
          </a:p>
        </p:txBody>
      </p:sp>
      <p:sp>
        <p:nvSpPr>
          <p:cNvPr id="813" name="Google Shape;813;g13ecc170bdf_3_48"/>
          <p:cNvSpPr/>
          <p:nvPr/>
        </p:nvSpPr>
        <p:spPr>
          <a:xfrm>
            <a:off x="10050500" y="4299887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CourseVO</a:t>
            </a:r>
            <a:endParaRPr b="1" sz="1000"/>
          </a:p>
        </p:txBody>
      </p:sp>
      <p:sp>
        <p:nvSpPr>
          <p:cNvPr id="814" name="Google Shape;814;g13ecc170bdf_3_48"/>
          <p:cNvSpPr/>
          <p:nvPr/>
        </p:nvSpPr>
        <p:spPr>
          <a:xfrm>
            <a:off x="10050500" y="6681525"/>
            <a:ext cx="21414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5" name="Google Shape;815;g13ecc170bdf_3_48"/>
          <p:cNvSpPr/>
          <p:nvPr/>
        </p:nvSpPr>
        <p:spPr>
          <a:xfrm>
            <a:off x="10050500" y="4549600"/>
            <a:ext cx="2141400" cy="21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+class_code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+branchcode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+course_code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+status                                 </a:t>
            </a:r>
            <a:r>
              <a:rPr lang="en-US" sz="800"/>
              <a:t>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+class_name                       </a:t>
            </a:r>
            <a:r>
              <a:rPr lang="en-US" sz="800"/>
              <a:t>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+teacher_name                   </a:t>
            </a:r>
            <a:r>
              <a:rPr lang="en-US" sz="800"/>
              <a:t>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+tuition                                 (Int)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+start_date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+end_date 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+start_time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+end_time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+class_target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+enter          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+updatedate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+course_name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+branch_name                        (String)</a:t>
            </a:r>
            <a:endParaRPr sz="800"/>
          </a:p>
        </p:txBody>
      </p:sp>
      <p:sp>
        <p:nvSpPr>
          <p:cNvPr id="816" name="Google Shape;816;g13ecc170bdf_3_48"/>
          <p:cNvSpPr/>
          <p:nvPr/>
        </p:nvSpPr>
        <p:spPr>
          <a:xfrm>
            <a:off x="0" y="1133787"/>
            <a:ext cx="21414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CourseVideoServiceImpl</a:t>
            </a:r>
            <a:endParaRPr b="1" sz="1000"/>
          </a:p>
        </p:txBody>
      </p:sp>
      <p:sp>
        <p:nvSpPr>
          <p:cNvPr id="817" name="Google Shape;817;g13ecc170bdf_3_48"/>
          <p:cNvSpPr/>
          <p:nvPr/>
        </p:nvSpPr>
        <p:spPr>
          <a:xfrm>
            <a:off x="0" y="1659975"/>
            <a:ext cx="2141400" cy="11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+videoRegister()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+videoRead()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+videoModify()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+videoRemove()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+videogetList()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+getVideoList()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+getCourseList()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+getTotalCount()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+getCourseAttach()</a:t>
            </a:r>
            <a:endParaRPr sz="1000"/>
          </a:p>
        </p:txBody>
      </p:sp>
      <p:sp>
        <p:nvSpPr>
          <p:cNvPr id="818" name="Google Shape;818;g13ecc170bdf_3_48"/>
          <p:cNvSpPr/>
          <p:nvPr/>
        </p:nvSpPr>
        <p:spPr>
          <a:xfrm>
            <a:off x="0" y="1344676"/>
            <a:ext cx="2141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+CourseVideoMapper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+CourseVideoAttachMapper</a:t>
            </a:r>
            <a:endParaRPr sz="800"/>
          </a:p>
        </p:txBody>
      </p:sp>
      <p:sp>
        <p:nvSpPr>
          <p:cNvPr id="819" name="Google Shape;819;g13ecc170bdf_3_48"/>
          <p:cNvSpPr/>
          <p:nvPr/>
        </p:nvSpPr>
        <p:spPr>
          <a:xfrm>
            <a:off x="10050500" y="2624212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CourseMapper</a:t>
            </a:r>
            <a:endParaRPr b="1" sz="1000"/>
          </a:p>
        </p:txBody>
      </p:sp>
      <p:sp>
        <p:nvSpPr>
          <p:cNvPr id="820" name="Google Shape;820;g13ecc170bdf_3_48"/>
          <p:cNvSpPr/>
          <p:nvPr/>
        </p:nvSpPr>
        <p:spPr>
          <a:xfrm>
            <a:off x="10050500" y="3118613"/>
            <a:ext cx="2141400" cy="9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+getpaging()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+insertCourse()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+read()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+delete()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+modifyCourse()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+getTotal()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+findclasscode()</a:t>
            </a:r>
            <a:endParaRPr sz="1000"/>
          </a:p>
        </p:txBody>
      </p:sp>
      <p:sp>
        <p:nvSpPr>
          <p:cNvPr id="821" name="Google Shape;821;g13ecc170bdf_3_48"/>
          <p:cNvSpPr/>
          <p:nvPr/>
        </p:nvSpPr>
        <p:spPr>
          <a:xfrm>
            <a:off x="10050500" y="2871412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+CourseVO</a:t>
            </a:r>
            <a:endParaRPr sz="800"/>
          </a:p>
        </p:txBody>
      </p:sp>
      <p:sp>
        <p:nvSpPr>
          <p:cNvPr id="822" name="Google Shape;822;g13ecc170bdf_3_48"/>
          <p:cNvSpPr/>
          <p:nvPr/>
        </p:nvSpPr>
        <p:spPr>
          <a:xfrm>
            <a:off x="7535825" y="4488050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CourseAttachVO</a:t>
            </a:r>
            <a:endParaRPr b="1" sz="1000"/>
          </a:p>
        </p:txBody>
      </p:sp>
      <p:sp>
        <p:nvSpPr>
          <p:cNvPr id="823" name="Google Shape;823;g13ecc170bdf_3_48"/>
          <p:cNvSpPr/>
          <p:nvPr/>
        </p:nvSpPr>
        <p:spPr>
          <a:xfrm>
            <a:off x="7535825" y="5609341"/>
            <a:ext cx="2141400" cy="12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4" name="Google Shape;824;g13ecc170bdf_3_48"/>
          <p:cNvSpPr/>
          <p:nvPr/>
        </p:nvSpPr>
        <p:spPr>
          <a:xfrm>
            <a:off x="7535813" y="4700875"/>
            <a:ext cx="2141400" cy="9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+uuid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+class_code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+uploadPath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+fileName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+fileType                            (Boolean)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+enter      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+updatedate                        (Date)</a:t>
            </a:r>
            <a:endParaRPr sz="800"/>
          </a:p>
        </p:txBody>
      </p:sp>
      <p:sp>
        <p:nvSpPr>
          <p:cNvPr id="825" name="Google Shape;825;g13ecc170bdf_3_48"/>
          <p:cNvSpPr/>
          <p:nvPr/>
        </p:nvSpPr>
        <p:spPr>
          <a:xfrm>
            <a:off x="0" y="3734562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CourseVideoAttachMapper</a:t>
            </a:r>
            <a:endParaRPr b="1" sz="1000"/>
          </a:p>
        </p:txBody>
      </p:sp>
      <p:sp>
        <p:nvSpPr>
          <p:cNvPr id="826" name="Google Shape;826;g13ecc170bdf_3_48"/>
          <p:cNvSpPr/>
          <p:nvPr/>
        </p:nvSpPr>
        <p:spPr>
          <a:xfrm>
            <a:off x="0" y="4228963"/>
            <a:ext cx="2141400" cy="8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+insert()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+delete()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+findByCode()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+deleteAll()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+getOldFiles()</a:t>
            </a:r>
            <a:endParaRPr sz="1000"/>
          </a:p>
        </p:txBody>
      </p:sp>
      <p:sp>
        <p:nvSpPr>
          <p:cNvPr id="827" name="Google Shape;827;g13ecc170bdf_3_48"/>
          <p:cNvSpPr/>
          <p:nvPr/>
        </p:nvSpPr>
        <p:spPr>
          <a:xfrm>
            <a:off x="0" y="3981762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+CourseVideoAttachVO</a:t>
            </a:r>
            <a:endParaRPr sz="800"/>
          </a:p>
        </p:txBody>
      </p:sp>
      <p:sp>
        <p:nvSpPr>
          <p:cNvPr id="828" name="Google Shape;828;g13ecc170bdf_3_48"/>
          <p:cNvSpPr/>
          <p:nvPr/>
        </p:nvSpPr>
        <p:spPr>
          <a:xfrm>
            <a:off x="2520550" y="4695900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CourseVideoVO</a:t>
            </a:r>
            <a:endParaRPr b="1" sz="1000"/>
          </a:p>
        </p:txBody>
      </p:sp>
      <p:sp>
        <p:nvSpPr>
          <p:cNvPr id="829" name="Google Shape;829;g13ecc170bdf_3_48"/>
          <p:cNvSpPr/>
          <p:nvPr/>
        </p:nvSpPr>
        <p:spPr>
          <a:xfrm flipH="1" rot="10800000">
            <a:off x="2520550" y="6605975"/>
            <a:ext cx="2141400" cy="1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0" name="Google Shape;830;g13ecc170bdf_3_48"/>
          <p:cNvSpPr/>
          <p:nvPr/>
        </p:nvSpPr>
        <p:spPr>
          <a:xfrm>
            <a:off x="2520550" y="4943101"/>
            <a:ext cx="2141400" cy="16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+class_code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+movietitle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+enter      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+updatedate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+vno    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+classnum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+class_name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+videoList                               (List)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+courseList                              (List)</a:t>
            </a:r>
            <a:endParaRPr sz="800"/>
          </a:p>
        </p:txBody>
      </p:sp>
      <p:sp>
        <p:nvSpPr>
          <p:cNvPr id="831" name="Google Shape;831;g13ecc170bdf_3_48"/>
          <p:cNvSpPr/>
          <p:nvPr/>
        </p:nvSpPr>
        <p:spPr>
          <a:xfrm>
            <a:off x="0" y="5417513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CourseVideoAttachVO</a:t>
            </a:r>
            <a:endParaRPr b="1" sz="1000"/>
          </a:p>
        </p:txBody>
      </p:sp>
      <p:sp>
        <p:nvSpPr>
          <p:cNvPr id="832" name="Google Shape;832;g13ecc170bdf_3_48"/>
          <p:cNvSpPr/>
          <p:nvPr/>
        </p:nvSpPr>
        <p:spPr>
          <a:xfrm flipH="1" rot="10800000">
            <a:off x="0" y="6654250"/>
            <a:ext cx="2141400" cy="20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3" name="Google Shape;833;g13ecc170bdf_3_48"/>
          <p:cNvSpPr/>
          <p:nvPr/>
        </p:nvSpPr>
        <p:spPr>
          <a:xfrm>
            <a:off x="0" y="5627350"/>
            <a:ext cx="2141400" cy="10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+uuid    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+uploadPath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+fileName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+fileType                                (Boolean)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+enter          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+updatedate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+vno                                        (String)</a:t>
            </a:r>
            <a:endParaRPr sz="800"/>
          </a:p>
        </p:txBody>
      </p:sp>
      <p:cxnSp>
        <p:nvCxnSpPr>
          <p:cNvPr id="834" name="Google Shape;834;g13ecc170bdf_3_48"/>
          <p:cNvCxnSpPr>
            <a:stCxn id="789" idx="1"/>
            <a:endCxn id="793" idx="3"/>
          </p:cNvCxnSpPr>
          <p:nvPr/>
        </p:nvCxnSpPr>
        <p:spPr>
          <a:xfrm rot="10800000">
            <a:off x="4590038" y="2082438"/>
            <a:ext cx="345600" cy="7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g13ecc170bdf_3_48"/>
          <p:cNvCxnSpPr>
            <a:stCxn id="793" idx="1"/>
            <a:endCxn id="817" idx="3"/>
          </p:cNvCxnSpPr>
          <p:nvPr/>
        </p:nvCxnSpPr>
        <p:spPr>
          <a:xfrm flipH="1">
            <a:off x="2141550" y="2082425"/>
            <a:ext cx="3072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g13ecc170bdf_3_48"/>
          <p:cNvCxnSpPr>
            <a:stCxn id="789" idx="3"/>
            <a:endCxn id="804" idx="1"/>
          </p:cNvCxnSpPr>
          <p:nvPr/>
        </p:nvCxnSpPr>
        <p:spPr>
          <a:xfrm flipH="1" rot="10800000">
            <a:off x="7077038" y="1438038"/>
            <a:ext cx="345600" cy="14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7" name="Google Shape;837;g13ecc170bdf_3_48"/>
          <p:cNvCxnSpPr>
            <a:stCxn id="804" idx="3"/>
            <a:endCxn id="795" idx="1"/>
          </p:cNvCxnSpPr>
          <p:nvPr/>
        </p:nvCxnSpPr>
        <p:spPr>
          <a:xfrm>
            <a:off x="9563913" y="1438088"/>
            <a:ext cx="383700" cy="1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8" name="Google Shape;838;g13ecc170bdf_3_48"/>
          <p:cNvCxnSpPr>
            <a:stCxn id="789" idx="2"/>
            <a:endCxn id="799" idx="0"/>
          </p:cNvCxnSpPr>
          <p:nvPr/>
        </p:nvCxnSpPr>
        <p:spPr>
          <a:xfrm flipH="1">
            <a:off x="5968238" y="3809088"/>
            <a:ext cx="38100" cy="4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g13ecc170bdf_3_48"/>
          <p:cNvCxnSpPr>
            <a:stCxn id="800" idx="2"/>
            <a:endCxn id="796" idx="0"/>
          </p:cNvCxnSpPr>
          <p:nvPr/>
        </p:nvCxnSpPr>
        <p:spPr>
          <a:xfrm>
            <a:off x="5968188" y="4677861"/>
            <a:ext cx="0" cy="8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g13ecc170bdf_3_48"/>
          <p:cNvCxnSpPr>
            <a:stCxn id="817" idx="2"/>
            <a:endCxn id="810" idx="0"/>
          </p:cNvCxnSpPr>
          <p:nvPr/>
        </p:nvCxnSpPr>
        <p:spPr>
          <a:xfrm flipH="1" rot="-5400000">
            <a:off x="2183700" y="1676475"/>
            <a:ext cx="294600" cy="2520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g13ecc170bdf_3_48"/>
          <p:cNvCxnSpPr>
            <a:stCxn id="817" idx="2"/>
            <a:endCxn id="825" idx="0"/>
          </p:cNvCxnSpPr>
          <p:nvPr/>
        </p:nvCxnSpPr>
        <p:spPr>
          <a:xfrm>
            <a:off x="1070700" y="2789475"/>
            <a:ext cx="0" cy="9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g13ecc170bdf_3_48"/>
          <p:cNvCxnSpPr>
            <a:stCxn id="826" idx="2"/>
            <a:endCxn id="831" idx="0"/>
          </p:cNvCxnSpPr>
          <p:nvPr/>
        </p:nvCxnSpPr>
        <p:spPr>
          <a:xfrm>
            <a:off x="1070700" y="5037463"/>
            <a:ext cx="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3" name="Google Shape;843;g13ecc170bdf_3_48"/>
          <p:cNvCxnSpPr>
            <a:stCxn id="811" idx="2"/>
            <a:endCxn id="828" idx="0"/>
          </p:cNvCxnSpPr>
          <p:nvPr/>
        </p:nvCxnSpPr>
        <p:spPr>
          <a:xfrm>
            <a:off x="3591250" y="4448700"/>
            <a:ext cx="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4" name="Google Shape;844;g13ecc170bdf_3_48"/>
          <p:cNvCxnSpPr>
            <a:stCxn id="795" idx="2"/>
            <a:endCxn id="807" idx="0"/>
          </p:cNvCxnSpPr>
          <p:nvPr/>
        </p:nvCxnSpPr>
        <p:spPr>
          <a:xfrm rot="5400000">
            <a:off x="9553763" y="1101275"/>
            <a:ext cx="455400" cy="2473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g13ecc170bdf_3_48"/>
          <p:cNvCxnSpPr>
            <a:stCxn id="795" idx="2"/>
            <a:endCxn id="819" idx="0"/>
          </p:cNvCxnSpPr>
          <p:nvPr/>
        </p:nvCxnSpPr>
        <p:spPr>
          <a:xfrm>
            <a:off x="11018213" y="2110325"/>
            <a:ext cx="102900" cy="5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g13ecc170bdf_3_48"/>
          <p:cNvCxnSpPr>
            <a:stCxn id="808" idx="2"/>
            <a:endCxn id="822" idx="0"/>
          </p:cNvCxnSpPr>
          <p:nvPr/>
        </p:nvCxnSpPr>
        <p:spPr>
          <a:xfrm>
            <a:off x="8544700" y="3664425"/>
            <a:ext cx="61800" cy="8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7" name="Google Shape;847;g13ecc170bdf_3_48"/>
          <p:cNvCxnSpPr>
            <a:stCxn id="820" idx="2"/>
            <a:endCxn id="813" idx="0"/>
          </p:cNvCxnSpPr>
          <p:nvPr/>
        </p:nvCxnSpPr>
        <p:spPr>
          <a:xfrm>
            <a:off x="11121200" y="4035713"/>
            <a:ext cx="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375ad9aa_6_36"/>
          <p:cNvSpPr txBox="1"/>
          <p:nvPr/>
        </p:nvSpPr>
        <p:spPr>
          <a:xfrm>
            <a:off x="3017997" y="2058764"/>
            <a:ext cx="3078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주제를 입력하세요</a:t>
            </a:r>
            <a:endParaRPr/>
          </a:p>
        </p:txBody>
      </p:sp>
      <p:sp>
        <p:nvSpPr>
          <p:cNvPr id="160" name="Google Shape;160;g13e375ad9aa_6_36"/>
          <p:cNvSpPr/>
          <p:nvPr/>
        </p:nvSpPr>
        <p:spPr>
          <a:xfrm>
            <a:off x="259275" y="1560576"/>
            <a:ext cx="2262600" cy="208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목적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g13e375ad9aa_6_36"/>
          <p:cNvSpPr/>
          <p:nvPr/>
        </p:nvSpPr>
        <p:spPr>
          <a:xfrm>
            <a:off x="259275" y="4107280"/>
            <a:ext cx="2262600" cy="208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선정 이유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g13e375ad9aa_6_36"/>
          <p:cNvSpPr/>
          <p:nvPr/>
        </p:nvSpPr>
        <p:spPr>
          <a:xfrm>
            <a:off x="2875744" y="1560575"/>
            <a:ext cx="8802000" cy="204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Spring Framework, mybatis, oracle Database 등 개발 현장에서 사용되는 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최신 기술을 사용하여 실무에 대한 감각을 익히고, 객체지향적인 개발 방식을 기르는 능력을 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배양하기 위함.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163;g13e375ad9aa_6_36"/>
          <p:cNvSpPr/>
          <p:nvPr/>
        </p:nvSpPr>
        <p:spPr>
          <a:xfrm>
            <a:off x="2875744" y="4144622"/>
            <a:ext cx="8802000" cy="20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최근 청년 취업 경쟁력을 높이기 위한 국비 지원 학원 및 부트캠프 등의 다양한 방식의 교육 솔루션이 등장함에 따라 학원관리  프로그램을 개발함으로써 실무 감각을 익히고자 함.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" name="Google Shape;164;g13e375ad9aa_6_36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목</a:t>
            </a:r>
            <a:r>
              <a:rPr lang="en-US"/>
              <a:t>적 및 주제 선정 이유</a:t>
            </a:r>
            <a:endParaRPr/>
          </a:p>
        </p:txBody>
      </p:sp>
      <p:cxnSp>
        <p:nvCxnSpPr>
          <p:cNvPr id="165" name="Google Shape;165;g13e375ad9aa_6_3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g13e375ad9aa_6_36"/>
          <p:cNvSpPr txBox="1"/>
          <p:nvPr/>
        </p:nvSpPr>
        <p:spPr>
          <a:xfrm>
            <a:off x="583699" y="345600"/>
            <a:ext cx="10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2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67" name="Google Shape;167;g13e375ad9aa_6_3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g13e375ad9aa_6_36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Project 목적 및 주제 선정 이유</a:t>
            </a:r>
            <a:endParaRPr b="1"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2" name="Google Shape;852;g13ecc170bdf_3_15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3" name="Google Shape;853;g13ecc170bdf_3_150"/>
          <p:cNvSpPr txBox="1"/>
          <p:nvPr/>
        </p:nvSpPr>
        <p:spPr>
          <a:xfrm>
            <a:off x="583699" y="3456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54" name="Google Shape;854;g13ecc170bdf_3_15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5" name="Google Shape;855;g13ecc170bdf_3_150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Diagram(관리자- 회원관리)</a:t>
            </a:r>
            <a:endParaRPr b="1" sz="1700"/>
          </a:p>
        </p:txBody>
      </p:sp>
      <p:grpSp>
        <p:nvGrpSpPr>
          <p:cNvPr id="856" name="Google Shape;856;g13ecc170bdf_3_150"/>
          <p:cNvGrpSpPr/>
          <p:nvPr/>
        </p:nvGrpSpPr>
        <p:grpSpPr>
          <a:xfrm>
            <a:off x="621838" y="1360538"/>
            <a:ext cx="2141413" cy="1596613"/>
            <a:chOff x="4884413" y="1385063"/>
            <a:chExt cx="2141413" cy="1596613"/>
          </a:xfrm>
        </p:grpSpPr>
        <p:sp>
          <p:nvSpPr>
            <p:cNvPr id="857" name="Google Shape;857;g13ecc170bdf_3_150"/>
            <p:cNvSpPr/>
            <p:nvPr/>
          </p:nvSpPr>
          <p:spPr>
            <a:xfrm>
              <a:off x="4884413" y="1385063"/>
              <a:ext cx="2141400" cy="2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Admin</a:t>
              </a:r>
              <a:r>
                <a:rPr b="1" lang="en-US" sz="1000"/>
                <a:t>Controller</a:t>
              </a:r>
              <a:endParaRPr b="1" sz="1000"/>
            </a:p>
          </p:txBody>
        </p:sp>
        <p:sp>
          <p:nvSpPr>
            <p:cNvPr id="858" name="Google Shape;858;g13ecc170bdf_3_150"/>
            <p:cNvSpPr/>
            <p:nvPr/>
          </p:nvSpPr>
          <p:spPr>
            <a:xfrm>
              <a:off x="4884425" y="1600778"/>
              <a:ext cx="2141400" cy="29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+AdminService</a:t>
              </a:r>
              <a:endParaRPr sz="800"/>
            </a:p>
          </p:txBody>
        </p:sp>
        <p:sp>
          <p:nvSpPr>
            <p:cNvPr id="859" name="Google Shape;859;g13ecc170bdf_3_150"/>
            <p:cNvSpPr/>
            <p:nvPr/>
          </p:nvSpPr>
          <p:spPr>
            <a:xfrm>
              <a:off x="4884425" y="1895375"/>
              <a:ext cx="2141400" cy="108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+Adminlist()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+read()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+read()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+StudentDelete()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+delete()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860" name="Google Shape;860;g13ecc170bdf_3_150"/>
          <p:cNvSpPr/>
          <p:nvPr/>
        </p:nvSpPr>
        <p:spPr>
          <a:xfrm>
            <a:off x="7216763" y="84902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Admin</a:t>
            </a:r>
            <a:r>
              <a:rPr b="1" lang="en-US" sz="1000"/>
              <a:t>ServiceImpl</a:t>
            </a:r>
            <a:endParaRPr b="1" sz="1000"/>
          </a:p>
        </p:txBody>
      </p:sp>
      <p:sp>
        <p:nvSpPr>
          <p:cNvPr id="861" name="Google Shape;861;g13ecc170bdf_3_150"/>
          <p:cNvSpPr/>
          <p:nvPr/>
        </p:nvSpPr>
        <p:spPr>
          <a:xfrm>
            <a:off x="7216775" y="1343425"/>
            <a:ext cx="2141400" cy="10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+getList()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+getStudentView()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+getStudentDelete()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+getadminList()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+getAdminView()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+getAdminDelete()</a:t>
            </a:r>
            <a:endParaRPr sz="1000"/>
          </a:p>
        </p:txBody>
      </p:sp>
      <p:sp>
        <p:nvSpPr>
          <p:cNvPr id="862" name="Google Shape;862;g13ecc170bdf_3_150"/>
          <p:cNvSpPr/>
          <p:nvPr/>
        </p:nvSpPr>
        <p:spPr>
          <a:xfrm>
            <a:off x="583750" y="547817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Admin</a:t>
            </a:r>
            <a:r>
              <a:rPr b="1" lang="en-US" sz="1000"/>
              <a:t>_JSP</a:t>
            </a:r>
            <a:endParaRPr b="1" sz="1000"/>
          </a:p>
        </p:txBody>
      </p:sp>
      <p:sp>
        <p:nvSpPr>
          <p:cNvPr id="863" name="Google Shape;863;g13ecc170bdf_3_150"/>
          <p:cNvSpPr/>
          <p:nvPr/>
        </p:nvSpPr>
        <p:spPr>
          <a:xfrm>
            <a:off x="583750" y="5725375"/>
            <a:ext cx="21414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+adminlist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+adminread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+list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+read</a:t>
            </a:r>
            <a:endParaRPr sz="1000"/>
          </a:p>
        </p:txBody>
      </p:sp>
      <p:grpSp>
        <p:nvGrpSpPr>
          <p:cNvPr id="864" name="Google Shape;864;g13ecc170bdf_3_150"/>
          <p:cNvGrpSpPr/>
          <p:nvPr/>
        </p:nvGrpSpPr>
        <p:grpSpPr>
          <a:xfrm>
            <a:off x="583688" y="4232264"/>
            <a:ext cx="2141402" cy="434272"/>
            <a:chOff x="4854660" y="400500"/>
            <a:chExt cx="2141402" cy="508515"/>
          </a:xfrm>
        </p:grpSpPr>
        <p:sp>
          <p:nvSpPr>
            <p:cNvPr id="865" name="Google Shape;865;g13ecc170bdf_3_150"/>
            <p:cNvSpPr/>
            <p:nvPr/>
          </p:nvSpPr>
          <p:spPr>
            <a:xfrm>
              <a:off x="4854663" y="400500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NoticeI</a:t>
              </a:r>
              <a:r>
                <a:rPr b="1" lang="en-US" sz="1000"/>
                <a:t>nterceptor</a:t>
              </a:r>
              <a:endParaRPr b="1" sz="1000"/>
            </a:p>
          </p:txBody>
        </p:sp>
        <p:sp>
          <p:nvSpPr>
            <p:cNvPr id="866" name="Google Shape;866;g13ecc170bdf_3_150"/>
            <p:cNvSpPr/>
            <p:nvPr/>
          </p:nvSpPr>
          <p:spPr>
            <a:xfrm>
              <a:off x="4854660" y="661815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+preHandle()</a:t>
              </a:r>
              <a:endParaRPr sz="1000"/>
            </a:p>
          </p:txBody>
        </p:sp>
      </p:grpSp>
      <p:sp>
        <p:nvSpPr>
          <p:cNvPr id="867" name="Google Shape;867;g13ecc170bdf_3_150"/>
          <p:cNvSpPr/>
          <p:nvPr/>
        </p:nvSpPr>
        <p:spPr>
          <a:xfrm>
            <a:off x="583750" y="6329575"/>
            <a:ext cx="2141400" cy="1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868" name="Google Shape;868;g13ecc170bdf_3_150"/>
          <p:cNvGrpSpPr/>
          <p:nvPr/>
        </p:nvGrpSpPr>
        <p:grpSpPr>
          <a:xfrm>
            <a:off x="3762561" y="1537245"/>
            <a:ext cx="2141413" cy="1419807"/>
            <a:chOff x="1799088" y="1488775"/>
            <a:chExt cx="2141413" cy="1222285"/>
          </a:xfrm>
        </p:grpSpPr>
        <p:sp>
          <p:nvSpPr>
            <p:cNvPr id="869" name="Google Shape;869;g13ecc170bdf_3_150"/>
            <p:cNvSpPr/>
            <p:nvPr/>
          </p:nvSpPr>
          <p:spPr>
            <a:xfrm>
              <a:off x="1799088" y="1488775"/>
              <a:ext cx="2141400" cy="237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Admin</a:t>
              </a:r>
              <a:r>
                <a:rPr b="1" lang="en-US" sz="1000"/>
                <a:t>Service</a:t>
              </a:r>
              <a:endParaRPr b="1" sz="1000"/>
            </a:p>
          </p:txBody>
        </p:sp>
        <p:sp>
          <p:nvSpPr>
            <p:cNvPr id="870" name="Google Shape;870;g13ecc170bdf_3_150"/>
            <p:cNvSpPr/>
            <p:nvPr/>
          </p:nvSpPr>
          <p:spPr>
            <a:xfrm>
              <a:off x="1799100" y="1899560"/>
              <a:ext cx="2141400" cy="81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+getStudentView()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+getStudentDelete()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+getadminList()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+getAdminView()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+getAdminDelete()</a:t>
              </a:r>
              <a:endParaRPr sz="1000"/>
            </a:p>
          </p:txBody>
        </p:sp>
        <p:sp>
          <p:nvSpPr>
            <p:cNvPr id="871" name="Google Shape;871;g13ecc170bdf_3_150"/>
            <p:cNvSpPr/>
            <p:nvPr/>
          </p:nvSpPr>
          <p:spPr>
            <a:xfrm>
              <a:off x="1799088" y="1702175"/>
              <a:ext cx="2141400" cy="19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872" name="Google Shape;872;g13ecc170bdf_3_150"/>
          <p:cNvSpPr/>
          <p:nvPr/>
        </p:nvSpPr>
        <p:spPr>
          <a:xfrm>
            <a:off x="7216763" y="109622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+AdminMapper</a:t>
            </a:r>
            <a:endParaRPr sz="800"/>
          </a:p>
        </p:txBody>
      </p:sp>
      <p:sp>
        <p:nvSpPr>
          <p:cNvPr id="873" name="Google Shape;873;g13ecc170bdf_3_150"/>
          <p:cNvSpPr/>
          <p:nvPr/>
        </p:nvSpPr>
        <p:spPr>
          <a:xfrm>
            <a:off x="9777550" y="852387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Admin</a:t>
            </a:r>
            <a:r>
              <a:rPr b="1" lang="en-US" sz="1000"/>
              <a:t>Mapper</a:t>
            </a:r>
            <a:endParaRPr b="1" sz="1000"/>
          </a:p>
        </p:txBody>
      </p:sp>
      <p:sp>
        <p:nvSpPr>
          <p:cNvPr id="874" name="Google Shape;874;g13ecc170bdf_3_150"/>
          <p:cNvSpPr/>
          <p:nvPr/>
        </p:nvSpPr>
        <p:spPr>
          <a:xfrm>
            <a:off x="9777550" y="1720463"/>
            <a:ext cx="2141400" cy="11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+getList()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+fgetStudentView()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+getStudentDelete()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+getadminList()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+getAdminView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+getAdminDelete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75" name="Google Shape;875;g13ecc170bdf_3_150"/>
          <p:cNvSpPr/>
          <p:nvPr/>
        </p:nvSpPr>
        <p:spPr>
          <a:xfrm>
            <a:off x="9777550" y="1099574"/>
            <a:ext cx="2141400" cy="6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+AdminVO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+Admin_detailVO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+StudentVO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+Strudent_detailVO</a:t>
            </a:r>
            <a:endParaRPr sz="800"/>
          </a:p>
        </p:txBody>
      </p:sp>
      <p:sp>
        <p:nvSpPr>
          <p:cNvPr id="876" name="Google Shape;876;g13ecc170bdf_3_150"/>
          <p:cNvSpPr/>
          <p:nvPr/>
        </p:nvSpPr>
        <p:spPr>
          <a:xfrm>
            <a:off x="10050600" y="4585337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Admin</a:t>
            </a:r>
            <a:r>
              <a:rPr b="1" lang="en-US" sz="1000"/>
              <a:t>VO</a:t>
            </a:r>
            <a:endParaRPr b="1" sz="1000"/>
          </a:p>
        </p:txBody>
      </p:sp>
      <p:sp>
        <p:nvSpPr>
          <p:cNvPr id="877" name="Google Shape;877;g13ecc170bdf_3_150"/>
          <p:cNvSpPr/>
          <p:nvPr/>
        </p:nvSpPr>
        <p:spPr>
          <a:xfrm>
            <a:off x="10050600" y="5869900"/>
            <a:ext cx="2141400" cy="12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78" name="Google Shape;878;g13ecc170bdf_3_150"/>
          <p:cNvSpPr/>
          <p:nvPr/>
        </p:nvSpPr>
        <p:spPr>
          <a:xfrm>
            <a:off x="10050600" y="4835050"/>
            <a:ext cx="2141400" cy="10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+branch_name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+admin_code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+admin_id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+name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+status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+enter    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+updatedate                       (Date)</a:t>
            </a:r>
            <a:endParaRPr sz="800"/>
          </a:p>
        </p:txBody>
      </p:sp>
      <p:cxnSp>
        <p:nvCxnSpPr>
          <p:cNvPr id="879" name="Google Shape;879;g13ecc170bdf_3_150"/>
          <p:cNvCxnSpPr>
            <a:stCxn id="859" idx="3"/>
            <a:endCxn id="870" idx="1"/>
          </p:cNvCxnSpPr>
          <p:nvPr/>
        </p:nvCxnSpPr>
        <p:spPr>
          <a:xfrm>
            <a:off x="2763250" y="2414000"/>
            <a:ext cx="9993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g13ecc170bdf_3_150"/>
          <p:cNvCxnSpPr>
            <a:stCxn id="870" idx="3"/>
            <a:endCxn id="861" idx="1"/>
          </p:cNvCxnSpPr>
          <p:nvPr/>
        </p:nvCxnSpPr>
        <p:spPr>
          <a:xfrm flipH="1" rot="10800000">
            <a:off x="5903973" y="1848533"/>
            <a:ext cx="13128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g13ecc170bdf_3_150"/>
          <p:cNvCxnSpPr>
            <a:stCxn id="859" idx="2"/>
            <a:endCxn id="865" idx="0"/>
          </p:cNvCxnSpPr>
          <p:nvPr/>
        </p:nvCxnSpPr>
        <p:spPr>
          <a:xfrm flipH="1">
            <a:off x="1654450" y="2957150"/>
            <a:ext cx="38100" cy="12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g13ecc170bdf_3_150"/>
          <p:cNvCxnSpPr>
            <a:stCxn id="866" idx="2"/>
            <a:endCxn id="862" idx="0"/>
          </p:cNvCxnSpPr>
          <p:nvPr/>
        </p:nvCxnSpPr>
        <p:spPr>
          <a:xfrm>
            <a:off x="1654388" y="4666536"/>
            <a:ext cx="0" cy="8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3" name="Google Shape;883;g13ecc170bdf_3_150"/>
          <p:cNvSpPr/>
          <p:nvPr/>
        </p:nvSpPr>
        <p:spPr>
          <a:xfrm>
            <a:off x="7852475" y="4049162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Admin_detailVO</a:t>
            </a:r>
            <a:endParaRPr b="1" sz="1000"/>
          </a:p>
        </p:txBody>
      </p:sp>
      <p:sp>
        <p:nvSpPr>
          <p:cNvPr id="884" name="Google Shape;884;g13ecc170bdf_3_150"/>
          <p:cNvSpPr/>
          <p:nvPr/>
        </p:nvSpPr>
        <p:spPr>
          <a:xfrm>
            <a:off x="7852475" y="5898000"/>
            <a:ext cx="21414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85" name="Google Shape;885;g13ecc170bdf_3_150"/>
          <p:cNvSpPr/>
          <p:nvPr/>
        </p:nvSpPr>
        <p:spPr>
          <a:xfrm>
            <a:off x="7852475" y="4298875"/>
            <a:ext cx="2141400" cy="15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+admin_id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+branchcode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+pwd    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+name  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+address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+birth     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+gender 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+phone  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+status   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+enter           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+updatedate                              (Date)</a:t>
            </a:r>
            <a:endParaRPr sz="800"/>
          </a:p>
        </p:txBody>
      </p:sp>
      <p:sp>
        <p:nvSpPr>
          <p:cNvPr id="886" name="Google Shape;886;g13ecc170bdf_3_150"/>
          <p:cNvSpPr/>
          <p:nvPr/>
        </p:nvSpPr>
        <p:spPr>
          <a:xfrm>
            <a:off x="5562350" y="4682437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Student</a:t>
            </a:r>
            <a:r>
              <a:rPr b="1" lang="en-US" sz="1000"/>
              <a:t>VO</a:t>
            </a:r>
            <a:endParaRPr b="1" sz="1000"/>
          </a:p>
        </p:txBody>
      </p:sp>
      <p:sp>
        <p:nvSpPr>
          <p:cNvPr id="887" name="Google Shape;887;g13ecc170bdf_3_150"/>
          <p:cNvSpPr/>
          <p:nvPr/>
        </p:nvSpPr>
        <p:spPr>
          <a:xfrm>
            <a:off x="5562350" y="5967000"/>
            <a:ext cx="2141400" cy="12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88" name="Google Shape;888;g13ecc170bdf_3_150"/>
          <p:cNvSpPr/>
          <p:nvPr/>
        </p:nvSpPr>
        <p:spPr>
          <a:xfrm>
            <a:off x="5562350" y="4932150"/>
            <a:ext cx="2141400" cy="10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+branch_name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+admin_code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+stu_id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+name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+status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+enter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+updatedate                 (Date)</a:t>
            </a:r>
            <a:endParaRPr sz="800"/>
          </a:p>
        </p:txBody>
      </p:sp>
      <p:sp>
        <p:nvSpPr>
          <p:cNvPr id="889" name="Google Shape;889;g13ecc170bdf_3_150"/>
          <p:cNvSpPr/>
          <p:nvPr/>
        </p:nvSpPr>
        <p:spPr>
          <a:xfrm>
            <a:off x="3319400" y="4053500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Student</a:t>
            </a:r>
            <a:r>
              <a:rPr b="1" lang="en-US" sz="1000"/>
              <a:t>_detailVO</a:t>
            </a:r>
            <a:endParaRPr b="1" sz="1000"/>
          </a:p>
        </p:txBody>
      </p:sp>
      <p:sp>
        <p:nvSpPr>
          <p:cNvPr id="890" name="Google Shape;890;g13ecc170bdf_3_150"/>
          <p:cNvSpPr/>
          <p:nvPr/>
        </p:nvSpPr>
        <p:spPr>
          <a:xfrm>
            <a:off x="3319400" y="5902338"/>
            <a:ext cx="21414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91" name="Google Shape;891;g13ecc170bdf_3_150"/>
          <p:cNvSpPr/>
          <p:nvPr/>
        </p:nvSpPr>
        <p:spPr>
          <a:xfrm>
            <a:off x="3319400" y="4303213"/>
            <a:ext cx="2141400" cy="15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+stu_id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+branchcode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+pwd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+name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+address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+gender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+email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+phone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+agree_ad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+status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+enter   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+updatedate                    (Date)</a:t>
            </a:r>
            <a:endParaRPr sz="800"/>
          </a:p>
        </p:txBody>
      </p:sp>
      <p:cxnSp>
        <p:nvCxnSpPr>
          <p:cNvPr id="892" name="Google Shape;892;g13ecc170bdf_3_150"/>
          <p:cNvCxnSpPr>
            <a:stCxn id="874" idx="2"/>
            <a:endCxn id="889" idx="0"/>
          </p:cNvCxnSpPr>
          <p:nvPr/>
        </p:nvCxnSpPr>
        <p:spPr>
          <a:xfrm rot="5400000">
            <a:off x="7014850" y="220163"/>
            <a:ext cx="1208700" cy="6458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3" name="Google Shape;893;g13ecc170bdf_3_150"/>
          <p:cNvCxnSpPr>
            <a:stCxn id="874" idx="2"/>
            <a:endCxn id="886" idx="0"/>
          </p:cNvCxnSpPr>
          <p:nvPr/>
        </p:nvCxnSpPr>
        <p:spPr>
          <a:xfrm rot="5400000">
            <a:off x="7821850" y="1655963"/>
            <a:ext cx="1837500" cy="4215300"/>
          </a:xfrm>
          <a:prstGeom prst="bentConnector3">
            <a:avLst>
              <a:gd fmla="val 3256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4" name="Google Shape;894;g13ecc170bdf_3_150"/>
          <p:cNvCxnSpPr>
            <a:stCxn id="874" idx="2"/>
            <a:endCxn id="883" idx="0"/>
          </p:cNvCxnSpPr>
          <p:nvPr/>
        </p:nvCxnSpPr>
        <p:spPr>
          <a:xfrm rot="5400000">
            <a:off x="9283600" y="2484413"/>
            <a:ext cx="1204200" cy="1925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5" name="Google Shape;895;g13ecc170bdf_3_150"/>
          <p:cNvCxnSpPr>
            <a:stCxn id="874" idx="2"/>
            <a:endCxn id="876" idx="0"/>
          </p:cNvCxnSpPr>
          <p:nvPr/>
        </p:nvCxnSpPr>
        <p:spPr>
          <a:xfrm flipH="1" rot="-5400000">
            <a:off x="10114450" y="3578663"/>
            <a:ext cx="1740600" cy="273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6" name="Google Shape;896;g13ecc170bdf_3_150"/>
          <p:cNvCxnSpPr>
            <a:stCxn id="861" idx="3"/>
            <a:endCxn id="874" idx="1"/>
          </p:cNvCxnSpPr>
          <p:nvPr/>
        </p:nvCxnSpPr>
        <p:spPr>
          <a:xfrm>
            <a:off x="9358175" y="1848625"/>
            <a:ext cx="419400" cy="4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1" name="Google Shape;901;g13ecc170bdf_3_23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2" name="Google Shape;902;g13ecc170bdf_3_235"/>
          <p:cNvSpPr txBox="1"/>
          <p:nvPr/>
        </p:nvSpPr>
        <p:spPr>
          <a:xfrm>
            <a:off x="583699" y="3456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03" name="Google Shape;903;g13ecc170bdf_3_23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4" name="Google Shape;904;g13ecc170bdf_3_23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Diagram(관리자- 온라인 상담)</a:t>
            </a:r>
            <a:endParaRPr b="1" sz="1700"/>
          </a:p>
        </p:txBody>
      </p:sp>
      <p:grpSp>
        <p:nvGrpSpPr>
          <p:cNvPr id="905" name="Google Shape;905;g13ecc170bdf_3_235"/>
          <p:cNvGrpSpPr/>
          <p:nvPr/>
        </p:nvGrpSpPr>
        <p:grpSpPr>
          <a:xfrm>
            <a:off x="2174888" y="1732013"/>
            <a:ext cx="2141413" cy="1114513"/>
            <a:chOff x="6437463" y="1756538"/>
            <a:chExt cx="2141413" cy="1114513"/>
          </a:xfrm>
        </p:grpSpPr>
        <p:sp>
          <p:nvSpPr>
            <p:cNvPr id="906" name="Google Shape;906;g13ecc170bdf_3_235"/>
            <p:cNvSpPr/>
            <p:nvPr/>
          </p:nvSpPr>
          <p:spPr>
            <a:xfrm>
              <a:off x="6437463" y="1756538"/>
              <a:ext cx="2141400" cy="2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Inquery</a:t>
              </a:r>
              <a:r>
                <a:rPr b="1" lang="en-US" sz="1000"/>
                <a:t>Controller</a:t>
              </a:r>
              <a:endParaRPr b="1" sz="1000"/>
            </a:p>
          </p:txBody>
        </p:sp>
        <p:sp>
          <p:nvSpPr>
            <p:cNvPr id="907" name="Google Shape;907;g13ecc170bdf_3_235"/>
            <p:cNvSpPr/>
            <p:nvPr/>
          </p:nvSpPr>
          <p:spPr>
            <a:xfrm>
              <a:off x="6437475" y="1972253"/>
              <a:ext cx="2141400" cy="29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+InqueryService</a:t>
              </a:r>
              <a:endParaRPr sz="800"/>
            </a:p>
          </p:txBody>
        </p:sp>
        <p:sp>
          <p:nvSpPr>
            <p:cNvPr id="908" name="Google Shape;908;g13ecc170bdf_3_235"/>
            <p:cNvSpPr/>
            <p:nvPr/>
          </p:nvSpPr>
          <p:spPr>
            <a:xfrm>
              <a:off x="6437475" y="2266850"/>
              <a:ext cx="2141400" cy="6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909" name="Google Shape;909;g13ecc170bdf_3_235"/>
          <p:cNvSpPr/>
          <p:nvPr/>
        </p:nvSpPr>
        <p:spPr>
          <a:xfrm>
            <a:off x="8279488" y="154497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Inquery</a:t>
            </a:r>
            <a:r>
              <a:rPr b="1" lang="en-US" sz="1000"/>
              <a:t>ServiceImpl</a:t>
            </a:r>
            <a:endParaRPr b="1" sz="1000"/>
          </a:p>
        </p:txBody>
      </p:sp>
      <p:sp>
        <p:nvSpPr>
          <p:cNvPr id="910" name="Google Shape;910;g13ecc170bdf_3_235"/>
          <p:cNvSpPr/>
          <p:nvPr/>
        </p:nvSpPr>
        <p:spPr>
          <a:xfrm>
            <a:off x="8279500" y="2039375"/>
            <a:ext cx="2141400" cy="7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+getLis()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+getTotal()</a:t>
            </a:r>
            <a:endParaRPr sz="800"/>
          </a:p>
        </p:txBody>
      </p:sp>
      <p:sp>
        <p:nvSpPr>
          <p:cNvPr id="911" name="Google Shape;911;g13ecc170bdf_3_235"/>
          <p:cNvSpPr/>
          <p:nvPr/>
        </p:nvSpPr>
        <p:spPr>
          <a:xfrm>
            <a:off x="2174925" y="4711500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inquery</a:t>
            </a:r>
            <a:r>
              <a:rPr b="1" lang="en-US" sz="1000"/>
              <a:t>_JSP</a:t>
            </a:r>
            <a:endParaRPr b="1" sz="1000"/>
          </a:p>
        </p:txBody>
      </p:sp>
      <p:sp>
        <p:nvSpPr>
          <p:cNvPr id="912" name="Google Shape;912;g13ecc170bdf_3_235"/>
          <p:cNvSpPr/>
          <p:nvPr/>
        </p:nvSpPr>
        <p:spPr>
          <a:xfrm>
            <a:off x="2174925" y="4958700"/>
            <a:ext cx="2141400" cy="4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+list</a:t>
            </a:r>
            <a:endParaRPr sz="1000"/>
          </a:p>
        </p:txBody>
      </p:sp>
      <p:grpSp>
        <p:nvGrpSpPr>
          <p:cNvPr id="913" name="Google Shape;913;g13ecc170bdf_3_235"/>
          <p:cNvGrpSpPr/>
          <p:nvPr/>
        </p:nvGrpSpPr>
        <p:grpSpPr>
          <a:xfrm>
            <a:off x="2174913" y="3513339"/>
            <a:ext cx="2141402" cy="434272"/>
            <a:chOff x="6445885" y="-441333"/>
            <a:chExt cx="2141402" cy="508515"/>
          </a:xfrm>
        </p:grpSpPr>
        <p:sp>
          <p:nvSpPr>
            <p:cNvPr id="914" name="Google Shape;914;g13ecc170bdf_3_235"/>
            <p:cNvSpPr/>
            <p:nvPr/>
          </p:nvSpPr>
          <p:spPr>
            <a:xfrm>
              <a:off x="6445888" y="-441333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QuestionI</a:t>
              </a:r>
              <a:r>
                <a:rPr b="1" lang="en-US" sz="1000"/>
                <a:t>nterceptor</a:t>
              </a:r>
              <a:endParaRPr b="1" sz="1000"/>
            </a:p>
          </p:txBody>
        </p:sp>
        <p:sp>
          <p:nvSpPr>
            <p:cNvPr id="915" name="Google Shape;915;g13ecc170bdf_3_235"/>
            <p:cNvSpPr/>
            <p:nvPr/>
          </p:nvSpPr>
          <p:spPr>
            <a:xfrm>
              <a:off x="6445885" y="-180018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+preHandle()</a:t>
              </a:r>
              <a:endParaRPr sz="1000"/>
            </a:p>
          </p:txBody>
        </p:sp>
      </p:grpSp>
      <p:sp>
        <p:nvSpPr>
          <p:cNvPr id="916" name="Google Shape;916;g13ecc170bdf_3_235"/>
          <p:cNvSpPr/>
          <p:nvPr/>
        </p:nvSpPr>
        <p:spPr>
          <a:xfrm>
            <a:off x="2174875" y="5362800"/>
            <a:ext cx="2141400" cy="1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917" name="Google Shape;917;g13ecc170bdf_3_235"/>
          <p:cNvGrpSpPr/>
          <p:nvPr/>
        </p:nvGrpSpPr>
        <p:grpSpPr>
          <a:xfrm>
            <a:off x="5323138" y="1640687"/>
            <a:ext cx="2141413" cy="1055387"/>
            <a:chOff x="3359688" y="1592150"/>
            <a:chExt cx="2141413" cy="1055387"/>
          </a:xfrm>
        </p:grpSpPr>
        <p:sp>
          <p:nvSpPr>
            <p:cNvPr id="918" name="Google Shape;918;g13ecc170bdf_3_235"/>
            <p:cNvSpPr/>
            <p:nvPr/>
          </p:nvSpPr>
          <p:spPr>
            <a:xfrm>
              <a:off x="3359688" y="1592150"/>
              <a:ext cx="2141400" cy="237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Inquery</a:t>
              </a:r>
              <a:r>
                <a:rPr b="1" lang="en-US" sz="1000"/>
                <a:t>Service</a:t>
              </a:r>
              <a:endParaRPr b="1" sz="1000"/>
            </a:p>
          </p:txBody>
        </p:sp>
        <p:sp>
          <p:nvSpPr>
            <p:cNvPr id="919" name="Google Shape;919;g13ecc170bdf_3_235"/>
            <p:cNvSpPr/>
            <p:nvPr/>
          </p:nvSpPr>
          <p:spPr>
            <a:xfrm>
              <a:off x="3359700" y="2026537"/>
              <a:ext cx="2141400" cy="62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+getTotal()</a:t>
              </a:r>
              <a:endParaRPr sz="800"/>
            </a:p>
          </p:txBody>
        </p:sp>
        <p:sp>
          <p:nvSpPr>
            <p:cNvPr id="920" name="Google Shape;920;g13ecc170bdf_3_235"/>
            <p:cNvSpPr/>
            <p:nvPr/>
          </p:nvSpPr>
          <p:spPr>
            <a:xfrm>
              <a:off x="3359688" y="1829150"/>
              <a:ext cx="2141400" cy="19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921" name="Google Shape;921;g13ecc170bdf_3_235"/>
          <p:cNvSpPr/>
          <p:nvPr/>
        </p:nvSpPr>
        <p:spPr>
          <a:xfrm>
            <a:off x="8279488" y="179217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+InqueryMapper</a:t>
            </a:r>
            <a:endParaRPr sz="800"/>
          </a:p>
        </p:txBody>
      </p:sp>
      <p:sp>
        <p:nvSpPr>
          <p:cNvPr id="922" name="Google Shape;922;g13ecc170bdf_3_235"/>
          <p:cNvSpPr/>
          <p:nvPr/>
        </p:nvSpPr>
        <p:spPr>
          <a:xfrm>
            <a:off x="8279500" y="3968412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Inquery</a:t>
            </a:r>
            <a:r>
              <a:rPr b="1" lang="en-US" sz="1000"/>
              <a:t>Mapper</a:t>
            </a:r>
            <a:endParaRPr b="1" sz="1000"/>
          </a:p>
        </p:txBody>
      </p:sp>
      <p:sp>
        <p:nvSpPr>
          <p:cNvPr id="923" name="Google Shape;923;g13ecc170bdf_3_235"/>
          <p:cNvSpPr/>
          <p:nvPr/>
        </p:nvSpPr>
        <p:spPr>
          <a:xfrm>
            <a:off x="8279500" y="4570700"/>
            <a:ext cx="2141400" cy="11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+getList()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+read()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+getListWithPaging()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+getTotalCount()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4" name="Google Shape;924;g13ecc170bdf_3_235"/>
          <p:cNvSpPr/>
          <p:nvPr/>
        </p:nvSpPr>
        <p:spPr>
          <a:xfrm>
            <a:off x="8279500" y="4215600"/>
            <a:ext cx="2141400" cy="4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+InqueryVO</a:t>
            </a:r>
            <a:endParaRPr sz="800"/>
          </a:p>
        </p:txBody>
      </p:sp>
      <p:cxnSp>
        <p:nvCxnSpPr>
          <p:cNvPr id="925" name="Google Shape;925;g13ecc170bdf_3_235"/>
          <p:cNvCxnSpPr>
            <a:stCxn id="908" idx="3"/>
            <a:endCxn id="919" idx="1"/>
          </p:cNvCxnSpPr>
          <p:nvPr/>
        </p:nvCxnSpPr>
        <p:spPr>
          <a:xfrm flipH="1" rot="10800000">
            <a:off x="4316300" y="2385425"/>
            <a:ext cx="10068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g13ecc170bdf_3_235"/>
          <p:cNvCxnSpPr>
            <a:stCxn id="919" idx="3"/>
            <a:endCxn id="910" idx="1"/>
          </p:cNvCxnSpPr>
          <p:nvPr/>
        </p:nvCxnSpPr>
        <p:spPr>
          <a:xfrm>
            <a:off x="7464550" y="2385575"/>
            <a:ext cx="8151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g13ecc170bdf_3_235"/>
          <p:cNvCxnSpPr>
            <a:stCxn id="908" idx="2"/>
            <a:endCxn id="914" idx="0"/>
          </p:cNvCxnSpPr>
          <p:nvPr/>
        </p:nvCxnSpPr>
        <p:spPr>
          <a:xfrm>
            <a:off x="3245600" y="2846525"/>
            <a:ext cx="0" cy="6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g13ecc170bdf_3_235"/>
          <p:cNvCxnSpPr>
            <a:stCxn id="915" idx="2"/>
            <a:endCxn id="911" idx="0"/>
          </p:cNvCxnSpPr>
          <p:nvPr/>
        </p:nvCxnSpPr>
        <p:spPr>
          <a:xfrm>
            <a:off x="3245613" y="3947611"/>
            <a:ext cx="0" cy="7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g13ecc170bdf_3_235"/>
          <p:cNvSpPr/>
          <p:nvPr/>
        </p:nvSpPr>
        <p:spPr>
          <a:xfrm>
            <a:off x="5025300" y="3620687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InqueryVO</a:t>
            </a:r>
            <a:endParaRPr b="1" sz="1000"/>
          </a:p>
        </p:txBody>
      </p:sp>
      <p:sp>
        <p:nvSpPr>
          <p:cNvPr id="930" name="Google Shape;930;g13ecc170bdf_3_235"/>
          <p:cNvSpPr/>
          <p:nvPr/>
        </p:nvSpPr>
        <p:spPr>
          <a:xfrm>
            <a:off x="5025300" y="5783100"/>
            <a:ext cx="21414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31" name="Google Shape;931;g13ecc170bdf_3_235"/>
          <p:cNvSpPr/>
          <p:nvPr/>
        </p:nvSpPr>
        <p:spPr>
          <a:xfrm>
            <a:off x="5025300" y="3870400"/>
            <a:ext cx="2141400" cy="19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+oi_code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+class_code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+stu_id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+name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+contact_datail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+content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+oi_status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+branch_code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+course_code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+enter          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+updatedate 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+title           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+course_name                     (String)</a:t>
            </a:r>
            <a:endParaRPr sz="800"/>
          </a:p>
        </p:txBody>
      </p:sp>
      <p:cxnSp>
        <p:nvCxnSpPr>
          <p:cNvPr id="932" name="Google Shape;932;g13ecc170bdf_3_235"/>
          <p:cNvCxnSpPr>
            <a:stCxn id="910" idx="2"/>
            <a:endCxn id="922" idx="0"/>
          </p:cNvCxnSpPr>
          <p:nvPr/>
        </p:nvCxnSpPr>
        <p:spPr>
          <a:xfrm>
            <a:off x="9350200" y="2806775"/>
            <a:ext cx="0" cy="11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g13ecc170bdf_3_235"/>
          <p:cNvCxnSpPr>
            <a:stCxn id="923" idx="1"/>
            <a:endCxn id="931" idx="3"/>
          </p:cNvCxnSpPr>
          <p:nvPr/>
        </p:nvCxnSpPr>
        <p:spPr>
          <a:xfrm rot="10800000">
            <a:off x="7166800" y="4826750"/>
            <a:ext cx="11127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8" name="Google Shape;938;g13ecc170bdf_3_287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9" name="Google Shape;939;g13ecc170bdf_3_287"/>
          <p:cNvSpPr txBox="1"/>
          <p:nvPr/>
        </p:nvSpPr>
        <p:spPr>
          <a:xfrm>
            <a:off x="583699" y="345600"/>
            <a:ext cx="9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40" name="Google Shape;940;g13ecc170bdf_3_287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1" name="Google Shape;941;g13ecc170bdf_3_287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Object Diagram(관리자- 공지사항)</a:t>
            </a:r>
            <a:endParaRPr b="1" sz="1700"/>
          </a:p>
        </p:txBody>
      </p:sp>
      <p:grpSp>
        <p:nvGrpSpPr>
          <p:cNvPr id="942" name="Google Shape;942;g13ecc170bdf_3_287"/>
          <p:cNvGrpSpPr/>
          <p:nvPr/>
        </p:nvGrpSpPr>
        <p:grpSpPr>
          <a:xfrm>
            <a:off x="2174888" y="1732013"/>
            <a:ext cx="2141413" cy="1114513"/>
            <a:chOff x="6437463" y="1756538"/>
            <a:chExt cx="2141413" cy="1114513"/>
          </a:xfrm>
        </p:grpSpPr>
        <p:sp>
          <p:nvSpPr>
            <p:cNvPr id="943" name="Google Shape;943;g13ecc170bdf_3_287"/>
            <p:cNvSpPr/>
            <p:nvPr/>
          </p:nvSpPr>
          <p:spPr>
            <a:xfrm>
              <a:off x="6437463" y="1756538"/>
              <a:ext cx="2141400" cy="2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Notice</a:t>
              </a:r>
              <a:r>
                <a:rPr b="1" lang="en-US" sz="1000"/>
                <a:t>Controller</a:t>
              </a:r>
              <a:endParaRPr b="1" sz="1000"/>
            </a:p>
          </p:txBody>
        </p:sp>
        <p:sp>
          <p:nvSpPr>
            <p:cNvPr id="944" name="Google Shape;944;g13ecc170bdf_3_287"/>
            <p:cNvSpPr/>
            <p:nvPr/>
          </p:nvSpPr>
          <p:spPr>
            <a:xfrm>
              <a:off x="6437475" y="1972253"/>
              <a:ext cx="2141400" cy="29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+NoticeService</a:t>
              </a:r>
              <a:endParaRPr sz="800"/>
            </a:p>
          </p:txBody>
        </p:sp>
        <p:sp>
          <p:nvSpPr>
            <p:cNvPr id="945" name="Google Shape;945;g13ecc170bdf_3_287"/>
            <p:cNvSpPr/>
            <p:nvPr/>
          </p:nvSpPr>
          <p:spPr>
            <a:xfrm>
              <a:off x="6437475" y="2266850"/>
              <a:ext cx="2141400" cy="60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946" name="Google Shape;946;g13ecc170bdf_3_287"/>
          <p:cNvSpPr/>
          <p:nvPr/>
        </p:nvSpPr>
        <p:spPr>
          <a:xfrm>
            <a:off x="8279488" y="154497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Notice</a:t>
            </a:r>
            <a:r>
              <a:rPr b="1" lang="en-US" sz="1000"/>
              <a:t>ServiceImpl</a:t>
            </a:r>
            <a:endParaRPr b="1" sz="1000"/>
          </a:p>
        </p:txBody>
      </p:sp>
      <p:sp>
        <p:nvSpPr>
          <p:cNvPr id="947" name="Google Shape;947;g13ecc170bdf_3_287"/>
          <p:cNvSpPr/>
          <p:nvPr/>
        </p:nvSpPr>
        <p:spPr>
          <a:xfrm>
            <a:off x="8279500" y="2039375"/>
            <a:ext cx="2141400" cy="8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+register()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+modify()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+remove()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+getList()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+getTotal()</a:t>
            </a:r>
            <a:endParaRPr sz="800"/>
          </a:p>
        </p:txBody>
      </p:sp>
      <p:sp>
        <p:nvSpPr>
          <p:cNvPr id="948" name="Google Shape;948;g13ecc170bdf_3_287"/>
          <p:cNvSpPr/>
          <p:nvPr/>
        </p:nvSpPr>
        <p:spPr>
          <a:xfrm>
            <a:off x="2174925" y="4711500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Notice</a:t>
            </a:r>
            <a:r>
              <a:rPr b="1" lang="en-US" sz="1000"/>
              <a:t>_JSP</a:t>
            </a:r>
            <a:endParaRPr b="1" sz="1000"/>
          </a:p>
        </p:txBody>
      </p:sp>
      <p:sp>
        <p:nvSpPr>
          <p:cNvPr id="949" name="Google Shape;949;g13ecc170bdf_3_287"/>
          <p:cNvSpPr/>
          <p:nvPr/>
        </p:nvSpPr>
        <p:spPr>
          <a:xfrm>
            <a:off x="2174925" y="4958700"/>
            <a:ext cx="21414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+list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+modify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+register</a:t>
            </a:r>
            <a:endParaRPr sz="800"/>
          </a:p>
        </p:txBody>
      </p:sp>
      <p:grpSp>
        <p:nvGrpSpPr>
          <p:cNvPr id="950" name="Google Shape;950;g13ecc170bdf_3_287"/>
          <p:cNvGrpSpPr/>
          <p:nvPr/>
        </p:nvGrpSpPr>
        <p:grpSpPr>
          <a:xfrm>
            <a:off x="2174913" y="3513339"/>
            <a:ext cx="2141402" cy="434272"/>
            <a:chOff x="6445885" y="-441333"/>
            <a:chExt cx="2141402" cy="508515"/>
          </a:xfrm>
        </p:grpSpPr>
        <p:sp>
          <p:nvSpPr>
            <p:cNvPr id="951" name="Google Shape;951;g13ecc170bdf_3_287"/>
            <p:cNvSpPr/>
            <p:nvPr/>
          </p:nvSpPr>
          <p:spPr>
            <a:xfrm>
              <a:off x="6445888" y="-441333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QuestionInterceptor2</a:t>
              </a:r>
              <a:endParaRPr b="1" sz="1000"/>
            </a:p>
          </p:txBody>
        </p:sp>
        <p:sp>
          <p:nvSpPr>
            <p:cNvPr id="952" name="Google Shape;952;g13ecc170bdf_3_287"/>
            <p:cNvSpPr/>
            <p:nvPr/>
          </p:nvSpPr>
          <p:spPr>
            <a:xfrm>
              <a:off x="6445885" y="-180018"/>
              <a:ext cx="2141400" cy="24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+preHandle()</a:t>
              </a:r>
              <a:endParaRPr sz="1000"/>
            </a:p>
          </p:txBody>
        </p:sp>
      </p:grpSp>
      <p:sp>
        <p:nvSpPr>
          <p:cNvPr id="953" name="Google Shape;953;g13ecc170bdf_3_287"/>
          <p:cNvSpPr/>
          <p:nvPr/>
        </p:nvSpPr>
        <p:spPr>
          <a:xfrm>
            <a:off x="2174925" y="5610100"/>
            <a:ext cx="2141400" cy="1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954" name="Google Shape;954;g13ecc170bdf_3_287"/>
          <p:cNvGrpSpPr/>
          <p:nvPr/>
        </p:nvGrpSpPr>
        <p:grpSpPr>
          <a:xfrm>
            <a:off x="5323138" y="1640687"/>
            <a:ext cx="2141413" cy="1289688"/>
            <a:chOff x="3359688" y="1592150"/>
            <a:chExt cx="2141413" cy="1289688"/>
          </a:xfrm>
        </p:grpSpPr>
        <p:sp>
          <p:nvSpPr>
            <p:cNvPr id="955" name="Google Shape;955;g13ecc170bdf_3_287"/>
            <p:cNvSpPr/>
            <p:nvPr/>
          </p:nvSpPr>
          <p:spPr>
            <a:xfrm>
              <a:off x="3359688" y="1592150"/>
              <a:ext cx="2141400" cy="237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/>
                <a:t>Notice</a:t>
              </a:r>
              <a:r>
                <a:rPr b="1" lang="en-US" sz="1000"/>
                <a:t>Service</a:t>
              </a:r>
              <a:endParaRPr b="1" sz="1000"/>
            </a:p>
          </p:txBody>
        </p:sp>
        <p:sp>
          <p:nvSpPr>
            <p:cNvPr id="956" name="Google Shape;956;g13ecc170bdf_3_287"/>
            <p:cNvSpPr/>
            <p:nvPr/>
          </p:nvSpPr>
          <p:spPr>
            <a:xfrm>
              <a:off x="3359700" y="2026538"/>
              <a:ext cx="2141400" cy="85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+register()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+modify()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+remove()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+getList()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+getTotal()</a:t>
              </a:r>
              <a:endParaRPr sz="800"/>
            </a:p>
          </p:txBody>
        </p:sp>
        <p:sp>
          <p:nvSpPr>
            <p:cNvPr id="957" name="Google Shape;957;g13ecc170bdf_3_287"/>
            <p:cNvSpPr/>
            <p:nvPr/>
          </p:nvSpPr>
          <p:spPr>
            <a:xfrm>
              <a:off x="3359688" y="1829150"/>
              <a:ext cx="2141400" cy="19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958" name="Google Shape;958;g13ecc170bdf_3_287"/>
          <p:cNvSpPr/>
          <p:nvPr/>
        </p:nvSpPr>
        <p:spPr>
          <a:xfrm>
            <a:off x="8279488" y="1792175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+NoticeMapper</a:t>
            </a:r>
            <a:endParaRPr sz="800"/>
          </a:p>
        </p:txBody>
      </p:sp>
      <p:sp>
        <p:nvSpPr>
          <p:cNvPr id="959" name="Google Shape;959;g13ecc170bdf_3_287"/>
          <p:cNvSpPr/>
          <p:nvPr/>
        </p:nvSpPr>
        <p:spPr>
          <a:xfrm>
            <a:off x="8279500" y="3968412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Notice</a:t>
            </a:r>
            <a:r>
              <a:rPr b="1" lang="en-US" sz="1000"/>
              <a:t>Mapper</a:t>
            </a:r>
            <a:endParaRPr b="1" sz="1000"/>
          </a:p>
        </p:txBody>
      </p:sp>
      <p:sp>
        <p:nvSpPr>
          <p:cNvPr id="960" name="Google Shape;960;g13ecc170bdf_3_287"/>
          <p:cNvSpPr/>
          <p:nvPr/>
        </p:nvSpPr>
        <p:spPr>
          <a:xfrm>
            <a:off x="8279500" y="4570700"/>
            <a:ext cx="2141400" cy="14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+insert()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+insertSelectKey()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+read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+delete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+getL</a:t>
            </a:r>
            <a:r>
              <a:rPr lang="en-US" sz="800"/>
              <a:t>istWithPaging()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+getTotalCount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61" name="Google Shape;961;g13ecc170bdf_3_287"/>
          <p:cNvSpPr/>
          <p:nvPr/>
        </p:nvSpPr>
        <p:spPr>
          <a:xfrm>
            <a:off x="8279500" y="4215600"/>
            <a:ext cx="2141400" cy="4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+NoticeVO</a:t>
            </a:r>
            <a:endParaRPr sz="800"/>
          </a:p>
        </p:txBody>
      </p:sp>
      <p:cxnSp>
        <p:nvCxnSpPr>
          <p:cNvPr id="962" name="Google Shape;962;g13ecc170bdf_3_287"/>
          <p:cNvCxnSpPr>
            <a:stCxn id="945" idx="3"/>
            <a:endCxn id="956" idx="1"/>
          </p:cNvCxnSpPr>
          <p:nvPr/>
        </p:nvCxnSpPr>
        <p:spPr>
          <a:xfrm flipH="1" rot="10800000">
            <a:off x="4316300" y="2502725"/>
            <a:ext cx="1006800" cy="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3" name="Google Shape;963;g13ecc170bdf_3_287"/>
          <p:cNvCxnSpPr>
            <a:stCxn id="956" idx="3"/>
            <a:endCxn id="947" idx="1"/>
          </p:cNvCxnSpPr>
          <p:nvPr/>
        </p:nvCxnSpPr>
        <p:spPr>
          <a:xfrm flipH="1" rot="10800000">
            <a:off x="7464550" y="2484725"/>
            <a:ext cx="8151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g13ecc170bdf_3_287"/>
          <p:cNvCxnSpPr>
            <a:stCxn id="945" idx="2"/>
            <a:endCxn id="951" idx="0"/>
          </p:cNvCxnSpPr>
          <p:nvPr/>
        </p:nvCxnSpPr>
        <p:spPr>
          <a:xfrm>
            <a:off x="3245600" y="2846525"/>
            <a:ext cx="0" cy="6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5" name="Google Shape;965;g13ecc170bdf_3_287"/>
          <p:cNvCxnSpPr>
            <a:stCxn id="952" idx="2"/>
            <a:endCxn id="948" idx="0"/>
          </p:cNvCxnSpPr>
          <p:nvPr/>
        </p:nvCxnSpPr>
        <p:spPr>
          <a:xfrm>
            <a:off x="3245613" y="3947611"/>
            <a:ext cx="0" cy="7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6" name="Google Shape;966;g13ecc170bdf_3_287"/>
          <p:cNvSpPr/>
          <p:nvPr/>
        </p:nvSpPr>
        <p:spPr>
          <a:xfrm>
            <a:off x="5025300" y="3620687"/>
            <a:ext cx="21414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Notice</a:t>
            </a:r>
            <a:r>
              <a:rPr b="1" lang="en-US" sz="1000"/>
              <a:t>VO</a:t>
            </a:r>
            <a:endParaRPr b="1" sz="1000"/>
          </a:p>
        </p:txBody>
      </p:sp>
      <p:sp>
        <p:nvSpPr>
          <p:cNvPr id="967" name="Google Shape;967;g13ecc170bdf_3_287"/>
          <p:cNvSpPr/>
          <p:nvPr/>
        </p:nvSpPr>
        <p:spPr>
          <a:xfrm>
            <a:off x="5025300" y="5783100"/>
            <a:ext cx="2141400" cy="1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68" name="Google Shape;968;g13ecc170bdf_3_287"/>
          <p:cNvSpPr/>
          <p:nvPr/>
        </p:nvSpPr>
        <p:spPr>
          <a:xfrm>
            <a:off x="5025300" y="3870400"/>
            <a:ext cx="2141400" cy="19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+notice_code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+admin_id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+title    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+content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+status                       (String)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+views                       (Int)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+enter         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+updatedate               (Date)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969" name="Google Shape;969;g13ecc170bdf_3_287"/>
          <p:cNvCxnSpPr/>
          <p:nvPr/>
        </p:nvCxnSpPr>
        <p:spPr>
          <a:xfrm>
            <a:off x="9350200" y="2930388"/>
            <a:ext cx="0" cy="11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g13ecc170bdf_3_287"/>
          <p:cNvCxnSpPr>
            <a:stCxn id="960" idx="1"/>
            <a:endCxn id="968" idx="3"/>
          </p:cNvCxnSpPr>
          <p:nvPr/>
        </p:nvCxnSpPr>
        <p:spPr>
          <a:xfrm rot="10800000">
            <a:off x="7166800" y="4826750"/>
            <a:ext cx="1112700" cy="4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5" name="Google Shape;975;g13e375ad9aa_9_7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6" name="Google Shape;976;g13e375ad9aa_9_79"/>
          <p:cNvSpPr txBox="1"/>
          <p:nvPr/>
        </p:nvSpPr>
        <p:spPr>
          <a:xfrm>
            <a:off x="583700" y="345600"/>
            <a:ext cx="10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77" name="Google Shape;977;g13e375ad9aa_9_7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8" name="Google Shape;978;g13e375ad9aa_9_79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Process Diagram (관리자)</a:t>
            </a:r>
            <a:endParaRPr b="1" sz="1700"/>
          </a:p>
        </p:txBody>
      </p:sp>
      <p:pic>
        <p:nvPicPr>
          <p:cNvPr id="979" name="Google Shape;979;g13e375ad9aa_9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00" y="2696598"/>
            <a:ext cx="1763900" cy="17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g13e375ad9aa_9_79"/>
          <p:cNvSpPr/>
          <p:nvPr/>
        </p:nvSpPr>
        <p:spPr>
          <a:xfrm>
            <a:off x="3782500" y="3256800"/>
            <a:ext cx="1379400" cy="64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페이지</a:t>
            </a:r>
            <a:endParaRPr/>
          </a:p>
        </p:txBody>
      </p:sp>
      <p:sp>
        <p:nvSpPr>
          <p:cNvPr id="981" name="Google Shape;981;g13e375ad9aa_9_79"/>
          <p:cNvSpPr txBox="1"/>
          <p:nvPr/>
        </p:nvSpPr>
        <p:spPr>
          <a:xfrm>
            <a:off x="4069300" y="3835650"/>
            <a:ext cx="7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admin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2" name="Google Shape;982;g13e375ad9aa_9_79"/>
          <p:cNvSpPr/>
          <p:nvPr/>
        </p:nvSpPr>
        <p:spPr>
          <a:xfrm>
            <a:off x="6729875" y="2101550"/>
            <a:ext cx="1308600" cy="56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강의정보 관리</a:t>
            </a:r>
            <a:endParaRPr sz="1300"/>
          </a:p>
        </p:txBody>
      </p:sp>
      <p:cxnSp>
        <p:nvCxnSpPr>
          <p:cNvPr id="983" name="Google Shape;983;g13e375ad9aa_9_79"/>
          <p:cNvCxnSpPr/>
          <p:nvPr/>
        </p:nvCxnSpPr>
        <p:spPr>
          <a:xfrm>
            <a:off x="2279600" y="3578548"/>
            <a:ext cx="125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g13e375ad9aa_9_79"/>
          <p:cNvSpPr/>
          <p:nvPr/>
        </p:nvSpPr>
        <p:spPr>
          <a:xfrm>
            <a:off x="6729875" y="3325450"/>
            <a:ext cx="1308600" cy="56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회원정보 </a:t>
            </a:r>
            <a:r>
              <a:rPr lang="en-US" sz="1300"/>
              <a:t>관리</a:t>
            </a:r>
            <a:endParaRPr sz="1300"/>
          </a:p>
        </p:txBody>
      </p:sp>
      <p:sp>
        <p:nvSpPr>
          <p:cNvPr id="985" name="Google Shape;985;g13e375ad9aa_9_79"/>
          <p:cNvSpPr/>
          <p:nvPr/>
        </p:nvSpPr>
        <p:spPr>
          <a:xfrm>
            <a:off x="6729875" y="4396950"/>
            <a:ext cx="1308600" cy="56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온라인 상담</a:t>
            </a:r>
            <a:endParaRPr sz="1300"/>
          </a:p>
        </p:txBody>
      </p:sp>
      <p:sp>
        <p:nvSpPr>
          <p:cNvPr id="986" name="Google Shape;986;g13e375ad9aa_9_79"/>
          <p:cNvSpPr/>
          <p:nvPr/>
        </p:nvSpPr>
        <p:spPr>
          <a:xfrm>
            <a:off x="6729875" y="5544650"/>
            <a:ext cx="1308600" cy="56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수강현황관리</a:t>
            </a:r>
            <a:endParaRPr sz="1300"/>
          </a:p>
        </p:txBody>
      </p:sp>
      <p:sp>
        <p:nvSpPr>
          <p:cNvPr id="987" name="Google Shape;987;g13e375ad9aa_9_79"/>
          <p:cNvSpPr/>
          <p:nvPr/>
        </p:nvSpPr>
        <p:spPr>
          <a:xfrm>
            <a:off x="6729875" y="904750"/>
            <a:ext cx="1308600" cy="56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공지사항 </a:t>
            </a:r>
            <a:r>
              <a:rPr lang="en-US" sz="1300"/>
              <a:t>관리</a:t>
            </a:r>
            <a:endParaRPr sz="1300"/>
          </a:p>
        </p:txBody>
      </p:sp>
      <p:sp>
        <p:nvSpPr>
          <p:cNvPr id="988" name="Google Shape;988;g13e375ad9aa_9_79"/>
          <p:cNvSpPr/>
          <p:nvPr/>
        </p:nvSpPr>
        <p:spPr>
          <a:xfrm>
            <a:off x="8559100" y="560075"/>
            <a:ext cx="3415500" cy="1047000"/>
          </a:xfrm>
          <a:prstGeom prst="rect">
            <a:avLst/>
          </a:prstGeom>
          <a:solidFill>
            <a:srgbClr val="E4E1D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공지사항 목록조회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공지사항 등록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공지사항 수정삭제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9" name="Google Shape;989;g13e375ad9aa_9_79"/>
          <p:cNvSpPr/>
          <p:nvPr/>
        </p:nvSpPr>
        <p:spPr>
          <a:xfrm>
            <a:off x="8559100" y="1770875"/>
            <a:ext cx="3415500" cy="1047000"/>
          </a:xfrm>
          <a:prstGeom prst="rect">
            <a:avLst/>
          </a:prstGeom>
          <a:solidFill>
            <a:srgbClr val="E4E1D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강의 목록조회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강의 등록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강의 수정삭제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동영상 등록 및 수정삭제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0" name="Google Shape;990;g13e375ad9aa_9_79"/>
          <p:cNvSpPr/>
          <p:nvPr/>
        </p:nvSpPr>
        <p:spPr>
          <a:xfrm>
            <a:off x="8559100" y="2981700"/>
            <a:ext cx="3415500" cy="1047000"/>
          </a:xfrm>
          <a:prstGeom prst="rect">
            <a:avLst/>
          </a:prstGeom>
          <a:solidFill>
            <a:srgbClr val="E4E1D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회원 목록조회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회원정보 삭제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1" name="Google Shape;991;g13e375ad9aa_9_79"/>
          <p:cNvSpPr/>
          <p:nvPr/>
        </p:nvSpPr>
        <p:spPr>
          <a:xfrm>
            <a:off x="8559100" y="4153950"/>
            <a:ext cx="3415500" cy="1047000"/>
          </a:xfrm>
          <a:prstGeom prst="rect">
            <a:avLst/>
          </a:prstGeom>
          <a:solidFill>
            <a:srgbClr val="E4E1D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온라인 상담 목록 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2" name="Google Shape;992;g13e375ad9aa_9_79"/>
          <p:cNvSpPr/>
          <p:nvPr/>
        </p:nvSpPr>
        <p:spPr>
          <a:xfrm>
            <a:off x="8559100" y="5301650"/>
            <a:ext cx="3415500" cy="1047000"/>
          </a:xfrm>
          <a:prstGeom prst="rect">
            <a:avLst/>
          </a:prstGeom>
          <a:solidFill>
            <a:srgbClr val="E4E1D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통계 목록 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93" name="Google Shape;993;g13e375ad9aa_9_79"/>
          <p:cNvCxnSpPr>
            <a:endCxn id="980" idx="3"/>
          </p:cNvCxnSpPr>
          <p:nvPr/>
        </p:nvCxnSpPr>
        <p:spPr>
          <a:xfrm flipH="1">
            <a:off x="5161900" y="1176450"/>
            <a:ext cx="1568100" cy="24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94" name="Google Shape;994;g13e375ad9aa_9_79"/>
          <p:cNvCxnSpPr>
            <a:stCxn id="982" idx="1"/>
            <a:endCxn id="980" idx="3"/>
          </p:cNvCxnSpPr>
          <p:nvPr/>
        </p:nvCxnSpPr>
        <p:spPr>
          <a:xfrm flipH="1">
            <a:off x="5161775" y="2382050"/>
            <a:ext cx="1568100" cy="11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95" name="Google Shape;995;g13e375ad9aa_9_79"/>
          <p:cNvCxnSpPr>
            <a:stCxn id="984" idx="1"/>
            <a:endCxn id="980" idx="3"/>
          </p:cNvCxnSpPr>
          <p:nvPr/>
        </p:nvCxnSpPr>
        <p:spPr>
          <a:xfrm rot="10800000">
            <a:off x="5161775" y="3578650"/>
            <a:ext cx="15681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96" name="Google Shape;996;g13e375ad9aa_9_79"/>
          <p:cNvCxnSpPr>
            <a:stCxn id="985" idx="1"/>
            <a:endCxn id="980" idx="3"/>
          </p:cNvCxnSpPr>
          <p:nvPr/>
        </p:nvCxnSpPr>
        <p:spPr>
          <a:xfrm rot="10800000">
            <a:off x="5161775" y="3578550"/>
            <a:ext cx="1568100" cy="10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97" name="Google Shape;997;g13e375ad9aa_9_79"/>
          <p:cNvCxnSpPr>
            <a:stCxn id="986" idx="1"/>
            <a:endCxn id="980" idx="3"/>
          </p:cNvCxnSpPr>
          <p:nvPr/>
        </p:nvCxnSpPr>
        <p:spPr>
          <a:xfrm rot="10800000">
            <a:off x="5161775" y="3578450"/>
            <a:ext cx="1568100" cy="22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3e375ad9aa_9_87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프로세스 다이어그램</a:t>
            </a:r>
            <a:endParaRPr/>
          </a:p>
        </p:txBody>
      </p:sp>
      <p:cxnSp>
        <p:nvCxnSpPr>
          <p:cNvPr id="1003" name="Google Shape;1003;g13e375ad9aa_9_87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4" name="Google Shape;1004;g13e375ad9aa_9_87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5" name="Google Shape;1005;g13e375ad9aa_9_87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Process</a:t>
            </a:r>
            <a:r>
              <a:rPr b="1" lang="en-US" sz="1700"/>
              <a:t> Diagram (학생)</a:t>
            </a:r>
            <a:endParaRPr b="1" sz="1700"/>
          </a:p>
        </p:txBody>
      </p:sp>
      <p:pic>
        <p:nvPicPr>
          <p:cNvPr id="1006" name="Google Shape;1006;g13e375ad9aa_9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013" y="1065200"/>
            <a:ext cx="855974" cy="85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g13e375ad9aa_9_87"/>
          <p:cNvSpPr/>
          <p:nvPr/>
        </p:nvSpPr>
        <p:spPr>
          <a:xfrm>
            <a:off x="5632413" y="2093375"/>
            <a:ext cx="927178" cy="443557"/>
          </a:xfrm>
          <a:custGeom>
            <a:rect b="b" l="l" r="r" t="t"/>
            <a:pathLst>
              <a:path extrusionOk="0" h="1144664" w="2289329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89725" lIns="189725" spcFirstLastPara="1" rIns="189725" wrap="square" tIns="189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Montserrat SemiBold"/>
              <a:buNone/>
            </a:pPr>
            <a:r>
              <a:rPr lang="en-US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로그인</a:t>
            </a:r>
            <a:endParaRPr/>
          </a:p>
        </p:txBody>
      </p:sp>
      <p:sp>
        <p:nvSpPr>
          <p:cNvPr id="1008" name="Google Shape;1008;g13e375ad9aa_9_87"/>
          <p:cNvSpPr/>
          <p:nvPr/>
        </p:nvSpPr>
        <p:spPr>
          <a:xfrm>
            <a:off x="520988" y="3166325"/>
            <a:ext cx="1560000" cy="496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과정 및 강의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09" name="Google Shape;1009;g13e375ad9aa_9_87"/>
          <p:cNvSpPr/>
          <p:nvPr/>
        </p:nvSpPr>
        <p:spPr>
          <a:xfrm>
            <a:off x="2918488" y="3180600"/>
            <a:ext cx="1560000" cy="496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커뮤니티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0" name="Google Shape;1010;g13e375ad9aa_9_87"/>
          <p:cNvSpPr/>
          <p:nvPr/>
        </p:nvSpPr>
        <p:spPr>
          <a:xfrm>
            <a:off x="5316000" y="3166337"/>
            <a:ext cx="1560000" cy="496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온라인상담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1" name="Google Shape;1011;g13e375ad9aa_9_87"/>
          <p:cNvSpPr/>
          <p:nvPr/>
        </p:nvSpPr>
        <p:spPr>
          <a:xfrm>
            <a:off x="7713500" y="3166325"/>
            <a:ext cx="1560000" cy="496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동영상강의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2" name="Google Shape;1012;g13e375ad9aa_9_87"/>
          <p:cNvSpPr/>
          <p:nvPr/>
        </p:nvSpPr>
        <p:spPr>
          <a:xfrm>
            <a:off x="10111000" y="3166325"/>
            <a:ext cx="1560000" cy="496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회원정보관리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3" name="Google Shape;1013;g13e375ad9aa_9_87"/>
          <p:cNvSpPr/>
          <p:nvPr/>
        </p:nvSpPr>
        <p:spPr>
          <a:xfrm>
            <a:off x="521000" y="3936850"/>
            <a:ext cx="1560000" cy="2166600"/>
          </a:xfrm>
          <a:prstGeom prst="rect">
            <a:avLst/>
          </a:prstGeom>
          <a:solidFill>
            <a:srgbClr val="E4E1D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강의 목록 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강의 상세 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강의 자료 다운로드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4" name="Google Shape;1014;g13e375ad9aa_9_87"/>
          <p:cNvSpPr/>
          <p:nvPr/>
        </p:nvSpPr>
        <p:spPr>
          <a:xfrm>
            <a:off x="2918488" y="3936850"/>
            <a:ext cx="1560000" cy="2166600"/>
          </a:xfrm>
          <a:prstGeom prst="rect">
            <a:avLst/>
          </a:prstGeom>
          <a:solidFill>
            <a:srgbClr val="E4E1D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공지사항 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질문게시판 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질문 등록, 수정, 및 삭제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5" name="Google Shape;1015;g13e375ad9aa_9_87"/>
          <p:cNvSpPr/>
          <p:nvPr/>
        </p:nvSpPr>
        <p:spPr>
          <a:xfrm>
            <a:off x="5316013" y="3936850"/>
            <a:ext cx="1560000" cy="2166600"/>
          </a:xfrm>
          <a:prstGeom prst="rect">
            <a:avLst/>
          </a:prstGeom>
          <a:solidFill>
            <a:srgbClr val="E4E1D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등록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댓글 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6" name="Google Shape;1016;g13e375ad9aa_9_87"/>
          <p:cNvSpPr/>
          <p:nvPr/>
        </p:nvSpPr>
        <p:spPr>
          <a:xfrm>
            <a:off x="7713538" y="3936850"/>
            <a:ext cx="1560000" cy="2166600"/>
          </a:xfrm>
          <a:prstGeom prst="rect">
            <a:avLst/>
          </a:prstGeom>
          <a:solidFill>
            <a:srgbClr val="E4E1D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수강 중인 강의</a:t>
            </a: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동영상 강의 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7" name="Google Shape;1017;g13e375ad9aa_9_87"/>
          <p:cNvSpPr/>
          <p:nvPr/>
        </p:nvSpPr>
        <p:spPr>
          <a:xfrm>
            <a:off x="10111075" y="3936850"/>
            <a:ext cx="1560000" cy="2166600"/>
          </a:xfrm>
          <a:prstGeom prst="rect">
            <a:avLst/>
          </a:prstGeom>
          <a:solidFill>
            <a:srgbClr val="E4E1D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찜한 강의</a:t>
            </a: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회원정보 변경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C676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상담 내역 조회</a:t>
            </a:r>
            <a:endParaRPr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018" name="Google Shape;1018;g13e375ad9aa_9_87"/>
          <p:cNvCxnSpPr/>
          <p:nvPr/>
        </p:nvCxnSpPr>
        <p:spPr>
          <a:xfrm flipH="1">
            <a:off x="2198100" y="2433800"/>
            <a:ext cx="32166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1019" name="Google Shape;1019;g13e375ad9aa_9_87"/>
          <p:cNvCxnSpPr/>
          <p:nvPr/>
        </p:nvCxnSpPr>
        <p:spPr>
          <a:xfrm>
            <a:off x="6744800" y="2396050"/>
            <a:ext cx="3339300" cy="6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1020" name="Google Shape;1020;g13e375ad9aa_9_87"/>
          <p:cNvCxnSpPr/>
          <p:nvPr/>
        </p:nvCxnSpPr>
        <p:spPr>
          <a:xfrm flipH="1">
            <a:off x="3924300" y="2586200"/>
            <a:ext cx="16428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1021" name="Google Shape;1021;g13e375ad9aa_9_87"/>
          <p:cNvCxnSpPr/>
          <p:nvPr/>
        </p:nvCxnSpPr>
        <p:spPr>
          <a:xfrm>
            <a:off x="6634525" y="2597675"/>
            <a:ext cx="1572300" cy="4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1022" name="Google Shape;1022;g13e375ad9aa_9_87"/>
          <p:cNvCxnSpPr/>
          <p:nvPr/>
        </p:nvCxnSpPr>
        <p:spPr>
          <a:xfrm>
            <a:off x="6141075" y="2631875"/>
            <a:ext cx="24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1023" name="Google Shape;1023;g13e375ad9aa_9_87"/>
          <p:cNvSpPr txBox="1"/>
          <p:nvPr/>
        </p:nvSpPr>
        <p:spPr>
          <a:xfrm>
            <a:off x="583700" y="345600"/>
            <a:ext cx="10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7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2E2"/>
        </a:solidFill>
      </p:bgPr>
    </p:bg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Google Shape;1028;g13e375ad9aa_7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9" name="Google Shape;1029;g13e375ad9aa_7_43"/>
          <p:cNvGrpSpPr/>
          <p:nvPr/>
        </p:nvGrpSpPr>
        <p:grpSpPr>
          <a:xfrm>
            <a:off x="901700" y="2721125"/>
            <a:ext cx="3158100" cy="1415930"/>
            <a:chOff x="901700" y="2721125"/>
            <a:chExt cx="3158100" cy="1415930"/>
          </a:xfrm>
        </p:grpSpPr>
        <p:sp>
          <p:nvSpPr>
            <p:cNvPr id="1030" name="Google Shape;1030;g13e375ad9aa_7_43"/>
            <p:cNvSpPr txBox="1"/>
            <p:nvPr/>
          </p:nvSpPr>
          <p:spPr>
            <a:xfrm>
              <a:off x="901700" y="2721125"/>
              <a:ext cx="23712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Part </a:t>
              </a:r>
              <a:r>
                <a:rPr lang="en-US" sz="4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8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031" name="Google Shape;1031;g13e375ad9aa_7_43"/>
            <p:cNvSpPr txBox="1"/>
            <p:nvPr/>
          </p:nvSpPr>
          <p:spPr>
            <a:xfrm>
              <a:off x="901700" y="3490555"/>
              <a:ext cx="3158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화면구현</a:t>
              </a:r>
              <a:endParaRPr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Google Shape;1036;g13e375ad9aa_7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87" y="1359000"/>
            <a:ext cx="9348567" cy="5117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g13e375ad9aa_7_50"/>
          <p:cNvSpPr/>
          <p:nvPr/>
        </p:nvSpPr>
        <p:spPr>
          <a:xfrm>
            <a:off x="4511253" y="1292924"/>
            <a:ext cx="540900" cy="24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8" name="Google Shape;1038;g13e375ad9aa_7_5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9" name="Google Shape;1039;g13e375ad9aa_7_5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0" name="Google Shape;1040;g13e375ad9aa_7_50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g13e375ad9aa_7_50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2" name="Google Shape;1042;g13e375ad9aa_7_50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3" name="Google Shape;1043;g13e375ad9aa_7_50"/>
          <p:cNvSpPr txBox="1"/>
          <p:nvPr/>
        </p:nvSpPr>
        <p:spPr>
          <a:xfrm>
            <a:off x="1345538" y="11173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44" name="Google Shape;1044;g13e375ad9aa_7_50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13e375ad9aa_7_50"/>
          <p:cNvSpPr/>
          <p:nvPr/>
        </p:nvSpPr>
        <p:spPr>
          <a:xfrm>
            <a:off x="4258972" y="11625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g13e375ad9aa_7_50"/>
          <p:cNvSpPr/>
          <p:nvPr/>
        </p:nvSpPr>
        <p:spPr>
          <a:xfrm>
            <a:off x="7199868" y="1306655"/>
            <a:ext cx="907500" cy="24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g13e375ad9aa_7_50"/>
          <p:cNvSpPr txBox="1"/>
          <p:nvPr/>
        </p:nvSpPr>
        <p:spPr>
          <a:xfrm>
            <a:off x="9604569" y="961500"/>
            <a:ext cx="2571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문의사항 연락처가 표시 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각 지점 페이지로 이동할수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회원가입, 로그인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페이지 메인로고 화면이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상단 네비바이며 각각 학원소개, 과정소개, 온라인상담, 커뮤티니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각각 과정에 대한 광고성 소개글이 나타나며 클릭시 과정소개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페이지 footer 기능을 담당하며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학원의 상세정보가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" name="Google Shape;1048;g13e375ad9aa_7_50"/>
          <p:cNvSpPr/>
          <p:nvPr/>
        </p:nvSpPr>
        <p:spPr>
          <a:xfrm>
            <a:off x="3864365" y="1541325"/>
            <a:ext cx="1850700" cy="24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g13e375ad9aa_7_50"/>
          <p:cNvSpPr/>
          <p:nvPr/>
        </p:nvSpPr>
        <p:spPr>
          <a:xfrm>
            <a:off x="3607618" y="14060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13e375ad9aa_7_50"/>
          <p:cNvSpPr/>
          <p:nvPr/>
        </p:nvSpPr>
        <p:spPr>
          <a:xfrm>
            <a:off x="1514362" y="1704443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g13e375ad9aa_7_50"/>
          <p:cNvSpPr/>
          <p:nvPr/>
        </p:nvSpPr>
        <p:spPr>
          <a:xfrm>
            <a:off x="1745365" y="1915800"/>
            <a:ext cx="6350400" cy="24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g13e375ad9aa_7_50"/>
          <p:cNvSpPr/>
          <p:nvPr/>
        </p:nvSpPr>
        <p:spPr>
          <a:xfrm>
            <a:off x="78994" y="2201250"/>
            <a:ext cx="9411900" cy="342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g13e375ad9aa_7_50"/>
          <p:cNvSpPr txBox="1"/>
          <p:nvPr/>
        </p:nvSpPr>
        <p:spPr>
          <a:xfrm>
            <a:off x="78988" y="19573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54" name="Google Shape;1054;g13e375ad9aa_7_50"/>
          <p:cNvSpPr/>
          <p:nvPr/>
        </p:nvSpPr>
        <p:spPr>
          <a:xfrm>
            <a:off x="1525934" y="5690169"/>
            <a:ext cx="1850700" cy="87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g13e375ad9aa_7_50"/>
          <p:cNvSpPr txBox="1"/>
          <p:nvPr/>
        </p:nvSpPr>
        <p:spPr>
          <a:xfrm>
            <a:off x="1204438" y="562995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56" name="Google Shape;1056;g13e375ad9aa_7_50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</a:t>
            </a:r>
            <a:r>
              <a:rPr lang="en-US"/>
              <a:t>면 구현</a:t>
            </a:r>
            <a:endParaRPr/>
          </a:p>
        </p:txBody>
      </p:sp>
      <p:sp>
        <p:nvSpPr>
          <p:cNvPr id="1057" name="Google Shape;1057;g13e375ad9aa_7_50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메인페이지(사용자)</a:t>
            </a:r>
            <a:endParaRPr b="1" sz="1700"/>
          </a:p>
        </p:txBody>
      </p:sp>
      <p:sp>
        <p:nvSpPr>
          <p:cNvPr id="1058" name="Google Shape;1058;g13e375ad9aa_7_50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g13e375ad9aa_1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49034"/>
            <a:ext cx="8658225" cy="128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4" name="Google Shape;1064;g13e375ad9aa_10_9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5" name="Google Shape;1065;g13e375ad9aa_10_9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6" name="Google Shape;1066;g13e375ad9aa_10_99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g13e375ad9aa_10_99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8" name="Google Shape;1068;g13e375ad9aa_10_99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g13e375ad9aa_10_99"/>
          <p:cNvSpPr/>
          <p:nvPr/>
        </p:nvSpPr>
        <p:spPr>
          <a:xfrm>
            <a:off x="-1016381" y="22962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g13e375ad9aa_10_99"/>
          <p:cNvSpPr/>
          <p:nvPr/>
        </p:nvSpPr>
        <p:spPr>
          <a:xfrm>
            <a:off x="-836006" y="27197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g13e375ad9aa_10_99"/>
          <p:cNvSpPr txBox="1"/>
          <p:nvPr/>
        </p:nvSpPr>
        <p:spPr>
          <a:xfrm>
            <a:off x="-952762" y="32596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72" name="Google Shape;1072;g13e375ad9aa_10_99"/>
          <p:cNvSpPr txBox="1"/>
          <p:nvPr/>
        </p:nvSpPr>
        <p:spPr>
          <a:xfrm>
            <a:off x="-754462" y="35666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73" name="Google Shape;1073;g13e375ad9aa_10_99"/>
          <p:cNvSpPr txBox="1"/>
          <p:nvPr/>
        </p:nvSpPr>
        <p:spPr>
          <a:xfrm>
            <a:off x="-836750" y="407186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74" name="Google Shape;1074;g13e375ad9aa_10_99"/>
          <p:cNvSpPr txBox="1"/>
          <p:nvPr/>
        </p:nvSpPr>
        <p:spPr>
          <a:xfrm>
            <a:off x="-754450" y="46264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75" name="Google Shape;1075;g13e375ad9aa_10_99"/>
          <p:cNvSpPr txBox="1"/>
          <p:nvPr/>
        </p:nvSpPr>
        <p:spPr>
          <a:xfrm>
            <a:off x="-836750" y="50317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76" name="Google Shape;1076;g13e375ad9aa_10_99"/>
          <p:cNvSpPr txBox="1"/>
          <p:nvPr/>
        </p:nvSpPr>
        <p:spPr>
          <a:xfrm>
            <a:off x="-895375" y="5437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77" name="Google Shape;1077;g13e375ad9aa_10_99"/>
          <p:cNvSpPr txBox="1"/>
          <p:nvPr/>
        </p:nvSpPr>
        <p:spPr>
          <a:xfrm>
            <a:off x="-642850" y="58423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⑫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78" name="Google Shape;1078;g13e375ad9aa_10_99"/>
          <p:cNvSpPr txBox="1"/>
          <p:nvPr/>
        </p:nvSpPr>
        <p:spPr>
          <a:xfrm>
            <a:off x="7771663" y="292595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79" name="Google Shape;1079;g13e375ad9aa_10_99"/>
          <p:cNvSpPr/>
          <p:nvPr/>
        </p:nvSpPr>
        <p:spPr>
          <a:xfrm>
            <a:off x="-754440" y="200252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g13e375ad9aa_10_99"/>
          <p:cNvSpPr/>
          <p:nvPr/>
        </p:nvSpPr>
        <p:spPr>
          <a:xfrm>
            <a:off x="8404622" y="29681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g13e375ad9aa_10_99"/>
          <p:cNvSpPr txBox="1"/>
          <p:nvPr/>
        </p:nvSpPr>
        <p:spPr>
          <a:xfrm>
            <a:off x="9604569" y="961500"/>
            <a:ext cx="257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클릭시 마이페이지로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클릭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시 로그아웃 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2" name="Google Shape;1082;g13e375ad9aa_10_99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3" name="Google Shape;1083;g13e375ad9aa_10_99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084" name="Google Shape;1084;g13e375ad9aa_10_99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메인페이지 - Login header(사용</a:t>
            </a:r>
            <a:r>
              <a:rPr b="1" lang="en-US" sz="1700"/>
              <a:t>자)</a:t>
            </a:r>
            <a:endParaRPr b="1" sz="1700"/>
          </a:p>
        </p:txBody>
      </p:sp>
      <p:sp>
        <p:nvSpPr>
          <p:cNvPr id="1085" name="Google Shape;1085;g13e375ad9aa_10_99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0" name="Google Shape;1090;g13e375ad9aa_7_21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1" name="Google Shape;1091;g13e375ad9aa_7_21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2" name="Google Shape;1092;g13e375ad9aa_7_210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g13e375ad9aa_7_210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g13e375ad9aa_7_210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13e375ad9aa_7_210"/>
          <p:cNvSpPr txBox="1"/>
          <p:nvPr/>
        </p:nvSpPr>
        <p:spPr>
          <a:xfrm>
            <a:off x="9604569" y="961500"/>
            <a:ext cx="2571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아이디와 비밀번호를 입력하는 화면이 표시된다.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비밀번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호 확인란에 입력한 번호가 일치하면 비밀번호가 일치합니다.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일치하지 않으면 비밀번호가 일치하지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않습니다. 라는 화면이 뜬다.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이름, 생년월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일, 전화번호, 이메일을 입력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의 주소를 입력하는 화면이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버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튼 클릭시 주소 찾기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성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별, 지점선택, 수신동의를 체크하는 체크 박스가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클릭하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면 회원가입 절차가 완료된다.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다시입력 버튼을 클릭하면 처음부터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다시 입력 할 수 있도록 기존에 작성된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데이터가 삭제 된 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6" name="Google Shape;1096;g13e375ad9aa_7_210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97" name="Google Shape;1097;g13e375ad9aa_7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150" y="1099700"/>
            <a:ext cx="2609502" cy="545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g13e375ad9aa_7_210"/>
          <p:cNvSpPr txBox="1"/>
          <p:nvPr/>
        </p:nvSpPr>
        <p:spPr>
          <a:xfrm>
            <a:off x="3487242" y="150143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99" name="Google Shape;1099;g13e375ad9aa_7_210"/>
          <p:cNvSpPr/>
          <p:nvPr/>
        </p:nvSpPr>
        <p:spPr>
          <a:xfrm>
            <a:off x="3710025" y="1699259"/>
            <a:ext cx="2464500" cy="85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g13e375ad9aa_7_210"/>
          <p:cNvSpPr/>
          <p:nvPr/>
        </p:nvSpPr>
        <p:spPr>
          <a:xfrm>
            <a:off x="3459191" y="246198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13e375ad9aa_7_210"/>
          <p:cNvSpPr/>
          <p:nvPr/>
        </p:nvSpPr>
        <p:spPr>
          <a:xfrm>
            <a:off x="3710025" y="2579524"/>
            <a:ext cx="24645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g13e375ad9aa_7_210"/>
          <p:cNvSpPr/>
          <p:nvPr/>
        </p:nvSpPr>
        <p:spPr>
          <a:xfrm>
            <a:off x="3481226" y="288381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13e375ad9aa_7_210"/>
          <p:cNvSpPr/>
          <p:nvPr/>
        </p:nvSpPr>
        <p:spPr>
          <a:xfrm>
            <a:off x="3711825" y="2994063"/>
            <a:ext cx="2464500" cy="157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g13e375ad9aa_7_210"/>
          <p:cNvSpPr/>
          <p:nvPr/>
        </p:nvSpPr>
        <p:spPr>
          <a:xfrm>
            <a:off x="3459193" y="45981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13e375ad9aa_7_210"/>
          <p:cNvSpPr/>
          <p:nvPr/>
        </p:nvSpPr>
        <p:spPr>
          <a:xfrm>
            <a:off x="5368425" y="4755056"/>
            <a:ext cx="806100" cy="24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g13e375ad9aa_7_210"/>
          <p:cNvSpPr/>
          <p:nvPr/>
        </p:nvSpPr>
        <p:spPr>
          <a:xfrm>
            <a:off x="5259216" y="4552987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g13e375ad9aa_7_210"/>
          <p:cNvSpPr txBox="1"/>
          <p:nvPr/>
        </p:nvSpPr>
        <p:spPr>
          <a:xfrm>
            <a:off x="3498822" y="52655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08" name="Google Shape;1108;g13e375ad9aa_7_210"/>
          <p:cNvSpPr/>
          <p:nvPr/>
        </p:nvSpPr>
        <p:spPr>
          <a:xfrm>
            <a:off x="3723409" y="5437025"/>
            <a:ext cx="2464500" cy="67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g13e375ad9aa_7_210"/>
          <p:cNvSpPr txBox="1"/>
          <p:nvPr/>
        </p:nvSpPr>
        <p:spPr>
          <a:xfrm>
            <a:off x="4170729" y="5989096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10" name="Google Shape;1110;g13e375ad9aa_7_210"/>
          <p:cNvSpPr txBox="1"/>
          <p:nvPr/>
        </p:nvSpPr>
        <p:spPr>
          <a:xfrm>
            <a:off x="4835453" y="598911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11" name="Google Shape;1111;g13e375ad9aa_7_210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회원</a:t>
            </a:r>
            <a:r>
              <a:rPr b="1" lang="en-US" sz="1700"/>
              <a:t>가입</a:t>
            </a:r>
            <a:r>
              <a:rPr b="1" lang="en-US" sz="1700"/>
              <a:t> (사용자)</a:t>
            </a:r>
            <a:endParaRPr b="1" sz="1700"/>
          </a:p>
        </p:txBody>
      </p:sp>
      <p:sp>
        <p:nvSpPr>
          <p:cNvPr id="1112" name="Google Shape;1112;g13e375ad9aa_7_210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113" name="Google Shape;1113;g13e375ad9aa_7_210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8" name="Google Shape;1118;g13e375ad9aa_7_243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9" name="Google Shape;1119;g13e375ad9aa_7_243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0" name="Google Shape;1120;g13e375ad9aa_7_243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g13e375ad9aa_7_243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2" name="Google Shape;1122;g13e375ad9aa_7_243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13e375ad9aa_7_243"/>
          <p:cNvSpPr txBox="1"/>
          <p:nvPr/>
        </p:nvSpPr>
        <p:spPr>
          <a:xfrm>
            <a:off x="9604569" y="961500"/>
            <a:ext cx="257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본인의 주소명을 검색 할 수 있는 텍스트 상자가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4" name="Google Shape;1124;g13e375ad9aa_7_243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25" name="Google Shape;1125;g13e375ad9aa_7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350" y="1558434"/>
            <a:ext cx="41910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g13e375ad9aa_7_243"/>
          <p:cNvSpPr txBox="1"/>
          <p:nvPr/>
        </p:nvSpPr>
        <p:spPr>
          <a:xfrm>
            <a:off x="2514138" y="1476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127" name="Google Shape;1127;g13e375ad9aa_7_243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128" name="Google Shape;1128;g13e375ad9aa_7_243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회원가입</a:t>
            </a:r>
            <a:r>
              <a:rPr b="1" lang="en-US" sz="1700"/>
              <a:t> - 주소찾</a:t>
            </a:r>
            <a:r>
              <a:rPr b="1" lang="en-US" sz="1700"/>
              <a:t>기1</a:t>
            </a:r>
            <a:r>
              <a:rPr b="1" lang="en-US" sz="1700"/>
              <a:t>(사용자)</a:t>
            </a:r>
            <a:endParaRPr b="1" sz="1700"/>
          </a:p>
        </p:txBody>
      </p:sp>
      <p:sp>
        <p:nvSpPr>
          <p:cNvPr id="1129" name="Google Shape;1129;g13e375ad9aa_7_243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e375ad9aa_11_2"/>
          <p:cNvSpPr txBox="1"/>
          <p:nvPr/>
        </p:nvSpPr>
        <p:spPr>
          <a:xfrm>
            <a:off x="3017997" y="2058764"/>
            <a:ext cx="3078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주제를 입력하세요</a:t>
            </a:r>
            <a:endParaRPr/>
          </a:p>
        </p:txBody>
      </p:sp>
      <p:graphicFrame>
        <p:nvGraphicFramePr>
          <p:cNvPr id="174" name="Google Shape;174;g13e375ad9aa_11_2"/>
          <p:cNvGraphicFramePr/>
          <p:nvPr/>
        </p:nvGraphicFramePr>
        <p:xfrm>
          <a:off x="23762125" y="251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{1EF7C646-F0E4-411C-BE94-7C9385931252}</a:tableStyleId>
              </a:tblPr>
              <a:tblGrid>
                <a:gridCol w="382850"/>
                <a:gridCol w="382850"/>
                <a:gridCol w="504350"/>
                <a:gridCol w="3270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705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구분</a:t>
                      </a:r>
                      <a:endParaRPr b="1" sz="11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추진항목</a:t>
                      </a:r>
                      <a:endParaRPr b="1" sz="11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3" hMerge="1"/>
                <a:tc gridSpan="30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추진일정</a:t>
                      </a:r>
                      <a:endParaRPr b="1"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41075">
                <a:tc vMerge="1"/>
                <a:tc gridSpan="2" vMerge="1"/>
                <a:tc hMerge="1" v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1주차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2주차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3주차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4주차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5주차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6주차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28325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6/20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/22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23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/24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30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13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26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53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계획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기능 요구사항 도출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제안서 작성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자료 조사 및 요구사항 정리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분석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프로그램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데이터베이스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3.4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서버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3.5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페이지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서버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프로그램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데이터베이스 구축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4.4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페이지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테스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단위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유저빌리티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통합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종료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완료 보고서 작성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5" name="Google Shape;175;g13e375ad9aa_1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75" y="989000"/>
            <a:ext cx="10225374" cy="57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3e375ad9aa_11_2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일정</a:t>
            </a:r>
            <a:endParaRPr/>
          </a:p>
        </p:txBody>
      </p:sp>
      <p:cxnSp>
        <p:nvCxnSpPr>
          <p:cNvPr id="177" name="Google Shape;177;g13e375ad9aa_11_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g13e375ad9aa_11_2"/>
          <p:cNvSpPr txBox="1"/>
          <p:nvPr/>
        </p:nvSpPr>
        <p:spPr>
          <a:xfrm>
            <a:off x="583697" y="345600"/>
            <a:ext cx="107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9" name="Google Shape;179;g13e375ad9aa_11_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g13e375ad9aa_11_2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Project 일정</a:t>
            </a:r>
            <a:endParaRPr b="1"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g13e375ad9aa_7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" y="1969025"/>
            <a:ext cx="9510849" cy="232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5" name="Google Shape;1135;g13e375ad9aa_7_94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6" name="Google Shape;1136;g13e375ad9aa_7_94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7" name="Google Shape;1137;g13e375ad9aa_7_94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g13e375ad9aa_7_94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g13e375ad9aa_7_94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13e375ad9aa_7_94"/>
          <p:cNvSpPr txBox="1"/>
          <p:nvPr/>
        </p:nvSpPr>
        <p:spPr>
          <a:xfrm>
            <a:off x="34738" y="244755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141" name="Google Shape;1141;g13e375ad9aa_7_94"/>
          <p:cNvSpPr txBox="1"/>
          <p:nvPr/>
        </p:nvSpPr>
        <p:spPr>
          <a:xfrm>
            <a:off x="9604569" y="961500"/>
            <a:ext cx="2571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입력한 주소의 상세정보가 나타나며 클릭하면 주소 정보가 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회원가입 페이지 주소 란에 표시 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주소정보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가 영문으로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해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당 주소지의 위치정보를 지도로 나타내는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페이지 메인로고 화면이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상단 네비바이며 각각 학원소개, 과정소개, 온라인상담, 커뮤티니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각각 과정에 대한 광고성 소개글이 나타나며 클릭시 과정소개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페이지 footer 기능을 담당하며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학원의 상세정보가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2" name="Google Shape;1142;g13e375ad9aa_7_94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3" name="Google Shape;1143;g13e375ad9aa_7_94"/>
          <p:cNvSpPr/>
          <p:nvPr/>
        </p:nvSpPr>
        <p:spPr>
          <a:xfrm>
            <a:off x="8902028" y="271674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g13e375ad9aa_7_94"/>
          <p:cNvSpPr/>
          <p:nvPr/>
        </p:nvSpPr>
        <p:spPr>
          <a:xfrm>
            <a:off x="100900" y="2688313"/>
            <a:ext cx="2464500" cy="157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g13e375ad9aa_7_94"/>
          <p:cNvSpPr/>
          <p:nvPr/>
        </p:nvSpPr>
        <p:spPr>
          <a:xfrm>
            <a:off x="9218107" y="271611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g13e375ad9aa_7_94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147" name="Google Shape;1147;g13e375ad9aa_7_94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회원가입 - 주소찾기2(사용자)</a:t>
            </a:r>
            <a:endParaRPr b="1" sz="1700"/>
          </a:p>
        </p:txBody>
      </p:sp>
      <p:sp>
        <p:nvSpPr>
          <p:cNvPr id="1148" name="Google Shape;1148;g13e375ad9aa_7_94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g13e375ad9aa_7_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25" y="1862793"/>
            <a:ext cx="9299768" cy="3681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4" name="Google Shape;1154;g13e375ad9aa_7_387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5" name="Google Shape;1155;g13e375ad9aa_7_387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6" name="Google Shape;1156;g13e375ad9aa_7_387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g13e375ad9aa_7_387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g13e375ad9aa_7_387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g13e375ad9aa_7_387"/>
          <p:cNvSpPr txBox="1"/>
          <p:nvPr/>
        </p:nvSpPr>
        <p:spPr>
          <a:xfrm>
            <a:off x="202688" y="15707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160" name="Google Shape;1160;g13e375ad9aa_7_387"/>
          <p:cNvSpPr txBox="1"/>
          <p:nvPr/>
        </p:nvSpPr>
        <p:spPr>
          <a:xfrm>
            <a:off x="9604569" y="961500"/>
            <a:ext cx="257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회원가입 화면 - 주소찾기(2) 페이지에서 지도를 클릭하였을때의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지도화면 페이지이다.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61" name="Google Shape;1161;g13e375ad9aa_7_387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62" name="Google Shape;1162;g13e375ad9aa_7_387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163" name="Google Shape;1163;g13e375ad9aa_7_387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회원가입 - 주소찾기3(사용자)</a:t>
            </a:r>
            <a:endParaRPr b="1" sz="1700"/>
          </a:p>
        </p:txBody>
      </p:sp>
      <p:sp>
        <p:nvSpPr>
          <p:cNvPr id="1164" name="Google Shape;1164;g13e375ad9aa_7_387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" name="Google Shape;1169;g13e375ad9aa_7_355"/>
          <p:cNvPicPr preferRelativeResize="0"/>
          <p:nvPr/>
        </p:nvPicPr>
        <p:blipFill rotWithShape="1">
          <a:blip r:embed="rId3">
            <a:alphaModFix/>
          </a:blip>
          <a:srcRect b="0" l="1477" r="5012" t="0"/>
          <a:stretch/>
        </p:blipFill>
        <p:spPr>
          <a:xfrm>
            <a:off x="2023449" y="1652025"/>
            <a:ext cx="5130225" cy="375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0" name="Google Shape;1170;g13e375ad9aa_7_35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1" name="Google Shape;1171;g13e375ad9aa_7_35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2" name="Google Shape;1172;g13e375ad9aa_7_355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g13e375ad9aa_7_355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g13e375ad9aa_7_355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g13e375ad9aa_7_355"/>
          <p:cNvSpPr txBox="1"/>
          <p:nvPr/>
        </p:nvSpPr>
        <p:spPr>
          <a:xfrm>
            <a:off x="3445815" y="24691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176" name="Google Shape;1176;g13e375ad9aa_7_355"/>
          <p:cNvSpPr/>
          <p:nvPr/>
        </p:nvSpPr>
        <p:spPr>
          <a:xfrm>
            <a:off x="3428507" y="371290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g13e375ad9aa_7_355"/>
          <p:cNvSpPr txBox="1"/>
          <p:nvPr/>
        </p:nvSpPr>
        <p:spPr>
          <a:xfrm>
            <a:off x="9604569" y="961500"/>
            <a:ext cx="257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아이디와 비밀번호를 입력하는 창이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회원가입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을 클릭하면 회원가입 페이지로 ID/PW 찾기 를 클릭하면      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ID/PW 찾기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클릭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시 로그인 절차가 완료된다.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8" name="Google Shape;1178;g13e375ad9aa_7_355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9" name="Google Shape;1179;g13e375ad9aa_7_355"/>
          <p:cNvSpPr/>
          <p:nvPr/>
        </p:nvSpPr>
        <p:spPr>
          <a:xfrm>
            <a:off x="3678685" y="2643900"/>
            <a:ext cx="2053800" cy="116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g13e375ad9aa_7_355"/>
          <p:cNvSpPr/>
          <p:nvPr/>
        </p:nvSpPr>
        <p:spPr>
          <a:xfrm>
            <a:off x="3680487" y="3851914"/>
            <a:ext cx="20538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g13e375ad9aa_7_355"/>
          <p:cNvSpPr/>
          <p:nvPr/>
        </p:nvSpPr>
        <p:spPr>
          <a:xfrm>
            <a:off x="3692072" y="4316004"/>
            <a:ext cx="2053800" cy="46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g13e375ad9aa_7_355"/>
          <p:cNvSpPr/>
          <p:nvPr/>
        </p:nvSpPr>
        <p:spPr>
          <a:xfrm>
            <a:off x="3451691" y="423134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g13e375ad9aa_7_355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184" name="Google Shape;1184;g13e375ad9aa_7_35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로그인</a:t>
            </a:r>
            <a:r>
              <a:rPr b="1" lang="en-US" sz="1700"/>
              <a:t>(사용자)</a:t>
            </a:r>
            <a:endParaRPr b="1" sz="1700"/>
          </a:p>
        </p:txBody>
      </p:sp>
      <p:sp>
        <p:nvSpPr>
          <p:cNvPr id="1185" name="Google Shape;1185;g13e375ad9aa_7_355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g13e375ad9aa_7_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213" y="1406034"/>
            <a:ext cx="1628775" cy="370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1" name="Google Shape;1191;g13e375ad9aa_7_42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2" name="Google Shape;1192;g13e375ad9aa_7_42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3" name="Google Shape;1193;g13e375ad9aa_7_425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g13e375ad9aa_7_425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5" name="Google Shape;1195;g13e375ad9aa_7_425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13e375ad9aa_7_425"/>
          <p:cNvSpPr txBox="1"/>
          <p:nvPr/>
        </p:nvSpPr>
        <p:spPr>
          <a:xfrm>
            <a:off x="3508613" y="19122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197" name="Google Shape;1197;g13e375ad9aa_7_425"/>
          <p:cNvSpPr txBox="1"/>
          <p:nvPr/>
        </p:nvSpPr>
        <p:spPr>
          <a:xfrm>
            <a:off x="9604569" y="961500"/>
            <a:ext cx="2571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학원소개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과정소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개 페이지로 이동하며,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하단의 각각 과정 클릭시 각 과정의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소개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온라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인 상담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커뮤니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티 페이지로 이동하며 공지사항 클릭시 공지사항 조회 페이지,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질문게시판 클릭시 질문게시판 조회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8" name="Google Shape;1198;g13e375ad9aa_7_425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9" name="Google Shape;1199;g13e375ad9aa_7_425"/>
          <p:cNvSpPr/>
          <p:nvPr/>
        </p:nvSpPr>
        <p:spPr>
          <a:xfrm>
            <a:off x="3483016" y="22782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g13e375ad9aa_7_425"/>
          <p:cNvSpPr/>
          <p:nvPr/>
        </p:nvSpPr>
        <p:spPr>
          <a:xfrm>
            <a:off x="3508635" y="365697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g13e375ad9aa_7_425"/>
          <p:cNvSpPr/>
          <p:nvPr/>
        </p:nvSpPr>
        <p:spPr>
          <a:xfrm>
            <a:off x="3508618" y="39726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13e375ad9aa_7_425"/>
          <p:cNvSpPr/>
          <p:nvPr/>
        </p:nvSpPr>
        <p:spPr>
          <a:xfrm>
            <a:off x="3818525" y="1957175"/>
            <a:ext cx="1240500" cy="4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g13e375ad9aa_7_425"/>
          <p:cNvSpPr/>
          <p:nvPr/>
        </p:nvSpPr>
        <p:spPr>
          <a:xfrm>
            <a:off x="3818525" y="2409575"/>
            <a:ext cx="1240500" cy="124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g13e375ad9aa_7_425"/>
          <p:cNvSpPr/>
          <p:nvPr/>
        </p:nvSpPr>
        <p:spPr>
          <a:xfrm>
            <a:off x="3818525" y="3657219"/>
            <a:ext cx="12405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g13e375ad9aa_7_425"/>
          <p:cNvSpPr/>
          <p:nvPr/>
        </p:nvSpPr>
        <p:spPr>
          <a:xfrm>
            <a:off x="3818525" y="3996183"/>
            <a:ext cx="1240500" cy="77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g13e375ad9aa_7_425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207" name="Google Shape;1207;g13e375ad9aa_7_42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메뉴화면</a:t>
            </a:r>
            <a:r>
              <a:rPr b="1" lang="en-US" sz="1700"/>
              <a:t>(사용자)</a:t>
            </a:r>
            <a:endParaRPr b="1" sz="1700"/>
          </a:p>
        </p:txBody>
      </p:sp>
      <p:sp>
        <p:nvSpPr>
          <p:cNvPr id="1208" name="Google Shape;1208;g13e375ad9aa_7_425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3" name="Google Shape;1213;g13e375ad9aa_7_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711" y="1020825"/>
            <a:ext cx="5370701" cy="55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4" name="Google Shape;1214;g13e375ad9aa_7_323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5" name="Google Shape;1215;g13e375ad9aa_7_323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6" name="Google Shape;1216;g13e375ad9aa_7_323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g13e375ad9aa_7_323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g13e375ad9aa_7_323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g13e375ad9aa_7_323"/>
          <p:cNvSpPr txBox="1"/>
          <p:nvPr/>
        </p:nvSpPr>
        <p:spPr>
          <a:xfrm>
            <a:off x="2165800" y="1157624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220" name="Google Shape;1220;g13e375ad9aa_7_323"/>
          <p:cNvSpPr/>
          <p:nvPr/>
        </p:nvSpPr>
        <p:spPr>
          <a:xfrm>
            <a:off x="2165797" y="42341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g13e375ad9aa_7_323"/>
          <p:cNvSpPr txBox="1"/>
          <p:nvPr/>
        </p:nvSpPr>
        <p:spPr>
          <a:xfrm>
            <a:off x="9604569" y="961500"/>
            <a:ext cx="257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학원의 연혁 정보가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학원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의 위치 정보가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2" name="Google Shape;1222;g13e375ad9aa_7_323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3" name="Google Shape;1223;g13e375ad9aa_7_323"/>
          <p:cNvSpPr/>
          <p:nvPr/>
        </p:nvSpPr>
        <p:spPr>
          <a:xfrm>
            <a:off x="2475675" y="1219025"/>
            <a:ext cx="5370600" cy="301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g13e375ad9aa_7_323"/>
          <p:cNvSpPr/>
          <p:nvPr/>
        </p:nvSpPr>
        <p:spPr>
          <a:xfrm>
            <a:off x="2475675" y="4234175"/>
            <a:ext cx="5370600" cy="237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g13e375ad9aa_7_323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226" name="Google Shape;1226;g13e375ad9aa_7_323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학원소개</a:t>
            </a:r>
            <a:r>
              <a:rPr b="1" lang="en-US" sz="1700"/>
              <a:t>(사용자)</a:t>
            </a:r>
            <a:endParaRPr b="1" sz="1700"/>
          </a:p>
        </p:txBody>
      </p:sp>
      <p:sp>
        <p:nvSpPr>
          <p:cNvPr id="1227" name="Google Shape;1227;g13e375ad9aa_7_323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g13e375ad9aa_7_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222484"/>
            <a:ext cx="6733049" cy="5147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3" name="Google Shape;1233;g13e375ad9aa_7_29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4" name="Google Shape;1234;g13e375ad9aa_7_29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5" name="Google Shape;1235;g13e375ad9aa_7_299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g13e375ad9aa_7_299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7" name="Google Shape;1237;g13e375ad9aa_7_299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g13e375ad9aa_7_299"/>
          <p:cNvSpPr/>
          <p:nvPr/>
        </p:nvSpPr>
        <p:spPr>
          <a:xfrm>
            <a:off x="1587593" y="57136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g13e375ad9aa_7_299"/>
          <p:cNvSpPr/>
          <p:nvPr/>
        </p:nvSpPr>
        <p:spPr>
          <a:xfrm>
            <a:off x="1491210" y="340424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g13e375ad9aa_7_299"/>
          <p:cNvSpPr txBox="1"/>
          <p:nvPr/>
        </p:nvSpPr>
        <p:spPr>
          <a:xfrm>
            <a:off x="9604569" y="961500"/>
            <a:ext cx="257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과정 소개글이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온라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인 상담 버튼 클릭시 온라인 상담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각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각 과정의 기본정보가 나타나며 이미지 클릭시 과정의 상세정보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찜하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기 버튼 클릭시 각 과정을 찜할수 있으며 찜한 정보는 마이페이지 찜한목록에서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1" name="Google Shape;1241;g13e375ad9aa_7_299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2" name="Google Shape;1242;g13e375ad9aa_7_299"/>
          <p:cNvSpPr txBox="1"/>
          <p:nvPr/>
        </p:nvSpPr>
        <p:spPr>
          <a:xfrm>
            <a:off x="1491188" y="1277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243" name="Google Shape;1243;g13e375ad9aa_7_299"/>
          <p:cNvSpPr/>
          <p:nvPr/>
        </p:nvSpPr>
        <p:spPr>
          <a:xfrm>
            <a:off x="1491197" y="24713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g13e375ad9aa_7_299"/>
          <p:cNvSpPr/>
          <p:nvPr/>
        </p:nvSpPr>
        <p:spPr>
          <a:xfrm>
            <a:off x="1795125" y="1406025"/>
            <a:ext cx="6395100" cy="116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g13e375ad9aa_7_299"/>
          <p:cNvSpPr/>
          <p:nvPr/>
        </p:nvSpPr>
        <p:spPr>
          <a:xfrm>
            <a:off x="1795125" y="2571825"/>
            <a:ext cx="11937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g13e375ad9aa_7_299"/>
          <p:cNvSpPr/>
          <p:nvPr/>
        </p:nvSpPr>
        <p:spPr>
          <a:xfrm>
            <a:off x="1868550" y="3449037"/>
            <a:ext cx="6252300" cy="26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g13e375ad9aa_7_299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248" name="Google Shape;1248;g13e375ad9aa_7_299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과정 소개 </a:t>
            </a:r>
            <a:r>
              <a:rPr b="1" lang="en-US" sz="1700"/>
              <a:t>(사용자)</a:t>
            </a:r>
            <a:endParaRPr b="1" sz="1700"/>
          </a:p>
        </p:txBody>
      </p:sp>
      <p:sp>
        <p:nvSpPr>
          <p:cNvPr id="1249" name="Google Shape;1249;g13e375ad9aa_7_299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3e375ad9aa_7_275"/>
          <p:cNvSpPr txBox="1"/>
          <p:nvPr/>
        </p:nvSpPr>
        <p:spPr>
          <a:xfrm>
            <a:off x="9604569" y="961500"/>
            <a:ext cx="2571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과정에대한 소개글이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과정이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름, 강의명, 강사명이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의 정보를 다운로드 받을수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개강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일 종강일 정보와, 시작시간 종료시간 정보가 나타나며 강의소개 정보가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온라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인 상담 버튼 클릭시 온라인 상담 페이지로, 수강신청&amp;결제 버튼 클릭시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수강신청&amp;결제 페이지로 이동하며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찜하기 버튼 클릭시 해당 과정이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찜해지며 찜한 정보는 마이페이지 찜한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목록에서 볼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55" name="Google Shape;1255;g13e375ad9aa_7_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58434"/>
            <a:ext cx="6915150" cy="418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6" name="Google Shape;1256;g13e375ad9aa_7_27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7" name="Google Shape;1257;g13e375ad9aa_7_27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8" name="Google Shape;1258;g13e375ad9aa_7_275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g13e375ad9aa_7_275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g13e375ad9aa_7_275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g13e375ad9aa_7_275"/>
          <p:cNvSpPr/>
          <p:nvPr/>
        </p:nvSpPr>
        <p:spPr>
          <a:xfrm>
            <a:off x="1262594" y="439896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g13e375ad9aa_7_275"/>
          <p:cNvSpPr/>
          <p:nvPr/>
        </p:nvSpPr>
        <p:spPr>
          <a:xfrm>
            <a:off x="1298094" y="52683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g13e375ad9aa_7_275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4" name="Google Shape;1264;g13e375ad9aa_7_275"/>
          <p:cNvSpPr txBox="1"/>
          <p:nvPr/>
        </p:nvSpPr>
        <p:spPr>
          <a:xfrm>
            <a:off x="1262588" y="14296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265" name="Google Shape;1265;g13e375ad9aa_7_275"/>
          <p:cNvSpPr/>
          <p:nvPr/>
        </p:nvSpPr>
        <p:spPr>
          <a:xfrm>
            <a:off x="1297351" y="33048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g13e375ad9aa_7_275"/>
          <p:cNvSpPr/>
          <p:nvPr/>
        </p:nvSpPr>
        <p:spPr>
          <a:xfrm>
            <a:off x="1274195" y="417002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g13e375ad9aa_7_275"/>
          <p:cNvSpPr/>
          <p:nvPr/>
        </p:nvSpPr>
        <p:spPr>
          <a:xfrm>
            <a:off x="1524000" y="1616000"/>
            <a:ext cx="6816900" cy="168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g13e375ad9aa_7_275"/>
          <p:cNvSpPr/>
          <p:nvPr/>
        </p:nvSpPr>
        <p:spPr>
          <a:xfrm>
            <a:off x="1524000" y="3259650"/>
            <a:ext cx="6816900" cy="94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g13e375ad9aa_7_275"/>
          <p:cNvSpPr/>
          <p:nvPr/>
        </p:nvSpPr>
        <p:spPr>
          <a:xfrm>
            <a:off x="1524000" y="4205250"/>
            <a:ext cx="6816900" cy="24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g13e375ad9aa_7_275"/>
          <p:cNvSpPr/>
          <p:nvPr/>
        </p:nvSpPr>
        <p:spPr>
          <a:xfrm>
            <a:off x="1524000" y="4453650"/>
            <a:ext cx="6816900" cy="81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g13e375ad9aa_7_275"/>
          <p:cNvSpPr/>
          <p:nvPr/>
        </p:nvSpPr>
        <p:spPr>
          <a:xfrm>
            <a:off x="1524000" y="5364850"/>
            <a:ext cx="17661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g13e375ad9aa_7_275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273" name="Google Shape;1273;g13e375ad9aa_7_27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과정 상세 소개 </a:t>
            </a:r>
            <a:r>
              <a:rPr b="1" lang="en-US" sz="1700"/>
              <a:t>(사용자)</a:t>
            </a:r>
            <a:endParaRPr b="1" sz="1700"/>
          </a:p>
        </p:txBody>
      </p:sp>
      <p:sp>
        <p:nvSpPr>
          <p:cNvPr id="1274" name="Google Shape;1274;g13e375ad9aa_7_275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9" name="Google Shape;1279;g13e375ad9aa_1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200" y="1312038"/>
            <a:ext cx="6915150" cy="479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0" name="Google Shape;1280;g13e375ad9aa_10_3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1" name="Google Shape;1281;g13e375ad9aa_10_3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2" name="Google Shape;1282;g13e375ad9aa_10_3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g13e375ad9aa_10_3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4" name="Google Shape;1284;g13e375ad9aa_10_3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g13e375ad9aa_10_3"/>
          <p:cNvSpPr/>
          <p:nvPr/>
        </p:nvSpPr>
        <p:spPr>
          <a:xfrm>
            <a:off x="1338569" y="34804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g13e375ad9aa_10_3"/>
          <p:cNvSpPr/>
          <p:nvPr/>
        </p:nvSpPr>
        <p:spPr>
          <a:xfrm>
            <a:off x="3647168" y="52451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g13e375ad9aa_10_3"/>
          <p:cNvSpPr txBox="1"/>
          <p:nvPr/>
        </p:nvSpPr>
        <p:spPr>
          <a:xfrm>
            <a:off x="4132813" y="54935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88" name="Google Shape;1288;g13e375ad9aa_10_3"/>
          <p:cNvSpPr txBox="1"/>
          <p:nvPr/>
        </p:nvSpPr>
        <p:spPr>
          <a:xfrm>
            <a:off x="1338579" y="1535746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289" name="Google Shape;1289;g13e375ad9aa_10_3"/>
          <p:cNvSpPr/>
          <p:nvPr/>
        </p:nvSpPr>
        <p:spPr>
          <a:xfrm>
            <a:off x="1338585" y="280184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g13e375ad9aa_10_3"/>
          <p:cNvSpPr/>
          <p:nvPr/>
        </p:nvSpPr>
        <p:spPr>
          <a:xfrm>
            <a:off x="1338575" y="20025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13e375ad9aa_10_3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2" name="Google Shape;1292;g13e375ad9aa_10_3"/>
          <p:cNvSpPr/>
          <p:nvPr/>
        </p:nvSpPr>
        <p:spPr>
          <a:xfrm>
            <a:off x="1587575" y="1691700"/>
            <a:ext cx="6556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g13e375ad9aa_10_3"/>
          <p:cNvSpPr/>
          <p:nvPr/>
        </p:nvSpPr>
        <p:spPr>
          <a:xfrm>
            <a:off x="1587575" y="2138050"/>
            <a:ext cx="6556200" cy="57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g13e375ad9aa_10_3"/>
          <p:cNvSpPr/>
          <p:nvPr/>
        </p:nvSpPr>
        <p:spPr>
          <a:xfrm>
            <a:off x="1587575" y="2828040"/>
            <a:ext cx="6556200" cy="68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g13e375ad9aa_10_3"/>
          <p:cNvSpPr/>
          <p:nvPr/>
        </p:nvSpPr>
        <p:spPr>
          <a:xfrm>
            <a:off x="1587575" y="3531138"/>
            <a:ext cx="6556200" cy="157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g13e375ad9aa_10_3"/>
          <p:cNvSpPr/>
          <p:nvPr/>
        </p:nvSpPr>
        <p:spPr>
          <a:xfrm>
            <a:off x="3952600" y="5222825"/>
            <a:ext cx="17661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g13e375ad9aa_10_3"/>
          <p:cNvSpPr txBox="1"/>
          <p:nvPr/>
        </p:nvSpPr>
        <p:spPr>
          <a:xfrm>
            <a:off x="9604569" y="961500"/>
            <a:ext cx="2571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문의 과정 선택의 하단 selete box 클릭시 각 지점별 과정을 선택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온라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인 상담 신청자의 이름을 입력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상담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의 feedback을 받을 연락수단을 선택하고 연락처 정보를 작성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상담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의 제목과 상담 내용을 작성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개인정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보 수집 및 이용에 동의 여부를 체크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상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담 신청 을 클릭시 온라인 상담이 완료 되며 상담 정보는 관리자 페이지에 서 조회가 가능 하다.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8" name="Google Shape;1298;g13e375ad9aa_10_3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299" name="Google Shape;1299;g13e375ad9aa_10_3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온라인 상담 신청 </a:t>
            </a:r>
            <a:r>
              <a:rPr b="1" lang="en-US" sz="1700"/>
              <a:t>(사용자)</a:t>
            </a:r>
            <a:endParaRPr b="1" sz="1700"/>
          </a:p>
        </p:txBody>
      </p:sp>
      <p:sp>
        <p:nvSpPr>
          <p:cNvPr id="1300" name="Google Shape;1300;g13e375ad9aa_10_3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" name="Google Shape;1305;g13e375ad9aa_1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25" y="1787034"/>
            <a:ext cx="6915150" cy="332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6" name="Google Shape;1306;g13e375ad9aa_10_27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7" name="Google Shape;1307;g13e375ad9aa_10_27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8" name="Google Shape;1308;g13e375ad9aa_10_27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g13e375ad9aa_10_27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0" name="Google Shape;1310;g13e375ad9aa_10_27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g13e375ad9aa_10_27"/>
          <p:cNvSpPr/>
          <p:nvPr/>
        </p:nvSpPr>
        <p:spPr>
          <a:xfrm>
            <a:off x="1231019" y="45994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g13e375ad9aa_10_27"/>
          <p:cNvSpPr txBox="1"/>
          <p:nvPr/>
        </p:nvSpPr>
        <p:spPr>
          <a:xfrm>
            <a:off x="1486197" y="200711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313" name="Google Shape;1313;g13e375ad9aa_10_27"/>
          <p:cNvSpPr/>
          <p:nvPr/>
        </p:nvSpPr>
        <p:spPr>
          <a:xfrm>
            <a:off x="5026201" y="20372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g13e375ad9aa_10_27"/>
          <p:cNvSpPr/>
          <p:nvPr/>
        </p:nvSpPr>
        <p:spPr>
          <a:xfrm>
            <a:off x="1917316" y="20488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g13e375ad9aa_10_27"/>
          <p:cNvSpPr txBox="1"/>
          <p:nvPr/>
        </p:nvSpPr>
        <p:spPr>
          <a:xfrm>
            <a:off x="9604569" y="961500"/>
            <a:ext cx="2571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공지사항 게시물 번호가 표시 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공지사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항 제목이 표시되며 제목을 클릭시 공지사항 상세 조회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작성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자, 작성일 , 수정일 정보가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다음페이지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로 이동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6" name="Google Shape;1316;g13e375ad9aa_10_27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7" name="Google Shape;1317;g13e375ad9aa_10_27"/>
          <p:cNvSpPr/>
          <p:nvPr/>
        </p:nvSpPr>
        <p:spPr>
          <a:xfrm>
            <a:off x="1486200" y="2285650"/>
            <a:ext cx="308400" cy="234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g13e375ad9aa_10_27"/>
          <p:cNvSpPr/>
          <p:nvPr/>
        </p:nvSpPr>
        <p:spPr>
          <a:xfrm>
            <a:off x="1918075" y="2285650"/>
            <a:ext cx="2020800" cy="234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g13e375ad9aa_10_27"/>
          <p:cNvSpPr/>
          <p:nvPr/>
        </p:nvSpPr>
        <p:spPr>
          <a:xfrm>
            <a:off x="5003425" y="2258550"/>
            <a:ext cx="2711700" cy="234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g13e375ad9aa_10_27"/>
          <p:cNvSpPr/>
          <p:nvPr/>
        </p:nvSpPr>
        <p:spPr>
          <a:xfrm>
            <a:off x="1486950" y="4673831"/>
            <a:ext cx="528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g13e375ad9aa_10_27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322" name="Google Shape;1322;g13e375ad9aa_10_27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커뮤니티 - 공지사항 </a:t>
            </a:r>
            <a:r>
              <a:rPr b="1" lang="en-US" sz="1700"/>
              <a:t>(사용자)</a:t>
            </a:r>
            <a:endParaRPr b="1" sz="1700"/>
          </a:p>
        </p:txBody>
      </p:sp>
      <p:sp>
        <p:nvSpPr>
          <p:cNvPr id="1323" name="Google Shape;1323;g13e375ad9aa_10_27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8" name="Google Shape;1328;g13e375ad9aa_10_51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9" name="Google Shape;1329;g13e375ad9aa_10_51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0" name="Google Shape;1330;g13e375ad9aa_10_51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g13e375ad9aa_10_51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g13e375ad9aa_10_51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g13e375ad9aa_10_51"/>
          <p:cNvSpPr txBox="1"/>
          <p:nvPr/>
        </p:nvSpPr>
        <p:spPr>
          <a:xfrm>
            <a:off x="882488" y="2381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334" name="Google Shape;1334;g13e375ad9aa_10_51"/>
          <p:cNvSpPr/>
          <p:nvPr/>
        </p:nvSpPr>
        <p:spPr>
          <a:xfrm>
            <a:off x="914247" y="44867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g13e375ad9aa_10_51"/>
          <p:cNvSpPr txBox="1"/>
          <p:nvPr/>
        </p:nvSpPr>
        <p:spPr>
          <a:xfrm>
            <a:off x="9604569" y="961500"/>
            <a:ext cx="257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게시글의 글번호, 제목, 내용, 작성자 정보가 표시 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공지사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항 리스트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36" name="Google Shape;1336;g13e375ad9aa_10_51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37" name="Google Shape;1337;g13e375ad9aa_1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38" y="2137809"/>
            <a:ext cx="69151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Google Shape;1338;g13e375ad9aa_10_51"/>
          <p:cNvSpPr/>
          <p:nvPr/>
        </p:nvSpPr>
        <p:spPr>
          <a:xfrm>
            <a:off x="1224150" y="2494150"/>
            <a:ext cx="6915300" cy="197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g13e375ad9aa_10_51"/>
          <p:cNvSpPr/>
          <p:nvPr/>
        </p:nvSpPr>
        <p:spPr>
          <a:xfrm>
            <a:off x="1224150" y="4509924"/>
            <a:ext cx="5946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g13e375ad9aa_10_51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341" name="Google Shape;1341;g13e375ad9aa_10_51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커뮤니티 - 공지사항 상</a:t>
            </a:r>
            <a:r>
              <a:rPr b="1" lang="en-US" sz="1700"/>
              <a:t>세 조회 </a:t>
            </a:r>
            <a:r>
              <a:rPr b="1" lang="en-US" sz="1700"/>
              <a:t>(사용자)</a:t>
            </a:r>
            <a:endParaRPr b="1" sz="1700"/>
          </a:p>
        </p:txBody>
      </p:sp>
      <p:sp>
        <p:nvSpPr>
          <p:cNvPr id="1342" name="Google Shape;1342;g13e375ad9aa_10_51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2E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4"/>
          <p:cNvGrpSpPr/>
          <p:nvPr/>
        </p:nvGrpSpPr>
        <p:grpSpPr>
          <a:xfrm>
            <a:off x="993700" y="2670950"/>
            <a:ext cx="4179900" cy="1415925"/>
            <a:chOff x="901700" y="2721125"/>
            <a:chExt cx="4179900" cy="1415925"/>
          </a:xfrm>
        </p:grpSpPr>
        <p:sp>
          <p:nvSpPr>
            <p:cNvPr id="187" name="Google Shape;187;p4"/>
            <p:cNvSpPr txBox="1"/>
            <p:nvPr/>
          </p:nvSpPr>
          <p:spPr>
            <a:xfrm>
              <a:off x="901700" y="2721125"/>
              <a:ext cx="2732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Part </a:t>
              </a:r>
              <a:r>
                <a:rPr lang="en-US" sz="4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4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901700" y="3490550"/>
              <a:ext cx="4179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프로젝트 기반 기술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7" name="Google Shape;1347;g13e375ad9aa_7_5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75" y="1833009"/>
            <a:ext cx="6915150" cy="339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8" name="Google Shape;1348;g13e375ad9aa_7_50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9" name="Google Shape;1349;g13e375ad9aa_7_50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0" name="Google Shape;1350;g13e375ad9aa_7_509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g13e375ad9aa_7_509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2" name="Google Shape;1352;g13e375ad9aa_7_509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g13e375ad9aa_7_509"/>
          <p:cNvSpPr/>
          <p:nvPr/>
        </p:nvSpPr>
        <p:spPr>
          <a:xfrm>
            <a:off x="4851019" y="21289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g13e375ad9aa_7_509"/>
          <p:cNvSpPr/>
          <p:nvPr/>
        </p:nvSpPr>
        <p:spPr>
          <a:xfrm>
            <a:off x="1024644" y="47384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g13e375ad9aa_7_509"/>
          <p:cNvSpPr txBox="1"/>
          <p:nvPr/>
        </p:nvSpPr>
        <p:spPr>
          <a:xfrm>
            <a:off x="7030313" y="19573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356" name="Google Shape;1356;g13e375ad9aa_7_509"/>
          <p:cNvSpPr txBox="1"/>
          <p:nvPr/>
        </p:nvSpPr>
        <p:spPr>
          <a:xfrm>
            <a:off x="9604569" y="961500"/>
            <a:ext cx="2571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질문게시글 등록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질문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게시물 번호가 표시 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질문게시글 제목이 표시되며 제목을 클릭시 공지사항 상세 조회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작성자, 작성일 , 수정일 정보가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다음페이지로 이동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7" name="Google Shape;1357;g13e375ad9aa_7_509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8" name="Google Shape;1358;g13e375ad9aa_7_509"/>
          <p:cNvSpPr/>
          <p:nvPr/>
        </p:nvSpPr>
        <p:spPr>
          <a:xfrm>
            <a:off x="1333800" y="2424664"/>
            <a:ext cx="308400" cy="234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g13e375ad9aa_7_509"/>
          <p:cNvSpPr/>
          <p:nvPr/>
        </p:nvSpPr>
        <p:spPr>
          <a:xfrm>
            <a:off x="1765675" y="2424664"/>
            <a:ext cx="2020800" cy="234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g13e375ad9aa_7_509"/>
          <p:cNvSpPr/>
          <p:nvPr/>
        </p:nvSpPr>
        <p:spPr>
          <a:xfrm>
            <a:off x="4851025" y="2397564"/>
            <a:ext cx="2711700" cy="234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g13e375ad9aa_7_509"/>
          <p:cNvSpPr/>
          <p:nvPr/>
        </p:nvSpPr>
        <p:spPr>
          <a:xfrm>
            <a:off x="1334550" y="4812850"/>
            <a:ext cx="26388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g13e375ad9aa_7_509"/>
          <p:cNvSpPr/>
          <p:nvPr/>
        </p:nvSpPr>
        <p:spPr>
          <a:xfrm>
            <a:off x="1333047" y="21290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g13e375ad9aa_7_509"/>
          <p:cNvSpPr/>
          <p:nvPr/>
        </p:nvSpPr>
        <p:spPr>
          <a:xfrm>
            <a:off x="1765676" y="212901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g13e375ad9aa_7_509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365" name="Google Shape;1365;g13e375ad9aa_7_509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커뮤니티 - 질문게시판 (사용자)</a:t>
            </a:r>
            <a:endParaRPr b="1" sz="1700"/>
          </a:p>
        </p:txBody>
      </p:sp>
      <p:sp>
        <p:nvSpPr>
          <p:cNvPr id="1366" name="Google Shape;1366;g13e375ad9aa_7_509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1" name="Google Shape;1371;g13e375ad9aa_1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00" y="2100271"/>
            <a:ext cx="6915150" cy="265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2" name="Google Shape;1372;g13e375ad9aa_10_7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3" name="Google Shape;1373;g13e375ad9aa_10_7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4" name="Google Shape;1374;g13e375ad9aa_10_75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g13e375ad9aa_10_75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6" name="Google Shape;1376;g13e375ad9aa_10_75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g13e375ad9aa_10_75"/>
          <p:cNvSpPr/>
          <p:nvPr/>
        </p:nvSpPr>
        <p:spPr>
          <a:xfrm>
            <a:off x="1738615" y="467157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g13e375ad9aa_10_75"/>
          <p:cNvSpPr/>
          <p:nvPr/>
        </p:nvSpPr>
        <p:spPr>
          <a:xfrm>
            <a:off x="2118022" y="46715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g13e375ad9aa_10_75"/>
          <p:cNvSpPr txBox="1"/>
          <p:nvPr/>
        </p:nvSpPr>
        <p:spPr>
          <a:xfrm>
            <a:off x="2553835" y="46264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380" name="Google Shape;1380;g13e375ad9aa_10_75"/>
          <p:cNvSpPr txBox="1"/>
          <p:nvPr/>
        </p:nvSpPr>
        <p:spPr>
          <a:xfrm>
            <a:off x="1366488" y="2381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381" name="Google Shape;1381;g13e375ad9aa_10_75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2" name="Google Shape;1382;g13e375ad9aa_10_75"/>
          <p:cNvSpPr/>
          <p:nvPr/>
        </p:nvSpPr>
        <p:spPr>
          <a:xfrm>
            <a:off x="1366497" y="28342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g13e375ad9aa_10_75"/>
          <p:cNvSpPr/>
          <p:nvPr/>
        </p:nvSpPr>
        <p:spPr>
          <a:xfrm>
            <a:off x="1366510" y="314337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g13e375ad9aa_10_75"/>
          <p:cNvSpPr txBox="1"/>
          <p:nvPr/>
        </p:nvSpPr>
        <p:spPr>
          <a:xfrm>
            <a:off x="9604569" y="961500"/>
            <a:ext cx="257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질문을 할 강의명을 입력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질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문 게시글 제목을 입력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질문 게시글 내용 과 작성자를 입력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클릭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시 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게시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글 목록으로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클릭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시 작성한 게시글 정보가 초기화 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클릭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시 게시글이 등록된다.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5" name="Google Shape;1385;g13e375ad9aa_10_75"/>
          <p:cNvSpPr/>
          <p:nvPr/>
        </p:nvSpPr>
        <p:spPr>
          <a:xfrm>
            <a:off x="1698375" y="3303050"/>
            <a:ext cx="6677100" cy="105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g13e375ad9aa_10_75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387" name="Google Shape;1387;g13e375ad9aa_10_7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커뮤니티 - 질</a:t>
            </a:r>
            <a:r>
              <a:rPr b="1" lang="en-US" sz="1700"/>
              <a:t>문 게시글 등록</a:t>
            </a:r>
            <a:r>
              <a:rPr b="1" lang="en-US" sz="1700"/>
              <a:t> (사용자)</a:t>
            </a:r>
            <a:endParaRPr b="1" sz="1700"/>
          </a:p>
        </p:txBody>
      </p:sp>
      <p:sp>
        <p:nvSpPr>
          <p:cNvPr id="1388" name="Google Shape;1388;g13e375ad9aa_10_75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3e375ad9aa_7_485"/>
          <p:cNvSpPr txBox="1"/>
          <p:nvPr/>
        </p:nvSpPr>
        <p:spPr>
          <a:xfrm>
            <a:off x="9604569" y="961500"/>
            <a:ext cx="2571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 번호, 글번호, 게시글 제목, 게시글 내용, 작성자 정보를 볼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수정버튼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을 클릭하면 게시글 수정 페이지로 이동하며, 목록 버튼을 클릭하면 게시글 목록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게시글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의 댓글을 조회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게시글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에 댓글을 등록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게시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글 댓글 페이징 처리 화면이다.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94" name="Google Shape;1394;g13e375ad9aa_7_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57625"/>
            <a:ext cx="6647579" cy="5488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5" name="Google Shape;1395;g13e375ad9aa_7_48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6" name="Google Shape;1396;g13e375ad9aa_7_48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7" name="Google Shape;1397;g13e375ad9aa_7_485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g13e375ad9aa_7_485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9" name="Google Shape;1399;g13e375ad9aa_7_485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g13e375ad9aa_7_485"/>
          <p:cNvSpPr/>
          <p:nvPr/>
        </p:nvSpPr>
        <p:spPr>
          <a:xfrm>
            <a:off x="7069744" y="50317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g13e375ad9aa_7_485"/>
          <p:cNvSpPr/>
          <p:nvPr/>
        </p:nvSpPr>
        <p:spPr>
          <a:xfrm>
            <a:off x="7070494" y="60997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g13e375ad9aa_7_485"/>
          <p:cNvSpPr txBox="1"/>
          <p:nvPr/>
        </p:nvSpPr>
        <p:spPr>
          <a:xfrm>
            <a:off x="1277688" y="17087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03" name="Google Shape;1403;g13e375ad9aa_7_485"/>
          <p:cNvSpPr/>
          <p:nvPr/>
        </p:nvSpPr>
        <p:spPr>
          <a:xfrm>
            <a:off x="1324335" y="496512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g13e375ad9aa_7_485"/>
          <p:cNvSpPr/>
          <p:nvPr/>
        </p:nvSpPr>
        <p:spPr>
          <a:xfrm>
            <a:off x="1324322" y="44693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g13e375ad9aa_7_485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6" name="Google Shape;1406;g13e375ad9aa_7_485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407" name="Google Shape;1407;g13e375ad9aa_7_48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커뮤니티 - 질</a:t>
            </a:r>
            <a:r>
              <a:rPr b="1" lang="en-US" sz="1700"/>
              <a:t>문 게시글 상세조회</a:t>
            </a:r>
            <a:r>
              <a:rPr b="1" lang="en-US" sz="1700"/>
              <a:t> (사용자)</a:t>
            </a:r>
            <a:endParaRPr b="1" sz="1700"/>
          </a:p>
        </p:txBody>
      </p:sp>
      <p:sp>
        <p:nvSpPr>
          <p:cNvPr id="1408" name="Google Shape;1408;g13e375ad9aa_7_485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9" name="Google Shape;1409;g13e375ad9aa_7_485"/>
          <p:cNvSpPr/>
          <p:nvPr/>
        </p:nvSpPr>
        <p:spPr>
          <a:xfrm>
            <a:off x="1587500" y="1759750"/>
            <a:ext cx="6205500" cy="276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g13e375ad9aa_7_485"/>
          <p:cNvSpPr/>
          <p:nvPr/>
        </p:nvSpPr>
        <p:spPr>
          <a:xfrm>
            <a:off x="1587600" y="4545500"/>
            <a:ext cx="9381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g13e375ad9aa_7_485"/>
          <p:cNvSpPr/>
          <p:nvPr/>
        </p:nvSpPr>
        <p:spPr>
          <a:xfrm>
            <a:off x="1587600" y="5031725"/>
            <a:ext cx="5377800" cy="101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6" name="Google Shape;1416;g13e375ad9aa_2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38" y="1708784"/>
            <a:ext cx="6229350" cy="377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7" name="Google Shape;1417;g13e375ad9aa_20_7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8" name="Google Shape;1418;g13e375ad9aa_20_7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9" name="Google Shape;1419;g13e375ad9aa_20_72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g13e375ad9aa_20_72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g13e375ad9aa_20_72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g13e375ad9aa_20_72"/>
          <p:cNvSpPr txBox="1"/>
          <p:nvPr/>
        </p:nvSpPr>
        <p:spPr>
          <a:xfrm>
            <a:off x="1211888" y="2381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23" name="Google Shape;1423;g13e375ad9aa_20_72"/>
          <p:cNvSpPr/>
          <p:nvPr/>
        </p:nvSpPr>
        <p:spPr>
          <a:xfrm>
            <a:off x="1211897" y="34705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g13e375ad9aa_20_72"/>
          <p:cNvSpPr txBox="1"/>
          <p:nvPr/>
        </p:nvSpPr>
        <p:spPr>
          <a:xfrm>
            <a:off x="9604569" y="961500"/>
            <a:ext cx="257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댓글 내용을 입력할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댓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글 작성자를 작성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버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튼 클릭시 댓글이 등록 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버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튼 클릭시 댓글 등록 모달 창이 닫힌다.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5" name="Google Shape;1425;g13e375ad9aa_20_72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6" name="Google Shape;1426;g13e375ad9aa_20_72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427" name="Google Shape;1427;g13e375ad9aa_20_72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8" name="Google Shape;1428;g13e375ad9aa_20_72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커뮤니티 - 질문 게시글 댓</a:t>
            </a:r>
            <a:r>
              <a:rPr b="1" lang="en-US" sz="1700"/>
              <a:t>글 등록</a:t>
            </a:r>
            <a:r>
              <a:rPr b="1" lang="en-US" sz="1700"/>
              <a:t>(사용자)</a:t>
            </a:r>
            <a:endParaRPr b="1"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" name="Google Shape;1433;g13e375ad9aa_7_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5" y="1100809"/>
            <a:ext cx="9229402" cy="5147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4" name="Google Shape;1434;g13e375ad9aa_7_598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5" name="Google Shape;1435;g13e375ad9aa_7_598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6" name="Google Shape;1436;g13e375ad9aa_7_598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g13e375ad9aa_7_598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g13e375ad9aa_7_598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g13e375ad9aa_7_598"/>
          <p:cNvSpPr/>
          <p:nvPr/>
        </p:nvSpPr>
        <p:spPr>
          <a:xfrm>
            <a:off x="1472294" y="609267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g13e375ad9aa_7_598"/>
          <p:cNvSpPr txBox="1"/>
          <p:nvPr/>
        </p:nvSpPr>
        <p:spPr>
          <a:xfrm>
            <a:off x="152388" y="14653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41" name="Google Shape;1441;g13e375ad9aa_7_598"/>
          <p:cNvSpPr/>
          <p:nvPr/>
        </p:nvSpPr>
        <p:spPr>
          <a:xfrm>
            <a:off x="967310" y="609267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g13e375ad9aa_7_598"/>
          <p:cNvSpPr/>
          <p:nvPr/>
        </p:nvSpPr>
        <p:spPr>
          <a:xfrm>
            <a:off x="462297" y="60926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g13e375ad9aa_7_598"/>
          <p:cNvSpPr txBox="1"/>
          <p:nvPr/>
        </p:nvSpPr>
        <p:spPr>
          <a:xfrm>
            <a:off x="9604569" y="961500"/>
            <a:ext cx="257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강의정보, 제목, 내용을 수정할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버튼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을 클릭하면 게시글이 수정 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버튼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을 클릭하면 게시글이 삭제 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버튼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을 클릭하면 게시글 목록으로 돌아간다.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4" name="Google Shape;1444;g13e375ad9aa_7_598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5" name="Google Shape;1445;g13e375ad9aa_7_598"/>
          <p:cNvSpPr/>
          <p:nvPr/>
        </p:nvSpPr>
        <p:spPr>
          <a:xfrm>
            <a:off x="288225" y="1708775"/>
            <a:ext cx="9087300" cy="254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g13e375ad9aa_7_598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447" name="Google Shape;1447;g13e375ad9aa_7_598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커뮤니티 - 질문게시</a:t>
            </a:r>
            <a:r>
              <a:rPr b="1" lang="en-US" sz="1700"/>
              <a:t>글 수정</a:t>
            </a:r>
            <a:r>
              <a:rPr b="1" lang="en-US" sz="1700"/>
              <a:t> (사용자)</a:t>
            </a:r>
            <a:endParaRPr b="1" sz="1700"/>
          </a:p>
        </p:txBody>
      </p:sp>
      <p:sp>
        <p:nvSpPr>
          <p:cNvPr id="1448" name="Google Shape;1448;g13e375ad9aa_7_598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3" name="Google Shape;1453;g13e375ad9aa_2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538" y="1100800"/>
            <a:ext cx="2609647" cy="55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4" name="Google Shape;1454;g13e375ad9aa_20_9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5" name="Google Shape;1455;g13e375ad9aa_20_9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6" name="Google Shape;1456;g13e375ad9aa_20_96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g13e375ad9aa_20_96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8" name="Google Shape;1458;g13e375ad9aa_20_96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g13e375ad9aa_20_96"/>
          <p:cNvSpPr/>
          <p:nvPr/>
        </p:nvSpPr>
        <p:spPr>
          <a:xfrm>
            <a:off x="3426893" y="41169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g13e375ad9aa_20_96"/>
          <p:cNvSpPr/>
          <p:nvPr/>
        </p:nvSpPr>
        <p:spPr>
          <a:xfrm>
            <a:off x="3427643" y="44701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g13e375ad9aa_20_96"/>
          <p:cNvSpPr txBox="1"/>
          <p:nvPr/>
        </p:nvSpPr>
        <p:spPr>
          <a:xfrm>
            <a:off x="3426888" y="22059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62" name="Google Shape;1462;g13e375ad9aa_20_96"/>
          <p:cNvSpPr/>
          <p:nvPr/>
        </p:nvSpPr>
        <p:spPr>
          <a:xfrm>
            <a:off x="3426910" y="314319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g13e375ad9aa_20_96"/>
          <p:cNvSpPr/>
          <p:nvPr/>
        </p:nvSpPr>
        <p:spPr>
          <a:xfrm>
            <a:off x="3426897" y="27197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g13e375ad9aa_20_96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5" name="Google Shape;1465;g13e375ad9aa_20_96"/>
          <p:cNvSpPr txBox="1"/>
          <p:nvPr/>
        </p:nvSpPr>
        <p:spPr>
          <a:xfrm>
            <a:off x="9604569" y="961500"/>
            <a:ext cx="2571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내강의 목록 조회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찜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한 강의 목록 조회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개인정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보 변경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온라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인 상담 목록 조회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질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문 게시판 목록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6" name="Google Shape;1466;g13e375ad9aa_20_96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467" name="Google Shape;1467;g13e375ad9aa_20_96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마이페이지</a:t>
            </a:r>
            <a:r>
              <a:rPr b="1" lang="en-US" sz="1700"/>
              <a:t> - 메뉴 (사용자)</a:t>
            </a:r>
            <a:endParaRPr b="1" sz="1700"/>
          </a:p>
        </p:txBody>
      </p:sp>
      <p:sp>
        <p:nvSpPr>
          <p:cNvPr id="1468" name="Google Shape;1468;g13e375ad9aa_20_96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" name="Google Shape;1473;g13ecc170bdf_2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075"/>
            <a:ext cx="9183692" cy="192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4" name="Google Shape;1474;g13ecc170bdf_2_12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5" name="Google Shape;1475;g13ecc170bdf_2_12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6" name="Google Shape;1476;g13ecc170bdf_2_125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g13ecc170bdf_2_125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8" name="Google Shape;1478;g13ecc170bdf_2_125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g13ecc170bdf_2_125"/>
          <p:cNvSpPr txBox="1"/>
          <p:nvPr/>
        </p:nvSpPr>
        <p:spPr>
          <a:xfrm>
            <a:off x="152400" y="246844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80" name="Google Shape;1480;g13ecc170bdf_2_125"/>
          <p:cNvSpPr/>
          <p:nvPr/>
        </p:nvSpPr>
        <p:spPr>
          <a:xfrm>
            <a:off x="6878133" y="295026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g13ecc170bdf_2_125"/>
          <p:cNvSpPr txBox="1"/>
          <p:nvPr/>
        </p:nvSpPr>
        <p:spPr>
          <a:xfrm>
            <a:off x="9604569" y="961500"/>
            <a:ext cx="257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현재 수강중인 강의의 지점 정보, 과정정보, 강의정보, 강사정보, 개강일, 종강일이 표시된다.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텍스트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를 클릭시 동영상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2" name="Google Shape;1482;g13ecc170bdf_2_125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3" name="Google Shape;1483;g13ecc170bdf_2_125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484" name="Google Shape;1484;g13ecc170bdf_2_125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5" name="Google Shape;1485;g13ecc170bdf_2_125"/>
          <p:cNvSpPr/>
          <p:nvPr/>
        </p:nvSpPr>
        <p:spPr>
          <a:xfrm>
            <a:off x="266476" y="2727709"/>
            <a:ext cx="6167700" cy="60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g13ecc170bdf_2_12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마이페이지 - </a:t>
            </a:r>
            <a:r>
              <a:rPr b="1" lang="en-US" sz="1700"/>
              <a:t>내 강의 목록 조회</a:t>
            </a:r>
            <a:r>
              <a:rPr b="1" lang="en-US" sz="1700"/>
              <a:t> (사용자)</a:t>
            </a:r>
            <a:endParaRPr b="1"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" name="Google Shape;1491;g13ecc170bdf_2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8434"/>
            <a:ext cx="8519036" cy="5147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2" name="Google Shape;1492;g13ecc170bdf_2_15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3" name="Google Shape;1493;g13ecc170bdf_2_15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4" name="Google Shape;1494;g13ecc170bdf_2_150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g13ecc170bdf_2_150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6" name="Google Shape;1496;g13ecc170bdf_2_150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g13ecc170bdf_2_150"/>
          <p:cNvSpPr/>
          <p:nvPr/>
        </p:nvSpPr>
        <p:spPr>
          <a:xfrm>
            <a:off x="49793" y="38090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g13ecc170bdf_2_150"/>
          <p:cNvSpPr txBox="1"/>
          <p:nvPr/>
        </p:nvSpPr>
        <p:spPr>
          <a:xfrm>
            <a:off x="49788" y="15019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99" name="Google Shape;1499;g13ecc170bdf_2_150"/>
          <p:cNvSpPr/>
          <p:nvPr/>
        </p:nvSpPr>
        <p:spPr>
          <a:xfrm>
            <a:off x="43701" y="348062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g13ecc170bdf_2_150"/>
          <p:cNvSpPr/>
          <p:nvPr/>
        </p:nvSpPr>
        <p:spPr>
          <a:xfrm>
            <a:off x="49797" y="31522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g13ecc170bdf_2_150"/>
          <p:cNvSpPr txBox="1"/>
          <p:nvPr/>
        </p:nvSpPr>
        <p:spPr>
          <a:xfrm>
            <a:off x="9604569" y="961500"/>
            <a:ext cx="257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 제목과 강의 소개글이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챕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터 순서가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챕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터 명 이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버튼클릭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시 강의 동영상을 볼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02" name="Google Shape;1502;g13ecc170bdf_2_150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03" name="Google Shape;1503;g13ecc170bdf_2_150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504" name="Google Shape;1504;g13ecc170bdf_2_150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05" name="Google Shape;1505;g13ecc170bdf_2_150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마이페이지 - 동영</a:t>
            </a:r>
            <a:r>
              <a:rPr b="1" lang="en-US" sz="1700"/>
              <a:t>상 강의정보 조회</a:t>
            </a:r>
            <a:r>
              <a:rPr b="1" lang="en-US" sz="1700"/>
              <a:t> (사용자)</a:t>
            </a:r>
            <a:endParaRPr b="1" sz="1700"/>
          </a:p>
        </p:txBody>
      </p:sp>
      <p:sp>
        <p:nvSpPr>
          <p:cNvPr id="1506" name="Google Shape;1506;g13ecc170bdf_2_150"/>
          <p:cNvSpPr/>
          <p:nvPr/>
        </p:nvSpPr>
        <p:spPr>
          <a:xfrm>
            <a:off x="152400" y="1585900"/>
            <a:ext cx="8519100" cy="156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3ecc170bdf_2_175"/>
          <p:cNvSpPr txBox="1"/>
          <p:nvPr/>
        </p:nvSpPr>
        <p:spPr>
          <a:xfrm>
            <a:off x="9604569" y="961500"/>
            <a:ext cx="2571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 아이디가 표시되며 회원 아이디는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변경 할 수 없다.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pw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를 변경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성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명,  주소, 이메일. 휴대폰 정보를 수정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버튼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을 클릭하면 회원정보가 수정 된 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버튼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을 클릭하면 메인페이지로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12" name="Google Shape;1512;g13ecc170bdf_2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650" y="1217600"/>
            <a:ext cx="3197213" cy="548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3" name="Google Shape;1513;g13ecc170bdf_2_17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4" name="Google Shape;1514;g13ecc170bdf_2_17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5" name="Google Shape;1515;g13ecc170bdf_2_175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Google Shape;1516;g13ecc170bdf_2_175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7" name="Google Shape;1517;g13ecc170bdf_2_175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g13ecc170bdf_2_175"/>
          <p:cNvSpPr/>
          <p:nvPr/>
        </p:nvSpPr>
        <p:spPr>
          <a:xfrm>
            <a:off x="4189619" y="65324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g13ecc170bdf_2_175"/>
          <p:cNvSpPr/>
          <p:nvPr/>
        </p:nvSpPr>
        <p:spPr>
          <a:xfrm>
            <a:off x="5076419" y="65324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g13ecc170bdf_2_175"/>
          <p:cNvSpPr txBox="1"/>
          <p:nvPr/>
        </p:nvSpPr>
        <p:spPr>
          <a:xfrm>
            <a:off x="3412913" y="11248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521" name="Google Shape;1521;g13ecc170bdf_2_175"/>
          <p:cNvSpPr/>
          <p:nvPr/>
        </p:nvSpPr>
        <p:spPr>
          <a:xfrm>
            <a:off x="3419036" y="263147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g13ecc170bdf_2_175"/>
          <p:cNvSpPr/>
          <p:nvPr/>
        </p:nvSpPr>
        <p:spPr>
          <a:xfrm>
            <a:off x="3412922" y="20025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g13ecc170bdf_2_175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4" name="Google Shape;1524;g13ecc170bdf_2_175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525" name="Google Shape;1525;g13ecc170bdf_2_175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6" name="Google Shape;1526;g13ecc170bdf_2_17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마이페이지 - 회원정</a:t>
            </a:r>
            <a:r>
              <a:rPr b="1" lang="en-US" sz="1700"/>
              <a:t>보 수정</a:t>
            </a:r>
            <a:r>
              <a:rPr b="1" lang="en-US" sz="1700"/>
              <a:t> (사용자)</a:t>
            </a:r>
            <a:endParaRPr b="1" sz="1700"/>
          </a:p>
        </p:txBody>
      </p:sp>
      <p:sp>
        <p:nvSpPr>
          <p:cNvPr id="1527" name="Google Shape;1527;g13ecc170bdf_2_175"/>
          <p:cNvSpPr/>
          <p:nvPr/>
        </p:nvSpPr>
        <p:spPr>
          <a:xfrm>
            <a:off x="3581350" y="2879863"/>
            <a:ext cx="2733300" cy="316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2" name="Google Shape;1532;g13e375ad9aa_19_0"/>
          <p:cNvPicPr preferRelativeResize="0"/>
          <p:nvPr/>
        </p:nvPicPr>
        <p:blipFill rotWithShape="1">
          <a:blip r:embed="rId3">
            <a:alphaModFix/>
          </a:blip>
          <a:srcRect b="0" l="1477" r="5012" t="0"/>
          <a:stretch/>
        </p:blipFill>
        <p:spPr>
          <a:xfrm>
            <a:off x="2023449" y="1652025"/>
            <a:ext cx="5130225" cy="375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3" name="Google Shape;1533;g13e375ad9aa_19_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4" name="Google Shape;1534;g13e375ad9aa_19_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5" name="Google Shape;1535;g13e375ad9aa_19_0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g13e375ad9aa_19_0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7" name="Google Shape;1537;g13e375ad9aa_19_0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g13e375ad9aa_19_0"/>
          <p:cNvSpPr txBox="1"/>
          <p:nvPr/>
        </p:nvSpPr>
        <p:spPr>
          <a:xfrm>
            <a:off x="3445815" y="24691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539" name="Google Shape;1539;g13e375ad9aa_19_0"/>
          <p:cNvSpPr/>
          <p:nvPr/>
        </p:nvSpPr>
        <p:spPr>
          <a:xfrm>
            <a:off x="3428507" y="371290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g13e375ad9aa_19_0"/>
          <p:cNvSpPr txBox="1"/>
          <p:nvPr/>
        </p:nvSpPr>
        <p:spPr>
          <a:xfrm>
            <a:off x="9604569" y="961500"/>
            <a:ext cx="2571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아이디와 비밀번호를 입력하는 창이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나타난다.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회원가입을 클릭하면 회원가입 페이지로 ID/PW 찾기 를 클릭하면      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ID/PW 찾기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클릭시 로그인 절차가 완료된다.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1" name="Google Shape;1541;g13e375ad9aa_19_0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2" name="Google Shape;1542;g13e375ad9aa_19_0"/>
          <p:cNvSpPr/>
          <p:nvPr/>
        </p:nvSpPr>
        <p:spPr>
          <a:xfrm>
            <a:off x="3678685" y="2643900"/>
            <a:ext cx="2053800" cy="116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g13e375ad9aa_19_0"/>
          <p:cNvSpPr/>
          <p:nvPr/>
        </p:nvSpPr>
        <p:spPr>
          <a:xfrm>
            <a:off x="3680487" y="3851914"/>
            <a:ext cx="20538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g13e375ad9aa_19_0"/>
          <p:cNvSpPr/>
          <p:nvPr/>
        </p:nvSpPr>
        <p:spPr>
          <a:xfrm>
            <a:off x="3692072" y="4316004"/>
            <a:ext cx="2053800" cy="46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g13e375ad9aa_19_0"/>
          <p:cNvSpPr/>
          <p:nvPr/>
        </p:nvSpPr>
        <p:spPr>
          <a:xfrm>
            <a:off x="3451691" y="423134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g13e375ad9aa_19_0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547" name="Google Shape;1547;g13e375ad9aa_19_0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로그인</a:t>
            </a:r>
            <a:r>
              <a:rPr b="1" lang="en-US" sz="1700"/>
              <a:t>(관리자)</a:t>
            </a:r>
            <a:endParaRPr b="1" sz="1700"/>
          </a:p>
        </p:txBody>
      </p:sp>
      <p:sp>
        <p:nvSpPr>
          <p:cNvPr id="1548" name="Google Shape;1548;g13e375ad9aa_19_0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e375ad9aa_11_14"/>
          <p:cNvSpPr/>
          <p:nvPr/>
        </p:nvSpPr>
        <p:spPr>
          <a:xfrm>
            <a:off x="7111450" y="1146800"/>
            <a:ext cx="3162300" cy="316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4" name="Google Shape;194;g13e375ad9aa_11_14"/>
          <p:cNvSpPr/>
          <p:nvPr/>
        </p:nvSpPr>
        <p:spPr>
          <a:xfrm>
            <a:off x="1284838" y="1146800"/>
            <a:ext cx="3162300" cy="316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5" name="Google Shape;195;g13e375ad9aa_1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938" y="1842124"/>
            <a:ext cx="17621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3e375ad9aa_1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3349" y="1934247"/>
            <a:ext cx="1898500" cy="15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3e375ad9aa_11_14"/>
          <p:cNvSpPr txBox="1"/>
          <p:nvPr/>
        </p:nvSpPr>
        <p:spPr>
          <a:xfrm>
            <a:off x="6458200" y="4414500"/>
            <a:ext cx="44688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275D8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썬 마이크로시스템즈</a:t>
            </a:r>
            <a:r>
              <a:rPr b="1" lang="en-US">
                <a:solidFill>
                  <a:srgbClr val="373A3C"/>
                </a:solidFill>
              </a:rPr>
              <a:t>에서 1995년에 개발한 </a:t>
            </a:r>
            <a:r>
              <a:rPr b="1" lang="en-US">
                <a:solidFill>
                  <a:srgbClr val="0275D8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객체 지향</a:t>
            </a:r>
            <a:r>
              <a:rPr b="1" lang="en-US">
                <a:solidFill>
                  <a:srgbClr val="373A3C"/>
                </a:solidFill>
              </a:rPr>
              <a:t> </a:t>
            </a:r>
            <a:r>
              <a:rPr b="1" lang="en-US">
                <a:solidFill>
                  <a:srgbClr val="0275D8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프로그래밍 언어</a:t>
            </a:r>
            <a:r>
              <a:rPr b="1" lang="en-US">
                <a:solidFill>
                  <a:srgbClr val="373A3C"/>
                </a:solidFill>
              </a:rPr>
              <a:t>. 창시자는 </a:t>
            </a:r>
            <a:r>
              <a:rPr b="1" lang="en-US">
                <a:solidFill>
                  <a:srgbClr val="0275D8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제임스 고슬링</a:t>
            </a:r>
            <a:r>
              <a:rPr b="1" lang="en-US">
                <a:solidFill>
                  <a:srgbClr val="373A3C"/>
                </a:solidFill>
              </a:rPr>
              <a:t>이다. 2010년에 </a:t>
            </a:r>
            <a:r>
              <a:rPr b="1" lang="en-US">
                <a:solidFill>
                  <a:srgbClr val="0275D8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오라클</a:t>
            </a:r>
            <a:r>
              <a:rPr b="1" lang="en-US">
                <a:solidFill>
                  <a:srgbClr val="373A3C"/>
                </a:solidFill>
              </a:rPr>
              <a:t>이 </a:t>
            </a:r>
            <a:r>
              <a:rPr b="1" lang="en-US">
                <a:solidFill>
                  <a:srgbClr val="0275D8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썬 마이크로시스템즈</a:t>
            </a:r>
            <a:r>
              <a:rPr b="1" lang="en-US">
                <a:solidFill>
                  <a:srgbClr val="373A3C"/>
                </a:solidFill>
              </a:rPr>
              <a:t>를 인수하면서 Java의 저작권을 소유하였다. 현재는 OpenJDK는 GPL2이나 </a:t>
            </a:r>
            <a:r>
              <a:rPr b="1" lang="en-US">
                <a:solidFill>
                  <a:srgbClr val="0275D8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오라클</a:t>
            </a:r>
            <a:r>
              <a:rPr b="1" lang="en-US">
                <a:solidFill>
                  <a:srgbClr val="373A3C"/>
                </a:solidFill>
              </a:rPr>
              <a:t>이 배포하는 Oracle JDK는 상업라이선스로 2019년 1월부터 유료화정책을 강화하고 있다. Java EE는 </a:t>
            </a:r>
            <a:r>
              <a:rPr b="1" lang="en-US">
                <a:solidFill>
                  <a:srgbClr val="0275D8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이클립스</a:t>
            </a:r>
            <a:r>
              <a:rPr b="1" lang="en-US">
                <a:solidFill>
                  <a:srgbClr val="373A3C"/>
                </a:solidFill>
              </a:rPr>
              <a:t> 재단의 소유이다. Java 언어는 J2SE 1.4부터는 Java Community Process (JCP)에서 개발을 주도하고 있다.</a:t>
            </a:r>
            <a:endParaRPr b="1">
              <a:solidFill>
                <a:srgbClr val="373A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275D8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C#</a:t>
            </a:r>
            <a:r>
              <a:rPr b="1" lang="en-US">
                <a:solidFill>
                  <a:srgbClr val="373A3C"/>
                </a:solidFill>
              </a:rPr>
              <a:t>과 문법적 성향이 굉장히 비슷하며 그에 비해 2019년 Q3에서 가장 많이 이용하는 언어로 뽑혔다.</a:t>
            </a:r>
            <a:endParaRPr b="1" sz="1700"/>
          </a:p>
        </p:txBody>
      </p:sp>
      <p:sp>
        <p:nvSpPr>
          <p:cNvPr id="198" name="Google Shape;198;g13e375ad9aa_11_14"/>
          <p:cNvSpPr txBox="1"/>
          <p:nvPr/>
        </p:nvSpPr>
        <p:spPr>
          <a:xfrm>
            <a:off x="1163038" y="4414500"/>
            <a:ext cx="3405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</a:t>
            </a:r>
            <a:r>
              <a:rPr b="1" lang="en-US" sz="1500">
                <a:solidFill>
                  <a:srgbClr val="373A3C"/>
                </a:solidFill>
              </a:rPr>
              <a:t>를 기반으로 한 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통합 개발 환경</a:t>
            </a:r>
            <a:r>
              <a:rPr b="1" lang="en-US" sz="1500">
                <a:solidFill>
                  <a:srgbClr val="373A3C"/>
                </a:solidFill>
              </a:rPr>
              <a:t>으로 이클립스 재단이 만들었다. Java는 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Sun Microsystems</a:t>
            </a:r>
            <a:r>
              <a:rPr b="1" lang="en-US" sz="1500">
                <a:solidFill>
                  <a:srgbClr val="373A3C"/>
                </a:solidFill>
              </a:rPr>
              <a:t>에서 개발한 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프로그래밍 언어</a:t>
            </a:r>
            <a:r>
              <a:rPr b="1" lang="en-US" sz="1500">
                <a:solidFill>
                  <a:srgbClr val="373A3C"/>
                </a:solidFill>
              </a:rPr>
              <a:t>이므로 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태양</a:t>
            </a:r>
            <a:r>
              <a:rPr b="1" lang="en-US" sz="1500">
                <a:solidFill>
                  <a:srgbClr val="373A3C"/>
                </a:solidFill>
              </a:rPr>
              <a:t>(sun)과 관련 있는 식(蝕: 예를 들면 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개기일식</a:t>
            </a:r>
            <a:r>
              <a:rPr b="1" lang="en-US" sz="1500">
                <a:solidFill>
                  <a:srgbClr val="373A3C"/>
                </a:solidFill>
              </a:rPr>
              <a:t>)을 의미하는 </a:t>
            </a:r>
            <a:r>
              <a:rPr b="1" lang="en-US" sz="1500">
                <a:solidFill>
                  <a:srgbClr val="373A3C"/>
                </a:solidFill>
              </a:rPr>
              <a:t>이</a:t>
            </a:r>
            <a:r>
              <a:rPr b="1" lang="en-US" sz="1500">
                <a:solidFill>
                  <a:srgbClr val="373A3C"/>
                </a:solidFill>
              </a:rPr>
              <a:t>클립스를 이름으로 채택하였다.</a:t>
            </a:r>
            <a:endParaRPr b="1" sz="1800"/>
          </a:p>
        </p:txBody>
      </p:sp>
      <p:sp>
        <p:nvSpPr>
          <p:cNvPr id="199" name="Google Shape;199;g13e375ad9aa_11_14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기반기술</a:t>
            </a:r>
            <a:endParaRPr/>
          </a:p>
        </p:txBody>
      </p:sp>
      <p:cxnSp>
        <p:nvCxnSpPr>
          <p:cNvPr id="200" name="Google Shape;200;g13e375ad9aa_11_14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g13e375ad9aa_11_14"/>
          <p:cNvSpPr txBox="1"/>
          <p:nvPr/>
        </p:nvSpPr>
        <p:spPr>
          <a:xfrm>
            <a:off x="583698" y="345600"/>
            <a:ext cx="10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4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2" name="Google Shape;202;g13e375ad9aa_11_14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g13e375ad9aa_11_14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개발도구 및 언어</a:t>
            </a:r>
            <a:endParaRPr b="1"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3" name="Google Shape;1553;g13e375ad9aa_10_123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4" name="Google Shape;1554;g13e375ad9aa_10_123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5" name="Google Shape;1555;g13e375ad9aa_10_123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g13e375ad9aa_10_123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g13e375ad9aa_10_123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g13e375ad9aa_10_123"/>
          <p:cNvSpPr txBox="1"/>
          <p:nvPr/>
        </p:nvSpPr>
        <p:spPr>
          <a:xfrm>
            <a:off x="9604569" y="961500"/>
            <a:ext cx="2571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강의를 등록할 수 있는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전체 강의에 대한 지점, 과정, 강의, 강사, 개강, 종강을 조회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해당하는 강의의 동영상 관리 페이지로 이동할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선택한 강의에 대한 정보를 수정할 수 있는 페이지로 이동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강의를 삭제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네비게이션바이며, 목록에 해당하는 페이지로 이동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 관리를 누르면 현재 보이는 화면으로 이동할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지점, 과정, 강의, 강사에대해 원하는 내용을 검색할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59" name="Google Shape;1559;g13e375ad9aa_10_123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60" name="Google Shape;1560;g13e375ad9aa_1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5" y="1277300"/>
            <a:ext cx="9568798" cy="54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g13e375ad9aa_10_123"/>
          <p:cNvSpPr/>
          <p:nvPr/>
        </p:nvSpPr>
        <p:spPr>
          <a:xfrm>
            <a:off x="8719600" y="2192025"/>
            <a:ext cx="7536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g13e375ad9aa_10_123"/>
          <p:cNvSpPr txBox="1"/>
          <p:nvPr/>
        </p:nvSpPr>
        <p:spPr>
          <a:xfrm>
            <a:off x="8554790" y="19122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563" name="Google Shape;1563;g13e375ad9aa_10_123"/>
          <p:cNvSpPr txBox="1"/>
          <p:nvPr/>
        </p:nvSpPr>
        <p:spPr>
          <a:xfrm>
            <a:off x="1311165" y="25981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564" name="Google Shape;1564;g13e375ad9aa_10_123"/>
          <p:cNvSpPr/>
          <p:nvPr/>
        </p:nvSpPr>
        <p:spPr>
          <a:xfrm>
            <a:off x="1467550" y="2833250"/>
            <a:ext cx="7902000" cy="309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g13e375ad9aa_10_123"/>
          <p:cNvSpPr/>
          <p:nvPr/>
        </p:nvSpPr>
        <p:spPr>
          <a:xfrm>
            <a:off x="7323625" y="2833250"/>
            <a:ext cx="907500" cy="309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g13e375ad9aa_10_123"/>
          <p:cNvSpPr txBox="1"/>
          <p:nvPr/>
        </p:nvSpPr>
        <p:spPr>
          <a:xfrm>
            <a:off x="7718890" y="28003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567" name="Google Shape;1567;g13e375ad9aa_10_123"/>
          <p:cNvSpPr/>
          <p:nvPr/>
        </p:nvSpPr>
        <p:spPr>
          <a:xfrm>
            <a:off x="8231125" y="2833250"/>
            <a:ext cx="586800" cy="309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g13e375ad9aa_10_123"/>
          <p:cNvSpPr txBox="1"/>
          <p:nvPr/>
        </p:nvSpPr>
        <p:spPr>
          <a:xfrm>
            <a:off x="8473465" y="28003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1569" name="Google Shape;1569;g13e375ad9aa_10_123"/>
          <p:cNvSpPr txBox="1"/>
          <p:nvPr/>
        </p:nvSpPr>
        <p:spPr>
          <a:xfrm>
            <a:off x="9055840" y="28003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1570" name="Google Shape;1570;g13e375ad9aa_10_123"/>
          <p:cNvSpPr/>
          <p:nvPr/>
        </p:nvSpPr>
        <p:spPr>
          <a:xfrm>
            <a:off x="34875" y="1157625"/>
            <a:ext cx="1314900" cy="3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g13e375ad9aa_10_123"/>
          <p:cNvSpPr txBox="1"/>
          <p:nvPr/>
        </p:nvSpPr>
        <p:spPr>
          <a:xfrm>
            <a:off x="32915" y="852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1572" name="Google Shape;1572;g13e375ad9aa_10_123"/>
          <p:cNvSpPr/>
          <p:nvPr/>
        </p:nvSpPr>
        <p:spPr>
          <a:xfrm>
            <a:off x="1491200" y="5987025"/>
            <a:ext cx="2071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g13e375ad9aa_10_123"/>
          <p:cNvSpPr txBox="1"/>
          <p:nvPr/>
        </p:nvSpPr>
        <p:spPr>
          <a:xfrm>
            <a:off x="715040" y="16636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74" name="Google Shape;1574;g13e375ad9aa_10_123"/>
          <p:cNvSpPr/>
          <p:nvPr/>
        </p:nvSpPr>
        <p:spPr>
          <a:xfrm>
            <a:off x="34875" y="1663625"/>
            <a:ext cx="11148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g13e375ad9aa_10_123"/>
          <p:cNvSpPr txBox="1"/>
          <p:nvPr/>
        </p:nvSpPr>
        <p:spPr>
          <a:xfrm>
            <a:off x="3562390" y="60177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/>
          </a:p>
        </p:txBody>
      </p:sp>
      <p:sp>
        <p:nvSpPr>
          <p:cNvPr id="1576" name="Google Shape;1576;g13e375ad9aa_10_123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577" name="Google Shape;1577;g13e375ad9aa_10_123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강의 관리 - 조회 </a:t>
            </a:r>
            <a:r>
              <a:rPr b="1" lang="en-US" sz="1700"/>
              <a:t>(관리자)</a:t>
            </a:r>
            <a:endParaRPr b="1" sz="1700"/>
          </a:p>
        </p:txBody>
      </p:sp>
      <p:sp>
        <p:nvSpPr>
          <p:cNvPr id="1578" name="Google Shape;1578;g13e375ad9aa_10_123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3" name="Google Shape;1583;g13e375ad9aa_10_147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4" name="Google Shape;1584;g13e375ad9aa_10_147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5" name="Google Shape;1585;g13e375ad9aa_10_147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6" name="Google Shape;1586;g13e375ad9aa_10_147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7" name="Google Shape;1587;g13e375ad9aa_10_147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g13e375ad9aa_10_147"/>
          <p:cNvSpPr txBox="1"/>
          <p:nvPr/>
        </p:nvSpPr>
        <p:spPr>
          <a:xfrm>
            <a:off x="9604569" y="961500"/>
            <a:ext cx="2571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지점을 선택할 수 있다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 과정을 선택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강의명, 강사명, 수강료를 입력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입력 박스 안의 달력버튼을 통해 날짜를 입력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입력 박스 안의 시계 버튼을 통해 시간을 입력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 목표에 대해 입력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파일 선택을 눌러 첨부 파일을 입력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등록 버튼을 누르면 작성한 내용이 저장 되고 강의 관리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취소 버튼을 누르면 저장되는 내용 없이 강의 관리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89" name="Google Shape;1589;g13e375ad9aa_10_147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90" name="Google Shape;1590;g13e375ad9aa_1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225" y="1058200"/>
            <a:ext cx="4405098" cy="55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g13e375ad9aa_10_147"/>
          <p:cNvSpPr/>
          <p:nvPr/>
        </p:nvSpPr>
        <p:spPr>
          <a:xfrm>
            <a:off x="2601325" y="1486875"/>
            <a:ext cx="7536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g13e375ad9aa_10_147"/>
          <p:cNvSpPr txBox="1"/>
          <p:nvPr/>
        </p:nvSpPr>
        <p:spPr>
          <a:xfrm>
            <a:off x="3354915" y="14868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593" name="Google Shape;1593;g13e375ad9aa_10_147"/>
          <p:cNvSpPr txBox="1"/>
          <p:nvPr/>
        </p:nvSpPr>
        <p:spPr>
          <a:xfrm>
            <a:off x="4036515" y="19573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594" name="Google Shape;1594;g13e375ad9aa_10_147"/>
          <p:cNvSpPr/>
          <p:nvPr/>
        </p:nvSpPr>
        <p:spPr>
          <a:xfrm>
            <a:off x="2601325" y="2002525"/>
            <a:ext cx="1435200" cy="24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g13e375ad9aa_10_147"/>
          <p:cNvSpPr/>
          <p:nvPr/>
        </p:nvSpPr>
        <p:spPr>
          <a:xfrm>
            <a:off x="2601325" y="2351350"/>
            <a:ext cx="2080200" cy="124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g13e375ad9aa_10_147"/>
          <p:cNvSpPr txBox="1"/>
          <p:nvPr/>
        </p:nvSpPr>
        <p:spPr>
          <a:xfrm>
            <a:off x="4681365" y="23820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597" name="Google Shape;1597;g13e375ad9aa_10_147"/>
          <p:cNvSpPr/>
          <p:nvPr/>
        </p:nvSpPr>
        <p:spPr>
          <a:xfrm>
            <a:off x="2601325" y="3698875"/>
            <a:ext cx="3242100" cy="46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g13e375ad9aa_10_147"/>
          <p:cNvSpPr txBox="1"/>
          <p:nvPr/>
        </p:nvSpPr>
        <p:spPr>
          <a:xfrm>
            <a:off x="5843415" y="37792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1599" name="Google Shape;1599;g13e375ad9aa_10_147"/>
          <p:cNvSpPr txBox="1"/>
          <p:nvPr/>
        </p:nvSpPr>
        <p:spPr>
          <a:xfrm>
            <a:off x="5843415" y="42791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1600" name="Google Shape;1600;g13e375ad9aa_10_147"/>
          <p:cNvSpPr/>
          <p:nvPr/>
        </p:nvSpPr>
        <p:spPr>
          <a:xfrm>
            <a:off x="2601325" y="4231925"/>
            <a:ext cx="3242100" cy="43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g13e375ad9aa_10_147"/>
          <p:cNvSpPr txBox="1"/>
          <p:nvPr/>
        </p:nvSpPr>
        <p:spPr>
          <a:xfrm>
            <a:off x="5843415" y="5034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1602" name="Google Shape;1602;g13e375ad9aa_10_147"/>
          <p:cNvSpPr/>
          <p:nvPr/>
        </p:nvSpPr>
        <p:spPr>
          <a:xfrm>
            <a:off x="2570425" y="4734075"/>
            <a:ext cx="3242100" cy="97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g13e375ad9aa_10_147"/>
          <p:cNvSpPr/>
          <p:nvPr/>
        </p:nvSpPr>
        <p:spPr>
          <a:xfrm>
            <a:off x="2560225" y="5775725"/>
            <a:ext cx="32421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g13e375ad9aa_10_147"/>
          <p:cNvSpPr txBox="1"/>
          <p:nvPr/>
        </p:nvSpPr>
        <p:spPr>
          <a:xfrm>
            <a:off x="5843415" y="57435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  <p:sp>
        <p:nvSpPr>
          <p:cNvPr id="1605" name="Google Shape;1605;g13e375ad9aa_10_147"/>
          <p:cNvSpPr/>
          <p:nvPr/>
        </p:nvSpPr>
        <p:spPr>
          <a:xfrm>
            <a:off x="2560225" y="6280175"/>
            <a:ext cx="531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g13e375ad9aa_10_147"/>
          <p:cNvSpPr/>
          <p:nvPr/>
        </p:nvSpPr>
        <p:spPr>
          <a:xfrm>
            <a:off x="3092125" y="6280175"/>
            <a:ext cx="531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g13e375ad9aa_10_147"/>
          <p:cNvSpPr txBox="1"/>
          <p:nvPr/>
        </p:nvSpPr>
        <p:spPr>
          <a:xfrm>
            <a:off x="2250315" y="62801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/>
          </a:p>
        </p:txBody>
      </p:sp>
      <p:sp>
        <p:nvSpPr>
          <p:cNvPr id="1608" name="Google Shape;1608;g13e375ad9aa_10_147"/>
          <p:cNvSpPr txBox="1"/>
          <p:nvPr/>
        </p:nvSpPr>
        <p:spPr>
          <a:xfrm>
            <a:off x="3624015" y="62801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/>
          </a:p>
        </p:txBody>
      </p:sp>
      <p:sp>
        <p:nvSpPr>
          <p:cNvPr id="1609" name="Google Shape;1609;g13e375ad9aa_10_147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610" name="Google Shape;1610;g13e375ad9aa_10_147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강의 관리 - 강의등록 (관리자)</a:t>
            </a:r>
            <a:endParaRPr b="1" sz="1700"/>
          </a:p>
        </p:txBody>
      </p:sp>
      <p:sp>
        <p:nvSpPr>
          <p:cNvPr id="1611" name="Google Shape;1611;g13e375ad9aa_10_147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6" name="Google Shape;1616;g13e375ad9aa_10_171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7" name="Google Shape;1617;g13e375ad9aa_10_171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8" name="Google Shape;1618;g13e375ad9aa_10_171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g13e375ad9aa_10_171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g13e375ad9aa_10_171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g13e375ad9aa_10_171"/>
          <p:cNvSpPr txBox="1"/>
          <p:nvPr/>
        </p:nvSpPr>
        <p:spPr>
          <a:xfrm>
            <a:off x="9604569" y="961500"/>
            <a:ext cx="2571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강의에 대한 상세 정보를 조회 하고 저장되어있는 내용들을 전부 수정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 사용유무는 O와 X를 선택 할수있는데 X를 선택하면 강의 조회 화면에서 더이상 조회 할 수없다.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수정버튼을 누르면 수정한 내용들이 저장되고 강의 관리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취소 버튼을 누르면 저장되는 내용 없이 강의 관리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2" name="Google Shape;1622;g13e375ad9aa_10_171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23" name="Google Shape;1623;g13e375ad9aa_1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57625"/>
            <a:ext cx="5186425" cy="54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g13e375ad9aa_10_171"/>
          <p:cNvSpPr/>
          <p:nvPr/>
        </p:nvSpPr>
        <p:spPr>
          <a:xfrm>
            <a:off x="1780100" y="1521425"/>
            <a:ext cx="4146600" cy="471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g13e375ad9aa_10_171"/>
          <p:cNvSpPr txBox="1"/>
          <p:nvPr/>
        </p:nvSpPr>
        <p:spPr>
          <a:xfrm>
            <a:off x="5077790" y="12168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626" name="Google Shape;1626;g13e375ad9aa_10_171"/>
          <p:cNvSpPr txBox="1"/>
          <p:nvPr/>
        </p:nvSpPr>
        <p:spPr>
          <a:xfrm>
            <a:off x="3215290" y="23358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627" name="Google Shape;1627;g13e375ad9aa_10_171"/>
          <p:cNvSpPr/>
          <p:nvPr/>
        </p:nvSpPr>
        <p:spPr>
          <a:xfrm>
            <a:off x="1780100" y="2381025"/>
            <a:ext cx="1435200" cy="24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g13e375ad9aa_10_171"/>
          <p:cNvSpPr/>
          <p:nvPr/>
        </p:nvSpPr>
        <p:spPr>
          <a:xfrm>
            <a:off x="1738625" y="6303775"/>
            <a:ext cx="531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g13e375ad9aa_10_171"/>
          <p:cNvSpPr/>
          <p:nvPr/>
        </p:nvSpPr>
        <p:spPr>
          <a:xfrm>
            <a:off x="2270525" y="6303775"/>
            <a:ext cx="531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g13e375ad9aa_10_171"/>
          <p:cNvSpPr txBox="1"/>
          <p:nvPr/>
        </p:nvSpPr>
        <p:spPr>
          <a:xfrm>
            <a:off x="1470190" y="63037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631" name="Google Shape;1631;g13e375ad9aa_10_171"/>
          <p:cNvSpPr txBox="1"/>
          <p:nvPr/>
        </p:nvSpPr>
        <p:spPr>
          <a:xfrm>
            <a:off x="2802415" y="63037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1632" name="Google Shape;1632;g13e375ad9aa_10_171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633" name="Google Shape;1633;g13e375ad9aa_10_171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강의 관리 - 강</a:t>
            </a:r>
            <a:r>
              <a:rPr b="1" lang="en-US" sz="1700"/>
              <a:t>의 수정</a:t>
            </a:r>
            <a:r>
              <a:rPr b="1" lang="en-US" sz="1700"/>
              <a:t> (관리자)</a:t>
            </a:r>
            <a:endParaRPr b="1" sz="1700"/>
          </a:p>
        </p:txBody>
      </p:sp>
      <p:sp>
        <p:nvSpPr>
          <p:cNvPr id="1634" name="Google Shape;1634;g13e375ad9aa_10_171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9" name="Google Shape;1639;g13e375ad9aa_10_195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0" name="Google Shape;1640;g13e375ad9aa_10_195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1" name="Google Shape;1641;g13e375ad9aa_10_195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g13e375ad9aa_10_195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g13e375ad9aa_10_195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g13e375ad9aa_10_195"/>
          <p:cNvSpPr txBox="1"/>
          <p:nvPr/>
        </p:nvSpPr>
        <p:spPr>
          <a:xfrm>
            <a:off x="9604569" y="961500"/>
            <a:ext cx="257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선택한 강의에 관한 동영상을 등록 할 수있는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선택한 강의에 관한 동영상 목록이 조회된다.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5" name="Google Shape;1645;g13e375ad9aa_10_195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46" name="Google Shape;1646;g13e375ad9aa_1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6000"/>
            <a:ext cx="9500802" cy="34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g13e375ad9aa_10_195"/>
          <p:cNvSpPr/>
          <p:nvPr/>
        </p:nvSpPr>
        <p:spPr>
          <a:xfrm>
            <a:off x="8602350" y="2588700"/>
            <a:ext cx="7536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g13e375ad9aa_10_195"/>
          <p:cNvSpPr txBox="1"/>
          <p:nvPr/>
        </p:nvSpPr>
        <p:spPr>
          <a:xfrm>
            <a:off x="8602340" y="22510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649" name="Google Shape;1649;g13e375ad9aa_10_195"/>
          <p:cNvSpPr txBox="1"/>
          <p:nvPr/>
        </p:nvSpPr>
        <p:spPr>
          <a:xfrm>
            <a:off x="1676390" y="25886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650" name="Google Shape;1650;g13e375ad9aa_10_195"/>
          <p:cNvSpPr/>
          <p:nvPr/>
        </p:nvSpPr>
        <p:spPr>
          <a:xfrm>
            <a:off x="1633750" y="2927400"/>
            <a:ext cx="7694100" cy="144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g13e375ad9aa_10_195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652" name="Google Shape;1652;g13e375ad9aa_10_195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동영</a:t>
            </a:r>
            <a:r>
              <a:rPr b="1" lang="en-US" sz="1700"/>
              <a:t>상 관리</a:t>
            </a:r>
            <a:r>
              <a:rPr b="1" lang="en-US" sz="1700"/>
              <a:t> (관리자)</a:t>
            </a:r>
            <a:endParaRPr b="1" sz="1700"/>
          </a:p>
        </p:txBody>
      </p:sp>
      <p:sp>
        <p:nvSpPr>
          <p:cNvPr id="1653" name="Google Shape;1653;g13e375ad9aa_10_195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8" name="Google Shape;1658;g13e375ad9aa_10_22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9" name="Google Shape;1659;g13e375ad9aa_10_22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0" name="Google Shape;1660;g13e375ad9aa_10_222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1" name="Google Shape;1661;g13e375ad9aa_10_222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2" name="Google Shape;1662;g13e375ad9aa_10_222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g13e375ad9aa_10_222"/>
          <p:cNvSpPr txBox="1"/>
          <p:nvPr/>
        </p:nvSpPr>
        <p:spPr>
          <a:xfrm>
            <a:off x="9604569" y="961500"/>
            <a:ext cx="257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강의의 몇번째 동영상인지 입력 할 수 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동영상과 관련된 강의의 소제목을 입력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동영상 파일을 등록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입력한 내용들이 저장되고 동영상 관리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아무것도 저장되지 않고 동영상 관리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64" name="Google Shape;1664;g13e375ad9aa_10_222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65" name="Google Shape;1665;g13e375ad9aa_10_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825" y="1434009"/>
            <a:ext cx="4543425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6" name="Google Shape;1666;g13e375ad9aa_10_222"/>
          <p:cNvSpPr/>
          <p:nvPr/>
        </p:nvSpPr>
        <p:spPr>
          <a:xfrm>
            <a:off x="2096650" y="2251100"/>
            <a:ext cx="28206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g13e375ad9aa_10_222"/>
          <p:cNvSpPr txBox="1"/>
          <p:nvPr/>
        </p:nvSpPr>
        <p:spPr>
          <a:xfrm>
            <a:off x="4946040" y="22818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668" name="Google Shape;1668;g13e375ad9aa_10_222"/>
          <p:cNvSpPr txBox="1"/>
          <p:nvPr/>
        </p:nvSpPr>
        <p:spPr>
          <a:xfrm>
            <a:off x="5532540" y="3090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669" name="Google Shape;1669;g13e375ad9aa_10_222"/>
          <p:cNvSpPr/>
          <p:nvPr/>
        </p:nvSpPr>
        <p:spPr>
          <a:xfrm>
            <a:off x="2096650" y="2814000"/>
            <a:ext cx="3435900" cy="75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g13e375ad9aa_10_222"/>
          <p:cNvSpPr/>
          <p:nvPr/>
        </p:nvSpPr>
        <p:spPr>
          <a:xfrm>
            <a:off x="2096650" y="3685050"/>
            <a:ext cx="3276900" cy="63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g13e375ad9aa_10_222"/>
          <p:cNvSpPr/>
          <p:nvPr/>
        </p:nvSpPr>
        <p:spPr>
          <a:xfrm>
            <a:off x="2198275" y="4626425"/>
            <a:ext cx="437700" cy="60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g13e375ad9aa_10_222"/>
          <p:cNvSpPr txBox="1"/>
          <p:nvPr/>
        </p:nvSpPr>
        <p:spPr>
          <a:xfrm>
            <a:off x="5373540" y="38726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673" name="Google Shape;1673;g13e375ad9aa_10_222"/>
          <p:cNvSpPr txBox="1"/>
          <p:nvPr/>
        </p:nvSpPr>
        <p:spPr>
          <a:xfrm>
            <a:off x="1888365" y="47570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1674" name="Google Shape;1674;g13e375ad9aa_10_222"/>
          <p:cNvSpPr/>
          <p:nvPr/>
        </p:nvSpPr>
        <p:spPr>
          <a:xfrm>
            <a:off x="2786225" y="4626425"/>
            <a:ext cx="437700" cy="60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g13e375ad9aa_10_222"/>
          <p:cNvSpPr txBox="1"/>
          <p:nvPr/>
        </p:nvSpPr>
        <p:spPr>
          <a:xfrm>
            <a:off x="3223915" y="47118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1676" name="Google Shape;1676;g13e375ad9aa_10_222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677" name="Google Shape;1677;g13e375ad9aa_10_222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동영상 등록 (관리자)</a:t>
            </a:r>
            <a:endParaRPr b="1" sz="1700"/>
          </a:p>
        </p:txBody>
      </p:sp>
      <p:sp>
        <p:nvSpPr>
          <p:cNvPr id="1678" name="Google Shape;1678;g13e375ad9aa_10_222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3" name="Google Shape;1683;g13e375ad9aa_10_24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4" name="Google Shape;1684;g13e375ad9aa_10_24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5" name="Google Shape;1685;g13e375ad9aa_10_246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g13e375ad9aa_10_246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7" name="Google Shape;1687;g13e375ad9aa_10_246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g13e375ad9aa_10_246"/>
          <p:cNvSpPr txBox="1"/>
          <p:nvPr/>
        </p:nvSpPr>
        <p:spPr>
          <a:xfrm>
            <a:off x="9604569" y="961500"/>
            <a:ext cx="2571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 관리 버튼을 누르면 회원 리스트와 관리자 리스트가 나타난다.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 리스트를 누르면 현재 보이는 화면으로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전체 학생에 대한 아이디, 이름, 회원 분류, 지점 에 대한 회원 리스트가 조회된다.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아이디를 누르면 회원에 대한 상세 정보를 조회 할 수있는 화면으로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9" name="Google Shape;1689;g13e375ad9aa_10_246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90" name="Google Shape;1690;g13e375ad9aa_10_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6025"/>
            <a:ext cx="9507725" cy="51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g13e375ad9aa_10_246"/>
          <p:cNvSpPr/>
          <p:nvPr/>
        </p:nvSpPr>
        <p:spPr>
          <a:xfrm>
            <a:off x="186975" y="3090300"/>
            <a:ext cx="7536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g13e375ad9aa_10_246"/>
          <p:cNvSpPr txBox="1"/>
          <p:nvPr/>
        </p:nvSpPr>
        <p:spPr>
          <a:xfrm>
            <a:off x="791090" y="2212688"/>
            <a:ext cx="30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900">
              <a:solidFill>
                <a:srgbClr val="00FF00"/>
              </a:solidFill>
            </a:endParaRPr>
          </a:p>
        </p:txBody>
      </p:sp>
      <p:sp>
        <p:nvSpPr>
          <p:cNvPr id="1693" name="Google Shape;1693;g13e375ad9aa_10_246"/>
          <p:cNvSpPr txBox="1"/>
          <p:nvPr/>
        </p:nvSpPr>
        <p:spPr>
          <a:xfrm>
            <a:off x="-43835" y="3090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694" name="Google Shape;1694;g13e375ad9aa_10_246"/>
          <p:cNvSpPr/>
          <p:nvPr/>
        </p:nvSpPr>
        <p:spPr>
          <a:xfrm>
            <a:off x="1467550" y="2833250"/>
            <a:ext cx="7902000" cy="356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g13e375ad9aa_10_246"/>
          <p:cNvSpPr txBox="1"/>
          <p:nvPr/>
        </p:nvSpPr>
        <p:spPr>
          <a:xfrm>
            <a:off x="1467540" y="25446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696" name="Google Shape;1696;g13e375ad9aa_10_246"/>
          <p:cNvSpPr txBox="1"/>
          <p:nvPr/>
        </p:nvSpPr>
        <p:spPr>
          <a:xfrm>
            <a:off x="2030240" y="29681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1697" name="Google Shape;1697;g13e375ad9aa_10_246"/>
          <p:cNvSpPr/>
          <p:nvPr/>
        </p:nvSpPr>
        <p:spPr>
          <a:xfrm>
            <a:off x="-110537" y="2628200"/>
            <a:ext cx="1497900" cy="148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g13e375ad9aa_10_246"/>
          <p:cNvSpPr/>
          <p:nvPr/>
        </p:nvSpPr>
        <p:spPr>
          <a:xfrm>
            <a:off x="1467550" y="3259650"/>
            <a:ext cx="1497900" cy="292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g13e375ad9aa_10_246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700" name="Google Shape;1700;g13e375ad9aa_10_246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회원관리 - 회원리스트</a:t>
            </a:r>
            <a:r>
              <a:rPr b="1" lang="en-US" sz="1700"/>
              <a:t> (관리자)</a:t>
            </a:r>
            <a:endParaRPr b="1" sz="1700"/>
          </a:p>
        </p:txBody>
      </p:sp>
      <p:sp>
        <p:nvSpPr>
          <p:cNvPr id="1701" name="Google Shape;1701;g13e375ad9aa_10_246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g13e375ad9aa_10_27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7" name="Google Shape;1707;g13e375ad9aa_10_27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8" name="Google Shape;1708;g13e375ad9aa_10_270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g13e375ad9aa_10_270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0" name="Google Shape;1710;g13e375ad9aa_10_270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g13e375ad9aa_10_270"/>
          <p:cNvSpPr txBox="1"/>
          <p:nvPr/>
        </p:nvSpPr>
        <p:spPr>
          <a:xfrm>
            <a:off x="9604569" y="961500"/>
            <a:ext cx="257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선택한 회원의 상세 정보가 조회된다. 수정은 불가하다.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목록 버튼을 누르면 회원 리스트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삭제 버튼을 누르면 회원을 삭제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12" name="Google Shape;1712;g13e375ad9aa_10_270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13" name="Google Shape;1713;g13e375ad9aa_10_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0" y="1320025"/>
            <a:ext cx="9299774" cy="4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4" name="Google Shape;1714;g13e375ad9aa_10_270"/>
          <p:cNvSpPr/>
          <p:nvPr/>
        </p:nvSpPr>
        <p:spPr>
          <a:xfrm>
            <a:off x="152400" y="1957175"/>
            <a:ext cx="9127200" cy="380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g13e375ad9aa_10_270"/>
          <p:cNvSpPr txBox="1"/>
          <p:nvPr/>
        </p:nvSpPr>
        <p:spPr>
          <a:xfrm>
            <a:off x="1711015" y="16159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716" name="Google Shape;1716;g13e375ad9aa_10_270"/>
          <p:cNvSpPr txBox="1"/>
          <p:nvPr/>
        </p:nvSpPr>
        <p:spPr>
          <a:xfrm>
            <a:off x="90190" y="56888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717" name="Google Shape;1717;g13e375ad9aa_10_270"/>
          <p:cNvSpPr/>
          <p:nvPr/>
        </p:nvSpPr>
        <p:spPr>
          <a:xfrm>
            <a:off x="90200" y="5930450"/>
            <a:ext cx="531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g13e375ad9aa_10_270"/>
          <p:cNvSpPr/>
          <p:nvPr/>
        </p:nvSpPr>
        <p:spPr>
          <a:xfrm>
            <a:off x="673550" y="5930450"/>
            <a:ext cx="531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g13e375ad9aa_10_270"/>
          <p:cNvSpPr txBox="1"/>
          <p:nvPr/>
        </p:nvSpPr>
        <p:spPr>
          <a:xfrm>
            <a:off x="1205440" y="59304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720" name="Google Shape;1720;g13e375ad9aa_10_270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721" name="Google Shape;1721;g13e375ad9aa_10_270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회원관리 - 회</a:t>
            </a:r>
            <a:r>
              <a:rPr b="1" lang="en-US" sz="1700"/>
              <a:t>원 상세조회</a:t>
            </a:r>
            <a:r>
              <a:rPr b="1" lang="en-US" sz="1700"/>
              <a:t> (관리자)</a:t>
            </a:r>
            <a:endParaRPr b="1" sz="1700"/>
          </a:p>
        </p:txBody>
      </p:sp>
      <p:sp>
        <p:nvSpPr>
          <p:cNvPr id="1722" name="Google Shape;1722;g13e375ad9aa_10_270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7" name="Google Shape;1727;g13e375ad9aa_10_294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8" name="Google Shape;1728;g13e375ad9aa_10_294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9" name="Google Shape;1729;g13e375ad9aa_10_294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g13e375ad9aa_10_294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1" name="Google Shape;1731;g13e375ad9aa_10_294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g13e375ad9aa_10_294"/>
          <p:cNvSpPr txBox="1"/>
          <p:nvPr/>
        </p:nvSpPr>
        <p:spPr>
          <a:xfrm>
            <a:off x="9604569" y="961500"/>
            <a:ext cx="2571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 관리 버튼을 누르면 회원 리스트와 관리자 리스트가 나타난다. 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관리자 리스트를 누르면 현재 보이는 화면으로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전체 관리자에 대한 아이디, 이름, 회원 분류, 지점에 대한 관리자 리스트가 조회된다.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아이디를 누르면 관리자에 대한 상세 정보를 조회 할 수있는 화면으로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33" name="Google Shape;1733;g13e375ad9aa_10_294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34" name="Google Shape;1734;g13e375ad9aa_10_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" y="1708775"/>
            <a:ext cx="9334975" cy="43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5" name="Google Shape;1735;g13e375ad9aa_10_294"/>
          <p:cNvSpPr/>
          <p:nvPr/>
        </p:nvSpPr>
        <p:spPr>
          <a:xfrm>
            <a:off x="254650" y="3359100"/>
            <a:ext cx="8781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g13e375ad9aa_10_294"/>
          <p:cNvSpPr txBox="1"/>
          <p:nvPr/>
        </p:nvSpPr>
        <p:spPr>
          <a:xfrm>
            <a:off x="839765" y="2382263"/>
            <a:ext cx="30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900">
              <a:solidFill>
                <a:srgbClr val="00FF00"/>
              </a:solidFill>
            </a:endParaRPr>
          </a:p>
        </p:txBody>
      </p:sp>
      <p:sp>
        <p:nvSpPr>
          <p:cNvPr id="1737" name="Google Shape;1737;g13e375ad9aa_10_294"/>
          <p:cNvSpPr txBox="1"/>
          <p:nvPr/>
        </p:nvSpPr>
        <p:spPr>
          <a:xfrm>
            <a:off x="34565" y="33590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738" name="Google Shape;1738;g13e375ad9aa_10_294"/>
          <p:cNvSpPr/>
          <p:nvPr/>
        </p:nvSpPr>
        <p:spPr>
          <a:xfrm>
            <a:off x="1467550" y="2833250"/>
            <a:ext cx="7902000" cy="356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g13e375ad9aa_10_294"/>
          <p:cNvSpPr txBox="1"/>
          <p:nvPr/>
        </p:nvSpPr>
        <p:spPr>
          <a:xfrm>
            <a:off x="1467540" y="25446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740" name="Google Shape;1740;g13e375ad9aa_10_294"/>
          <p:cNvSpPr txBox="1"/>
          <p:nvPr/>
        </p:nvSpPr>
        <p:spPr>
          <a:xfrm>
            <a:off x="2030240" y="29681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1741" name="Google Shape;1741;g13e375ad9aa_10_294"/>
          <p:cNvSpPr/>
          <p:nvPr/>
        </p:nvSpPr>
        <p:spPr>
          <a:xfrm>
            <a:off x="-110550" y="2719725"/>
            <a:ext cx="1497900" cy="148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g13e375ad9aa_10_294"/>
          <p:cNvSpPr/>
          <p:nvPr/>
        </p:nvSpPr>
        <p:spPr>
          <a:xfrm>
            <a:off x="1491200" y="3204350"/>
            <a:ext cx="1497900" cy="292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g13e375ad9aa_10_294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744" name="Google Shape;1744;g13e375ad9aa_10_294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회원관리 - 관리</a:t>
            </a:r>
            <a:r>
              <a:rPr b="1" lang="en-US" sz="1700"/>
              <a:t>자 리스트</a:t>
            </a:r>
            <a:r>
              <a:rPr b="1" lang="en-US" sz="1700"/>
              <a:t>(관리자)</a:t>
            </a:r>
            <a:endParaRPr b="1" sz="1700"/>
          </a:p>
        </p:txBody>
      </p:sp>
      <p:sp>
        <p:nvSpPr>
          <p:cNvPr id="1745" name="Google Shape;1745;g13e375ad9aa_10_294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0" name="Google Shape;1750;g13e375ad9aa_10_318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1" name="Google Shape;1751;g13e375ad9aa_10_318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2" name="Google Shape;1752;g13e375ad9aa_10_318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g13e375ad9aa_10_318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4" name="Google Shape;1754;g13e375ad9aa_10_318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g13e375ad9aa_10_318"/>
          <p:cNvSpPr txBox="1"/>
          <p:nvPr/>
        </p:nvSpPr>
        <p:spPr>
          <a:xfrm>
            <a:off x="9604569" y="961500"/>
            <a:ext cx="257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선택한 관리자의 상세 정보가 조회된다. 수정은 불가하다.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목록 버튼을 누르면 관리자 리스트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삭제 버튼을 누르면 관리자를 삭제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6" name="Google Shape;1756;g13e375ad9aa_10_318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57" name="Google Shape;1757;g13e375ad9aa_10_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5" y="1332446"/>
            <a:ext cx="9299769" cy="480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758" name="Google Shape;1758;g13e375ad9aa_10_318"/>
          <p:cNvSpPr/>
          <p:nvPr/>
        </p:nvSpPr>
        <p:spPr>
          <a:xfrm>
            <a:off x="207600" y="1943725"/>
            <a:ext cx="9127200" cy="342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g13e375ad9aa_10_318"/>
          <p:cNvSpPr txBox="1"/>
          <p:nvPr/>
        </p:nvSpPr>
        <p:spPr>
          <a:xfrm>
            <a:off x="2436803" y="16159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760" name="Google Shape;1760;g13e375ad9aa_10_318"/>
          <p:cNvSpPr txBox="1"/>
          <p:nvPr/>
        </p:nvSpPr>
        <p:spPr>
          <a:xfrm>
            <a:off x="207603" y="53988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761" name="Google Shape;1761;g13e375ad9aa_10_318"/>
          <p:cNvSpPr/>
          <p:nvPr/>
        </p:nvSpPr>
        <p:spPr>
          <a:xfrm>
            <a:off x="152388" y="5688850"/>
            <a:ext cx="531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g13e375ad9aa_10_318"/>
          <p:cNvSpPr/>
          <p:nvPr/>
        </p:nvSpPr>
        <p:spPr>
          <a:xfrm>
            <a:off x="706500" y="5688850"/>
            <a:ext cx="531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g13e375ad9aa_10_318"/>
          <p:cNvSpPr txBox="1"/>
          <p:nvPr/>
        </p:nvSpPr>
        <p:spPr>
          <a:xfrm>
            <a:off x="1260603" y="56888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764" name="Google Shape;1764;g13e375ad9aa_10_318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765" name="Google Shape;1765;g13e375ad9aa_10_318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회원관리 - 관리자 상세조회 (관리자)</a:t>
            </a:r>
            <a:endParaRPr b="1" sz="1700"/>
          </a:p>
        </p:txBody>
      </p:sp>
      <p:sp>
        <p:nvSpPr>
          <p:cNvPr id="1766" name="Google Shape;1766;g13e375ad9aa_10_318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1" name="Google Shape;1771;g13e375ad9aa_10_451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2" name="Google Shape;1772;g13e375ad9aa_10_451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3" name="Google Shape;1773;g13e375ad9aa_10_451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Google Shape;1774;g13e375ad9aa_10_451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5" name="Google Shape;1775;g13e375ad9aa_10_451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g13e375ad9aa_10_451"/>
          <p:cNvSpPr/>
          <p:nvPr/>
        </p:nvSpPr>
        <p:spPr>
          <a:xfrm>
            <a:off x="-1016381" y="22962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g13e375ad9aa_10_451"/>
          <p:cNvSpPr/>
          <p:nvPr/>
        </p:nvSpPr>
        <p:spPr>
          <a:xfrm>
            <a:off x="-836006" y="27197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g13e375ad9aa_10_451"/>
          <p:cNvSpPr txBox="1"/>
          <p:nvPr/>
        </p:nvSpPr>
        <p:spPr>
          <a:xfrm>
            <a:off x="-952762" y="32596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79" name="Google Shape;1779;g13e375ad9aa_10_451"/>
          <p:cNvSpPr txBox="1"/>
          <p:nvPr/>
        </p:nvSpPr>
        <p:spPr>
          <a:xfrm>
            <a:off x="-754462" y="35666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80" name="Google Shape;1780;g13e375ad9aa_10_451"/>
          <p:cNvSpPr txBox="1"/>
          <p:nvPr/>
        </p:nvSpPr>
        <p:spPr>
          <a:xfrm>
            <a:off x="-836750" y="407186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81" name="Google Shape;1781;g13e375ad9aa_10_451"/>
          <p:cNvSpPr txBox="1"/>
          <p:nvPr/>
        </p:nvSpPr>
        <p:spPr>
          <a:xfrm>
            <a:off x="-754450" y="46264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82" name="Google Shape;1782;g13e375ad9aa_10_451"/>
          <p:cNvSpPr txBox="1"/>
          <p:nvPr/>
        </p:nvSpPr>
        <p:spPr>
          <a:xfrm>
            <a:off x="-836750" y="50317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83" name="Google Shape;1783;g13e375ad9aa_10_451"/>
          <p:cNvSpPr txBox="1"/>
          <p:nvPr/>
        </p:nvSpPr>
        <p:spPr>
          <a:xfrm>
            <a:off x="-895375" y="5437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84" name="Google Shape;1784;g13e375ad9aa_10_451"/>
          <p:cNvSpPr txBox="1"/>
          <p:nvPr/>
        </p:nvSpPr>
        <p:spPr>
          <a:xfrm>
            <a:off x="-642850" y="58423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⑫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85" name="Google Shape;1785;g13e375ad9aa_10_451"/>
          <p:cNvSpPr txBox="1"/>
          <p:nvPr/>
        </p:nvSpPr>
        <p:spPr>
          <a:xfrm>
            <a:off x="-754462" y="1277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786" name="Google Shape;1786;g13e375ad9aa_10_451"/>
          <p:cNvSpPr/>
          <p:nvPr/>
        </p:nvSpPr>
        <p:spPr>
          <a:xfrm>
            <a:off x="-754440" y="200252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g13e375ad9aa_10_451"/>
          <p:cNvSpPr/>
          <p:nvPr/>
        </p:nvSpPr>
        <p:spPr>
          <a:xfrm>
            <a:off x="-642853" y="17087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g13e375ad9aa_10_451"/>
          <p:cNvSpPr txBox="1"/>
          <p:nvPr/>
        </p:nvSpPr>
        <p:spPr>
          <a:xfrm>
            <a:off x="9604569" y="961500"/>
            <a:ext cx="2571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공지사항 버튼을 누르면 현재 보이는 화면으로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공지사항을 등록 할 수있는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전체 공지사항에 대한 번호, 제목, 작성자, 조회수, 작성일, 수정일이  조회된다.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제목을 누르면 공지사항에 대한 상세 내용을 볼 수있는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다음 페이지로 이동할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9" name="Google Shape;1789;g13e375ad9aa_10_451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90" name="Google Shape;1790;g13e375ad9aa_10_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0" y="1286700"/>
            <a:ext cx="9507723" cy="44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1" name="Google Shape;1791;g13e375ad9aa_10_451"/>
          <p:cNvSpPr/>
          <p:nvPr/>
        </p:nvSpPr>
        <p:spPr>
          <a:xfrm>
            <a:off x="95050" y="2544650"/>
            <a:ext cx="1185900" cy="36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g13e375ad9aa_10_451"/>
          <p:cNvSpPr/>
          <p:nvPr/>
        </p:nvSpPr>
        <p:spPr>
          <a:xfrm>
            <a:off x="8370600" y="2206225"/>
            <a:ext cx="1185900" cy="36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g13e375ad9aa_10_451"/>
          <p:cNvSpPr/>
          <p:nvPr/>
        </p:nvSpPr>
        <p:spPr>
          <a:xfrm>
            <a:off x="1491200" y="2660775"/>
            <a:ext cx="7974900" cy="270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g13e375ad9aa_10_451"/>
          <p:cNvSpPr/>
          <p:nvPr/>
        </p:nvSpPr>
        <p:spPr>
          <a:xfrm>
            <a:off x="1903600" y="2874725"/>
            <a:ext cx="2471700" cy="242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g13e375ad9aa_10_451"/>
          <p:cNvSpPr/>
          <p:nvPr/>
        </p:nvSpPr>
        <p:spPr>
          <a:xfrm>
            <a:off x="1491200" y="5437025"/>
            <a:ext cx="723000" cy="29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g13e375ad9aa_10_451"/>
          <p:cNvSpPr txBox="1"/>
          <p:nvPr/>
        </p:nvSpPr>
        <p:spPr>
          <a:xfrm>
            <a:off x="802440" y="22062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797" name="Google Shape;1797;g13e375ad9aa_10_451"/>
          <p:cNvSpPr txBox="1"/>
          <p:nvPr/>
        </p:nvSpPr>
        <p:spPr>
          <a:xfrm>
            <a:off x="8524365" y="18675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798" name="Google Shape;1798;g13e375ad9aa_10_451"/>
          <p:cNvSpPr txBox="1"/>
          <p:nvPr/>
        </p:nvSpPr>
        <p:spPr>
          <a:xfrm>
            <a:off x="1491190" y="22962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799" name="Google Shape;1799;g13e375ad9aa_10_451"/>
          <p:cNvSpPr txBox="1"/>
          <p:nvPr/>
        </p:nvSpPr>
        <p:spPr>
          <a:xfrm>
            <a:off x="3894015" y="36810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1800" name="Google Shape;1800;g13e375ad9aa_10_451"/>
          <p:cNvSpPr txBox="1"/>
          <p:nvPr/>
        </p:nvSpPr>
        <p:spPr>
          <a:xfrm>
            <a:off x="2214190" y="5437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1801" name="Google Shape;1801;g13e375ad9aa_10_451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802" name="Google Shape;1802;g13e375ad9aa_10_451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공지사항</a:t>
            </a:r>
            <a:r>
              <a:rPr b="1" lang="en-US" sz="1700"/>
              <a:t>(관리자)</a:t>
            </a:r>
            <a:endParaRPr b="1" sz="1700"/>
          </a:p>
        </p:txBody>
      </p:sp>
      <p:sp>
        <p:nvSpPr>
          <p:cNvPr id="1803" name="Google Shape;1803;g13e375ad9aa_10_451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e375ad9aa_11_42"/>
          <p:cNvSpPr/>
          <p:nvPr/>
        </p:nvSpPr>
        <p:spPr>
          <a:xfrm>
            <a:off x="6545350" y="1068600"/>
            <a:ext cx="3162300" cy="316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9" name="Google Shape;209;g13e375ad9aa_11_42"/>
          <p:cNvSpPr/>
          <p:nvPr/>
        </p:nvSpPr>
        <p:spPr>
          <a:xfrm>
            <a:off x="1172200" y="1068600"/>
            <a:ext cx="3162300" cy="316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10" name="Google Shape;210;g13e375ad9aa_11_42"/>
          <p:cNvGraphicFramePr/>
          <p:nvPr/>
        </p:nvGraphicFramePr>
        <p:xfrm>
          <a:off x="23762125" y="251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{1EF7C646-F0E4-411C-BE94-7C9385931252}</a:tableStyleId>
              </a:tblPr>
              <a:tblGrid>
                <a:gridCol w="382850"/>
                <a:gridCol w="382850"/>
                <a:gridCol w="504350"/>
                <a:gridCol w="3270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705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구분</a:t>
                      </a:r>
                      <a:endParaRPr b="1" sz="11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추진항목</a:t>
                      </a:r>
                      <a:endParaRPr b="1" sz="11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3" hMerge="1"/>
                <a:tc gridSpan="30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추진일정</a:t>
                      </a:r>
                      <a:endParaRPr b="1"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41075">
                <a:tc vMerge="1"/>
                <a:tc gridSpan="2" vMerge="1"/>
                <a:tc hMerge="1" v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1주차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2주차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3주차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4주차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5주차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6주차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28325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6/20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/22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23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/24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30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13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26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53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계획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기능 요구사항 도출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제안서 작성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자료 조사 및 요구사항 정리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분석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프로그램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데이터베이스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3.4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서버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3.5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페이지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서버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프로그램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데이터베이스 구축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4.4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페이지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테스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단위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유저빌리티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통합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종료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완료 보고서 작성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11" name="Google Shape;211;g13e375ad9aa_1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240" y="1713647"/>
            <a:ext cx="1872230" cy="18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3e375ad9aa_11_42"/>
          <p:cNvSpPr txBox="1"/>
          <p:nvPr/>
        </p:nvSpPr>
        <p:spPr>
          <a:xfrm>
            <a:off x="1093138" y="4230900"/>
            <a:ext cx="3320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1977년</a:t>
            </a:r>
            <a:r>
              <a:rPr b="1" lang="en-US" sz="1500">
                <a:solidFill>
                  <a:srgbClr val="373A3C"/>
                </a:solidFill>
              </a:rPr>
              <a:t> 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래리 엘리슨</a:t>
            </a:r>
            <a:r>
              <a:rPr b="1" lang="en-US" sz="1500">
                <a:solidFill>
                  <a:srgbClr val="373A3C"/>
                </a:solidFill>
              </a:rPr>
              <a:t>이 설립한 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미국</a:t>
            </a:r>
            <a:r>
              <a:rPr b="1" lang="en-US" sz="1500">
                <a:solidFill>
                  <a:srgbClr val="373A3C"/>
                </a:solidFill>
              </a:rPr>
              <a:t>의 대표적인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73A3C"/>
                </a:solidFill>
              </a:rPr>
              <a:t>소프트웨어 회사</a:t>
            </a:r>
            <a:r>
              <a:rPr b="1" lang="en-US" sz="1500">
                <a:solidFill>
                  <a:srgbClr val="808080"/>
                </a:solidFill>
              </a:rPr>
              <a:t>이자 IT 소송 전문 법무법인</a:t>
            </a:r>
            <a:r>
              <a:rPr b="1" lang="en-US" sz="1500">
                <a:solidFill>
                  <a:srgbClr val="373A3C"/>
                </a:solidFill>
              </a:rPr>
              <a:t> 및 그 회사에서 만드는 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RDBM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오라클 데이터베이스</a:t>
            </a:r>
            <a:r>
              <a:rPr b="1" lang="en-US" sz="1500">
                <a:solidFill>
                  <a:srgbClr val="373A3C"/>
                </a:solidFill>
              </a:rPr>
              <a:t>의 약칭. DBA를 꿈꾸고 있다면 가장 기본적으로 다룰 줄 알아야 하며 웹 서버를 공부할 때도 은근 자주 보게 될 이름이다. 국내 중견~대기업 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ERP</a:t>
            </a:r>
            <a:r>
              <a:rPr b="1" lang="en-US" sz="1500">
                <a:solidFill>
                  <a:srgbClr val="373A3C"/>
                </a:solidFill>
              </a:rPr>
              <a:t>의 양대산맥</a:t>
            </a:r>
            <a:r>
              <a:rPr b="1" lang="en-US" sz="1500">
                <a:solidFill>
                  <a:srgbClr val="373A3C"/>
                </a:solidFill>
              </a:rPr>
              <a:t> 본</a:t>
            </a:r>
            <a:r>
              <a:rPr b="1" lang="en-US" sz="1500">
                <a:solidFill>
                  <a:srgbClr val="373A3C"/>
                </a:solidFill>
              </a:rPr>
              <a:t>사는 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캘리포니아</a:t>
            </a:r>
            <a:r>
              <a:rPr b="1" lang="en-US" sz="1500">
                <a:solidFill>
                  <a:srgbClr val="373A3C"/>
                </a:solidFill>
              </a:rPr>
              <a:t> </a:t>
            </a:r>
            <a:r>
              <a:rPr b="1" lang="en-US" sz="1500">
                <a:solidFill>
                  <a:srgbClr val="0275D8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실리콘밸리</a:t>
            </a:r>
            <a:r>
              <a:rPr b="1" lang="en-US" sz="1500">
                <a:solidFill>
                  <a:srgbClr val="373A3C"/>
                </a:solidFill>
              </a:rPr>
              <a:t> 레드우드시티에 있다.</a:t>
            </a:r>
            <a:endParaRPr b="1" sz="1800"/>
          </a:p>
        </p:txBody>
      </p:sp>
      <p:pic>
        <p:nvPicPr>
          <p:cNvPr id="213" name="Google Shape;213;g13e375ad9aa_11_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10050" y="1633288"/>
            <a:ext cx="2032900" cy="20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3e375ad9aa_11_42"/>
          <p:cNvSpPr txBox="1"/>
          <p:nvPr/>
        </p:nvSpPr>
        <p:spPr>
          <a:xfrm>
            <a:off x="6626500" y="4623800"/>
            <a:ext cx="3000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4D5156"/>
                </a:solidFill>
              </a:rPr>
              <a:t>Oracle SQL Developer는 Oracle 데이터베이스에서 SQL로 작업하기위한 통합 개발 환경입니다. Oracle Corporation은이 제품을 무료로 제공합니다. Java Development Kit을 사용합니다.</a:t>
            </a:r>
            <a:endParaRPr b="1" sz="1900"/>
          </a:p>
        </p:txBody>
      </p:sp>
      <p:cxnSp>
        <p:nvCxnSpPr>
          <p:cNvPr id="215" name="Google Shape;215;g13e375ad9aa_11_4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g13e375ad9aa_11_4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g13e375ad9aa_11_42"/>
          <p:cNvSpPr txBox="1"/>
          <p:nvPr/>
        </p:nvSpPr>
        <p:spPr>
          <a:xfrm>
            <a:off x="583698" y="345600"/>
            <a:ext cx="10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4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Google Shape;218;g13e375ad9aa_11_42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데이터 베이스</a:t>
            </a:r>
            <a:endParaRPr b="1" sz="1700"/>
          </a:p>
        </p:txBody>
      </p:sp>
      <p:sp>
        <p:nvSpPr>
          <p:cNvPr id="219" name="Google Shape;219;g13e375ad9aa_11_42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기반기술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8" name="Google Shape;1808;g13e375ad9aa_10_483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9" name="Google Shape;1809;g13e375ad9aa_10_483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0" name="Google Shape;1810;g13e375ad9aa_10_483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1" name="Google Shape;1811;g13e375ad9aa_10_483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2" name="Google Shape;1812;g13e375ad9aa_10_483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g13e375ad9aa_10_483"/>
          <p:cNvSpPr txBox="1"/>
          <p:nvPr/>
        </p:nvSpPr>
        <p:spPr>
          <a:xfrm>
            <a:off x="9604569" y="961500"/>
            <a:ext cx="257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빈칸에 원하는 내용을 입력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등록 버튼을 누르면 입력한 내용이 저장되고, 관리자 공지사항 목록으로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취소를 누르면 입력한 내용들이 전부 없어지고, 처음처럼 초기화된다.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14" name="Google Shape;1814;g13e375ad9aa_10_483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15" name="Google Shape;1815;g13e375ad9aa_10_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88" y="1634875"/>
            <a:ext cx="8866314" cy="42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g13e375ad9aa_10_483"/>
          <p:cNvSpPr/>
          <p:nvPr/>
        </p:nvSpPr>
        <p:spPr>
          <a:xfrm>
            <a:off x="521200" y="2373150"/>
            <a:ext cx="8716800" cy="265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g13e375ad9aa_10_483"/>
          <p:cNvSpPr txBox="1"/>
          <p:nvPr/>
        </p:nvSpPr>
        <p:spPr>
          <a:xfrm>
            <a:off x="2153440" y="20025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818" name="Google Shape;1818;g13e375ad9aa_10_483"/>
          <p:cNvSpPr txBox="1"/>
          <p:nvPr/>
        </p:nvSpPr>
        <p:spPr>
          <a:xfrm>
            <a:off x="152390" y="50983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819" name="Google Shape;1819;g13e375ad9aa_10_483"/>
          <p:cNvSpPr/>
          <p:nvPr/>
        </p:nvSpPr>
        <p:spPr>
          <a:xfrm>
            <a:off x="433000" y="5098325"/>
            <a:ext cx="5301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g13e375ad9aa_10_483"/>
          <p:cNvSpPr/>
          <p:nvPr/>
        </p:nvSpPr>
        <p:spPr>
          <a:xfrm>
            <a:off x="963100" y="5098325"/>
            <a:ext cx="5661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g13e375ad9aa_10_483"/>
          <p:cNvSpPr txBox="1"/>
          <p:nvPr/>
        </p:nvSpPr>
        <p:spPr>
          <a:xfrm>
            <a:off x="1491190" y="50983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822" name="Google Shape;1822;g13e375ad9aa_10_483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823" name="Google Shape;1823;g13e375ad9aa_10_483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공지사항 - 등</a:t>
            </a:r>
            <a:r>
              <a:rPr b="1" lang="en-US" sz="1700"/>
              <a:t>록 </a:t>
            </a:r>
            <a:r>
              <a:rPr b="1" lang="en-US" sz="1700"/>
              <a:t>(관리자)</a:t>
            </a:r>
            <a:endParaRPr b="1" sz="1700"/>
          </a:p>
        </p:txBody>
      </p:sp>
      <p:sp>
        <p:nvSpPr>
          <p:cNvPr id="1824" name="Google Shape;1824;g13e375ad9aa_10_483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9" name="Google Shape;1829;g13e375ad9aa_10_55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0" name="Google Shape;1830;g13e375ad9aa_10_55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1" name="Google Shape;1831;g13e375ad9aa_10_556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2" name="Google Shape;1832;g13e375ad9aa_10_556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3" name="Google Shape;1833;g13e375ad9aa_10_556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g13e375ad9aa_10_556"/>
          <p:cNvSpPr txBox="1"/>
          <p:nvPr/>
        </p:nvSpPr>
        <p:spPr>
          <a:xfrm>
            <a:off x="9604569" y="961500"/>
            <a:ext cx="257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선택한 공지사항에 대한 게시글 내용을 조회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수정 버튼을 누르면 공지사항 상세 내용을 수정 할 수있는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목록을 버튼을 누르면 공지사항 목록 조회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35" name="Google Shape;1835;g13e375ad9aa_10_556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36" name="Google Shape;1836;g13e375ad9aa_10_5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00" y="1157625"/>
            <a:ext cx="8745326" cy="54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g13e375ad9aa_10_556"/>
          <p:cNvSpPr/>
          <p:nvPr/>
        </p:nvSpPr>
        <p:spPr>
          <a:xfrm>
            <a:off x="665600" y="1957175"/>
            <a:ext cx="8572500" cy="381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g13e375ad9aa_10_556"/>
          <p:cNvSpPr txBox="1"/>
          <p:nvPr/>
        </p:nvSpPr>
        <p:spPr>
          <a:xfrm>
            <a:off x="2671940" y="15462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839" name="Google Shape;1839;g13e375ad9aa_10_556"/>
          <p:cNvSpPr txBox="1"/>
          <p:nvPr/>
        </p:nvSpPr>
        <p:spPr>
          <a:xfrm>
            <a:off x="273790" y="58933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840" name="Google Shape;1840;g13e375ad9aa_10_556"/>
          <p:cNvSpPr/>
          <p:nvPr/>
        </p:nvSpPr>
        <p:spPr>
          <a:xfrm>
            <a:off x="604950" y="5893350"/>
            <a:ext cx="5301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g13e375ad9aa_10_556"/>
          <p:cNvSpPr/>
          <p:nvPr/>
        </p:nvSpPr>
        <p:spPr>
          <a:xfrm>
            <a:off x="1135050" y="5893350"/>
            <a:ext cx="5661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g13e375ad9aa_10_556"/>
          <p:cNvSpPr txBox="1"/>
          <p:nvPr/>
        </p:nvSpPr>
        <p:spPr>
          <a:xfrm>
            <a:off x="1701140" y="59279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843" name="Google Shape;1843;g13e375ad9aa_10_556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844" name="Google Shape;1844;g13e375ad9aa_10_556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공지사항 - 상세조회(관리자)</a:t>
            </a:r>
            <a:endParaRPr b="1" sz="1700"/>
          </a:p>
        </p:txBody>
      </p:sp>
      <p:sp>
        <p:nvSpPr>
          <p:cNvPr id="1845" name="Google Shape;1845;g13e375ad9aa_10_556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0" name="Google Shape;1850;g13e375ad9aa_13_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1" name="Google Shape;1851;g13e375ad9aa_13_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2" name="Google Shape;1852;g13e375ad9aa_13_6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g13e375ad9aa_13_6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4" name="Google Shape;1854;g13e375ad9aa_13_6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g13e375ad9aa_13_6"/>
          <p:cNvSpPr txBox="1"/>
          <p:nvPr/>
        </p:nvSpPr>
        <p:spPr>
          <a:xfrm>
            <a:off x="9604569" y="961500"/>
            <a:ext cx="257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선택한 공지사항 게시글에 대한 내용을 조회 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제목과 내용은 수정가능하다. 그 외에 항목들은 수정이 불가능 하다.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수정 버튼을 누르면 수정된 내용들이 저장된다.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삭제 버튼을 누르면 게시물이 삭제 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목록 버튼을 누르면 관리자 학원 공지사항 게시글 목록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6" name="Google Shape;1856;g13e375ad9aa_13_6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57" name="Google Shape;1857;g13e375ad9aa_1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50" y="1129799"/>
            <a:ext cx="8021175" cy="55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Google Shape;1858;g13e375ad9aa_13_6"/>
          <p:cNvSpPr/>
          <p:nvPr/>
        </p:nvSpPr>
        <p:spPr>
          <a:xfrm>
            <a:off x="521200" y="1708775"/>
            <a:ext cx="8716800" cy="43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g13e375ad9aa_13_6"/>
          <p:cNvSpPr txBox="1"/>
          <p:nvPr/>
        </p:nvSpPr>
        <p:spPr>
          <a:xfrm>
            <a:off x="3660540" y="13462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860" name="Google Shape;1860;g13e375ad9aa_13_6"/>
          <p:cNvSpPr txBox="1"/>
          <p:nvPr/>
        </p:nvSpPr>
        <p:spPr>
          <a:xfrm>
            <a:off x="2212540" y="24574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861" name="Google Shape;1861;g13e375ad9aa_13_6"/>
          <p:cNvSpPr/>
          <p:nvPr/>
        </p:nvSpPr>
        <p:spPr>
          <a:xfrm>
            <a:off x="854700" y="2381025"/>
            <a:ext cx="7768200" cy="175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g13e375ad9aa_13_6"/>
          <p:cNvSpPr txBox="1"/>
          <p:nvPr/>
        </p:nvSpPr>
        <p:spPr>
          <a:xfrm>
            <a:off x="965690" y="64049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863" name="Google Shape;1863;g13e375ad9aa_13_6"/>
          <p:cNvSpPr/>
          <p:nvPr/>
        </p:nvSpPr>
        <p:spPr>
          <a:xfrm>
            <a:off x="854700" y="6103175"/>
            <a:ext cx="531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g13e375ad9aa_13_6"/>
          <p:cNvSpPr/>
          <p:nvPr/>
        </p:nvSpPr>
        <p:spPr>
          <a:xfrm>
            <a:off x="1386600" y="6103175"/>
            <a:ext cx="4473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g13e375ad9aa_13_6"/>
          <p:cNvSpPr/>
          <p:nvPr/>
        </p:nvSpPr>
        <p:spPr>
          <a:xfrm>
            <a:off x="1863925" y="6103175"/>
            <a:ext cx="531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g13e375ad9aa_13_6"/>
          <p:cNvSpPr txBox="1"/>
          <p:nvPr/>
        </p:nvSpPr>
        <p:spPr>
          <a:xfrm>
            <a:off x="1470303" y="64049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1867" name="Google Shape;1867;g13e375ad9aa_13_6"/>
          <p:cNvSpPr txBox="1"/>
          <p:nvPr/>
        </p:nvSpPr>
        <p:spPr>
          <a:xfrm>
            <a:off x="1944890" y="64049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1868" name="Google Shape;1868;g13e375ad9aa_13_6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869" name="Google Shape;1869;g13e375ad9aa_13_6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공지사항 - 수정(관리자)</a:t>
            </a:r>
            <a:endParaRPr b="1" sz="1700"/>
          </a:p>
        </p:txBody>
      </p:sp>
      <p:sp>
        <p:nvSpPr>
          <p:cNvPr id="1870" name="Google Shape;1870;g13e375ad9aa_13_6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5" name="Google Shape;1875;g13e375ad9aa_10_508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6" name="Google Shape;1876;g13e375ad9aa_10_508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7" name="Google Shape;1877;g13e375ad9aa_10_508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g13e375ad9aa_10_508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9" name="Google Shape;1879;g13e375ad9aa_10_508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g13e375ad9aa_10_508"/>
          <p:cNvSpPr txBox="1"/>
          <p:nvPr/>
        </p:nvSpPr>
        <p:spPr>
          <a:xfrm>
            <a:off x="9604569" y="961500"/>
            <a:ext cx="257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온라인 상담</a:t>
            </a: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 버튼을 누르면 현재 보이는 화면으로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회원이 작성한 온라인 상담 번호, 과정명, 제목, 작성자, 작성일에 대한 내용이 조회된다.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제목을 누르면 온라인 상담에 대한 상세 내용을 볼 수있는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다음 페이지로 이동할 수있다.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81" name="Google Shape;1881;g13e375ad9aa_10_508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82" name="Google Shape;1882;g13e375ad9aa_10_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8" y="1558425"/>
            <a:ext cx="9251626" cy="44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3e375ad9aa_10_508"/>
          <p:cNvSpPr/>
          <p:nvPr/>
        </p:nvSpPr>
        <p:spPr>
          <a:xfrm>
            <a:off x="277038" y="3156050"/>
            <a:ext cx="1185900" cy="36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g13e375ad9aa_10_508"/>
          <p:cNvSpPr/>
          <p:nvPr/>
        </p:nvSpPr>
        <p:spPr>
          <a:xfrm>
            <a:off x="1998125" y="2210575"/>
            <a:ext cx="7656000" cy="334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g13e375ad9aa_10_508"/>
          <p:cNvSpPr/>
          <p:nvPr/>
        </p:nvSpPr>
        <p:spPr>
          <a:xfrm>
            <a:off x="3343725" y="2586825"/>
            <a:ext cx="2471700" cy="287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g13e375ad9aa_10_508"/>
          <p:cNvSpPr/>
          <p:nvPr/>
        </p:nvSpPr>
        <p:spPr>
          <a:xfrm>
            <a:off x="1818450" y="5616975"/>
            <a:ext cx="2440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g13e375ad9aa_10_508"/>
          <p:cNvSpPr txBox="1"/>
          <p:nvPr/>
        </p:nvSpPr>
        <p:spPr>
          <a:xfrm>
            <a:off x="976665" y="28173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88" name="Google Shape;1888;g13e375ad9aa_10_508"/>
          <p:cNvSpPr txBox="1"/>
          <p:nvPr/>
        </p:nvSpPr>
        <p:spPr>
          <a:xfrm>
            <a:off x="1722390" y="22510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889" name="Google Shape;1889;g13e375ad9aa_10_508"/>
          <p:cNvSpPr txBox="1"/>
          <p:nvPr/>
        </p:nvSpPr>
        <p:spPr>
          <a:xfrm>
            <a:off x="5429240" y="3227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1890" name="Google Shape;1890;g13e375ad9aa_10_508"/>
          <p:cNvSpPr txBox="1"/>
          <p:nvPr/>
        </p:nvSpPr>
        <p:spPr>
          <a:xfrm>
            <a:off x="4304765" y="56477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1891" name="Google Shape;1891;g13e375ad9aa_10_508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892" name="Google Shape;1892;g13e375ad9aa_10_508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온라인 상담 </a:t>
            </a:r>
            <a:r>
              <a:rPr b="1" lang="en-US" sz="1700"/>
              <a:t>(관리자)</a:t>
            </a:r>
            <a:endParaRPr b="1" sz="1700"/>
          </a:p>
        </p:txBody>
      </p:sp>
      <p:sp>
        <p:nvSpPr>
          <p:cNvPr id="1893" name="Google Shape;1893;g13e375ad9aa_10_508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8" name="Google Shape;1898;g13e375ad9aa_10_532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9" name="Google Shape;1899;g13e375ad9aa_10_532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0" name="Google Shape;1900;g13e375ad9aa_10_532"/>
          <p:cNvCxnSpPr/>
          <p:nvPr/>
        </p:nvCxnSpPr>
        <p:spPr>
          <a:xfrm>
            <a:off x="9603675" y="211200"/>
            <a:ext cx="0" cy="6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1" name="Google Shape;1901;g13e375ad9aa_10_532"/>
          <p:cNvCxnSpPr/>
          <p:nvPr/>
        </p:nvCxnSpPr>
        <p:spPr>
          <a:xfrm>
            <a:off x="9616100" y="931800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2" name="Google Shape;1902;g13e375ad9aa_10_532"/>
          <p:cNvSpPr/>
          <p:nvPr/>
        </p:nvSpPr>
        <p:spPr>
          <a:xfrm>
            <a:off x="6965335" y="115763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g13e375ad9aa_10_532"/>
          <p:cNvSpPr txBox="1"/>
          <p:nvPr/>
        </p:nvSpPr>
        <p:spPr>
          <a:xfrm>
            <a:off x="9604569" y="961500"/>
            <a:ext cx="2571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회원이 작성한 온라인 상담에 대한 상세 내용을 조회 할 수있다. 수정은 할 수없다.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 SemiBold"/>
              <a:buAutoNum type="arabicParenR"/>
            </a:pPr>
            <a:r>
              <a:rPr lang="en-US" sz="1000">
                <a:latin typeface="Montserrat SemiBold"/>
                <a:ea typeface="Montserrat SemiBold"/>
                <a:cs typeface="Montserrat SemiBold"/>
                <a:sym typeface="Montserrat SemiBold"/>
              </a:rPr>
              <a:t>목록을 누르면 온라인 상담 관리 페이지로 이동한다.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4" name="Google Shape;1904;g13e375ad9aa_10_532"/>
          <p:cNvSpPr txBox="1"/>
          <p:nvPr/>
        </p:nvSpPr>
        <p:spPr>
          <a:xfrm>
            <a:off x="10112743" y="3759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Description</a:t>
            </a:r>
            <a:endParaRPr sz="20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05" name="Google Shape;1905;g13e375ad9aa_10_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88" y="1467184"/>
            <a:ext cx="8772696" cy="514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3e375ad9aa_10_532"/>
          <p:cNvSpPr/>
          <p:nvPr/>
        </p:nvSpPr>
        <p:spPr>
          <a:xfrm>
            <a:off x="743725" y="1957175"/>
            <a:ext cx="7975800" cy="380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g13e375ad9aa_10_532"/>
          <p:cNvSpPr txBox="1"/>
          <p:nvPr/>
        </p:nvSpPr>
        <p:spPr>
          <a:xfrm>
            <a:off x="2969240" y="16636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908" name="Google Shape;1908;g13e375ad9aa_10_532"/>
          <p:cNvSpPr txBox="1"/>
          <p:nvPr/>
        </p:nvSpPr>
        <p:spPr>
          <a:xfrm>
            <a:off x="461590" y="58423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909" name="Google Shape;1909;g13e375ad9aa_10_532"/>
          <p:cNvSpPr/>
          <p:nvPr/>
        </p:nvSpPr>
        <p:spPr>
          <a:xfrm>
            <a:off x="771500" y="5842325"/>
            <a:ext cx="82869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g13e375ad9aa_10_532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화면 구현</a:t>
            </a:r>
            <a:endParaRPr/>
          </a:p>
        </p:txBody>
      </p:sp>
      <p:sp>
        <p:nvSpPr>
          <p:cNvPr id="1911" name="Google Shape;1911;g13e375ad9aa_10_532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온라인상담 - 상세조회</a:t>
            </a:r>
            <a:r>
              <a:rPr b="1" lang="en-US" sz="1700"/>
              <a:t>(관리자)</a:t>
            </a:r>
            <a:endParaRPr b="1" sz="1700"/>
          </a:p>
        </p:txBody>
      </p:sp>
      <p:sp>
        <p:nvSpPr>
          <p:cNvPr id="1912" name="Google Shape;1912;g13e375ad9aa_10_532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8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2E2"/>
        </a:solidFill>
      </p:bgPr>
    </p:bg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7" name="Google Shape;1917;g13ecc170bdf_2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8" name="Google Shape;1918;g13ecc170bdf_2_303"/>
          <p:cNvGrpSpPr/>
          <p:nvPr/>
        </p:nvGrpSpPr>
        <p:grpSpPr>
          <a:xfrm>
            <a:off x="993700" y="2670950"/>
            <a:ext cx="4179900" cy="1415925"/>
            <a:chOff x="901700" y="2721125"/>
            <a:chExt cx="4179900" cy="1415925"/>
          </a:xfrm>
        </p:grpSpPr>
        <p:sp>
          <p:nvSpPr>
            <p:cNvPr id="1919" name="Google Shape;1919;g13ecc170bdf_2_303"/>
            <p:cNvSpPr txBox="1"/>
            <p:nvPr/>
          </p:nvSpPr>
          <p:spPr>
            <a:xfrm>
              <a:off x="901700" y="2721125"/>
              <a:ext cx="2732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Part </a:t>
              </a:r>
              <a:r>
                <a:rPr lang="en-US" sz="44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9</a:t>
              </a:r>
              <a:endParaRPr sz="4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920" name="Google Shape;1920;g13ecc170bdf_2_303"/>
            <p:cNvSpPr txBox="1"/>
            <p:nvPr/>
          </p:nvSpPr>
          <p:spPr>
            <a:xfrm>
              <a:off x="901700" y="3490550"/>
              <a:ext cx="4179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프로젝트 구현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13ecc170bdf_2_310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</a:t>
            </a:r>
            <a:r>
              <a:rPr lang="en-US"/>
              <a:t>트 구현</a:t>
            </a:r>
            <a:endParaRPr/>
          </a:p>
        </p:txBody>
      </p:sp>
      <p:cxnSp>
        <p:nvCxnSpPr>
          <p:cNvPr id="1926" name="Google Shape;1926;g13ecc170bdf_2_310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7" name="Google Shape;1927;g13ecc170bdf_2_310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8" name="Google Shape;1928;g13ecc170bdf_2_310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My baties</a:t>
            </a:r>
            <a:endParaRPr b="1" sz="1700"/>
          </a:p>
        </p:txBody>
      </p:sp>
      <p:sp>
        <p:nvSpPr>
          <p:cNvPr id="1929" name="Google Shape;1929;g13ecc170bdf_2_310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9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30" name="Google Shape;1930;g13ecc170bdf_2_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600"/>
            <a:ext cx="11887201" cy="507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13ecc170bdf_2_319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구현</a:t>
            </a:r>
            <a:endParaRPr/>
          </a:p>
        </p:txBody>
      </p:sp>
      <p:cxnSp>
        <p:nvCxnSpPr>
          <p:cNvPr id="1936" name="Google Shape;1936;g13ecc170bdf_2_319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7" name="Google Shape;1937;g13ecc170bdf_2_319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8" name="Google Shape;1938;g13ecc170bdf_2_319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VO class</a:t>
            </a:r>
            <a:endParaRPr b="1" sz="1700"/>
          </a:p>
        </p:txBody>
      </p:sp>
      <p:sp>
        <p:nvSpPr>
          <p:cNvPr id="1939" name="Google Shape;1939;g13ecc170bdf_2_319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9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40" name="Google Shape;1940;g13ecc170bdf_2_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580" y="1119775"/>
            <a:ext cx="5284841" cy="573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3ecc170bdf_2_328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구현</a:t>
            </a:r>
            <a:endParaRPr/>
          </a:p>
        </p:txBody>
      </p:sp>
      <p:cxnSp>
        <p:nvCxnSpPr>
          <p:cNvPr id="1946" name="Google Shape;1946;g13ecc170bdf_2_328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7" name="Google Shape;1947;g13ecc170bdf_2_328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8" name="Google Shape;1948;g13ecc170bdf_2_328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Controller</a:t>
            </a:r>
            <a:endParaRPr b="1" sz="1700"/>
          </a:p>
        </p:txBody>
      </p:sp>
      <p:sp>
        <p:nvSpPr>
          <p:cNvPr id="1949" name="Google Shape;1949;g13ecc170bdf_2_328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9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50" name="Google Shape;1950;g13ecc170bdf_2_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175" y="1065200"/>
            <a:ext cx="6623098" cy="570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3ecc170bdf_2_337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구현</a:t>
            </a:r>
            <a:endParaRPr/>
          </a:p>
        </p:txBody>
      </p:sp>
      <p:cxnSp>
        <p:nvCxnSpPr>
          <p:cNvPr id="1956" name="Google Shape;1956;g13ecc170bdf_2_337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7" name="Google Shape;1957;g13ecc170bdf_2_337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8" name="Google Shape;1958;g13ecc170bdf_2_337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Service lmpl</a:t>
            </a:r>
            <a:endParaRPr b="1" sz="1700"/>
          </a:p>
        </p:txBody>
      </p:sp>
      <p:sp>
        <p:nvSpPr>
          <p:cNvPr id="1959" name="Google Shape;1959;g13ecc170bdf_2_337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9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60" name="Google Shape;1960;g13ecc170bdf_2_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25" y="965000"/>
            <a:ext cx="6623098" cy="5892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e375ad9aa_11_31"/>
          <p:cNvSpPr/>
          <p:nvPr/>
        </p:nvSpPr>
        <p:spPr>
          <a:xfrm>
            <a:off x="3558325" y="733600"/>
            <a:ext cx="4050600" cy="316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25" name="Google Shape;225;g13e375ad9aa_11_31"/>
          <p:cNvGraphicFramePr/>
          <p:nvPr/>
        </p:nvGraphicFramePr>
        <p:xfrm>
          <a:off x="23762125" y="251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{1EF7C646-F0E4-411C-BE94-7C9385931252}</a:tableStyleId>
              </a:tblPr>
              <a:tblGrid>
                <a:gridCol w="382850"/>
                <a:gridCol w="382850"/>
                <a:gridCol w="504350"/>
                <a:gridCol w="3270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705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구분</a:t>
                      </a:r>
                      <a:endParaRPr b="1" sz="11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추진항목</a:t>
                      </a:r>
                      <a:endParaRPr b="1" sz="11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3" hMerge="1"/>
                <a:tc gridSpan="30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추진일정</a:t>
                      </a:r>
                      <a:endParaRPr b="1"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41075">
                <a:tc vMerge="1"/>
                <a:tc gridSpan="2" vMerge="1"/>
                <a:tc hMerge="1" v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1주차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2주차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3주차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4주차</a:t>
                      </a:r>
                      <a:endParaRPr b="1" sz="11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5주차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6주차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28325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6/20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/22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23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/24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30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13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14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20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21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22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25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26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27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28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7/</a:t>
                      </a:r>
                      <a:endParaRPr b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29</a:t>
                      </a:r>
                      <a:endParaRPr b="1" sz="8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53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계획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기능 요구사항 도출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제안서 작성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자료 조사 및 요구사항 정리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sng"/>
                        <a:t> </a:t>
                      </a:r>
                      <a:endParaRPr sz="900" u="sng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분석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프로그램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데이터베이스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3.4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서버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3.5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페이지 설계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서버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프로그램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데이터베이스 구축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4.4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웹 페이지 개발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테스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단위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5.2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유저빌리티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5.3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통합 테스트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종료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6.1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프로젝트 완료 보고서 작성</a:t>
                      </a:r>
                      <a:endParaRPr sz="900"/>
                    </a:p>
                  </a:txBody>
                  <a:tcPr marT="12700" marB="127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2700" marB="12700" marR="0" marL="0" anchor="ctr">
                    <a:lnL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6" name="Google Shape;226;g13e375ad9aa_1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350" y="1755800"/>
            <a:ext cx="34069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3e375ad9aa_11_31"/>
          <p:cNvSpPr txBox="1"/>
          <p:nvPr/>
        </p:nvSpPr>
        <p:spPr>
          <a:xfrm>
            <a:off x="3583500" y="4121600"/>
            <a:ext cx="4050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4D5156"/>
                </a:solidFill>
              </a:rPr>
              <a:t>아파치 톰캣은 아파치 소프트웨어 재단에서 개발한 서블릿 컨테이너만 있는 웹 애플리케이션 서버이다. 톰캣은 웹 서버와 연동하여 실행할 수 있는 자바 환경을 제공하여 자바서버 페이지와 자바 서블릿이 실행할 수 있는 환경을 제공하고 있다.</a:t>
            </a:r>
            <a:endParaRPr b="1" sz="2100"/>
          </a:p>
        </p:txBody>
      </p:sp>
      <p:cxnSp>
        <p:nvCxnSpPr>
          <p:cNvPr id="228" name="Google Shape;228;g13e375ad9aa_11_31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g13e375ad9aa_11_31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g13e375ad9aa_11_31"/>
          <p:cNvSpPr txBox="1"/>
          <p:nvPr/>
        </p:nvSpPr>
        <p:spPr>
          <a:xfrm>
            <a:off x="583698" y="345600"/>
            <a:ext cx="100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4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" name="Google Shape;231;g13e375ad9aa_11_31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Server</a:t>
            </a:r>
            <a:endParaRPr b="1" sz="1700"/>
          </a:p>
        </p:txBody>
      </p:sp>
      <p:sp>
        <p:nvSpPr>
          <p:cNvPr id="232" name="Google Shape;232;g13e375ad9aa_11_31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기반기술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3ecc170bdf_2_346"/>
          <p:cNvSpPr txBox="1"/>
          <p:nvPr/>
        </p:nvSpPr>
        <p:spPr>
          <a:xfrm>
            <a:off x="137160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구현</a:t>
            </a:r>
            <a:endParaRPr/>
          </a:p>
        </p:txBody>
      </p:sp>
      <p:cxnSp>
        <p:nvCxnSpPr>
          <p:cNvPr id="1966" name="Google Shape;1966;g13ecc170bdf_2_34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7" name="Google Shape;1967;g13ecc170bdf_2_34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8" name="Google Shape;1968;g13ecc170bdf_2_346"/>
          <p:cNvSpPr txBox="1"/>
          <p:nvPr/>
        </p:nvSpPr>
        <p:spPr>
          <a:xfrm>
            <a:off x="137160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Jsp</a:t>
            </a:r>
            <a:endParaRPr b="1" sz="1700"/>
          </a:p>
        </p:txBody>
      </p:sp>
      <p:sp>
        <p:nvSpPr>
          <p:cNvPr id="1969" name="Google Shape;1969;g13ecc170bdf_2_346"/>
          <p:cNvSpPr txBox="1"/>
          <p:nvPr/>
        </p:nvSpPr>
        <p:spPr>
          <a:xfrm>
            <a:off x="583699" y="345600"/>
            <a:ext cx="9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9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70" name="Google Shape;1970;g13ecc170bdf_2_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52400"/>
            <a:ext cx="8386516" cy="54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ED"/>
        </a:solidFill>
      </p:bgPr>
    </p:bg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13ecc170bdf_2_376"/>
          <p:cNvSpPr txBox="1"/>
          <p:nvPr/>
        </p:nvSpPr>
        <p:spPr>
          <a:xfrm>
            <a:off x="227725" y="1487956"/>
            <a:ext cx="7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김동우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6" name="Google Shape;1976;g13ecc170bdf_2_376"/>
          <p:cNvSpPr txBox="1"/>
          <p:nvPr/>
        </p:nvSpPr>
        <p:spPr>
          <a:xfrm>
            <a:off x="227725" y="2450498"/>
            <a:ext cx="8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김현희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7" name="Google Shape;1977;g13ecc170bdf_2_376"/>
          <p:cNvSpPr txBox="1"/>
          <p:nvPr/>
        </p:nvSpPr>
        <p:spPr>
          <a:xfrm>
            <a:off x="227725" y="3413039"/>
            <a:ext cx="8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강민철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8" name="Google Shape;1978;g13ecc170bdf_2_376"/>
          <p:cNvSpPr txBox="1"/>
          <p:nvPr/>
        </p:nvSpPr>
        <p:spPr>
          <a:xfrm>
            <a:off x="227725" y="5338121"/>
            <a:ext cx="8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박정현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9" name="Google Shape;1979;g13ecc170bdf_2_376"/>
          <p:cNvSpPr txBox="1"/>
          <p:nvPr/>
        </p:nvSpPr>
        <p:spPr>
          <a:xfrm>
            <a:off x="227725" y="6300663"/>
            <a:ext cx="8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강정석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0" name="Google Shape;1980;g13ecc170bdf_2_376"/>
          <p:cNvSpPr txBox="1"/>
          <p:nvPr/>
        </p:nvSpPr>
        <p:spPr>
          <a:xfrm>
            <a:off x="227725" y="4375580"/>
            <a:ext cx="8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손은아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1" name="Google Shape;1981;g13ecc170bdf_2_376"/>
          <p:cNvSpPr txBox="1"/>
          <p:nvPr/>
        </p:nvSpPr>
        <p:spPr>
          <a:xfrm>
            <a:off x="1011150" y="2450498"/>
            <a:ext cx="108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프로젝트를 통해 웹개발에 있어서 협업이 얼마나 중요한지 알게 됐고,  좋은 팀원들을 만난 덕에 혼자 공부할 때보다 더 많은 것을 배우고 프로젝트를 잘 마무리 지을 수 있게 된 것 같다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2" name="Google Shape;1982;g13ecc170bdf_2_376"/>
          <p:cNvSpPr txBox="1"/>
          <p:nvPr/>
        </p:nvSpPr>
        <p:spPr>
          <a:xfrm>
            <a:off x="10104038" y="412732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3" name="Google Shape;1983;g13ecc170bdf_2_376"/>
          <p:cNvSpPr txBox="1"/>
          <p:nvPr/>
        </p:nvSpPr>
        <p:spPr>
          <a:xfrm>
            <a:off x="10191225" y="23540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84" name="Google Shape;1984;g13ecc170bdf_2_376"/>
          <p:cNvCxnSpPr/>
          <p:nvPr/>
        </p:nvCxnSpPr>
        <p:spPr>
          <a:xfrm>
            <a:off x="152400" y="190500"/>
            <a:ext cx="14352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5" name="Google Shape;1985;g13ecc170bdf_2_376"/>
          <p:cNvCxnSpPr/>
          <p:nvPr/>
        </p:nvCxnSpPr>
        <p:spPr>
          <a:xfrm>
            <a:off x="1587500" y="190500"/>
            <a:ext cx="1060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6" name="Google Shape;1986;g13ecc170bdf_2_376"/>
          <p:cNvSpPr txBox="1"/>
          <p:nvPr/>
        </p:nvSpPr>
        <p:spPr>
          <a:xfrm>
            <a:off x="151289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후기</a:t>
            </a:r>
            <a:endParaRPr/>
          </a:p>
        </p:txBody>
      </p:sp>
      <p:sp>
        <p:nvSpPr>
          <p:cNvPr id="1987" name="Google Shape;1987;g13ecc170bdf_2_376"/>
          <p:cNvSpPr txBox="1"/>
          <p:nvPr/>
        </p:nvSpPr>
        <p:spPr>
          <a:xfrm>
            <a:off x="151289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팀원후기</a:t>
            </a:r>
            <a:endParaRPr b="1" sz="1700"/>
          </a:p>
        </p:txBody>
      </p:sp>
      <p:sp>
        <p:nvSpPr>
          <p:cNvPr id="1988" name="Google Shape;1988;g13ecc170bdf_2_376"/>
          <p:cNvSpPr txBox="1"/>
          <p:nvPr/>
        </p:nvSpPr>
        <p:spPr>
          <a:xfrm>
            <a:off x="583700" y="345600"/>
            <a:ext cx="129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10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9" name="Google Shape;1989;g13ecc170bdf_2_376"/>
          <p:cNvSpPr txBox="1"/>
          <p:nvPr/>
        </p:nvSpPr>
        <p:spPr>
          <a:xfrm>
            <a:off x="1011150" y="1487956"/>
            <a:ext cx="1082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처음 시작했을 때 많이 어려움이 있었는데 팀원들과 의논하면서 진행하다 보니 많은 경험을 할 수 있었고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좋은 팀원들을 만나서 잘 마무리가 된 거 같습니다. 끝까지 최선을 다한 팀원들에게 정말 감사합니다.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0" name="Google Shape;1990;g13ecc170bdf_2_376"/>
          <p:cNvSpPr txBox="1"/>
          <p:nvPr/>
        </p:nvSpPr>
        <p:spPr>
          <a:xfrm>
            <a:off x="1011150" y="3413039"/>
            <a:ext cx="108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이론적으로 공부하는것보다 실제로 부딪히면서 처음부터 하나하나 만든 이 팀프로젝트 기간이 훨씬더 실력함양에 큰 도움이 되었다.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함께한 팀원들에게 감사한다.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1" name="Google Shape;1991;g13ecc170bdf_2_376"/>
          <p:cNvSpPr txBox="1"/>
          <p:nvPr/>
        </p:nvSpPr>
        <p:spPr>
          <a:xfrm>
            <a:off x="1011150" y="4375580"/>
            <a:ext cx="108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수업 시간에 배운 내용들을 복습하고 응용할 수 있는 좋은 기회였다. 여럿이 함께하는 프로젝트 여서 서로 의견을 나누고 도움을 주고받는 과정이 스스로의 성장에 큰 도움이 되었다.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2" name="Google Shape;1992;g13ecc170bdf_2_376"/>
          <p:cNvSpPr txBox="1"/>
          <p:nvPr/>
        </p:nvSpPr>
        <p:spPr>
          <a:xfrm>
            <a:off x="1011150" y="5338121"/>
            <a:ext cx="108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프로젝트 초기 개발 계획을 세우는 단계에서 시간을 많이 소비하여 실제 개발 기간이 짧아진것에 대해 아쉽지만 팀원 대부분이 열정적으로 임해주어 감사하고 프로젝트를 통해 전반적인 스프링 동작원리를 익히며, 협업방식도 익힌것같아 좋은경험인것 같다.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3" name="Google Shape;1993;g13ecc170bdf_2_376"/>
          <p:cNvSpPr txBox="1"/>
          <p:nvPr/>
        </p:nvSpPr>
        <p:spPr>
          <a:xfrm>
            <a:off x="1011150" y="6300663"/>
            <a:ext cx="108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프로젝트를 통하여 실무경험을 할수 있었고 처음에는 어려웠지만 팀원들과 의사소통을 통하여 수월하게 진행할수있었습니다.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팀 프로젝트를 통해 많은것을 배운것 같습니다.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13ecc170bdf_2_362"/>
          <p:cNvSpPr txBox="1"/>
          <p:nvPr/>
        </p:nvSpPr>
        <p:spPr>
          <a:xfrm>
            <a:off x="1512890" y="406400"/>
            <a:ext cx="38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후기</a:t>
            </a:r>
            <a:endParaRPr/>
          </a:p>
        </p:txBody>
      </p:sp>
      <p:sp>
        <p:nvSpPr>
          <p:cNvPr id="1999" name="Google Shape;1999;g13ecc170bdf_2_362"/>
          <p:cNvSpPr txBox="1"/>
          <p:nvPr/>
        </p:nvSpPr>
        <p:spPr>
          <a:xfrm>
            <a:off x="1512890" y="711200"/>
            <a:ext cx="38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팀원 후기</a:t>
            </a:r>
            <a:endParaRPr b="1" sz="1700"/>
          </a:p>
        </p:txBody>
      </p:sp>
      <p:sp>
        <p:nvSpPr>
          <p:cNvPr id="2000" name="Google Shape;2000;g13ecc170bdf_2_362"/>
          <p:cNvSpPr txBox="1"/>
          <p:nvPr/>
        </p:nvSpPr>
        <p:spPr>
          <a:xfrm>
            <a:off x="583700" y="345600"/>
            <a:ext cx="129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10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01" name="Google Shape;2001;g13ecc170bdf_2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2" name="Google Shape;2002;g13ecc170bdf_2_362"/>
          <p:cNvSpPr txBox="1"/>
          <p:nvPr/>
        </p:nvSpPr>
        <p:spPr>
          <a:xfrm>
            <a:off x="3415300" y="5031650"/>
            <a:ext cx="5920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감사합니다.</a:t>
            </a:r>
            <a:endParaRPr b="0" i="0" sz="8800" u="none" cap="none" strike="noStrike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2021-10-22T06:13:27Z</dcterms:created>
  <dc:creator>Yu Saebyeol</dc:creator>
</cp:coreProperties>
</file>